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84" r:id="rId13"/>
    <p:sldId id="266" r:id="rId14"/>
    <p:sldId id="269" r:id="rId15"/>
    <p:sldId id="267" r:id="rId16"/>
    <p:sldId id="285" r:id="rId17"/>
    <p:sldId id="280" r:id="rId18"/>
    <p:sldId id="281" r:id="rId19"/>
    <p:sldId id="283" r:id="rId20"/>
    <p:sldId id="282" r:id="rId21"/>
    <p:sldId id="270" r:id="rId22"/>
    <p:sldId id="274" r:id="rId23"/>
    <p:sldId id="273" r:id="rId24"/>
    <p:sldId id="271" r:id="rId25"/>
    <p:sldId id="272" r:id="rId26"/>
    <p:sldId id="276" r:id="rId27"/>
    <p:sldId id="278" r:id="rId28"/>
    <p:sldId id="275" r:id="rId29"/>
    <p:sldId id="277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nuoj.com/v3/problem_show.php?pid=3498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主讲人：数一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有时候题目看上去不像递推数列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LightOJ1070 Algebraic Problem </a:t>
            </a:r>
            <a:br>
              <a:rPr lang="en-US" altLang="zh-CN" dirty="0" smtClean="0"/>
            </a:br>
            <a:r>
              <a:rPr lang="zh-CN" altLang="en-US" dirty="0" smtClean="0"/>
              <a:t>告诉你</a:t>
            </a:r>
            <a:r>
              <a:rPr lang="en-US" altLang="zh-CN" dirty="0" smtClean="0"/>
              <a:t>p=</a:t>
            </a:r>
            <a:r>
              <a:rPr lang="en-US" altLang="zh-CN" dirty="0" err="1" smtClean="0"/>
              <a:t>a+b</a:t>
            </a:r>
            <a:r>
              <a:rPr lang="zh-CN" altLang="en-US" dirty="0" smtClean="0"/>
              <a:t>的值和</a:t>
            </a:r>
            <a:r>
              <a:rPr lang="en-US" altLang="zh-CN" dirty="0" smtClean="0"/>
              <a:t>q=</a:t>
            </a:r>
            <a:r>
              <a:rPr lang="en-US" altLang="zh-CN" dirty="0" err="1" smtClean="0"/>
              <a:t>ab</a:t>
            </a:r>
            <a:r>
              <a:rPr lang="zh-CN" altLang="en-US" dirty="0" smtClean="0"/>
              <a:t>的值，求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a^n+b^n</a:t>
            </a:r>
            <a:r>
              <a:rPr lang="en-US" altLang="zh-CN" dirty="0" smtClean="0"/>
              <a:t>)%2^64,(</a:t>
            </a:r>
            <a:r>
              <a:rPr lang="en-US" altLang="zh-CN" dirty="0" err="1" smtClean="0"/>
              <a:t>p,q,n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位有符号的数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HDU4565 So Easy!  (2013</a:t>
            </a:r>
            <a:r>
              <a:rPr lang="zh-CN" altLang="en-US" dirty="0" smtClean="0"/>
              <a:t>长沙邀请赛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95536" y="4653136"/>
          <a:ext cx="8487343" cy="936104"/>
        </p:xfrm>
        <a:graphic>
          <a:graphicData uri="http://schemas.openxmlformats.org/presentationml/2006/ole">
            <p:oleObj spid="_x0000_s5122" name="Unknown" r:id="rId3" imgW="3454200" imgH="38088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有一些时候矩</a:t>
            </a:r>
            <a:r>
              <a:rPr lang="zh-CN" altLang="en-US" dirty="0" smtClean="0"/>
              <a:t>阵需要自己构造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LIGHTOJ1132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POJ3233</a:t>
            </a:r>
            <a:br>
              <a:rPr lang="en-US" altLang="zh-CN" dirty="0" smtClean="0"/>
            </a:b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55576" y="2276872"/>
          <a:ext cx="7704856" cy="1368152"/>
        </p:xfrm>
        <a:graphic>
          <a:graphicData uri="http://schemas.openxmlformats.org/presentationml/2006/ole">
            <p:oleObj spid="_x0000_s6146" name="Unknown" r:id="rId3" imgW="2717640" imgH="482400" progId="Equation.KSEE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55576" y="4509120"/>
          <a:ext cx="7485042" cy="1800200"/>
        </p:xfrm>
        <a:graphic>
          <a:graphicData uri="http://schemas.openxmlformats.org/presentationml/2006/ole">
            <p:oleObj spid="_x0000_s6147" name="Unknown" r:id="rId4" imgW="3009600" imgH="72360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有时候第一眼看过去和矩阵不沾边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年北京邀请赛</a:t>
            </a:r>
            <a:r>
              <a:rPr lang="en-US" altLang="zh-CN" dirty="0" smtClean="0"/>
              <a:t>F</a:t>
            </a:r>
            <a:br>
              <a:rPr lang="en-US" altLang="zh-CN" dirty="0" smtClean="0"/>
            </a:br>
            <a:r>
              <a:rPr lang="en-US" altLang="zh-CN" dirty="0" err="1" smtClean="0"/>
              <a:t>bnuoj</a:t>
            </a:r>
            <a:r>
              <a:rPr lang="en-US" altLang="zh-CN" dirty="0" smtClean="0"/>
              <a:t> </a:t>
            </a:r>
            <a:r>
              <a:rPr lang="en-US" altLang="zh-CN" dirty="0" smtClean="0"/>
              <a:t>34985 Elegant String</a:t>
            </a:r>
            <a:br>
              <a:rPr lang="en-US" altLang="zh-CN" dirty="0" smtClean="0"/>
            </a:br>
            <a:r>
              <a:rPr lang="en-US" altLang="zh-CN" dirty="0" smtClean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www.bnuoj.com/v3/problem_show.php?pid=34985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定</a:t>
            </a:r>
            <a:r>
              <a:rPr lang="zh-CN" altLang="en-US" dirty="0" smtClean="0"/>
              <a:t>义了一个优雅的串：任意子串都不是</a:t>
            </a:r>
            <a:r>
              <a:rPr lang="en-US" altLang="zh-CN" dirty="0" smtClean="0"/>
              <a:t>0~k</a:t>
            </a:r>
            <a:r>
              <a:rPr lang="zh-CN" altLang="en-US" dirty="0" smtClean="0"/>
              <a:t>的一个排列，问长度为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的优雅串有多少个？结果对</a:t>
            </a:r>
            <a:r>
              <a:rPr lang="en-US" altLang="zh-CN" dirty="0" smtClean="0"/>
              <a:t>20140518</a:t>
            </a:r>
            <a:r>
              <a:rPr lang="zh-CN" altLang="en-US" dirty="0" smtClean="0"/>
              <a:t>取余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T&lt;=400 1&lt;=n&lt;=1e18 1&lt;=k&lt;=9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dp</a:t>
            </a:r>
            <a:r>
              <a:rPr lang="zh-CN" altLang="en-US" dirty="0" smtClean="0"/>
              <a:t>优化加速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有时候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的递推式子也可以表示成常系数线性递推数列的形式，这时候就可以用矩阵快速幂进行优化了。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先来一个简单的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HDU2157 How many ways??</a:t>
            </a:r>
            <a:br>
              <a:rPr lang="en-US" altLang="zh-CN" dirty="0" smtClean="0"/>
            </a:br>
            <a:r>
              <a:rPr lang="zh-CN" altLang="en-US" dirty="0" smtClean="0"/>
              <a:t>有一个</a:t>
            </a:r>
            <a:r>
              <a:rPr lang="zh-CN" altLang="en-US" b="1" dirty="0" smtClean="0"/>
              <a:t>有向图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条边，点的编号从</a:t>
            </a:r>
            <a:r>
              <a:rPr lang="en-US" altLang="zh-CN" dirty="0" smtClean="0"/>
              <a:t>0~N-1</a:t>
            </a:r>
            <a:r>
              <a:rPr lang="zh-CN" altLang="en-US" dirty="0" smtClean="0"/>
              <a:t>，然后有</a:t>
            </a:r>
            <a:r>
              <a:rPr lang="en-US" altLang="zh-CN" dirty="0" smtClean="0"/>
              <a:t>T</a:t>
            </a:r>
            <a:r>
              <a:rPr lang="zh-CN" altLang="en-US" dirty="0" smtClean="0"/>
              <a:t>组询问，每组询问是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A,B,k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，问你从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点出发到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点恰好走</a:t>
            </a:r>
            <a:r>
              <a:rPr lang="en-US" altLang="zh-CN" dirty="0" smtClean="0"/>
              <a:t>k</a:t>
            </a:r>
            <a:r>
              <a:rPr lang="zh-CN" altLang="en-US" dirty="0" smtClean="0"/>
              <a:t>步的方案数。结果对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取余。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(N&lt;=20,M&lt;=100,A,B&lt;</a:t>
            </a:r>
            <a:r>
              <a:rPr lang="en-US" altLang="zh-CN" dirty="0" err="1" smtClean="0"/>
              <a:t>N,k</a:t>
            </a:r>
            <a:r>
              <a:rPr lang="en-US" altLang="zh-CN" dirty="0" smtClean="0"/>
              <a:t>&lt;20,T&lt;=100)</a:t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再来一</a:t>
            </a:r>
            <a:r>
              <a:rPr lang="zh-CN" altLang="en-US" dirty="0" smtClean="0"/>
              <a:t>个中等的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CF 821E (Round#420(div2)F)</a:t>
            </a:r>
            <a:br>
              <a:rPr lang="en-US" altLang="zh-CN" dirty="0" smtClean="0"/>
            </a:br>
            <a:r>
              <a:rPr lang="zh-CN" altLang="en-US" dirty="0" smtClean="0"/>
              <a:t>在一个二维</a:t>
            </a:r>
            <a:r>
              <a:rPr lang="en-US" altLang="zh-CN" dirty="0" err="1" smtClean="0"/>
              <a:t>xoy</a:t>
            </a:r>
            <a:r>
              <a:rPr lang="zh-CN" altLang="en-US" dirty="0" smtClean="0"/>
              <a:t>第一象限平面上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</a:t>
            </a:r>
            <a:r>
              <a:rPr lang="en-US" altLang="zh-CN" dirty="0" err="1" smtClean="0"/>
              <a:t>x,y</a:t>
            </a:r>
            <a:r>
              <a:rPr lang="zh-CN" altLang="en-US" dirty="0" smtClean="0"/>
              <a:t>必须保持非负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，你一开始在原点</a:t>
            </a:r>
            <a:r>
              <a:rPr lang="en-US" altLang="zh-CN" dirty="0" smtClean="0"/>
              <a:t>(0,0)</a:t>
            </a:r>
            <a:r>
              <a:rPr lang="zh-CN" altLang="en-US" dirty="0" smtClean="0"/>
              <a:t>，每一次可以从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往右跳到</a:t>
            </a:r>
            <a:r>
              <a:rPr lang="en-US" altLang="zh-CN" dirty="0" smtClean="0"/>
              <a:t>(x+1,y)</a:t>
            </a:r>
            <a:r>
              <a:rPr lang="zh-CN" altLang="en-US" dirty="0" smtClean="0"/>
              <a:t>，也可以向右上角跳到</a:t>
            </a:r>
            <a:r>
              <a:rPr lang="en-US" altLang="zh-CN" dirty="0" smtClean="0"/>
              <a:t>(x+1,y+1)</a:t>
            </a:r>
            <a:r>
              <a:rPr lang="zh-CN" altLang="en-US" dirty="0" smtClean="0"/>
              <a:t>，也可以向右下角跳到</a:t>
            </a:r>
            <a:r>
              <a:rPr lang="en-US" altLang="zh-CN" dirty="0" smtClean="0"/>
              <a:t>(x+1,y-1),</a:t>
            </a:r>
            <a:r>
              <a:rPr lang="zh-CN" altLang="en-US" dirty="0" smtClean="0"/>
              <a:t>然后还有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条平行于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轴的线段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，分别在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)-(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)</a:t>
            </a:r>
            <a:r>
              <a:rPr lang="zh-CN" altLang="en-US" dirty="0" smtClean="0"/>
              <a:t>上，当你的横坐标在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]</a:t>
            </a:r>
            <a:r>
              <a:rPr lang="zh-CN" altLang="en-US" dirty="0" smtClean="0"/>
              <a:t>区间时，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坐标不能超过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，问有多少种方案到达</a:t>
            </a:r>
            <a:r>
              <a:rPr lang="en-US" altLang="zh-CN" dirty="0" smtClean="0"/>
              <a:t>(k,0)</a:t>
            </a:r>
            <a:r>
              <a:rPr lang="zh-CN" altLang="en-US" dirty="0" smtClean="0"/>
              <a:t>。结果对</a:t>
            </a:r>
            <a:r>
              <a:rPr lang="en-US" altLang="zh-CN" dirty="0" smtClean="0"/>
              <a:t>10^9+7</a:t>
            </a:r>
            <a:r>
              <a:rPr lang="zh-CN" altLang="en-US" dirty="0" smtClean="0"/>
              <a:t>取余</a:t>
            </a:r>
            <a:endParaRPr lang="en-US" altLang="zh-CN" dirty="0" smtClean="0"/>
          </a:p>
          <a:p>
            <a:r>
              <a:rPr lang="en-US" altLang="zh-CN" dirty="0" smtClean="0"/>
              <a:t>(1&lt;=n&lt;=100,0&lt;=c&lt;=15,0&lt;=</a:t>
            </a:r>
            <a:r>
              <a:rPr lang="en-US" altLang="zh-CN" dirty="0" err="1" smtClean="0"/>
              <a:t>a,b,k</a:t>
            </a:r>
            <a:r>
              <a:rPr lang="en-US" altLang="zh-CN" dirty="0" smtClean="0"/>
              <a:t>&lt;=10^18,a[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]=b[i-1],a[0]=0)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再来一个</a:t>
            </a:r>
            <a:r>
              <a:rPr lang="zh-CN" altLang="en-US" dirty="0" smtClean="0"/>
              <a:t>有</a:t>
            </a:r>
            <a:r>
              <a:rPr lang="zh-CN" altLang="en-US" dirty="0" smtClean="0"/>
              <a:t>点复杂的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HDU5863 </a:t>
            </a:r>
            <a:r>
              <a:rPr lang="en-US" altLang="zh-CN" dirty="0" err="1" smtClean="0"/>
              <a:t>cjj‘s</a:t>
            </a:r>
            <a:r>
              <a:rPr lang="en-US" altLang="zh-CN" dirty="0" smtClean="0"/>
              <a:t> </a:t>
            </a:r>
            <a:r>
              <a:rPr lang="en-US" altLang="zh-CN" dirty="0" smtClean="0"/>
              <a:t>string game </a:t>
            </a:r>
            <a:r>
              <a:rPr lang="en-US" altLang="zh-CN" dirty="0" smtClean="0"/>
              <a:t>(2016</a:t>
            </a:r>
            <a:r>
              <a:rPr lang="zh-CN" altLang="en-US" dirty="0" smtClean="0"/>
              <a:t>多校</a:t>
            </a:r>
            <a:r>
              <a:rPr lang="en-US" altLang="zh-CN" dirty="0" smtClean="0"/>
              <a:t>10)</a:t>
            </a:r>
            <a:br>
              <a:rPr lang="en-US" altLang="zh-CN" dirty="0" smtClean="0"/>
            </a:br>
            <a:r>
              <a:rPr lang="zh-CN" altLang="en-US" dirty="0" smtClean="0"/>
              <a:t>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种不同的字符，各有无数个，让你用这些字符构造长度都为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的字符串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，使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的最长连续子串长度为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，问方案数。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1&lt;=k&lt;=26 1&lt;=n&lt;=1e9 1&lt;=m&lt;=10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插播一些</a:t>
            </a:r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听说有一个比</a:t>
            </a:r>
            <a:r>
              <a:rPr lang="en-US" altLang="zh-CN" dirty="0" smtClean="0"/>
              <a:t>O(n^3)</a:t>
            </a:r>
            <a:r>
              <a:rPr lang="zh-CN" altLang="en-US" dirty="0" smtClean="0"/>
              <a:t>更快的矩阵乘法叫做</a:t>
            </a:r>
            <a:r>
              <a:rPr lang="en-US" altLang="zh-CN" dirty="0" err="1" smtClean="0"/>
              <a:t>strassen</a:t>
            </a:r>
            <a:r>
              <a:rPr lang="zh-CN" altLang="en-US" dirty="0" smtClean="0"/>
              <a:t>算法只需要</a:t>
            </a:r>
            <a:r>
              <a:rPr lang="en-US" altLang="zh-CN" dirty="0" smtClean="0"/>
              <a:t>O(n^2.8)</a:t>
            </a:r>
            <a:r>
              <a:rPr lang="zh-CN" altLang="en-US" dirty="0" smtClean="0"/>
              <a:t>啊，是不是能够让我的程序跑得像香港记者一样快啊？那么</a:t>
            </a:r>
            <a:r>
              <a:rPr lang="en-US" altLang="zh-CN" dirty="0" smtClean="0"/>
              <a:t>Coppersmith–</a:t>
            </a:r>
            <a:r>
              <a:rPr lang="en-US" altLang="zh-CN" dirty="0" err="1" smtClean="0"/>
              <a:t>Winograd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O(n^2.373)</a:t>
            </a:r>
            <a:r>
              <a:rPr lang="zh-CN" altLang="en-US" dirty="0" smtClean="0"/>
              <a:t>算法呢？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我的矩阵乘法好慢慢慢慢啊</a:t>
            </a:r>
            <a:r>
              <a:rPr lang="en-US" altLang="zh-CN" dirty="0" smtClean="0"/>
              <a:t>…..</a:t>
            </a:r>
            <a:r>
              <a:rPr lang="zh-CN" altLang="en-US" dirty="0" smtClean="0"/>
              <a:t>有没有实用的优化方法啊？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j=0;j&lt;</a:t>
            </a:r>
            <a:r>
              <a:rPr lang="en-US" altLang="zh-CN" dirty="0" err="1" smtClean="0"/>
              <a:t>n;j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k=0;k&lt;</a:t>
            </a:r>
            <a:r>
              <a:rPr lang="en-US" altLang="zh-CN" dirty="0" err="1" smtClean="0"/>
              <a:t>n;k</a:t>
            </a:r>
            <a:r>
              <a:rPr lang="en-US" altLang="zh-CN" dirty="0" smtClean="0"/>
              <a:t>++)</a:t>
            </a:r>
            <a:br>
              <a:rPr lang="en-US" altLang="zh-CN" dirty="0" smtClean="0"/>
            </a:br>
            <a:r>
              <a:rPr lang="en-US" altLang="zh-CN" dirty="0" err="1" smtClean="0"/>
              <a:t>ans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][j]=(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][j]+a[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][k]*b[k][j])%M;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k=0;k&lt;</a:t>
            </a:r>
            <a:r>
              <a:rPr lang="en-US" altLang="zh-CN" dirty="0" err="1" smtClean="0"/>
              <a:t>n;k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j=0;j&lt;</a:t>
            </a:r>
            <a:r>
              <a:rPr lang="en-US" altLang="zh-CN" dirty="0" err="1" smtClean="0"/>
              <a:t>n;j</a:t>
            </a:r>
            <a:r>
              <a:rPr lang="en-US" altLang="zh-CN" dirty="0" smtClean="0"/>
              <a:t>++)</a:t>
            </a:r>
            <a:br>
              <a:rPr lang="en-US" altLang="zh-CN" dirty="0" smtClean="0"/>
            </a:br>
            <a:r>
              <a:rPr lang="en-US" altLang="zh-CN" dirty="0" err="1" smtClean="0"/>
              <a:t>ans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][j]=(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][j]+a[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][k]*b[k][j])%M;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程序设计竞赛的线性代数，基本都围绕着矩阵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15616" y="620688"/>
          <a:ext cx="672074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Cal1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1.754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Cal2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1.070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51720" y="4005064"/>
          <a:ext cx="480053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07"/>
                <a:gridCol w="960107"/>
                <a:gridCol w="960107"/>
                <a:gridCol w="960107"/>
                <a:gridCol w="9601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Cal1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4.033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4.170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7.702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27.432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r>
                        <a:rPr lang="en-US" altLang="zh-CN" smtClean="0"/>
                        <a:t>al2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2.913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10.849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高斯消元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3987" y="1614488"/>
          <a:ext cx="8648493" cy="3974752"/>
        </p:xfrm>
        <a:graphic>
          <a:graphicData uri="http://schemas.openxmlformats.org/presentationml/2006/ole">
            <p:oleObj spid="_x0000_s7170" name="Unknown" r:id="rId3" imgW="4584600" imgH="210816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和线性代数课本说的一样，把系数矩阵化成上三角矩阵或者行阶梯形矩阵。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1. </a:t>
            </a:r>
            <a:r>
              <a:rPr lang="zh-CN" altLang="en-US" dirty="0" smtClean="0"/>
              <a:t>按行枚举，把第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个方程整体除以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的系数化成</a:t>
            </a:r>
            <a:r>
              <a:rPr lang="en-US" altLang="zh-CN" dirty="0" smtClean="0"/>
              <a:t>1</a:t>
            </a:r>
            <a:br>
              <a:rPr lang="en-US" altLang="zh-CN" dirty="0" smtClean="0"/>
            </a:br>
            <a:r>
              <a:rPr lang="en-US" altLang="zh-CN" dirty="0" smtClean="0"/>
              <a:t>2. </a:t>
            </a:r>
            <a:r>
              <a:rPr lang="zh-CN" altLang="en-US" dirty="0" smtClean="0"/>
              <a:t>把第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行</a:t>
            </a:r>
            <a:r>
              <a:rPr lang="en-US" altLang="zh-CN" dirty="0" smtClean="0"/>
              <a:t>(j&gt;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的方程减去第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行的方程的</a:t>
            </a:r>
            <a:r>
              <a:rPr lang="en-US" altLang="zh-CN" dirty="0" smtClean="0"/>
              <a:t>a[j][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倍，使第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列系数</a:t>
            </a:r>
            <a:r>
              <a:rPr lang="en-US" altLang="zh-CN" dirty="0" smtClean="0"/>
              <a:t>a[j][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化为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3. </a:t>
            </a:r>
            <a:r>
              <a:rPr lang="zh-CN" altLang="en-US" dirty="0" smtClean="0"/>
              <a:t>直到整个系数矩阵化成上三角矩阵或者行阶梯形矩阵。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对于一般情况下，复杂度为</a:t>
            </a:r>
            <a:r>
              <a:rPr lang="en-US" altLang="zh-CN" dirty="0" smtClean="0"/>
              <a:t>O(n^3)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一般有两种题目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普通高斯消元</a:t>
            </a:r>
            <a:endParaRPr lang="en-US" altLang="zh-CN" dirty="0" smtClean="0"/>
          </a:p>
          <a:p>
            <a:r>
              <a:rPr lang="zh-CN" altLang="en-US" dirty="0" smtClean="0"/>
              <a:t>二进制高斯消元</a:t>
            </a:r>
            <a:r>
              <a:rPr lang="en-US" altLang="zh-CN" dirty="0" smtClean="0"/>
              <a:t>(</a:t>
            </a:r>
            <a:r>
              <a:rPr lang="zh-CN" altLang="en-US" dirty="0" smtClean="0"/>
              <a:t>又称</a:t>
            </a:r>
            <a:r>
              <a:rPr lang="en-US" altLang="zh-CN" dirty="0" err="1" smtClean="0"/>
              <a:t>xor</a:t>
            </a:r>
            <a:r>
              <a:rPr lang="zh-CN" altLang="en-US" dirty="0" smtClean="0"/>
              <a:t>高斯消元，所有的系数和变量都是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，四则运算为模</a:t>
            </a:r>
            <a:r>
              <a:rPr lang="en-US" altLang="zh-CN" dirty="0" smtClean="0"/>
              <a:t>2</a:t>
            </a:r>
            <a:r>
              <a:rPr lang="zh-CN" altLang="en-US" dirty="0" smtClean="0"/>
              <a:t>四则运算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普通高斯消元例题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HDU3359 Kind of a Blur</a:t>
            </a:r>
            <a:br>
              <a:rPr lang="en-US" altLang="zh-CN" dirty="0" smtClean="0"/>
            </a:br>
            <a:r>
              <a:rPr lang="zh-CN" altLang="en-US" dirty="0" smtClean="0"/>
              <a:t>有一张灰度图</a:t>
            </a:r>
            <a:r>
              <a:rPr lang="en-US" altLang="zh-CN" dirty="0" smtClean="0"/>
              <a:t>(</a:t>
            </a:r>
            <a:r>
              <a:rPr lang="zh-CN" altLang="en-US" dirty="0" smtClean="0"/>
              <a:t>宽和高不超过</a:t>
            </a:r>
            <a:r>
              <a:rPr lang="en-US" altLang="zh-CN" dirty="0" smtClean="0"/>
              <a:t>10)</a:t>
            </a:r>
            <a:r>
              <a:rPr lang="zh-CN" altLang="en-US" dirty="0" smtClean="0"/>
              <a:t>，每个像素都用一个不超过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的数表示，这张图经过了</a:t>
            </a:r>
            <a:r>
              <a:rPr lang="en-US" altLang="zh-CN" dirty="0" smtClean="0"/>
              <a:t>D</a:t>
            </a:r>
            <a:r>
              <a:rPr lang="zh-CN" altLang="en-US" dirty="0" smtClean="0"/>
              <a:t>级别的模糊处理，每个位置的像素都变成了与这个位置曼哈顿距离不超过</a:t>
            </a:r>
            <a:r>
              <a:rPr lang="en-US" altLang="zh-CN" dirty="0" smtClean="0"/>
              <a:t>D(D&lt;=min(W/2,H/2))</a:t>
            </a:r>
            <a:r>
              <a:rPr lang="zh-CN" altLang="en-US" dirty="0" smtClean="0"/>
              <a:t>的像素点的灰度的平均值。请你恢复这张图原来的样子。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https://odzkskevi.qnssl.com/3d6a8b43e2412925b70ee1c02335f406?v=150115576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548680"/>
            <a:ext cx="7128792" cy="57782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普通高斯消元竞赛题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HDU4818 RP problem(2013</a:t>
            </a:r>
            <a:r>
              <a:rPr lang="zh-CN" altLang="en-US" dirty="0" smtClean="0"/>
              <a:t>长春现场赛</a:t>
            </a:r>
            <a:r>
              <a:rPr lang="en-US" altLang="zh-CN" dirty="0" smtClean="0"/>
              <a:t>F)</a:t>
            </a:r>
            <a:br>
              <a:rPr lang="en-US" altLang="zh-CN" dirty="0" smtClean="0"/>
            </a:br>
            <a:r>
              <a:rPr lang="zh-CN" altLang="en-US" dirty="0" smtClean="0"/>
              <a:t>有一个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个点的图，每个点表示一个人，如果两个人是好朋友，就连一条边，每个人都有一个</a:t>
            </a:r>
            <a:r>
              <a:rPr lang="en-US" altLang="zh-CN" dirty="0" smtClean="0"/>
              <a:t>RP</a:t>
            </a:r>
            <a:r>
              <a:rPr lang="zh-CN" altLang="en-US" dirty="0" smtClean="0"/>
              <a:t>值，每一天每个人都会把自己的</a:t>
            </a:r>
            <a:r>
              <a:rPr lang="en-US" altLang="zh-CN" dirty="0" smtClean="0"/>
              <a:t>RP</a:t>
            </a:r>
            <a:r>
              <a:rPr lang="zh-CN" altLang="en-US" dirty="0" smtClean="0"/>
              <a:t>值平均分给他的好友，问当图的结构确定时，是否存在唯一稳定的分布。如果存在唯一稳定的分布，你在第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个人和任意一个没连接的人之间加一条边，使得第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个人稳定后的</a:t>
            </a:r>
            <a:r>
              <a:rPr lang="en-US" altLang="zh-CN" dirty="0" smtClean="0"/>
              <a:t>RP</a:t>
            </a:r>
            <a:r>
              <a:rPr lang="zh-CN" altLang="en-US" dirty="0" smtClean="0"/>
              <a:t>最大，如果有多个人满足，输出</a:t>
            </a:r>
            <a:r>
              <a:rPr lang="en-US" altLang="zh-CN" dirty="0" smtClean="0"/>
              <a:t>ID</a:t>
            </a:r>
            <a:r>
              <a:rPr lang="zh-CN" altLang="en-US" dirty="0" smtClean="0"/>
              <a:t>最小的那位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n&lt;=100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二进制高斯消元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POJ1222 EXTENDED LIGHTS OUT</a:t>
            </a:r>
            <a:br>
              <a:rPr lang="en-US" altLang="zh-CN" dirty="0" smtClean="0"/>
            </a:br>
            <a:r>
              <a:rPr lang="zh-CN" altLang="en-US" dirty="0" smtClean="0"/>
              <a:t>有一个开关灯游戏，游戏界面是一个</a:t>
            </a:r>
            <a:r>
              <a:rPr lang="en-US" altLang="zh-CN" dirty="0" smtClean="0"/>
              <a:t>5</a:t>
            </a:r>
            <a:r>
              <a:rPr lang="zh-CN" altLang="en-US" dirty="0" smtClean="0"/>
              <a:t>行</a:t>
            </a:r>
            <a:r>
              <a:rPr lang="en-US" altLang="zh-CN" dirty="0" smtClean="0"/>
              <a:t>6</a:t>
            </a:r>
            <a:r>
              <a:rPr lang="zh-CN" altLang="en-US" dirty="0" smtClean="0"/>
              <a:t>列的灯阵，每个灯旁边有一个按钮，按下这个按钮会使得该位置的灯以及上下左右的灯改变状态</a:t>
            </a:r>
            <a:r>
              <a:rPr lang="en-US" altLang="zh-CN" dirty="0" smtClean="0"/>
              <a:t>(</a:t>
            </a:r>
            <a:r>
              <a:rPr lang="zh-CN" altLang="en-US" dirty="0" smtClean="0"/>
              <a:t>亮变成暗，暗变成亮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让你输出一个方案，最终使得所有灯灭掉。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二进制高斯消元竞赛题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HDU5833</a:t>
            </a:r>
            <a:r>
              <a:rPr lang="zh-CN" altLang="en-US" dirty="0" smtClean="0"/>
              <a:t> </a:t>
            </a:r>
            <a:r>
              <a:rPr lang="en-US" altLang="zh-CN" dirty="0" smtClean="0"/>
              <a:t>Zhu and 772002 (2016CCPC</a:t>
            </a:r>
            <a:r>
              <a:rPr lang="zh-CN" altLang="en-US" dirty="0" smtClean="0"/>
              <a:t>网络赛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个数，在里面挑选任意多个，每个数最多只能选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次，不可以都不取，使得乘积为完全平方数，问有多少种方案。对</a:t>
            </a:r>
            <a:r>
              <a:rPr lang="en-US" altLang="zh-CN" dirty="0" smtClean="0"/>
              <a:t>10^9+7</a:t>
            </a:r>
            <a:r>
              <a:rPr lang="zh-CN" altLang="en-US" dirty="0" smtClean="0"/>
              <a:t>取余。</a:t>
            </a:r>
            <a:r>
              <a:rPr lang="en-US" altLang="zh-CN" dirty="0" smtClean="0"/>
              <a:t>(n&lt;=300)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前置技能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线性代数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矩阵的存储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矩阵的转置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矩阵四则运算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矩阵行列式计算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今天的目标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线性代数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矩阵快速幂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高斯消元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矩阵快速幂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和普通快速幂一样，只不过操作对象换成了矩阵，乘法为矩阵乘法。矩阵取余为对矩阵每一个元素取余。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616200" y="3332163"/>
          <a:ext cx="3697288" cy="1233487"/>
        </p:xfrm>
        <a:graphic>
          <a:graphicData uri="http://schemas.openxmlformats.org/presentationml/2006/ole">
            <p:oleObj spid="_x0000_s1026" name="Unknown" r:id="rId3" imgW="723600" imgH="241200" progId="Equation.KSEE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19672" y="5085184"/>
          <a:ext cx="5336604" cy="762372"/>
        </p:xfrm>
        <a:graphic>
          <a:graphicData uri="http://schemas.openxmlformats.org/presentationml/2006/ole">
            <p:oleObj spid="_x0000_s1027" name="Unknown" r:id="rId4" imgW="1600200" imgH="22860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常系数线性递推数列</a:t>
            </a:r>
            <a:endParaRPr lang="en-US" altLang="zh-CN" dirty="0" smtClean="0"/>
          </a:p>
          <a:p>
            <a:r>
              <a:rPr lang="en-US" altLang="zh-CN" dirty="0" err="1" smtClean="0"/>
              <a:t>dp</a:t>
            </a:r>
            <a:r>
              <a:rPr lang="zh-CN" altLang="en-US" dirty="0" smtClean="0"/>
              <a:t>优化加速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常系数线性递推数列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最常见的是二阶常系数线性递推数列：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例如大名鼎鼎的斐波那契数列就是</a:t>
            </a:r>
            <a:r>
              <a:rPr lang="en-US" altLang="zh-CN" dirty="0" smtClean="0"/>
              <a:t>p=q=1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x[0]=0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x[1]=1</a:t>
            </a:r>
            <a:r>
              <a:rPr lang="zh-CN" altLang="en-US" dirty="0" smtClean="0"/>
              <a:t>的情况。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15616" y="2492895"/>
          <a:ext cx="4896544" cy="2125631"/>
        </p:xfrm>
        <a:graphic>
          <a:graphicData uri="http://schemas.openxmlformats.org/presentationml/2006/ole">
            <p:oleObj spid="_x0000_s2050" name="Unknown" r:id="rId3" imgW="1638000" imgH="71100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539552" y="908720"/>
          <a:ext cx="7770745" cy="4896966"/>
        </p:xfrm>
        <a:graphic>
          <a:graphicData uri="http://schemas.openxmlformats.org/presentationml/2006/ole">
            <p:oleObj spid="_x0000_s3074" name="Unknown" r:id="rId3" imgW="3022560" imgH="190476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HDU1005 Number Sequence </a:t>
            </a:r>
            <a:br>
              <a:rPr lang="en-US" altLang="zh-CN" dirty="0" smtClean="0"/>
            </a:br>
            <a:r>
              <a:rPr lang="zh-CN" altLang="en-US" dirty="0" smtClean="0"/>
              <a:t>已知</a:t>
            </a:r>
            <a:r>
              <a:rPr lang="en-US" altLang="zh-CN" dirty="0" smtClean="0"/>
              <a:t>f[0]=1,f[1]=2;f[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(</a:t>
            </a:r>
            <a:r>
              <a:rPr lang="en-US" altLang="zh-CN" dirty="0" err="1" smtClean="0"/>
              <a:t>Af</a:t>
            </a:r>
            <a:r>
              <a:rPr lang="en-US" altLang="zh-CN" dirty="0" smtClean="0"/>
              <a:t>[i-1]+Bf[i-2])%7(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&gt;=2)</a:t>
            </a:r>
            <a:br>
              <a:rPr lang="en-US" altLang="zh-CN" dirty="0" smtClean="0"/>
            </a:br>
            <a:r>
              <a:rPr lang="zh-CN" altLang="en-US" dirty="0" smtClean="0"/>
              <a:t>求第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项 </a:t>
            </a:r>
            <a:r>
              <a:rPr lang="en-US" altLang="zh-CN" dirty="0" smtClean="0"/>
              <a:t>(0&lt;=n&lt;=1e8,1&lt;=A,B&lt;=1000)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680</Words>
  <Application>Microsoft Office PowerPoint</Application>
  <PresentationFormat>全屏显示(4:3)</PresentationFormat>
  <Paragraphs>142</Paragraphs>
  <Slides>29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Office 主题</vt:lpstr>
      <vt:lpstr>Unknown</vt:lpstr>
      <vt:lpstr>线性代数</vt:lpstr>
      <vt:lpstr>幻灯片 2</vt:lpstr>
      <vt:lpstr>前置技能</vt:lpstr>
      <vt:lpstr>今天的目标</vt:lpstr>
      <vt:lpstr>矩阵快速幂</vt:lpstr>
      <vt:lpstr>应用</vt:lpstr>
      <vt:lpstr>常系数线性递推数列</vt:lpstr>
      <vt:lpstr>幻灯片 8</vt:lpstr>
      <vt:lpstr>例题</vt:lpstr>
      <vt:lpstr>有时候题目看上去不像递推数列</vt:lpstr>
      <vt:lpstr>有一些时候矩阵需要自己构造</vt:lpstr>
      <vt:lpstr>有时候第一眼看过去和矩阵不沾边</vt:lpstr>
      <vt:lpstr>dp优化加速</vt:lpstr>
      <vt:lpstr>先来一个简单的</vt:lpstr>
      <vt:lpstr>再来一个中等的</vt:lpstr>
      <vt:lpstr>再来一个有点复杂的</vt:lpstr>
      <vt:lpstr>插播一些FAQ</vt:lpstr>
      <vt:lpstr>幻灯片 18</vt:lpstr>
      <vt:lpstr>幻灯片 19</vt:lpstr>
      <vt:lpstr>幻灯片 20</vt:lpstr>
      <vt:lpstr>高斯消元</vt:lpstr>
      <vt:lpstr>具体算法</vt:lpstr>
      <vt:lpstr>时间复杂度</vt:lpstr>
      <vt:lpstr>一般有两种题目</vt:lpstr>
      <vt:lpstr>普通高斯消元例题</vt:lpstr>
      <vt:lpstr>幻灯片 26</vt:lpstr>
      <vt:lpstr>普通高斯消元竞赛题</vt:lpstr>
      <vt:lpstr>二进制高斯消元</vt:lpstr>
      <vt:lpstr>二进制高斯消元竞赛题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cp:lastModifiedBy>Administrator</cp:lastModifiedBy>
  <cp:revision>111</cp:revision>
  <dcterms:modified xsi:type="dcterms:W3CDTF">2017-08-04T23:50:59Z</dcterms:modified>
</cp:coreProperties>
</file>