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/>
  <p:notesSz cx="6858000" cy="9144000"/>
  <p:defaultTextStyle>
    <a:lvl1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indent="457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indent="914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indent="1371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indent="18288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indent="22860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indent="2743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indent="3200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indent="3657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单击此处编辑母版副标题样式</a:t>
            </a:r>
            <a:endParaRPr sz="3200">
              <a:solidFill>
                <a:srgbClr val="888888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单击此处编辑母版标题样式</a:t>
            </a:r>
            <a:endParaRPr sz="4000" b="1" cap="all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单击此处编辑母版文本样式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  <a:endParaRPr sz="2800"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单击此处编辑母版文本样式</a:t>
            </a:r>
            <a:endParaRPr sz="2400" b="1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单击此处编辑母版文本样式</a:t>
            </a:r>
            <a:endParaRPr sz="1400"/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8B4E5"/>
            </a:gs>
            <a:gs pos="50000">
              <a:srgbClr val="C0D0ED"/>
            </a:gs>
            <a:gs pos="100000">
              <a:srgbClr val="E0E7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indent="-32639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indent="-3048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indent="-36576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94560" indent="-36576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/>
              <a:t>2017SummerTraining</a:t>
            </a:r>
            <a:br>
              <a:rPr lang="en-US" sz="4400"/>
            </a:br>
            <a:r>
              <a:rPr lang="en-US" sz="4400"/>
              <a:t>DP </a:t>
            </a:r>
            <a:r>
              <a:rPr lang="zh-CN" altLang="en-US" sz="4400">
                <a:ea typeface="宋体" panose="02010600030101010101" pitchFamily="2" charset="-122"/>
              </a:rPr>
              <a:t>乱搞？</a:t>
            </a:r>
            <a:endParaRPr lang="zh-CN" altLang="en-US" sz="4400">
              <a:ea typeface="宋体" panose="02010600030101010101" pitchFamily="2" charset="-122"/>
            </a:endParaRP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——aqx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此时，公式可以改写成：</a:t>
            </a:r>
            <a:endParaRPr sz="3200"/>
          </a:p>
          <a:p>
            <a:pPr lvl="0">
              <a:defRPr sz="1800"/>
            </a:pPr>
            <a:r>
              <a:rPr sz="3200"/>
              <a:t>∑(每个节点后代的Fi之和)。</a:t>
            </a:r>
            <a:endParaRPr sz="3200"/>
          </a:p>
          <a:p>
            <a:pPr lvl="0">
              <a:defRPr sz="1800"/>
            </a:pPr>
            <a:r>
              <a:rPr sz="3200"/>
              <a:t>那么就可以很轻松的DP了。</a:t>
            </a:r>
            <a:endParaRPr sz="3200"/>
          </a:p>
          <a:p>
            <a:pPr lvl="0">
              <a:defRPr sz="1800"/>
            </a:pPr>
            <a:r>
              <a:rPr sz="3200"/>
              <a:t>我们枚举当前谁是根，然后区分出左右子树，继续dp下去就可以，对于排序二叉树，按权值排序，左右子树恰好就是左右区间。</a:t>
            </a:r>
            <a:endParaRPr sz="3200"/>
          </a:p>
          <a:p>
            <a:pPr lvl="0">
              <a:defRPr sz="1800"/>
            </a:pPr>
            <a:r>
              <a:rPr sz="3200"/>
              <a:t>因此有：</a:t>
            </a:r>
            <a:endParaRPr sz="3200"/>
          </a:p>
          <a:p>
            <a:pPr lvl="0">
              <a:defRPr sz="1800"/>
            </a:pPr>
            <a:r>
              <a:rPr sz="3200"/>
              <a:t>dp[l][r]=dp[l][k]+dp[k+1][r]+sum(l,r)。</a:t>
            </a:r>
            <a:endParaRPr sz="3200"/>
          </a:p>
          <a:p>
            <a:pPr lvl="0">
              <a:defRPr sz="1800"/>
            </a:pPr>
            <a:r>
              <a:rPr sz="3200"/>
              <a:t>复杂度O(n</a:t>
            </a:r>
            <a:r>
              <a:rPr sz="3200" baseline="32000"/>
              <a:t>3</a:t>
            </a:r>
            <a:r>
              <a:rPr sz="3200"/>
              <a:t>)</a:t>
            </a:r>
            <a:endParaRPr sz="3200"/>
          </a:p>
          <a:p>
            <a:pPr lvl="0">
              <a:defRPr sz="1800"/>
            </a:pPr>
            <a:r>
              <a:rPr sz="3200"/>
              <a:t>有没有更优秀的做法呢？</a:t>
            </a:r>
            <a:endParaRPr sz="32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有更优秀的做法！</a:t>
            </a:r>
            <a:r>
              <a:rPr sz="2785">
                <a:solidFill>
                  <a:srgbClr val="FF2600"/>
                </a:solidFill>
              </a:rPr>
              <a:t>（重点！敲黑板！）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我们来考虑这样一个问题。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如果不给你电脑，让你自己手算，你会怎么划分？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如果是我，我会尽量每次都让两边总和差不多大。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但是如果直接这么写贪心，十有八九要WA，但是答案估计不会离最优解太远。（直觉）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那么，是不是说，我们贪心的这种决策其实也离最优解不太远？（直觉）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OK，既然如此，每次决策的时候，我首先二分找到一个MID，使得MID左右之和最接近。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然后枚举MID周围的点就可以了。</a:t>
            </a:r>
            <a:endParaRPr sz="2785"/>
          </a:p>
          <a:p>
            <a:pPr marL="298450" lvl="0" indent="-298450" defTabSz="795020">
              <a:spcBef>
                <a:spcPts val="600"/>
              </a:spcBef>
              <a:defRPr sz="1800"/>
            </a:pPr>
            <a:r>
              <a:rPr sz="2785"/>
              <a:t>此题N=1000，那我们枚举MID周围最多20个点好了。</a:t>
            </a:r>
            <a:endParaRPr sz="2785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什么？</a:t>
            </a:r>
            <a:endParaRPr sz="3200"/>
          </a:p>
          <a:p>
            <a:pPr lvl="0">
              <a:defRPr sz="1800"/>
            </a:pPr>
            <a:r>
              <a:rPr sz="3200"/>
              <a:t>这样就能AC？</a:t>
            </a:r>
            <a:endParaRPr sz="3200"/>
          </a:p>
          <a:p>
            <a:pPr lvl="0">
              <a:defRPr sz="1800"/>
            </a:pPr>
            <a:r>
              <a:rPr sz="3200"/>
              <a:t>而且这么简单粗暴？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是！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该做法实属骗分，然而就是好用，请勿外传，外传的多了，可恶的出题人就会专门出数据卡了（谨防出题人）</a:t>
            </a:r>
            <a:endParaRPr sz="32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然而我们并不是粗暴的骗分选手，对吗（呸）</a:t>
            </a:r>
            <a:endParaRPr sz="3200"/>
          </a:p>
          <a:p>
            <a:pPr lvl="0">
              <a:defRPr sz="1800"/>
            </a:pPr>
            <a:r>
              <a:rPr sz="3200"/>
              <a:t>我们用通俗易懂的话来理解啥叫四边形不等式。</a:t>
            </a:r>
            <a:endParaRPr sz="3200"/>
          </a:p>
          <a:p>
            <a:pPr lvl="0">
              <a:defRPr sz="1800"/>
            </a:pPr>
            <a:r>
              <a:rPr sz="3200"/>
              <a:t>dp[l][r]算出来以后，肯定有一个最优的k转移到了当前的dp[l][r]对吧？</a:t>
            </a:r>
            <a:endParaRPr sz="3200"/>
          </a:p>
          <a:p>
            <a:pPr lvl="0">
              <a:defRPr sz="1800"/>
            </a:pPr>
            <a:r>
              <a:rPr sz="3200"/>
              <a:t>我们把转移到dp[l][r]的最优秀的那个k，称作w[l][r]，这个显然在dp的过程中可以顺便求出来。</a:t>
            </a:r>
            <a:endParaRPr sz="3200"/>
          </a:p>
          <a:p>
            <a:pPr lvl="0">
              <a:defRPr sz="1800"/>
            </a:pPr>
            <a:r>
              <a:rPr sz="3200"/>
              <a:t>这个w[l][r]能给我们什么启示呢？</a:t>
            </a:r>
            <a:endParaRPr sz="3200"/>
          </a:p>
          <a:p>
            <a:pPr lvl="0">
              <a:defRPr sz="1800"/>
            </a:pPr>
            <a:r>
              <a:rPr sz="3200"/>
              <a:t>我们来考虑这样三个区间。</a:t>
            </a:r>
            <a:endParaRPr sz="32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（接上）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w[l][r],w[l+1][r],w[l][r-1]。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现在假设是你自己在决策（选根）。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对于区间[1,10]，你的最优决策是把5当成根。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对于区间[2,10]，你的最优决策会在5的左边吗？（思考一会会）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显然不会吧？    [1,9]这个区间同理。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也就是说：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w[l][r-1]&lt;=w[l][r]&lt;=w[l+1][r]。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w[l][r-1]和w[l+1][r]显然非常接近，那么可以近似的认为，w[l][r]也很小~接近O(1)。</a:t>
            </a:r>
            <a:endParaRPr sz="2880"/>
          </a:p>
          <a:p>
            <a:pPr marL="308610" lvl="0" indent="-308610" defTabSz="822325">
              <a:spcBef>
                <a:spcPts val="600"/>
              </a:spcBef>
              <a:defRPr sz="1800"/>
            </a:pPr>
            <a:r>
              <a:rPr sz="2880"/>
              <a:t>好了，现在你已经轻松掌握四边形不等式了！</a:t>
            </a:r>
            <a:endParaRPr sz="288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marL="315595" lvl="0" indent="-315595" defTabSz="840740">
              <a:defRPr sz="1800"/>
            </a:pPr>
            <a:r>
              <a:rPr sz="2945"/>
              <a:t>总结：</a:t>
            </a:r>
            <a:endParaRPr sz="2945"/>
          </a:p>
          <a:p>
            <a:pPr marL="315595" lvl="0" indent="-315595" defTabSz="840740">
              <a:defRPr sz="1800"/>
            </a:pPr>
            <a:r>
              <a:rPr sz="2945"/>
              <a:t>1.很多DP其实很简单，但是包装的很好，让你无从下手，如果你能看破出题人的包装，就能很好的破解它！</a:t>
            </a:r>
            <a:endParaRPr sz="2945"/>
          </a:p>
          <a:p>
            <a:pPr marL="315595" lvl="0" indent="-315595" defTabSz="840740">
              <a:defRPr sz="1800"/>
            </a:pPr>
            <a:r>
              <a:rPr sz="2945"/>
              <a:t>2.很多DP初一看都像是贪心，或者说有明显的贪心策略，但是这个贪心策略是错的。</a:t>
            </a:r>
            <a:endParaRPr sz="2945"/>
          </a:p>
          <a:p>
            <a:pPr marL="315595" lvl="0" indent="-315595" defTabSz="840740">
              <a:defRPr sz="1800"/>
            </a:pPr>
            <a:r>
              <a:rPr sz="2945"/>
              <a:t>对是绝对的，但错是相对的，贪心策略是错的没错，但是它却“接近”了正解，我们在一个比较好的决策附近枚举，就更容易找到正解，不是吗？</a:t>
            </a:r>
            <a:endParaRPr sz="2945"/>
          </a:p>
          <a:p>
            <a:pPr marL="315595" lvl="0" indent="-315595" defTabSz="840740">
              <a:defRPr sz="1800"/>
            </a:pPr>
            <a:r>
              <a:rPr sz="2945"/>
              <a:t>3.很多区间dp，以及各种二维dp，其实都有这样的转移位置的结论，利用好这些结论，可以非常优秀的优化转移。</a:t>
            </a:r>
            <a:endParaRPr sz="2945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让我们来一起思考几道题检验一下学习的成果：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一条直线上有n个村庄，每个村庄坐标已知，要建立p个邮局，使得，每个村庄到最近的邮局距离之和最小。</a:t>
            </a:r>
            <a:endParaRPr sz="3200"/>
          </a:p>
          <a:p>
            <a:pPr lvl="0">
              <a:defRPr sz="1800"/>
            </a:pPr>
            <a:r>
              <a:rPr sz="3200"/>
              <a:t>n&lt;=2000</a:t>
            </a:r>
            <a:endParaRPr sz="32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做法1：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这个题还是比较容易设计dp的，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dp[i][j]表示前i个村庄，设立了j个邮局时候的最小代价。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Dp[i][j]=min(dp[k][j-1]+dis(k+1,i)/2)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做法2：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想想，如果dp[i][j]是从k转移过来的，那么dp[i+1][j]会从比k小的地方转移过来吗？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同理，dp[i+1][j+1]如果是从t转移过来的，那么，dp[i+1][j]会从比t大的地方转移过来吗？</a:t>
            </a:r>
            <a:endParaRPr sz="32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做法3：</a:t>
            </a:r>
            <a:endParaRPr sz="3200"/>
          </a:p>
          <a:p>
            <a:pPr lvl="0">
              <a:defRPr sz="1800"/>
            </a:pPr>
            <a:r>
              <a:rPr sz="3200"/>
              <a:t>用屁股想都应该猜出来，划分应当尽量的“均匀”！</a:t>
            </a:r>
            <a:endParaRPr sz="3200"/>
          </a:p>
          <a:p>
            <a:pPr lvl="0">
              <a:defRPr sz="1800"/>
            </a:pPr>
            <a:r>
              <a:rPr sz="3200"/>
              <a:t>我们找到“最均匀”的那一个点，然后枚举周围就可以了。</a:t>
            </a:r>
            <a:br>
              <a:rPr sz="3200"/>
            </a:br>
            <a:endParaRPr sz="32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给你一个序列，求第k大的子段和。</a:t>
            </a:r>
            <a:endParaRPr sz="3200"/>
          </a:p>
          <a:p>
            <a:pPr lvl="0">
              <a:defRPr sz="1800"/>
            </a:pPr>
            <a:r>
              <a:rPr sz="3200"/>
              <a:t>N,k&lt;=100000</a:t>
            </a:r>
            <a:endParaRPr sz="32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buSzTx/>
              <a:buNone/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例1.信息论的妙用</a:t>
            </a:r>
            <a:endParaRPr sz="3200"/>
          </a:p>
          <a:p>
            <a:pPr lvl="0">
              <a:defRPr sz="1800"/>
            </a:pPr>
            <a:r>
              <a:rPr sz="3200"/>
              <a:t>已知有1~6的大理石分别a[1]~a[6]块，能否把他们分成完全相同的两部分？</a:t>
            </a:r>
            <a:endParaRPr sz="3200"/>
          </a:p>
          <a:p>
            <a:pPr lvl="0">
              <a:defRPr sz="1800"/>
            </a:pPr>
            <a:r>
              <a:rPr sz="3200"/>
              <a:t>大理石总数不超过20万。</a:t>
            </a:r>
            <a:endParaRPr sz="320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r>
              <a:rPr sz="2900"/>
              <a:t>N个石头，每个石头重量不一样，让你把石头划分成若干段，使得（每段的重量-K）</a:t>
            </a:r>
            <a:r>
              <a:rPr sz="2900" baseline="30000"/>
              <a:t>2</a:t>
            </a:r>
            <a:r>
              <a:rPr sz="2900"/>
              <a:t>最小。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两个01序列，长度分别是N,M，每次可以从某一个序列里面，把最后一位拿出来，拿完为止。显然有C(N+M,N)种方法。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这不同的C(N+M,N)种方法，构成了C(N+M,N)个序列，我们把这些序列转换成整数i，Fi表示i的个数。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r>
              <a:rPr sz="2900"/>
              <a:t>现在，要求∑(Fi)</a:t>
            </a:r>
            <a:r>
              <a:rPr sz="2900" baseline="32000"/>
              <a:t>2</a:t>
            </a:r>
            <a:r>
              <a:rPr sz="2900"/>
              <a:t> 数据范围：就不告诉你</a:t>
            </a:r>
            <a:endParaRPr sz="29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defRPr sz="1800"/>
            </a:pPr>
            <a:endParaRPr 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sz="2900">
                <a:ea typeface="宋体" panose="02010600030101010101" pitchFamily="2" charset="-122"/>
              </a:rPr>
              <a:t>我们来聊聊去年各种赛区的题目吧。</a:t>
            </a:r>
            <a:endParaRPr lang="zh-CN" sz="29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spcBef>
                <a:spcPts val="600"/>
              </a:spcBef>
              <a:defRPr sz="1800"/>
            </a:pPr>
            <a:r>
              <a:rPr lang="zh-CN" sz="2900">
                <a:ea typeface="宋体" panose="02010600030101010101" pitchFamily="2" charset="-122"/>
              </a:rPr>
              <a:t>给你一颗树，每个节点有一个</a:t>
            </a:r>
            <a:r>
              <a:rPr lang="en-US" altLang="zh-CN" sz="2900">
                <a:ea typeface="宋体" panose="02010600030101010101" pitchFamily="2" charset="-122"/>
              </a:rPr>
              <a:t>v,</a:t>
            </a:r>
            <a:r>
              <a:rPr lang="zh-CN" altLang="en-US" sz="2900">
                <a:ea typeface="宋体" panose="02010600030101010101" pitchFamily="2" charset="-122"/>
              </a:rPr>
              <a:t>一个</a:t>
            </a:r>
            <a:r>
              <a:rPr lang="en-US" altLang="zh-CN" sz="2900">
                <a:ea typeface="宋体" panose="02010600030101010101" pitchFamily="2" charset="-122"/>
              </a:rPr>
              <a:t>w</a:t>
            </a:r>
            <a:r>
              <a:rPr lang="zh-CN" altLang="en-US" sz="2900">
                <a:ea typeface="宋体" panose="02010600030101010101" pitchFamily="2" charset="-122"/>
              </a:rPr>
              <a:t>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每次询问：</a:t>
            </a:r>
            <a:r>
              <a:rPr lang="en-US" altLang="zh-CN" sz="2900">
                <a:ea typeface="宋体" panose="02010600030101010101" pitchFamily="2" charset="-122"/>
              </a:rPr>
              <a:t>i,T</a:t>
            </a:r>
            <a:r>
              <a:rPr lang="zh-CN" altLang="en-US" sz="2900">
                <a:ea typeface="宋体" panose="02010600030101010101" pitchFamily="2" charset="-122"/>
              </a:rPr>
              <a:t>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在节点</a:t>
            </a:r>
            <a:r>
              <a:rPr lang="en-US" altLang="zh-CN" sz="2900">
                <a:ea typeface="宋体" panose="02010600030101010101" pitchFamily="2" charset="-122"/>
              </a:rPr>
              <a:t>i</a:t>
            </a:r>
            <a:r>
              <a:rPr lang="zh-CN" altLang="en-US" sz="2900">
                <a:ea typeface="宋体" panose="02010600030101010101" pitchFamily="2" charset="-122"/>
              </a:rPr>
              <a:t>的子树中，恰好取</a:t>
            </a:r>
            <a:r>
              <a:rPr lang="en-US" altLang="zh-CN" sz="2900">
                <a:ea typeface="宋体" panose="02010600030101010101" pitchFamily="2" charset="-122"/>
              </a:rPr>
              <a:t>∑v=T</a:t>
            </a:r>
            <a:r>
              <a:rPr lang="zh-CN" altLang="en-US" sz="2900">
                <a:ea typeface="宋体" panose="02010600030101010101" pitchFamily="2" charset="-122"/>
              </a:rPr>
              <a:t>的一些节点，最大的</a:t>
            </a:r>
            <a:r>
              <a:rPr lang="en-US" altLang="zh-CN" sz="2900">
                <a:ea typeface="宋体" panose="02010600030101010101" pitchFamily="2" charset="-122"/>
              </a:rPr>
              <a:t>w</a:t>
            </a:r>
            <a:r>
              <a:rPr lang="zh-CN" altLang="en-US" sz="2900">
                <a:ea typeface="宋体" panose="02010600030101010101" pitchFamily="2" charset="-122"/>
              </a:rPr>
              <a:t>之和是多少？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关键数据：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N&lt;=20000, 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subtree[i]&lt;=2/3 subtree[fa[i]]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v&lt;=5,w&lt;=10^9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T&lt;=10^9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Q&lt;=10^5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2016CCPC</a:t>
            </a:r>
            <a:r>
              <a:rPr lang="zh-CN" altLang="en-US" sz="2900">
                <a:ea typeface="宋体" panose="02010600030101010101" pitchFamily="2" charset="-122"/>
              </a:rPr>
              <a:t>东北  现场</a:t>
            </a:r>
            <a:r>
              <a:rPr lang="en-US" altLang="zh-CN" sz="2900">
                <a:ea typeface="宋体" panose="02010600030101010101" pitchFamily="2" charset="-122"/>
              </a:rPr>
              <a:t>AC 1</a:t>
            </a:r>
            <a:r>
              <a:rPr lang="zh-CN" altLang="en-US" sz="2900">
                <a:ea typeface="宋体" panose="02010600030101010101" pitchFamily="2" charset="-122"/>
              </a:rPr>
              <a:t>人。</a:t>
            </a:r>
            <a:endParaRPr lang="zh-CN" altLang="en-US" sz="29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关键数据：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N&lt;=20000    </a:t>
            </a:r>
            <a:r>
              <a:rPr lang="zh-CN" altLang="en-US" sz="2900">
                <a:ea typeface="宋体" panose="02010600030101010101" pitchFamily="2" charset="-122"/>
              </a:rPr>
              <a:t>：规模好小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subtree[i]&lt;=2/3 subtree[fa[i]]   </a:t>
            </a:r>
            <a:r>
              <a:rPr lang="zh-CN" altLang="en-US" sz="2900">
                <a:ea typeface="宋体" panose="02010600030101010101" pitchFamily="2" charset="-122"/>
              </a:rPr>
              <a:t>：最多</a:t>
            </a:r>
            <a:r>
              <a:rPr lang="en-US" altLang="zh-CN" sz="2900">
                <a:ea typeface="宋体" panose="02010600030101010101" pitchFamily="2" charset="-122"/>
              </a:rPr>
              <a:t>20</a:t>
            </a:r>
            <a:r>
              <a:rPr lang="zh-CN" altLang="en-US" sz="2900">
                <a:ea typeface="宋体" panose="02010600030101010101" pitchFamily="2" charset="-122"/>
              </a:rPr>
              <a:t>多层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v&lt;=5,w&lt;=10^9  </a:t>
            </a:r>
            <a:r>
              <a:rPr lang="zh-CN" altLang="en-US" sz="2900">
                <a:ea typeface="宋体" panose="02010600030101010101" pitchFamily="2" charset="-122"/>
              </a:rPr>
              <a:t>：</a:t>
            </a:r>
            <a:r>
              <a:rPr lang="en-US" altLang="zh-CN" sz="2900">
                <a:ea typeface="宋体" panose="02010600030101010101" pitchFamily="2" charset="-122"/>
              </a:rPr>
              <a:t>V</a:t>
            </a:r>
            <a:r>
              <a:rPr lang="zh-CN" altLang="en-US" sz="2900">
                <a:ea typeface="宋体" panose="02010600030101010101" pitchFamily="2" charset="-122"/>
              </a:rPr>
              <a:t>取值好少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结论</a:t>
            </a:r>
            <a:r>
              <a:rPr lang="en-US" altLang="zh-CN" sz="2900">
                <a:ea typeface="宋体" panose="02010600030101010101" pitchFamily="2" charset="-122"/>
              </a:rPr>
              <a:t>1</a:t>
            </a:r>
            <a:r>
              <a:rPr lang="zh-CN" altLang="en-US" sz="2900">
                <a:ea typeface="宋体" panose="02010600030101010101" pitchFamily="2" charset="-122"/>
              </a:rPr>
              <a:t>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每一层暴力维护子树的所有节点，也就</a:t>
            </a:r>
            <a:r>
              <a:rPr lang="en-US" altLang="zh-CN" sz="2900">
                <a:ea typeface="宋体" panose="02010600030101010101" pitchFamily="2" charset="-122"/>
              </a:rPr>
              <a:t>20*N</a:t>
            </a:r>
            <a:r>
              <a:rPr lang="zh-CN" altLang="en-US" sz="2900">
                <a:ea typeface="宋体" panose="02010600030101010101" pitchFamily="2" charset="-122"/>
              </a:rPr>
              <a:t>复杂度。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结论</a:t>
            </a:r>
            <a:r>
              <a:rPr lang="en-US" altLang="zh-CN" sz="2900">
                <a:ea typeface="宋体" panose="02010600030101010101" pitchFamily="2" charset="-122"/>
              </a:rPr>
              <a:t>2</a:t>
            </a:r>
            <a:r>
              <a:rPr lang="zh-CN" altLang="en-US" sz="2900">
                <a:ea typeface="宋体" panose="02010600030101010101" pitchFamily="2" charset="-122"/>
              </a:rPr>
              <a:t>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V&lt;=5</a:t>
            </a:r>
            <a:r>
              <a:rPr lang="zh-CN" altLang="en-US" sz="2900">
                <a:ea typeface="宋体" panose="02010600030101010101" pitchFamily="2" charset="-122"/>
              </a:rPr>
              <a:t>，意味着贪心答案极近正解啊。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每个</a:t>
            </a:r>
            <a:r>
              <a:rPr lang="en-US" altLang="zh-CN" sz="2900">
                <a:ea typeface="宋体" panose="02010600030101010101" pitchFamily="2" charset="-122"/>
              </a:rPr>
              <a:t>V</a:t>
            </a:r>
            <a:r>
              <a:rPr lang="zh-CN" altLang="en-US" sz="2900">
                <a:ea typeface="宋体" panose="02010600030101010101" pitchFamily="2" charset="-122"/>
              </a:rPr>
              <a:t>取当前性价比最低的</a:t>
            </a:r>
            <a:r>
              <a:rPr lang="en-US" altLang="zh-CN" sz="2900">
                <a:ea typeface="宋体" panose="02010600030101010101" pitchFamily="2" charset="-122"/>
              </a:rPr>
              <a:t>5</a:t>
            </a:r>
            <a:r>
              <a:rPr lang="zh-CN" altLang="en-US" sz="2900">
                <a:ea typeface="宋体" panose="02010600030101010101" pitchFamily="2" charset="-122"/>
              </a:rPr>
              <a:t>个，</a:t>
            </a:r>
            <a:r>
              <a:rPr lang="en-US" altLang="zh-CN" sz="2900">
                <a:ea typeface="宋体" panose="02010600030101010101" pitchFamily="2" charset="-122"/>
              </a:rPr>
              <a:t>dp</a:t>
            </a:r>
            <a:r>
              <a:rPr lang="zh-CN" altLang="en-US" sz="2900">
                <a:ea typeface="宋体" panose="02010600030101010101" pitchFamily="2" charset="-122"/>
              </a:rPr>
              <a:t>修正一下就行了啊。</a:t>
            </a:r>
            <a:endParaRPr lang="zh-CN" altLang="en-US" sz="29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spcBef>
                <a:spcPts val="600"/>
              </a:spcBef>
              <a:defRPr sz="1800"/>
            </a:pPr>
            <a:r>
              <a:rPr sz="2900">
                <a:ea typeface="宋体" panose="02010600030101010101" pitchFamily="2" charset="-122"/>
              </a:rPr>
              <a:t>给你三个数x，k，t 有两种操作 </a:t>
            </a:r>
            <a:endParaRPr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sz="2900">
                <a:ea typeface="宋体" panose="02010600030101010101" pitchFamily="2" charset="-122"/>
              </a:rPr>
              <a:t>1.X=X−i(0&lt;=i&lt;=t) .</a:t>
            </a:r>
            <a:endParaRPr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sz="2900">
                <a:ea typeface="宋体" panose="02010600030101010101" pitchFamily="2" charset="-122"/>
              </a:rPr>
              <a:t>2. if k|X,X=X/k . </a:t>
            </a:r>
            <a:endParaRPr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sz="2900">
                <a:ea typeface="宋体" panose="02010600030101010101" pitchFamily="2" charset="-122"/>
              </a:rPr>
              <a:t>问最少经过多少步使得x</a:t>
            </a:r>
            <a:r>
              <a:rPr lang="en-US" sz="2900">
                <a:ea typeface="宋体" panose="02010600030101010101" pitchFamily="2" charset="-122"/>
              </a:rPr>
              <a:t>=</a:t>
            </a:r>
            <a:r>
              <a:rPr sz="2900">
                <a:ea typeface="宋体" panose="02010600030101010101" pitchFamily="2" charset="-122"/>
              </a:rPr>
              <a:t>1</a:t>
            </a:r>
            <a:endParaRPr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sz="2900">
                <a:ea typeface="宋体" panose="02010600030101010101" pitchFamily="2" charset="-122"/>
              </a:rPr>
              <a:t>X,K,T&lt;=10^6</a:t>
            </a:r>
            <a:endParaRPr lang="en-US" sz="29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最最最裸的思路：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dp[i]</a:t>
            </a:r>
            <a:r>
              <a:rPr lang="zh-CN" altLang="en-US" sz="2900">
                <a:ea typeface="宋体" panose="02010600030101010101" pitchFamily="2" charset="-122"/>
              </a:rPr>
              <a:t>表示到达</a:t>
            </a:r>
            <a:r>
              <a:rPr lang="en-US" altLang="zh-CN" sz="2900">
                <a:ea typeface="宋体" panose="02010600030101010101" pitchFamily="2" charset="-122"/>
              </a:rPr>
              <a:t>i</a:t>
            </a:r>
            <a:r>
              <a:rPr lang="zh-CN" altLang="en-US" sz="2900">
                <a:ea typeface="宋体" panose="02010600030101010101" pitchFamily="2" charset="-122"/>
              </a:rPr>
              <a:t>的最少步数。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那么两种情况：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1.dp[i]-&gt;dp[i-j]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2.dp[i]-&gt;dp[i/k]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首先反一下题意：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让我们从</a:t>
            </a:r>
            <a:r>
              <a:rPr lang="en-US" altLang="zh-CN" sz="2900">
                <a:ea typeface="宋体" panose="02010600030101010101" pitchFamily="2" charset="-122"/>
              </a:rPr>
              <a:t>1</a:t>
            </a:r>
            <a:r>
              <a:rPr lang="zh-CN" altLang="en-US" sz="2900">
                <a:ea typeface="宋体" panose="02010600030101010101" pitchFamily="2" charset="-122"/>
              </a:rPr>
              <a:t>构造</a:t>
            </a:r>
            <a:r>
              <a:rPr lang="en-US" altLang="zh-CN" sz="2900">
                <a:ea typeface="宋体" panose="02010600030101010101" pitchFamily="2" charset="-122"/>
              </a:rPr>
              <a:t>x</a:t>
            </a:r>
            <a:r>
              <a:rPr lang="zh-CN" altLang="en-US" sz="2900">
                <a:ea typeface="宋体" panose="02010600030101010101" pitchFamily="2" charset="-122"/>
              </a:rPr>
              <a:t>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操作</a:t>
            </a:r>
            <a:r>
              <a:rPr lang="en-US" altLang="zh-CN" sz="2900">
                <a:ea typeface="宋体" panose="02010600030101010101" pitchFamily="2" charset="-122"/>
              </a:rPr>
              <a:t>1</a:t>
            </a:r>
            <a:r>
              <a:rPr lang="zh-CN" altLang="en-US" sz="2900">
                <a:ea typeface="宋体" panose="02010600030101010101" pitchFamily="2" charset="-122"/>
              </a:rPr>
              <a:t>：</a:t>
            </a:r>
            <a:r>
              <a:rPr lang="en-US" altLang="zh-CN" sz="2900">
                <a:ea typeface="宋体" panose="02010600030101010101" pitchFamily="2" charset="-122"/>
              </a:rPr>
              <a:t>dp[i]-&gt;dp[i+j]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操作</a:t>
            </a:r>
            <a:r>
              <a:rPr lang="en-US" altLang="zh-CN" sz="2900">
                <a:ea typeface="宋体" panose="02010600030101010101" pitchFamily="2" charset="-122"/>
              </a:rPr>
              <a:t>2</a:t>
            </a:r>
            <a:r>
              <a:rPr lang="zh-CN" altLang="en-US" sz="2900">
                <a:ea typeface="宋体" panose="02010600030101010101" pitchFamily="2" charset="-122"/>
              </a:rPr>
              <a:t>：</a:t>
            </a:r>
            <a:r>
              <a:rPr lang="en-US" altLang="zh-CN" sz="2900">
                <a:ea typeface="宋体" panose="02010600030101010101" pitchFamily="2" charset="-122"/>
              </a:rPr>
              <a:t>dp[i]-&gt;dp[i*k]</a:t>
            </a:r>
            <a:endParaRPr lang="en-US" altLang="zh-CN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en-US" altLang="zh-CN" sz="2900">
                <a:ea typeface="宋体" panose="02010600030101010101" pitchFamily="2" charset="-122"/>
              </a:rPr>
              <a:t>= =</a:t>
            </a:r>
            <a:r>
              <a:rPr lang="zh-CN" altLang="en-US" sz="2900">
                <a:ea typeface="宋体" panose="02010600030101010101" pitchFamily="2" charset="-122"/>
              </a:rPr>
              <a:t>又变成了并查集维护最短路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endParaRPr lang="zh-CN" altLang="en-US" sz="29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给你一棵</a:t>
            </a:r>
            <a:r>
              <a:rPr lang="en-US" altLang="zh-CN" sz="2900">
                <a:ea typeface="宋体" panose="02010600030101010101" pitchFamily="2" charset="-122"/>
              </a:rPr>
              <a:t>N</a:t>
            </a:r>
            <a:r>
              <a:rPr lang="zh-CN" altLang="en-US" sz="2900">
                <a:ea typeface="宋体" panose="02010600030101010101" pitchFamily="2" charset="-122"/>
              </a:rPr>
              <a:t>个点的树，边权已知。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现在，从某个点到节点</a:t>
            </a:r>
            <a:r>
              <a:rPr lang="en-US" altLang="zh-CN" sz="2900">
                <a:ea typeface="宋体" panose="02010600030101010101" pitchFamily="2" charset="-122"/>
              </a:rPr>
              <a:t>1</a:t>
            </a:r>
            <a:r>
              <a:rPr lang="zh-CN" altLang="en-US" sz="2900">
                <a:ea typeface="宋体" panose="02010600030101010101" pitchFamily="2" charset="-122"/>
              </a:rPr>
              <a:t>发快递，中间，可以换快递员，也可以不换，一个快递员跑</a:t>
            </a:r>
            <a:r>
              <a:rPr lang="en-US" altLang="zh-CN" sz="2900">
                <a:ea typeface="宋体" panose="02010600030101010101" pitchFamily="2" charset="-122"/>
              </a:rPr>
              <a:t>L</a:t>
            </a:r>
            <a:r>
              <a:rPr lang="zh-CN" altLang="en-US" sz="2900">
                <a:ea typeface="宋体" panose="02010600030101010101" pitchFamily="2" charset="-122"/>
              </a:rPr>
              <a:t>长度的路径，费时是</a:t>
            </a:r>
            <a:r>
              <a:rPr lang="en-US" altLang="zh-CN" sz="2900">
                <a:ea typeface="宋体" panose="02010600030101010101" pitchFamily="2" charset="-122"/>
              </a:rPr>
              <a:t>L^2</a:t>
            </a:r>
            <a:r>
              <a:rPr lang="zh-CN" altLang="en-US" sz="2900">
                <a:ea typeface="宋体" panose="02010600030101010101" pitchFamily="2" charset="-122"/>
              </a:rPr>
              <a:t>，换一个快递员的时间是</a:t>
            </a:r>
            <a:r>
              <a:rPr lang="en-US" altLang="zh-CN" sz="2900">
                <a:ea typeface="宋体" panose="02010600030101010101" pitchFamily="2" charset="-122"/>
              </a:rPr>
              <a:t>P</a:t>
            </a:r>
            <a:r>
              <a:rPr lang="zh-CN" altLang="en-US" sz="2900">
                <a:ea typeface="宋体" panose="02010600030101010101" pitchFamily="2" charset="-122"/>
              </a:rPr>
              <a:t>。</a:t>
            </a:r>
            <a:endParaRPr lang="zh-CN" altLang="en-US" sz="290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900">
                <a:ea typeface="宋体" panose="02010600030101010101" pitchFamily="2" charset="-122"/>
              </a:rPr>
              <a:t>问：从每一个点到起点发快递的最快时间是多少。</a:t>
            </a:r>
            <a:endParaRPr lang="zh-CN" altLang="en-US" sz="29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做法1：</a:t>
            </a:r>
            <a:endParaRPr sz="3200"/>
          </a:p>
          <a:p>
            <a:pPr lvl="0">
              <a:defRPr sz="1800"/>
            </a:pPr>
            <a:r>
              <a:rPr sz="3200"/>
              <a:t>Dp[i][j]表示前i种物品，是否能构成和为j的一部分。</a:t>
            </a:r>
            <a:endParaRPr sz="3200"/>
          </a:p>
          <a:p>
            <a:pPr lvl="0">
              <a:defRPr sz="1800"/>
            </a:pPr>
            <a:r>
              <a:rPr sz="3200"/>
              <a:t>Dp[i][j]=max(dp[i-1][j- t * i]</a:t>
            </a:r>
            <a:endParaRPr sz="3200"/>
          </a:p>
          <a:p>
            <a:pPr lvl="0">
              <a:defRPr sz="1800"/>
            </a:pPr>
            <a:r>
              <a:rPr sz="3200"/>
              <a:t>典型的背包问题，可以用二进制优化到</a:t>
            </a:r>
            <a:endParaRPr sz="3200"/>
          </a:p>
          <a:p>
            <a:pPr lvl="0">
              <a:defRPr sz="1800"/>
            </a:pPr>
            <a:r>
              <a:rPr sz="3200"/>
              <a:t>nlogn</a:t>
            </a:r>
            <a:endParaRPr sz="3200"/>
          </a:p>
          <a:p>
            <a:pPr lvl="0">
              <a:defRPr sz="1800"/>
            </a:pPr>
            <a:r>
              <a:rPr sz="3200"/>
              <a:t>做法2：</a:t>
            </a:r>
            <a:endParaRPr sz="3200"/>
          </a:p>
          <a:p>
            <a:pPr lvl="0">
              <a:defRPr sz="1800"/>
            </a:pPr>
            <a:r>
              <a:rPr sz="3200"/>
              <a:t>考虑到，dp[i][j]=1，当且仅当dp[i-1][j-t*(i-1)]里面至少有一个1，所以可以直接开i棵线段树来更新，或者直接按单调队列来处理，更快更直接。O（6*n）</a:t>
            </a:r>
            <a:endParaRPr sz="32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做法3（重点）：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从信息论的角度上看，每一位都应该“物尽其用”， i,j都表达了很多的信息量，而0/1确仅仅表达了能或者不能，这太浪费了！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考虑dp方程Dp[i][j]=max(dp[i-1][j- t * i)]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dp[i][j]和dp[i][j-i]明明只用了两个不同的点，多用一个dp[i-1][j]，少用一个dp[i-1][j-(a[i]+1)*i]，但是我们知道了dp[i][j-i]=max(dp[i-1][j-t*i])，却很难利用dp[i][j-i]去求dp[i][j]的值，为什么呢？因为max提供的信息太少啦！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怎么办呢？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我们巧妙的变化一下方程，让方程提供更多的信息！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dp[i][j]=∑dp[i-1][j-t*i] ,0表示不行，不是0表示行。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那么，dp[i][j]就可以这么求：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dp[i][j]=dp[i][j-i]-dp[i-1][j-(a[i]+1)*i]+dp[i-1][j]</a:t>
            </a:r>
            <a:endParaRPr sz="2270"/>
          </a:p>
          <a:p>
            <a:pPr marL="243205" lvl="0" indent="-243205" defTabSz="648970">
              <a:spcBef>
                <a:spcPts val="500"/>
              </a:spcBef>
              <a:defRPr sz="1800"/>
            </a:pPr>
            <a:r>
              <a:rPr sz="2270"/>
              <a:t>O(1)了吧？搞定了吧？简单吧？</a:t>
            </a:r>
            <a:endParaRPr sz="227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marL="335915" lvl="0" indent="-335915" defTabSz="895985">
              <a:defRPr sz="1800"/>
            </a:pPr>
            <a:r>
              <a:rPr sz="3135"/>
              <a:t>做法4（重点）：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还是一样的，从信息论的角度看，0/1表达的信息太少了，我们可以多记录一点。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dp[i][j]=0/1表示是否可以做到前i种石头拼成质量为j的和。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如果dp[i][j]=1，用num[i][j]表示此时此刻最少要使用多少个第i种石头。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那么，就有：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if (dp[i][j-i]==1 &amp;&amp; num[i][j-i]&lt;a[i])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    dp[i][j]=1,num[i][j]=num[i][j-i]+1;</a:t>
            </a:r>
            <a:endParaRPr sz="3135"/>
          </a:p>
          <a:p>
            <a:pPr marL="335915" lvl="0" indent="-335915" defTabSz="895985">
              <a:defRPr sz="1800"/>
            </a:pPr>
            <a:r>
              <a:rPr sz="3135"/>
              <a:t>一样，O(1)解决转移，巧妙否？</a:t>
            </a:r>
            <a:endParaRPr sz="3135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总结</a:t>
            </a:r>
            <a:endParaRPr sz="3200"/>
          </a:p>
          <a:p>
            <a:pPr lvl="0">
              <a:defRPr sz="1800"/>
            </a:pPr>
            <a:r>
              <a:rPr sz="3200"/>
              <a:t>题目来源于楼教男人八题and王建德《大学生程序设计竞赛手册》例题</a:t>
            </a:r>
            <a:endParaRPr sz="3200"/>
          </a:p>
          <a:p>
            <a:pPr lvl="0">
              <a:defRPr sz="1800"/>
            </a:pPr>
            <a:r>
              <a:rPr sz="3200"/>
              <a:t>书上的做法并未提及，做法1，2，4网上可以找到，做法3原创。</a:t>
            </a:r>
            <a:endParaRPr sz="3200"/>
          </a:p>
          <a:p>
            <a:pPr lvl="0">
              <a:defRPr sz="1800"/>
            </a:pPr>
            <a:r>
              <a:rPr sz="3200"/>
              <a:t>此题意在告诉选手，学好大学期间的专业课还是很重要滴！</a:t>
            </a:r>
            <a:endParaRPr sz="3200"/>
          </a:p>
          <a:p>
            <a:pPr lvl="0">
              <a:defRPr sz="1800"/>
            </a:pPr>
            <a:r>
              <a:rPr sz="3200"/>
              <a:t>实际上大量的题目都有这样的情况，从信息论的角度，想想你的状态是否真的“物尽其用”，是否还可以表示更多的信息进来！</a:t>
            </a:r>
            <a:endParaRPr sz="32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例2.巧妙转换题意，利用有用的性质减少转移代价</a:t>
            </a:r>
            <a:endParaRPr sz="3200"/>
          </a:p>
          <a:p>
            <a:pPr lvl="0">
              <a:defRPr sz="1800"/>
            </a:pPr>
            <a:r>
              <a:rPr sz="3200"/>
              <a:t>一棵排序二叉树，给你所有节点的访问代价以及查找频率，请构造一棵排序二叉树使得                            最小化∑pi(depth[ki])</a:t>
            </a:r>
            <a:endParaRPr sz="3200"/>
          </a:p>
          <a:p>
            <a:pPr lvl="0">
              <a:defRPr sz="1800"/>
            </a:pPr>
            <a:r>
              <a:rPr sz="3200"/>
              <a:t>pi表示每个节点的访问频率，depth[ki]表示第ki个节点的深度，根节点是1。</a:t>
            </a:r>
            <a:endParaRPr sz="32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解决这个题，首先得了解排序二叉树是啥（这个不需要再说吧=。=）</a:t>
            </a:r>
            <a:endParaRPr sz="3200"/>
          </a:p>
          <a:p>
            <a:pPr lvl="0">
              <a:defRPr sz="1800"/>
            </a:pPr>
            <a:r>
              <a:rPr sz="3200"/>
              <a:t>其次我们来画一个排序二叉树，看看怎么算代价？</a:t>
            </a:r>
            <a:endParaRPr sz="3200"/>
          </a:p>
          <a:p>
            <a:pPr lvl="0">
              <a:defRPr sz="1800"/>
            </a:pPr>
            <a:r>
              <a:rPr sz="3200"/>
              <a:t>假设1连2，3，2连4，5，（自行脑补树的结构）那么，总代价是：</a:t>
            </a:r>
            <a:endParaRPr sz="3200"/>
          </a:p>
          <a:p>
            <a:pPr lvl="0">
              <a:defRPr sz="1800"/>
            </a:pPr>
            <a:r>
              <a:rPr sz="3200"/>
              <a:t>f1*1+f2*2+f3*2+f4*3+f5*3</a:t>
            </a:r>
            <a:endParaRPr sz="3200"/>
          </a:p>
          <a:p>
            <a:pPr lvl="0">
              <a:defRPr sz="1800"/>
            </a:pPr>
            <a:r>
              <a:rPr sz="3200"/>
              <a:t>这个是题目上给的公式。</a:t>
            </a:r>
            <a:endParaRPr sz="3200"/>
          </a:p>
          <a:p>
            <a:pPr lvl="0">
              <a:defRPr sz="1800"/>
            </a:pPr>
            <a:r>
              <a:rPr sz="3200"/>
              <a:t>完全一脸懵B不知道如何下手。</a:t>
            </a:r>
            <a:endParaRPr sz="32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457200" y="332655"/>
            <a:ext cx="8229600" cy="579350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（接上一页）</a:t>
            </a:r>
            <a:endParaRPr sz="3200"/>
          </a:p>
          <a:p>
            <a:pPr lvl="0">
              <a:defRPr sz="1800"/>
            </a:pPr>
            <a:r>
              <a:rPr sz="3200"/>
              <a:t>f1*1+f2*2+f3*2+f4*3+f5*3</a:t>
            </a:r>
            <a:endParaRPr sz="3200"/>
          </a:p>
          <a:p>
            <a:pPr lvl="0">
              <a:defRPr sz="1800"/>
            </a:pPr>
            <a:r>
              <a:rPr sz="3200"/>
              <a:t>这个是题目上给的公式。</a:t>
            </a:r>
            <a:endParaRPr sz="3200"/>
          </a:p>
          <a:p>
            <a:pPr lvl="0">
              <a:defRPr sz="1800"/>
            </a:pPr>
            <a:r>
              <a:rPr sz="3200"/>
              <a:t>完全一脸懵B不知道如何下手。</a:t>
            </a:r>
            <a:endParaRPr sz="3200"/>
          </a:p>
          <a:p>
            <a:pPr lvl="0">
              <a:defRPr sz="1800"/>
            </a:pPr>
            <a:r>
              <a:rPr sz="3200"/>
              <a:t>稍微变化一下公式的表示：</a:t>
            </a:r>
            <a:endParaRPr sz="3200"/>
          </a:p>
          <a:p>
            <a:pPr lvl="0">
              <a:defRPr sz="1800"/>
            </a:pPr>
            <a:r>
              <a:rPr sz="3200"/>
              <a:t>(f1+f2+f3+f4+f5)+(f2+f4+f5)+(f3)+(f4)+(f5)</a:t>
            </a:r>
            <a:endParaRPr sz="3200"/>
          </a:p>
          <a:p>
            <a:pPr lvl="0">
              <a:defRPr sz="1800"/>
            </a:pPr>
            <a:r>
              <a:rPr sz="3200"/>
              <a:t>这个式子显然和上面相等，他表示了什么呢？</a:t>
            </a:r>
            <a:endParaRPr sz="3200"/>
          </a:p>
          <a:p>
            <a:pPr lvl="0">
              <a:defRPr sz="1800"/>
            </a:pPr>
            <a:r>
              <a:rPr sz="3200"/>
              <a:t>每个括号里面，分别是这5个节点此时的后代！</a:t>
            </a:r>
            <a:endParaRPr sz="32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3706</Words>
  <Application>WPS 演示</Application>
  <PresentationFormat/>
  <Paragraphs>196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Arial</vt:lpstr>
      <vt:lpstr>Helvetica Neue</vt:lpstr>
      <vt:lpstr>微软雅黑</vt:lpstr>
      <vt:lpstr>Arial Unicode MS</vt:lpstr>
      <vt:lpstr>Default</vt:lpstr>
      <vt:lpstr>挖掘DP的本质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挖掘DP的本质</dc:title>
  <dc:creator/>
  <cp:lastModifiedBy>hasee</cp:lastModifiedBy>
  <cp:revision>3</cp:revision>
  <dcterms:created xsi:type="dcterms:W3CDTF">2017-08-13T15:57:00Z</dcterms:created>
  <dcterms:modified xsi:type="dcterms:W3CDTF">2017-08-13T17:27:32Z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