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27"/>
  </p:notesMasterIdLst>
  <p:sldIdLst>
    <p:sldId id="289" r:id="rId4"/>
    <p:sldId id="327" r:id="rId5"/>
    <p:sldId id="320" r:id="rId6"/>
    <p:sldId id="328" r:id="rId7"/>
    <p:sldId id="329" r:id="rId8"/>
    <p:sldId id="330" r:id="rId9"/>
    <p:sldId id="332" r:id="rId10"/>
    <p:sldId id="333" r:id="rId11"/>
    <p:sldId id="334" r:id="rId12"/>
    <p:sldId id="322" r:id="rId13"/>
    <p:sldId id="331" r:id="rId14"/>
    <p:sldId id="325" r:id="rId15"/>
    <p:sldId id="335" r:id="rId16"/>
    <p:sldId id="344" r:id="rId17"/>
    <p:sldId id="326" r:id="rId18"/>
    <p:sldId id="336" r:id="rId19"/>
    <p:sldId id="337" r:id="rId20"/>
    <p:sldId id="338" r:id="rId21"/>
    <p:sldId id="339" r:id="rId22"/>
    <p:sldId id="340" r:id="rId23"/>
    <p:sldId id="341" r:id="rId24"/>
    <p:sldId id="342" r:id="rId25"/>
    <p:sldId id="345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7351"/>
    <a:srgbClr val="FFF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napToObjects="1">
      <p:cViewPr>
        <p:scale>
          <a:sx n="75" d="100"/>
          <a:sy n="75" d="100"/>
        </p:scale>
        <p:origin x="-1896" y="-918"/>
      </p:cViewPr>
      <p:guideLst>
        <p:guide orient="horz" pos="2160"/>
        <p:guide pos="38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093AD-7C06-486F-9754-D5B73F7C37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3EDE87-FC43-4F0C-9C51-E666AB0AC5F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0E00-5D83-46E2-B18B-6027595511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88FD-FF8E-4205-8603-C8BB8BCBCB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0E00-5D83-46E2-B18B-6027595511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88FD-FF8E-4205-8603-C8BB8BCBCB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0E00-5D83-46E2-B18B-6027595511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88FD-FF8E-4205-8603-C8BB8BCBCB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0E00-5D83-46E2-B18B-6027595511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88FD-FF8E-4205-8603-C8BB8BCBCB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0E00-5D83-46E2-B18B-6027595511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88FD-FF8E-4205-8603-C8BB8BCBCB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0E00-5D83-46E2-B18B-6027595511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88FD-FF8E-4205-8603-C8BB8BCBCB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0E00-5D83-46E2-B18B-6027595511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88FD-FF8E-4205-8603-C8BB8BCBCB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0E00-5D83-46E2-B18B-6027595511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88FD-FF8E-4205-8603-C8BB8BCBCB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0E00-5D83-46E2-B18B-6027595511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88FD-FF8E-4205-8603-C8BB8BCBCB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0E00-5D83-46E2-B18B-6027595511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88FD-FF8E-4205-8603-C8BB8BCBCB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0E00-5D83-46E2-B18B-6027595511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88FD-FF8E-4205-8603-C8BB8BCBCB26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327025"/>
            <a:ext cx="152400" cy="565150"/>
          </a:xfrm>
          <a:prstGeom prst="rect">
            <a:avLst/>
          </a:prstGeom>
          <a:solidFill>
            <a:srgbClr val="3D7351"/>
          </a:solidFill>
          <a:ln>
            <a:solidFill>
              <a:srgbClr val="3D73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245745" y="327660"/>
            <a:ext cx="563880" cy="563880"/>
            <a:chOff x="276225" y="213360"/>
            <a:chExt cx="563880" cy="563880"/>
          </a:xfrm>
          <a:solidFill>
            <a:srgbClr val="3D7351"/>
          </a:solidFill>
        </p:grpSpPr>
        <p:sp>
          <p:nvSpPr>
            <p:cNvPr id="7" name="矩形 6"/>
            <p:cNvSpPr/>
            <p:nvPr/>
          </p:nvSpPr>
          <p:spPr>
            <a:xfrm>
              <a:off x="276225" y="213360"/>
              <a:ext cx="250031" cy="563880"/>
            </a:xfrm>
            <a:prstGeom prst="rect">
              <a:avLst/>
            </a:prstGeom>
            <a:grpFill/>
            <a:ln>
              <a:solidFill>
                <a:srgbClr val="3D73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76225" y="213360"/>
              <a:ext cx="563880" cy="563880"/>
            </a:xfrm>
            <a:prstGeom prst="ellipse">
              <a:avLst/>
            </a:prstGeom>
            <a:grpFill/>
            <a:ln>
              <a:solidFill>
                <a:srgbClr val="3D73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bg1"/>
                </a:solidFill>
                <a:ea typeface="华文细黑" panose="02010600040101010101" pitchFamily="2" charset="-122"/>
              </a:endParaRPr>
            </a:p>
          </p:txBody>
        </p:sp>
      </p:grpSp>
      <p:sp>
        <p:nvSpPr>
          <p:cNvPr id="9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902970" y="259080"/>
            <a:ext cx="7886700" cy="431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902970" y="614680"/>
            <a:ext cx="7886700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0E00-5D83-46E2-B18B-6027595511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88FD-FF8E-4205-8603-C8BB8BCBCB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0E00-5D83-46E2-B18B-6027595511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88FD-FF8E-4205-8603-C8BB8BCBCB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0E00-5D83-46E2-B18B-6027595511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88FD-FF8E-4205-8603-C8BB8BCBCB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0E00-5D83-46E2-B18B-6027595511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88FD-FF8E-4205-8603-C8BB8BCBCB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0E00-5D83-46E2-B18B-6027595511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88FD-FF8E-4205-8603-C8BB8BCBCB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0E00-5D83-46E2-B18B-6027595511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88FD-FF8E-4205-8603-C8BB8BCBCB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0E00-5D83-46E2-B18B-6027595511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88FD-FF8E-4205-8603-C8BB8BCBCB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0E00-5D83-46E2-B18B-6027595511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88FD-FF8E-4205-8603-C8BB8BCBCB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0E00-5D83-46E2-B18B-6027595511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88FD-FF8E-4205-8603-C8BB8BCBCB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0E00-5D83-46E2-B18B-6027595511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88FD-FF8E-4205-8603-C8BB8BCBCB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0E00-5D83-46E2-B18B-6027595511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88FD-FF8E-4205-8603-C8BB8BCBCB26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327025"/>
            <a:ext cx="152400" cy="565150"/>
          </a:xfrm>
          <a:prstGeom prst="rect">
            <a:avLst/>
          </a:prstGeom>
          <a:solidFill>
            <a:srgbClr val="3D7351"/>
          </a:solidFill>
          <a:ln>
            <a:solidFill>
              <a:srgbClr val="3D73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245745" y="327660"/>
            <a:ext cx="563880" cy="563880"/>
            <a:chOff x="276225" y="213360"/>
            <a:chExt cx="563880" cy="563880"/>
          </a:xfrm>
          <a:solidFill>
            <a:srgbClr val="3D7351"/>
          </a:solidFill>
        </p:grpSpPr>
        <p:sp>
          <p:nvSpPr>
            <p:cNvPr id="7" name="矩形 6"/>
            <p:cNvSpPr/>
            <p:nvPr/>
          </p:nvSpPr>
          <p:spPr>
            <a:xfrm>
              <a:off x="276225" y="213360"/>
              <a:ext cx="250031" cy="563880"/>
            </a:xfrm>
            <a:prstGeom prst="rect">
              <a:avLst/>
            </a:prstGeom>
            <a:grpFill/>
            <a:ln>
              <a:solidFill>
                <a:srgbClr val="3D73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76225" y="213360"/>
              <a:ext cx="563880" cy="563880"/>
            </a:xfrm>
            <a:prstGeom prst="ellipse">
              <a:avLst/>
            </a:prstGeom>
            <a:grpFill/>
            <a:ln>
              <a:solidFill>
                <a:srgbClr val="3D73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bg1"/>
                </a:solidFill>
                <a:ea typeface="华文细黑" panose="02010600040101010101" pitchFamily="2" charset="-122"/>
              </a:endParaRPr>
            </a:p>
          </p:txBody>
        </p:sp>
      </p:grpSp>
      <p:sp>
        <p:nvSpPr>
          <p:cNvPr id="9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902970" y="259080"/>
            <a:ext cx="7886700" cy="431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902970" y="614680"/>
            <a:ext cx="7886700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0E00-5D83-46E2-B18B-6027595511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88FD-FF8E-4205-8603-C8BB8BCBCB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0E00-5D83-46E2-B18B-6027595511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88FD-FF8E-4205-8603-C8BB8BCBCB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00E00-5D83-46E2-B18B-6027595511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288FD-FF8E-4205-8603-C8BB8BCBCB2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00E00-5D83-46E2-B18B-6027595511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288FD-FF8E-4205-8603-C8BB8BCBCB2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7346063" y="2511276"/>
            <a:ext cx="4845938" cy="4346724"/>
          </a:xfrm>
          <a:prstGeom prst="rect">
            <a:avLst/>
          </a:prstGeom>
        </p:spPr>
      </p:pic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472862" y="2201069"/>
            <a:ext cx="7246275" cy="2760663"/>
          </a:xfrm>
          <a:prstGeom prst="rect">
            <a:avLst/>
          </a:prstGeom>
          <a:noFill/>
          <a:ln w="38100" cap="flat">
            <a:solidFill>
              <a:srgbClr val="3D735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ea typeface="华文细黑" panose="02010600040101010101" pitchFamily="2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87787">
                        <a14:foregroundMark x1="29332" y1="51831" x2="29332" y2="51831"/>
                        <a14:foregroundMark x1="10752" y1="27606" x2="10752" y2="27606"/>
                        <a14:foregroundMark x1="16493" y1="20282" x2="16493" y2="20282"/>
                        <a14:backgroundMark x1="64405" y1="98873" x2="64405" y2="98873"/>
                        <a14:backgroundMark x1="61900" y1="80563" x2="57724" y2="75211"/>
                        <a14:backgroundMark x1="39040" y1="59718" x2="38309" y2="59155"/>
                        <a14:backgroundMark x1="38309" y1="90141" x2="37578" y2="90141"/>
                        <a14:backgroundMark x1="36117" y1="89296" x2="39979" y2="99718"/>
                        <a14:backgroundMark x1="61691" y1="98028" x2="61691" y2="93239"/>
                        <a14:backgroundMark x1="63674" y1="72676" x2="63674" y2="72676"/>
                        <a14:backgroundMark x1="64927" y1="70704" x2="64927" y2="70704"/>
                        <a14:backgroundMark x1="25157" y1="29577" x2="25157" y2="29577"/>
                        <a14:backgroundMark x1="32150" y1="6761" x2="32150" y2="6761"/>
                        <a14:backgroundMark x1="30376" y1="37746" x2="30376" y2="37746"/>
                        <a14:backgroundMark x1="59916" y1="36338" x2="59916" y2="36338"/>
                        <a14:backgroundMark x1="48956" y1="47887" x2="48225" y2="48451"/>
                        <a14:backgroundMark x1="50209" y1="81408" x2="50731" y2="83944"/>
                        <a14:backgroundMark x1="50731" y1="87887" x2="51044" y2="95493"/>
                        <a14:backgroundMark x1="74322" y1="2817" x2="74322" y2="2817"/>
                        <a14:backgroundMark x1="10438" y1="21690" x2="10438" y2="21690"/>
                        <a14:backgroundMark x1="9290" y1="32958" x2="9290" y2="32958"/>
                        <a14:backgroundMark x1="8977" y1="30423" x2="8977" y2="30423"/>
                        <a14:backgroundMark x1="34342" y1="99437" x2="34342" y2="99437"/>
                        <a14:backgroundMark x1="47286" y1="66479" x2="47286" y2="66479"/>
                        <a14:backgroundMark x1="47495" y1="65352" x2="52192" y2="63099"/>
                        <a14:backgroundMark x1="58977" y1="57746" x2="59708" y2="57746"/>
                        <a14:backgroundMark x1="64927" y1="53239" x2="71608" y2="47887"/>
                        <a14:backgroundMark x1="77349" y1="41127" x2="77349" y2="41127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-1" y="0"/>
            <a:ext cx="5837731" cy="2166151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2600643" y="2705080"/>
            <a:ext cx="6990715" cy="175323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2017SummerTraining</a:t>
            </a:r>
            <a:endParaRPr lang="en-US" altLang="zh-CN" sz="5400" b="1" cap="none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pPr algn="ctr"/>
            <a:r>
              <a:rPr lang="en-US" altLang="zh-CN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Tree Dp</a:t>
            </a:r>
            <a:endParaRPr lang="en-US" altLang="zh-CN" sz="5400" b="1" cap="none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074131" y="4453870"/>
            <a:ext cx="14430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——</a:t>
            </a:r>
            <a:r>
              <a:rPr lang="en-US" altLang="zh-CN" sz="24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aqx</a:t>
            </a:r>
            <a:endParaRPr lang="en-US" altLang="zh-CN" sz="2400" b="1" cap="none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212725"/>
            <a:ext cx="152400" cy="565150"/>
          </a:xfrm>
          <a:prstGeom prst="rect">
            <a:avLst/>
          </a:prstGeom>
          <a:solidFill>
            <a:srgbClr val="3D7351"/>
          </a:solidFill>
          <a:ln>
            <a:solidFill>
              <a:srgbClr val="3D73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grpSp>
        <p:nvGrpSpPr>
          <p:cNvPr id="2" name="组合 18"/>
          <p:cNvGrpSpPr/>
          <p:nvPr/>
        </p:nvGrpSpPr>
        <p:grpSpPr>
          <a:xfrm>
            <a:off x="245745" y="213360"/>
            <a:ext cx="563880" cy="563880"/>
            <a:chOff x="276225" y="213360"/>
            <a:chExt cx="563880" cy="563880"/>
          </a:xfrm>
          <a:solidFill>
            <a:srgbClr val="3D7351"/>
          </a:solidFill>
        </p:grpSpPr>
        <p:sp>
          <p:nvSpPr>
            <p:cNvPr id="20" name="矩形 19"/>
            <p:cNvSpPr/>
            <p:nvPr/>
          </p:nvSpPr>
          <p:spPr>
            <a:xfrm>
              <a:off x="276225" y="213360"/>
              <a:ext cx="250031" cy="563880"/>
            </a:xfrm>
            <a:prstGeom prst="rect">
              <a:avLst/>
            </a:prstGeom>
            <a:grpFill/>
            <a:ln>
              <a:solidFill>
                <a:srgbClr val="3D73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276225" y="213360"/>
              <a:ext cx="563880" cy="563880"/>
            </a:xfrm>
            <a:prstGeom prst="ellipse">
              <a:avLst/>
            </a:prstGeom>
            <a:grpFill/>
            <a:ln>
              <a:solidFill>
                <a:srgbClr val="3D73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bg1"/>
                </a:solidFill>
                <a:ea typeface="华文细黑" panose="02010600040101010101" pitchFamily="2" charset="-122"/>
              </a:endParaRPr>
            </a:p>
          </p:txBody>
        </p:sp>
      </p:grpSp>
      <p:sp>
        <p:nvSpPr>
          <p:cNvPr id="22" name="文本框 25"/>
          <p:cNvSpPr txBox="1">
            <a:spLocks noChangeArrowheads="1"/>
          </p:cNvSpPr>
          <p:nvPr/>
        </p:nvSpPr>
        <p:spPr bwMode="auto">
          <a:xfrm>
            <a:off x="902970" y="213360"/>
            <a:ext cx="12618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2400" b="1" dirty="0" smtClean="0">
                <a:solidFill>
                  <a:srgbClr val="3D735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Tree</a:t>
            </a:r>
            <a:r>
              <a:rPr lang="en-US" altLang="zh-CN" sz="2400" dirty="0" smtClean="0">
                <a:solidFill>
                  <a:srgbClr val="59595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400" b="1" dirty="0" smtClean="0">
                <a:solidFill>
                  <a:srgbClr val="3D735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DP</a:t>
            </a:r>
            <a:endParaRPr lang="zh-CN" altLang="en-US" sz="2400" b="1" dirty="0" smtClean="0">
              <a:solidFill>
                <a:srgbClr val="3D735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3" name="文本框 5"/>
          <p:cNvSpPr txBox="1">
            <a:spLocks noChangeArrowheads="1"/>
          </p:cNvSpPr>
          <p:nvPr/>
        </p:nvSpPr>
        <p:spPr bwMode="auto">
          <a:xfrm>
            <a:off x="895985" y="2306052"/>
            <a:ext cx="10400030" cy="3107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r>
              <a:rPr sz="2800" smtClean="0">
                <a:latin typeface="+mn-lt"/>
              </a:rPr>
              <a:t>给定一棵树(n&lt;=300),你可以给每个节点等概率地染成A,B,C三种颜色之一,对于树上的一条边,若其两个端点的颜色不一样,则断开这条边.最后对于一个特定的颜色,X为点数为奇数的联通块个数,Y是点数为偶数的联通块个数,其得分为max(0,X-Y).问最后得分的期望乘上3^n mod 1e9+7的值.</a:t>
            </a:r>
            <a:endParaRPr sz="2800" smtClean="0">
              <a:latin typeface="+mn-lt"/>
            </a:endParaRPr>
          </a:p>
          <a:p>
            <a:endParaRPr sz="2800" smtClean="0">
              <a:latin typeface="+mn-lt"/>
            </a:endParaRPr>
          </a:p>
          <a:p>
            <a:r>
              <a:rPr lang="en-US" sz="2800" smtClean="0">
                <a:latin typeface="+mn-lt"/>
              </a:rPr>
              <a:t>HDU4809</a:t>
            </a:r>
            <a:endParaRPr lang="en-US" sz="2800" smtClean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212725"/>
            <a:ext cx="152400" cy="565150"/>
          </a:xfrm>
          <a:prstGeom prst="rect">
            <a:avLst/>
          </a:prstGeom>
          <a:solidFill>
            <a:srgbClr val="3D7351"/>
          </a:solidFill>
          <a:ln>
            <a:solidFill>
              <a:srgbClr val="3D73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grpSp>
        <p:nvGrpSpPr>
          <p:cNvPr id="2" name="组合 18"/>
          <p:cNvGrpSpPr/>
          <p:nvPr/>
        </p:nvGrpSpPr>
        <p:grpSpPr>
          <a:xfrm>
            <a:off x="245745" y="213360"/>
            <a:ext cx="563880" cy="563880"/>
            <a:chOff x="276225" y="213360"/>
            <a:chExt cx="563880" cy="563880"/>
          </a:xfrm>
          <a:solidFill>
            <a:srgbClr val="3D7351"/>
          </a:solidFill>
        </p:grpSpPr>
        <p:sp>
          <p:nvSpPr>
            <p:cNvPr id="20" name="矩形 19"/>
            <p:cNvSpPr/>
            <p:nvPr/>
          </p:nvSpPr>
          <p:spPr>
            <a:xfrm>
              <a:off x="276225" y="213360"/>
              <a:ext cx="250031" cy="563880"/>
            </a:xfrm>
            <a:prstGeom prst="rect">
              <a:avLst/>
            </a:prstGeom>
            <a:grpFill/>
            <a:ln>
              <a:solidFill>
                <a:srgbClr val="3D73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276225" y="213360"/>
              <a:ext cx="563880" cy="563880"/>
            </a:xfrm>
            <a:prstGeom prst="ellipse">
              <a:avLst/>
            </a:prstGeom>
            <a:grpFill/>
            <a:ln>
              <a:solidFill>
                <a:srgbClr val="3D73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bg1"/>
                </a:solidFill>
                <a:ea typeface="华文细黑" panose="02010600040101010101" pitchFamily="2" charset="-122"/>
              </a:endParaRPr>
            </a:p>
          </p:txBody>
        </p:sp>
      </p:grpSp>
      <p:sp>
        <p:nvSpPr>
          <p:cNvPr id="22" name="文本框 25"/>
          <p:cNvSpPr txBox="1">
            <a:spLocks noChangeArrowheads="1"/>
          </p:cNvSpPr>
          <p:nvPr/>
        </p:nvSpPr>
        <p:spPr bwMode="auto">
          <a:xfrm>
            <a:off x="902970" y="213360"/>
            <a:ext cx="12618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2400" b="1" dirty="0" smtClean="0">
                <a:solidFill>
                  <a:srgbClr val="3D735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Tree</a:t>
            </a:r>
            <a:r>
              <a:rPr lang="en-US" altLang="zh-CN" sz="2400" dirty="0" smtClean="0">
                <a:solidFill>
                  <a:srgbClr val="59595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400" b="1" dirty="0" smtClean="0">
                <a:solidFill>
                  <a:srgbClr val="3D735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DP</a:t>
            </a:r>
            <a:endParaRPr lang="zh-CN" altLang="en-US" sz="2400" b="1" dirty="0" smtClean="0">
              <a:solidFill>
                <a:srgbClr val="3D735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3" name="文本框 5"/>
          <p:cNvSpPr txBox="1">
            <a:spLocks noChangeArrowheads="1"/>
          </p:cNvSpPr>
          <p:nvPr/>
        </p:nvSpPr>
        <p:spPr bwMode="auto">
          <a:xfrm>
            <a:off x="809625" y="1295132"/>
            <a:ext cx="10400030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r>
              <a:rPr lang="en-US" sz="2800" smtClean="0">
                <a:latin typeface="+mn-lt"/>
              </a:rPr>
              <a:t>dp[i][j][k]</a:t>
            </a:r>
            <a:r>
              <a:rPr lang="zh-CN" altLang="en-US" sz="2800" smtClean="0">
                <a:latin typeface="+mn-lt"/>
              </a:rPr>
              <a:t>代表：</a:t>
            </a:r>
            <a:endParaRPr lang="zh-CN" altLang="en-US" sz="2800" smtClean="0">
              <a:latin typeface="+mn-lt"/>
            </a:endParaRPr>
          </a:p>
          <a:p>
            <a:r>
              <a:rPr lang="zh-CN" altLang="en-US" sz="2800" smtClean="0">
                <a:latin typeface="+mn-lt"/>
              </a:rPr>
              <a:t>第</a:t>
            </a:r>
            <a:r>
              <a:rPr lang="en-US" altLang="zh-CN" sz="2800" smtClean="0">
                <a:latin typeface="+mn-lt"/>
              </a:rPr>
              <a:t>i</a:t>
            </a:r>
            <a:r>
              <a:rPr lang="zh-CN" altLang="en-US" sz="2800" smtClean="0">
                <a:latin typeface="+mn-lt"/>
              </a:rPr>
              <a:t>个节点，</a:t>
            </a:r>
            <a:r>
              <a:rPr lang="en-US" altLang="zh-CN" sz="2800" smtClean="0">
                <a:latin typeface="+mn-lt"/>
              </a:rPr>
              <a:t>j=0</a:t>
            </a:r>
            <a:r>
              <a:rPr lang="zh-CN" altLang="en-US" sz="2800" smtClean="0">
                <a:latin typeface="+mn-lt"/>
              </a:rPr>
              <a:t>代表没被染色，</a:t>
            </a:r>
            <a:r>
              <a:rPr lang="en-US" altLang="zh-CN" sz="2800" smtClean="0">
                <a:latin typeface="+mn-lt"/>
              </a:rPr>
              <a:t>j=1</a:t>
            </a:r>
            <a:r>
              <a:rPr lang="zh-CN" altLang="en-US" sz="2800" smtClean="0">
                <a:latin typeface="+mn-lt"/>
              </a:rPr>
              <a:t>代表被染色且在一个奇数联通块，</a:t>
            </a:r>
            <a:r>
              <a:rPr lang="en-US" altLang="zh-CN" sz="2800" smtClean="0">
                <a:latin typeface="+mn-lt"/>
              </a:rPr>
              <a:t>j=2</a:t>
            </a:r>
            <a:r>
              <a:rPr lang="zh-CN" altLang="en-US" sz="2800" smtClean="0">
                <a:latin typeface="+mn-lt"/>
              </a:rPr>
              <a:t>代表被染色且在一个偶数联通块，</a:t>
            </a:r>
            <a:r>
              <a:rPr lang="en-US" altLang="zh-CN" sz="2800" smtClean="0">
                <a:latin typeface="+mn-lt"/>
              </a:rPr>
              <a:t>k</a:t>
            </a:r>
            <a:r>
              <a:rPr lang="zh-CN" altLang="en-US" sz="2800" smtClean="0">
                <a:latin typeface="+mn-lt"/>
              </a:rPr>
              <a:t>表示</a:t>
            </a:r>
            <a:r>
              <a:rPr lang="en-US" altLang="zh-CN" sz="2800" smtClean="0">
                <a:latin typeface="+mn-lt"/>
              </a:rPr>
              <a:t>x-y</a:t>
            </a:r>
            <a:r>
              <a:rPr lang="zh-CN" altLang="en-US" sz="2800" smtClean="0">
                <a:latin typeface="+mn-lt"/>
              </a:rPr>
              <a:t>的差，的期望。</a:t>
            </a:r>
            <a:endParaRPr lang="zh-CN" altLang="en-US" sz="2800" smtClean="0">
              <a:latin typeface="+mn-lt"/>
            </a:endParaRPr>
          </a:p>
          <a:p>
            <a:r>
              <a:rPr sz="2800" smtClean="0">
                <a:latin typeface="+mn-lt"/>
              </a:rPr>
              <a:t>dp[u][0][x+y]=dp[u][0][x]*dp[v][0][y]+dp[u][0][x]*dp[v][1][y-1]+dp[u][0][x]*dp[v][2][y+1]</a:t>
            </a:r>
            <a:endParaRPr sz="2800" smtClean="0">
              <a:latin typeface="+mn-lt"/>
            </a:endParaRPr>
          </a:p>
          <a:p>
            <a:r>
              <a:rPr sz="2800" smtClean="0">
                <a:latin typeface="+mn-lt"/>
              </a:rPr>
              <a:t>dp[u][1][x+y]=dp[u][1][x]*dp[v][0][y]+dp[u][1][x]*dp[v][2][y]+dp[u][2][x]*dp[v][1][y]</a:t>
            </a:r>
            <a:endParaRPr sz="2800" smtClean="0">
              <a:latin typeface="+mn-lt"/>
            </a:endParaRPr>
          </a:p>
          <a:p>
            <a:r>
              <a:rPr sz="2800" smtClean="0">
                <a:latin typeface="+mn-lt"/>
              </a:rPr>
              <a:t>dp[u][2][x+y]=dp[u][2][x]*dp[v][0][y]+dp[u][1][x]*dp[v][1][y]+dp[u][2][x]*dp[v][2][y]</a:t>
            </a:r>
            <a:endParaRPr sz="2800" smtClean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212725"/>
            <a:ext cx="152400" cy="565150"/>
          </a:xfrm>
          <a:prstGeom prst="rect">
            <a:avLst/>
          </a:prstGeom>
          <a:solidFill>
            <a:srgbClr val="3D7351"/>
          </a:solidFill>
          <a:ln>
            <a:solidFill>
              <a:srgbClr val="3D73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grpSp>
        <p:nvGrpSpPr>
          <p:cNvPr id="2" name="组合 18"/>
          <p:cNvGrpSpPr/>
          <p:nvPr/>
        </p:nvGrpSpPr>
        <p:grpSpPr>
          <a:xfrm>
            <a:off x="245745" y="213360"/>
            <a:ext cx="563880" cy="563880"/>
            <a:chOff x="276225" y="213360"/>
            <a:chExt cx="563880" cy="563880"/>
          </a:xfrm>
          <a:solidFill>
            <a:srgbClr val="3D7351"/>
          </a:solidFill>
        </p:grpSpPr>
        <p:sp>
          <p:nvSpPr>
            <p:cNvPr id="20" name="矩形 19"/>
            <p:cNvSpPr/>
            <p:nvPr/>
          </p:nvSpPr>
          <p:spPr>
            <a:xfrm>
              <a:off x="276225" y="213360"/>
              <a:ext cx="250031" cy="563880"/>
            </a:xfrm>
            <a:prstGeom prst="rect">
              <a:avLst/>
            </a:prstGeom>
            <a:grpFill/>
            <a:ln>
              <a:solidFill>
                <a:srgbClr val="3D73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276225" y="213360"/>
              <a:ext cx="563880" cy="563880"/>
            </a:xfrm>
            <a:prstGeom prst="ellipse">
              <a:avLst/>
            </a:prstGeom>
            <a:grpFill/>
            <a:ln>
              <a:solidFill>
                <a:srgbClr val="3D73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bg1"/>
                </a:solidFill>
                <a:ea typeface="华文细黑" panose="02010600040101010101" pitchFamily="2" charset="-122"/>
              </a:endParaRPr>
            </a:p>
          </p:txBody>
        </p:sp>
      </p:grpSp>
      <p:sp>
        <p:nvSpPr>
          <p:cNvPr id="22" name="文本框 25"/>
          <p:cNvSpPr txBox="1">
            <a:spLocks noChangeArrowheads="1"/>
          </p:cNvSpPr>
          <p:nvPr/>
        </p:nvSpPr>
        <p:spPr bwMode="auto">
          <a:xfrm>
            <a:off x="902970" y="213360"/>
            <a:ext cx="12618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2400" b="1" dirty="0" smtClean="0">
                <a:solidFill>
                  <a:srgbClr val="3D735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Tree</a:t>
            </a:r>
            <a:r>
              <a:rPr lang="en-US" altLang="zh-CN" sz="2400" dirty="0" smtClean="0">
                <a:solidFill>
                  <a:srgbClr val="59595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400" b="1" dirty="0" smtClean="0">
                <a:solidFill>
                  <a:srgbClr val="3D735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DP</a:t>
            </a:r>
            <a:endParaRPr lang="zh-CN" altLang="en-US" sz="2400" b="1" dirty="0" smtClean="0">
              <a:solidFill>
                <a:srgbClr val="3D735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3" name="文本框 5"/>
          <p:cNvSpPr txBox="1">
            <a:spLocks noChangeArrowheads="1"/>
          </p:cNvSpPr>
          <p:nvPr/>
        </p:nvSpPr>
        <p:spPr bwMode="auto">
          <a:xfrm>
            <a:off x="895985" y="2952482"/>
            <a:ext cx="10400030" cy="95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r>
              <a:rPr lang="zh-CN" altLang="en-US" sz="2800" dirty="0" smtClean="0"/>
              <a:t>有</a:t>
            </a:r>
            <a:r>
              <a:rPr lang="en-US" altLang="zh-CN" sz="2800" dirty="0" smtClean="0"/>
              <a:t>n = 100000</a:t>
            </a:r>
            <a:r>
              <a:rPr lang="zh-CN" altLang="en-US" sz="2800" dirty="0" smtClean="0"/>
              <a:t>节点的树， 对于每个节点求距离此节点不超过</a:t>
            </a:r>
            <a:r>
              <a:rPr lang="en-US" altLang="zh-CN" sz="2800" dirty="0" smtClean="0"/>
              <a:t>K (K &lt;= 1000)</a:t>
            </a:r>
            <a:r>
              <a:rPr lang="zh-CN" altLang="en-US" sz="2800" dirty="0" smtClean="0"/>
              <a:t>的节点有多少个，把这个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个答案</a:t>
            </a:r>
            <a:r>
              <a:rPr lang="en-US" altLang="zh-CN" sz="2800" dirty="0" smtClean="0"/>
              <a:t>XOR</a:t>
            </a:r>
            <a:r>
              <a:rPr lang="zh-CN" altLang="en-US" sz="2800" dirty="0" smtClean="0"/>
              <a:t>后输出</a:t>
            </a:r>
            <a:endParaRPr lang="zh-CN" altLang="en-US" sz="2800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212725"/>
            <a:ext cx="152400" cy="565150"/>
          </a:xfrm>
          <a:prstGeom prst="rect">
            <a:avLst/>
          </a:prstGeom>
          <a:solidFill>
            <a:srgbClr val="3D7351"/>
          </a:solidFill>
          <a:ln>
            <a:solidFill>
              <a:srgbClr val="3D73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grpSp>
        <p:nvGrpSpPr>
          <p:cNvPr id="2" name="组合 18"/>
          <p:cNvGrpSpPr/>
          <p:nvPr/>
        </p:nvGrpSpPr>
        <p:grpSpPr>
          <a:xfrm>
            <a:off x="245745" y="213360"/>
            <a:ext cx="563880" cy="563880"/>
            <a:chOff x="276225" y="213360"/>
            <a:chExt cx="563880" cy="563880"/>
          </a:xfrm>
          <a:solidFill>
            <a:srgbClr val="3D7351"/>
          </a:solidFill>
        </p:grpSpPr>
        <p:sp>
          <p:nvSpPr>
            <p:cNvPr id="20" name="矩形 19"/>
            <p:cNvSpPr/>
            <p:nvPr/>
          </p:nvSpPr>
          <p:spPr>
            <a:xfrm>
              <a:off x="276225" y="213360"/>
              <a:ext cx="250031" cy="563880"/>
            </a:xfrm>
            <a:prstGeom prst="rect">
              <a:avLst/>
            </a:prstGeom>
            <a:grpFill/>
            <a:ln>
              <a:solidFill>
                <a:srgbClr val="3D73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276225" y="213360"/>
              <a:ext cx="563880" cy="563880"/>
            </a:xfrm>
            <a:prstGeom prst="ellipse">
              <a:avLst/>
            </a:prstGeom>
            <a:grpFill/>
            <a:ln>
              <a:solidFill>
                <a:srgbClr val="3D73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bg1"/>
                </a:solidFill>
                <a:ea typeface="华文细黑" panose="02010600040101010101" pitchFamily="2" charset="-122"/>
              </a:endParaRPr>
            </a:p>
          </p:txBody>
        </p:sp>
      </p:grpSp>
      <p:sp>
        <p:nvSpPr>
          <p:cNvPr id="22" name="文本框 25"/>
          <p:cNvSpPr txBox="1">
            <a:spLocks noChangeArrowheads="1"/>
          </p:cNvSpPr>
          <p:nvPr/>
        </p:nvSpPr>
        <p:spPr bwMode="auto">
          <a:xfrm>
            <a:off x="902970" y="213360"/>
            <a:ext cx="12618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2400" b="1" dirty="0" smtClean="0">
                <a:solidFill>
                  <a:srgbClr val="3D735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Tree</a:t>
            </a:r>
            <a:r>
              <a:rPr lang="en-US" altLang="zh-CN" sz="2400" dirty="0" smtClean="0">
                <a:solidFill>
                  <a:srgbClr val="59595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400" b="1" dirty="0" smtClean="0">
                <a:solidFill>
                  <a:srgbClr val="3D735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DP</a:t>
            </a:r>
            <a:endParaRPr lang="zh-CN" altLang="en-US" sz="2400" b="1" dirty="0" smtClean="0">
              <a:solidFill>
                <a:srgbClr val="3D735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3" name="文本框 5"/>
          <p:cNvSpPr txBox="1">
            <a:spLocks noChangeArrowheads="1"/>
          </p:cNvSpPr>
          <p:nvPr/>
        </p:nvSpPr>
        <p:spPr bwMode="auto">
          <a:xfrm>
            <a:off x="895985" y="2952482"/>
            <a:ext cx="10400030" cy="95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r>
              <a:rPr lang="zh-CN" altLang="en-US" sz="2800" dirty="0">
                <a:latin typeface="+mn-lt"/>
              </a:rPr>
              <a:t>给你一棵树，</a:t>
            </a:r>
            <a:r>
              <a:rPr lang="en-US" altLang="zh-CN" sz="2800" dirty="0">
                <a:latin typeface="+mn-lt"/>
              </a:rPr>
              <a:t>N</a:t>
            </a:r>
            <a:r>
              <a:rPr lang="zh-CN" altLang="en-US" sz="2800" dirty="0">
                <a:latin typeface="+mn-lt"/>
              </a:rPr>
              <a:t>个节点，某些节点上面有老虎，老虎可以抓到距离它不超过</a:t>
            </a:r>
            <a:r>
              <a:rPr lang="en-US" altLang="zh-CN" sz="2800" dirty="0">
                <a:latin typeface="+mn-lt"/>
              </a:rPr>
              <a:t>K</a:t>
            </a:r>
            <a:r>
              <a:rPr lang="zh-CN" altLang="en-US" sz="2800" dirty="0">
                <a:latin typeface="+mn-lt"/>
              </a:rPr>
              <a:t>的所有节点上的动物。求有多少个节点是安全的？</a:t>
            </a:r>
            <a:endParaRPr lang="en-US" altLang="zh-CN" sz="2800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212725"/>
            <a:ext cx="152400" cy="565150"/>
          </a:xfrm>
          <a:prstGeom prst="rect">
            <a:avLst/>
          </a:prstGeom>
          <a:solidFill>
            <a:srgbClr val="3D7351"/>
          </a:solidFill>
          <a:ln>
            <a:solidFill>
              <a:srgbClr val="3D73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grpSp>
        <p:nvGrpSpPr>
          <p:cNvPr id="2" name="组合 18"/>
          <p:cNvGrpSpPr/>
          <p:nvPr/>
        </p:nvGrpSpPr>
        <p:grpSpPr>
          <a:xfrm>
            <a:off x="245745" y="213360"/>
            <a:ext cx="563880" cy="563880"/>
            <a:chOff x="276225" y="213360"/>
            <a:chExt cx="563880" cy="563880"/>
          </a:xfrm>
          <a:solidFill>
            <a:srgbClr val="3D7351"/>
          </a:solidFill>
        </p:grpSpPr>
        <p:sp>
          <p:nvSpPr>
            <p:cNvPr id="20" name="矩形 19"/>
            <p:cNvSpPr/>
            <p:nvPr/>
          </p:nvSpPr>
          <p:spPr>
            <a:xfrm>
              <a:off x="276225" y="213360"/>
              <a:ext cx="250031" cy="563880"/>
            </a:xfrm>
            <a:prstGeom prst="rect">
              <a:avLst/>
            </a:prstGeom>
            <a:grpFill/>
            <a:ln>
              <a:solidFill>
                <a:srgbClr val="3D73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276225" y="213360"/>
              <a:ext cx="563880" cy="563880"/>
            </a:xfrm>
            <a:prstGeom prst="ellipse">
              <a:avLst/>
            </a:prstGeom>
            <a:grpFill/>
            <a:ln>
              <a:solidFill>
                <a:srgbClr val="3D73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bg1"/>
                </a:solidFill>
                <a:ea typeface="华文细黑" panose="02010600040101010101" pitchFamily="2" charset="-122"/>
              </a:endParaRPr>
            </a:p>
          </p:txBody>
        </p:sp>
      </p:grpSp>
      <p:sp>
        <p:nvSpPr>
          <p:cNvPr id="22" name="文本框 25"/>
          <p:cNvSpPr txBox="1">
            <a:spLocks noChangeArrowheads="1"/>
          </p:cNvSpPr>
          <p:nvPr/>
        </p:nvSpPr>
        <p:spPr bwMode="auto">
          <a:xfrm>
            <a:off x="902970" y="213360"/>
            <a:ext cx="12618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2400" b="1" dirty="0" smtClean="0">
                <a:solidFill>
                  <a:srgbClr val="3D735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Tree</a:t>
            </a:r>
            <a:r>
              <a:rPr lang="en-US" altLang="zh-CN" sz="2400" dirty="0" smtClean="0">
                <a:solidFill>
                  <a:srgbClr val="59595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400" b="1" dirty="0" smtClean="0">
                <a:solidFill>
                  <a:srgbClr val="3D735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DP</a:t>
            </a:r>
            <a:endParaRPr lang="zh-CN" altLang="en-US" sz="2400" b="1" dirty="0" smtClean="0">
              <a:solidFill>
                <a:srgbClr val="3D735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3" name="文本框 5"/>
          <p:cNvSpPr txBox="1">
            <a:spLocks noChangeArrowheads="1"/>
          </p:cNvSpPr>
          <p:nvPr/>
        </p:nvSpPr>
        <p:spPr bwMode="auto">
          <a:xfrm>
            <a:off x="902970" y="2521317"/>
            <a:ext cx="10400030" cy="224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r>
              <a:rPr lang="zh-CN" altLang="en-US" sz="2800" dirty="0" smtClean="0">
                <a:latin typeface="+mn-lt"/>
              </a:rPr>
              <a:t>给你一个</a:t>
            </a:r>
            <a:r>
              <a:rPr lang="en-US" altLang="zh-CN" sz="2800" dirty="0" smtClean="0">
                <a:latin typeface="+mn-lt"/>
              </a:rPr>
              <a:t>N</a:t>
            </a:r>
            <a:r>
              <a:rPr lang="zh-CN" altLang="en-US" sz="2800" dirty="0" smtClean="0">
                <a:latin typeface="+mn-lt"/>
              </a:rPr>
              <a:t>个点</a:t>
            </a:r>
            <a:r>
              <a:rPr lang="en-US" altLang="zh-CN" sz="2800" dirty="0" smtClean="0">
                <a:latin typeface="+mn-lt"/>
              </a:rPr>
              <a:t>N</a:t>
            </a:r>
            <a:r>
              <a:rPr lang="zh-CN" altLang="en-US" sz="2800" dirty="0" smtClean="0">
                <a:latin typeface="+mn-lt"/>
              </a:rPr>
              <a:t>条边的无向图。</a:t>
            </a:r>
            <a:endParaRPr lang="zh-CN" altLang="en-US" sz="2800" dirty="0" smtClean="0">
              <a:latin typeface="+mn-lt"/>
            </a:endParaRPr>
          </a:p>
          <a:p>
            <a:r>
              <a:rPr lang="zh-CN" altLang="en-US" sz="2800" dirty="0" smtClean="0">
                <a:latin typeface="+mn-lt"/>
              </a:rPr>
              <a:t>有边的一对点</a:t>
            </a:r>
            <a:r>
              <a:rPr lang="en-US" altLang="zh-CN" sz="2800" dirty="0" smtClean="0">
                <a:latin typeface="+mn-lt"/>
              </a:rPr>
              <a:t>(x,y)</a:t>
            </a:r>
            <a:r>
              <a:rPr lang="zh-CN" altLang="en-US" sz="2800" dirty="0" smtClean="0">
                <a:latin typeface="+mn-lt"/>
              </a:rPr>
              <a:t>只能选其中一个，求</a:t>
            </a:r>
            <a:r>
              <a:rPr lang="en-US" altLang="zh-CN" sz="2800" dirty="0" smtClean="0">
                <a:latin typeface="+mn-lt"/>
              </a:rPr>
              <a:t>max(∑v[i]),v[i]</a:t>
            </a:r>
            <a:r>
              <a:rPr lang="zh-CN" altLang="en-US" sz="2800" dirty="0" smtClean="0">
                <a:latin typeface="+mn-lt"/>
              </a:rPr>
              <a:t>表示每一个选中的点的价值。</a:t>
            </a:r>
            <a:endParaRPr lang="zh-CN" altLang="en-US" sz="2800" dirty="0" smtClean="0">
              <a:latin typeface="+mn-lt"/>
            </a:endParaRPr>
          </a:p>
          <a:p>
            <a:r>
              <a:rPr lang="en-US" altLang="zh-CN" sz="2800" dirty="0" smtClean="0">
                <a:latin typeface="+mn-lt"/>
              </a:rPr>
              <a:t>N&lt;=100000</a:t>
            </a:r>
            <a:endParaRPr lang="en-US" altLang="zh-CN" sz="2800" dirty="0" smtClean="0">
              <a:latin typeface="+mn-lt"/>
            </a:endParaRPr>
          </a:p>
          <a:p>
            <a:r>
              <a:rPr lang="en-US" sz="2800" dirty="0" smtClean="0">
                <a:latin typeface="+mn-lt"/>
              </a:rPr>
              <a:t>BZOJ1040</a:t>
            </a:r>
            <a:endParaRPr lang="en-US" sz="2800" dirty="0" smtClean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212725"/>
            <a:ext cx="152400" cy="565150"/>
          </a:xfrm>
          <a:prstGeom prst="rect">
            <a:avLst/>
          </a:prstGeom>
          <a:solidFill>
            <a:srgbClr val="3D7351"/>
          </a:solidFill>
          <a:ln>
            <a:solidFill>
              <a:srgbClr val="3D73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grpSp>
        <p:nvGrpSpPr>
          <p:cNvPr id="2" name="组合 18"/>
          <p:cNvGrpSpPr/>
          <p:nvPr/>
        </p:nvGrpSpPr>
        <p:grpSpPr>
          <a:xfrm>
            <a:off x="245745" y="213360"/>
            <a:ext cx="563880" cy="563880"/>
            <a:chOff x="276225" y="213360"/>
            <a:chExt cx="563880" cy="563880"/>
          </a:xfrm>
          <a:solidFill>
            <a:srgbClr val="3D7351"/>
          </a:solidFill>
        </p:grpSpPr>
        <p:sp>
          <p:nvSpPr>
            <p:cNvPr id="20" name="矩形 19"/>
            <p:cNvSpPr/>
            <p:nvPr/>
          </p:nvSpPr>
          <p:spPr>
            <a:xfrm>
              <a:off x="276225" y="213360"/>
              <a:ext cx="250031" cy="563880"/>
            </a:xfrm>
            <a:prstGeom prst="rect">
              <a:avLst/>
            </a:prstGeom>
            <a:grpFill/>
            <a:ln>
              <a:solidFill>
                <a:srgbClr val="3D73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276225" y="213360"/>
              <a:ext cx="563880" cy="563880"/>
            </a:xfrm>
            <a:prstGeom prst="ellipse">
              <a:avLst/>
            </a:prstGeom>
            <a:grpFill/>
            <a:ln>
              <a:solidFill>
                <a:srgbClr val="3D73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bg1"/>
                </a:solidFill>
                <a:ea typeface="华文细黑" panose="02010600040101010101" pitchFamily="2" charset="-122"/>
              </a:endParaRPr>
            </a:p>
          </p:txBody>
        </p:sp>
      </p:grpSp>
      <p:sp>
        <p:nvSpPr>
          <p:cNvPr id="22" name="文本框 25"/>
          <p:cNvSpPr txBox="1">
            <a:spLocks noChangeArrowheads="1"/>
          </p:cNvSpPr>
          <p:nvPr/>
        </p:nvSpPr>
        <p:spPr bwMode="auto">
          <a:xfrm>
            <a:off x="902970" y="213360"/>
            <a:ext cx="12618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2400" b="1" dirty="0" smtClean="0">
                <a:solidFill>
                  <a:srgbClr val="3D735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Tree</a:t>
            </a:r>
            <a:r>
              <a:rPr lang="en-US" altLang="zh-CN" sz="2400" dirty="0" smtClean="0">
                <a:solidFill>
                  <a:srgbClr val="59595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400" b="1" dirty="0" smtClean="0">
                <a:solidFill>
                  <a:srgbClr val="3D735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DP</a:t>
            </a:r>
            <a:endParaRPr lang="zh-CN" altLang="en-US" sz="2400" b="1" dirty="0" smtClean="0">
              <a:solidFill>
                <a:srgbClr val="3D735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3" name="文本框 5"/>
          <p:cNvSpPr txBox="1">
            <a:spLocks noChangeArrowheads="1"/>
          </p:cNvSpPr>
          <p:nvPr/>
        </p:nvSpPr>
        <p:spPr bwMode="auto">
          <a:xfrm>
            <a:off x="902970" y="947152"/>
            <a:ext cx="1040003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r>
              <a:rPr lang="zh-CN" altLang="en-US" sz="2800" dirty="0" smtClean="0">
                <a:latin typeface="+mn-lt"/>
              </a:rPr>
              <a:t>给你一个</a:t>
            </a:r>
            <a:r>
              <a:rPr lang="en-US" altLang="zh-CN" sz="2800" dirty="0" smtClean="0">
                <a:latin typeface="+mn-lt"/>
              </a:rPr>
              <a:t>N</a:t>
            </a:r>
            <a:r>
              <a:rPr lang="zh-CN" altLang="en-US" sz="2800" dirty="0" smtClean="0">
                <a:latin typeface="+mn-lt"/>
              </a:rPr>
              <a:t>个点</a:t>
            </a:r>
            <a:r>
              <a:rPr lang="en-US" altLang="zh-CN" sz="2800" dirty="0" smtClean="0">
                <a:latin typeface="+mn-lt"/>
              </a:rPr>
              <a:t>N</a:t>
            </a:r>
            <a:r>
              <a:rPr lang="zh-CN" altLang="en-US" sz="2800" dirty="0" smtClean="0">
                <a:latin typeface="+mn-lt"/>
              </a:rPr>
              <a:t>条边的无向联通</a:t>
            </a:r>
            <a:r>
              <a:rPr lang="zh-CN" altLang="en-US" sz="2800" dirty="0" smtClean="0">
                <a:latin typeface="+mn-lt"/>
              </a:rPr>
              <a:t>图。</a:t>
            </a:r>
            <a:endParaRPr lang="en-US" altLang="zh-CN" sz="2800" dirty="0" smtClean="0">
              <a:latin typeface="+mn-lt"/>
            </a:endParaRPr>
          </a:p>
          <a:p>
            <a:r>
              <a:rPr lang="zh-CN" altLang="en-US" sz="2800" dirty="0" smtClean="0">
                <a:latin typeface="+mn-lt"/>
              </a:rPr>
              <a:t>请输出最佳的点，使得这个点距离其他所有点的最长路径最小。（点可以选在边的中间）</a:t>
            </a:r>
            <a:endParaRPr lang="zh-CN" altLang="en-US" sz="2800" dirty="0" smtClean="0">
              <a:latin typeface="+mn-lt"/>
            </a:endParaRPr>
          </a:p>
          <a:p>
            <a:endParaRPr lang="en-US" altLang="zh-CN" sz="2800" dirty="0" smtClean="0">
              <a:latin typeface="+mn-lt"/>
            </a:endParaRPr>
          </a:p>
          <a:p>
            <a:r>
              <a:rPr lang="en-US" altLang="zh-CN" sz="2800" dirty="0" smtClean="0">
                <a:latin typeface="+mn-lt"/>
              </a:rPr>
              <a:t>NOI2013 </a:t>
            </a:r>
            <a:r>
              <a:rPr lang="zh-CN" altLang="en-US" sz="2800" dirty="0" smtClean="0">
                <a:latin typeface="+mn-lt"/>
              </a:rPr>
              <a:t>快餐店</a:t>
            </a:r>
            <a:endParaRPr lang="zh-CN" altLang="en-US" sz="2800" dirty="0" smtClean="0">
              <a:latin typeface="+mn-lt"/>
            </a:endParaRPr>
          </a:p>
          <a:p>
            <a:r>
              <a:rPr lang="en-US" altLang="zh-CN" sz="2800" dirty="0" smtClean="0">
                <a:latin typeface="+mn-lt"/>
              </a:rPr>
              <a:t>N&lt;=10</a:t>
            </a:r>
            <a:r>
              <a:rPr lang="en-US" altLang="zh-CN" sz="2800" baseline="30000" dirty="0" smtClean="0">
                <a:latin typeface="+mn-lt"/>
              </a:rPr>
              <a:t>5</a:t>
            </a:r>
            <a:endParaRPr lang="en-US" altLang="zh-CN" sz="2800" baseline="30000" dirty="0" smtClean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212725"/>
            <a:ext cx="152400" cy="565150"/>
          </a:xfrm>
          <a:prstGeom prst="rect">
            <a:avLst/>
          </a:prstGeom>
          <a:solidFill>
            <a:srgbClr val="3D7351"/>
          </a:solidFill>
          <a:ln>
            <a:solidFill>
              <a:srgbClr val="3D73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grpSp>
        <p:nvGrpSpPr>
          <p:cNvPr id="2" name="组合 18"/>
          <p:cNvGrpSpPr/>
          <p:nvPr/>
        </p:nvGrpSpPr>
        <p:grpSpPr>
          <a:xfrm>
            <a:off x="245745" y="213360"/>
            <a:ext cx="563880" cy="563880"/>
            <a:chOff x="276225" y="213360"/>
            <a:chExt cx="563880" cy="563880"/>
          </a:xfrm>
          <a:solidFill>
            <a:srgbClr val="3D7351"/>
          </a:solidFill>
        </p:grpSpPr>
        <p:sp>
          <p:nvSpPr>
            <p:cNvPr id="20" name="矩形 19"/>
            <p:cNvSpPr/>
            <p:nvPr/>
          </p:nvSpPr>
          <p:spPr>
            <a:xfrm>
              <a:off x="276225" y="213360"/>
              <a:ext cx="250031" cy="563880"/>
            </a:xfrm>
            <a:prstGeom prst="rect">
              <a:avLst/>
            </a:prstGeom>
            <a:grpFill/>
            <a:ln>
              <a:solidFill>
                <a:srgbClr val="3D73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276225" y="213360"/>
              <a:ext cx="563880" cy="563880"/>
            </a:xfrm>
            <a:prstGeom prst="ellipse">
              <a:avLst/>
            </a:prstGeom>
            <a:grpFill/>
            <a:ln>
              <a:solidFill>
                <a:srgbClr val="3D73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bg1"/>
                </a:solidFill>
                <a:ea typeface="华文细黑" panose="02010600040101010101" pitchFamily="2" charset="-122"/>
              </a:endParaRPr>
            </a:p>
          </p:txBody>
        </p:sp>
      </p:grpSp>
      <p:sp>
        <p:nvSpPr>
          <p:cNvPr id="22" name="文本框 25"/>
          <p:cNvSpPr txBox="1">
            <a:spLocks noChangeArrowheads="1"/>
          </p:cNvSpPr>
          <p:nvPr/>
        </p:nvSpPr>
        <p:spPr bwMode="auto">
          <a:xfrm>
            <a:off x="902970" y="213360"/>
            <a:ext cx="12618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2400" b="1" dirty="0" smtClean="0">
                <a:solidFill>
                  <a:srgbClr val="3D735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Tree</a:t>
            </a:r>
            <a:r>
              <a:rPr lang="en-US" altLang="zh-CN" sz="2400" dirty="0" smtClean="0">
                <a:solidFill>
                  <a:srgbClr val="59595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400" b="1" dirty="0" smtClean="0">
                <a:solidFill>
                  <a:srgbClr val="3D735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DP</a:t>
            </a:r>
            <a:endParaRPr lang="zh-CN" altLang="en-US" sz="2400" b="1" dirty="0" smtClean="0">
              <a:solidFill>
                <a:srgbClr val="3D735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3" name="文本框 5"/>
          <p:cNvSpPr txBox="1">
            <a:spLocks noChangeArrowheads="1"/>
          </p:cNvSpPr>
          <p:nvPr/>
        </p:nvSpPr>
        <p:spPr bwMode="auto">
          <a:xfrm>
            <a:off x="902970" y="947152"/>
            <a:ext cx="10400030" cy="5262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r>
              <a:rPr lang="zh-CN" altLang="en-US" sz="2800" dirty="0" smtClean="0">
                <a:latin typeface="+mn-lt"/>
              </a:rPr>
              <a:t>首先考虑，如果是一棵树，该怎么做？</a:t>
            </a:r>
            <a:endParaRPr lang="zh-CN" altLang="en-US" sz="2800" dirty="0" smtClean="0">
              <a:latin typeface="+mn-lt"/>
            </a:endParaRPr>
          </a:p>
          <a:p>
            <a:r>
              <a:rPr lang="zh-CN" altLang="en-US" sz="2800" dirty="0" smtClean="0">
                <a:latin typeface="+mn-lt"/>
              </a:rPr>
              <a:t>两遍</a:t>
            </a:r>
            <a:r>
              <a:rPr lang="en-US" altLang="zh-CN" sz="2800" dirty="0" smtClean="0">
                <a:latin typeface="+mn-lt"/>
              </a:rPr>
              <a:t>DFS</a:t>
            </a:r>
            <a:r>
              <a:rPr lang="zh-CN" altLang="en-US" sz="2800" dirty="0" smtClean="0">
                <a:latin typeface="+mn-lt"/>
              </a:rPr>
              <a:t>。</a:t>
            </a:r>
            <a:endParaRPr lang="zh-CN" altLang="en-US" sz="2800" dirty="0" smtClean="0">
              <a:latin typeface="+mn-lt"/>
            </a:endParaRPr>
          </a:p>
          <a:p>
            <a:endParaRPr lang="zh-CN" altLang="en-US" sz="2800" dirty="0" smtClean="0">
              <a:latin typeface="+mn-lt"/>
            </a:endParaRPr>
          </a:p>
          <a:p>
            <a:r>
              <a:rPr lang="zh-CN" altLang="en-US" sz="2800" dirty="0" smtClean="0">
                <a:latin typeface="+mn-lt"/>
              </a:rPr>
              <a:t>如果是一个基环树，我们考虑一下该怎么办？</a:t>
            </a:r>
            <a:endParaRPr lang="zh-CN" altLang="en-US" sz="2800" dirty="0" smtClean="0">
              <a:latin typeface="+mn-lt"/>
            </a:endParaRPr>
          </a:p>
          <a:p>
            <a:endParaRPr lang="zh-CN" altLang="en-US" sz="2800" dirty="0" smtClean="0">
              <a:latin typeface="+mn-lt"/>
            </a:endParaRPr>
          </a:p>
          <a:p>
            <a:endParaRPr lang="zh-CN" altLang="en-US" sz="2800" dirty="0" smtClean="0">
              <a:latin typeface="+mn-lt"/>
            </a:endParaRPr>
          </a:p>
          <a:p>
            <a:endParaRPr lang="zh-CN" altLang="en-US" sz="2800" dirty="0" smtClean="0">
              <a:latin typeface="+mn-lt"/>
            </a:endParaRPr>
          </a:p>
          <a:p>
            <a:endParaRPr lang="zh-CN" altLang="en-US" sz="2800" dirty="0" smtClean="0">
              <a:latin typeface="+mn-lt"/>
            </a:endParaRPr>
          </a:p>
          <a:p>
            <a:endParaRPr lang="zh-CN" altLang="en-US" sz="2800" dirty="0" smtClean="0">
              <a:latin typeface="+mn-lt"/>
            </a:endParaRPr>
          </a:p>
          <a:p>
            <a:endParaRPr lang="zh-CN" altLang="en-US" sz="2800" dirty="0" smtClean="0">
              <a:latin typeface="+mn-lt"/>
            </a:endParaRPr>
          </a:p>
          <a:p>
            <a:endParaRPr lang="zh-CN" altLang="en-US" sz="2800" dirty="0" smtClean="0">
              <a:latin typeface="+mn-lt"/>
            </a:endParaRPr>
          </a:p>
          <a:p>
            <a:endParaRPr lang="zh-CN" altLang="en-US" sz="2800" dirty="0" smtClean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212725"/>
            <a:ext cx="152400" cy="565150"/>
          </a:xfrm>
          <a:prstGeom prst="rect">
            <a:avLst/>
          </a:prstGeom>
          <a:solidFill>
            <a:srgbClr val="3D7351"/>
          </a:solidFill>
          <a:ln>
            <a:solidFill>
              <a:srgbClr val="3D73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grpSp>
        <p:nvGrpSpPr>
          <p:cNvPr id="2" name="组合 18"/>
          <p:cNvGrpSpPr/>
          <p:nvPr/>
        </p:nvGrpSpPr>
        <p:grpSpPr>
          <a:xfrm>
            <a:off x="245745" y="213360"/>
            <a:ext cx="563880" cy="563880"/>
            <a:chOff x="276225" y="213360"/>
            <a:chExt cx="563880" cy="563880"/>
          </a:xfrm>
          <a:solidFill>
            <a:srgbClr val="3D7351"/>
          </a:solidFill>
        </p:grpSpPr>
        <p:sp>
          <p:nvSpPr>
            <p:cNvPr id="20" name="矩形 19"/>
            <p:cNvSpPr/>
            <p:nvPr/>
          </p:nvSpPr>
          <p:spPr>
            <a:xfrm>
              <a:off x="276225" y="213360"/>
              <a:ext cx="250031" cy="563880"/>
            </a:xfrm>
            <a:prstGeom prst="rect">
              <a:avLst/>
            </a:prstGeom>
            <a:grpFill/>
            <a:ln>
              <a:solidFill>
                <a:srgbClr val="3D73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276225" y="213360"/>
              <a:ext cx="563880" cy="563880"/>
            </a:xfrm>
            <a:prstGeom prst="ellipse">
              <a:avLst/>
            </a:prstGeom>
            <a:grpFill/>
            <a:ln>
              <a:solidFill>
                <a:srgbClr val="3D73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bg1"/>
                </a:solidFill>
                <a:ea typeface="华文细黑" panose="02010600040101010101" pitchFamily="2" charset="-122"/>
              </a:endParaRPr>
            </a:p>
          </p:txBody>
        </p:sp>
      </p:grpSp>
      <p:sp>
        <p:nvSpPr>
          <p:cNvPr id="22" name="文本框 25"/>
          <p:cNvSpPr txBox="1">
            <a:spLocks noChangeArrowheads="1"/>
          </p:cNvSpPr>
          <p:nvPr/>
        </p:nvSpPr>
        <p:spPr bwMode="auto">
          <a:xfrm>
            <a:off x="902970" y="213360"/>
            <a:ext cx="12618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2400" b="1" dirty="0" smtClean="0">
                <a:solidFill>
                  <a:srgbClr val="3D735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Tree</a:t>
            </a:r>
            <a:r>
              <a:rPr lang="en-US" altLang="zh-CN" sz="2400" dirty="0" smtClean="0">
                <a:solidFill>
                  <a:srgbClr val="59595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400" b="1" dirty="0" smtClean="0">
                <a:solidFill>
                  <a:srgbClr val="3D735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DP</a:t>
            </a:r>
            <a:endParaRPr lang="zh-CN" altLang="en-US" sz="2400" b="1" dirty="0" smtClean="0">
              <a:solidFill>
                <a:srgbClr val="3D735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3" name="文本框 5"/>
          <p:cNvSpPr txBox="1">
            <a:spLocks noChangeArrowheads="1"/>
          </p:cNvSpPr>
          <p:nvPr/>
        </p:nvSpPr>
        <p:spPr bwMode="auto">
          <a:xfrm>
            <a:off x="902970" y="947152"/>
            <a:ext cx="10400030" cy="569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r>
              <a:rPr lang="zh-CN" altLang="en-US" sz="2800" dirty="0" smtClean="0">
                <a:latin typeface="+mn-lt"/>
              </a:rPr>
              <a:t>两种情况：</a:t>
            </a:r>
            <a:endParaRPr lang="zh-CN" altLang="en-US" sz="2800" dirty="0" smtClean="0">
              <a:latin typeface="+mn-lt"/>
            </a:endParaRPr>
          </a:p>
          <a:p>
            <a:r>
              <a:rPr lang="en-US" altLang="zh-CN" sz="2800" dirty="0" smtClean="0">
                <a:latin typeface="+mn-lt"/>
              </a:rPr>
              <a:t>1.</a:t>
            </a:r>
            <a:r>
              <a:rPr lang="zh-CN" altLang="en-US" sz="2800" dirty="0" smtClean="0">
                <a:latin typeface="+mn-lt"/>
              </a:rPr>
              <a:t>答案的边在某个子树内。</a:t>
            </a:r>
            <a:endParaRPr lang="zh-CN" altLang="en-US" sz="2800" dirty="0" smtClean="0">
              <a:latin typeface="+mn-lt"/>
            </a:endParaRPr>
          </a:p>
          <a:p>
            <a:r>
              <a:rPr lang="en-US" altLang="zh-CN" sz="2800" dirty="0" smtClean="0">
                <a:latin typeface="+mn-lt"/>
              </a:rPr>
              <a:t>2.</a:t>
            </a:r>
            <a:r>
              <a:rPr lang="zh-CN" altLang="en-US" sz="2800" dirty="0" smtClean="0">
                <a:latin typeface="+mn-lt"/>
              </a:rPr>
              <a:t>答案的边在环上。</a:t>
            </a:r>
            <a:endParaRPr lang="zh-CN" altLang="en-US" sz="2800" dirty="0" smtClean="0">
              <a:latin typeface="+mn-lt"/>
            </a:endParaRPr>
          </a:p>
          <a:p>
            <a:endParaRPr lang="zh-CN" altLang="en-US" sz="2800" dirty="0" smtClean="0">
              <a:latin typeface="+mn-lt"/>
            </a:endParaRPr>
          </a:p>
          <a:p>
            <a:r>
              <a:rPr lang="zh-CN" altLang="en-US" sz="2800" dirty="0" smtClean="0">
                <a:latin typeface="+mn-lt"/>
              </a:rPr>
              <a:t>首先处理情况</a:t>
            </a:r>
            <a:r>
              <a:rPr lang="en-US" altLang="zh-CN" sz="2800" dirty="0" smtClean="0">
                <a:latin typeface="+mn-lt"/>
              </a:rPr>
              <a:t>1</a:t>
            </a:r>
            <a:r>
              <a:rPr lang="zh-CN" altLang="en-US" sz="2800" dirty="0" smtClean="0">
                <a:latin typeface="+mn-lt"/>
              </a:rPr>
              <a:t>：</a:t>
            </a:r>
            <a:endParaRPr lang="zh-CN" altLang="en-US" sz="2800" dirty="0" smtClean="0">
              <a:latin typeface="+mn-lt"/>
            </a:endParaRPr>
          </a:p>
          <a:p>
            <a:r>
              <a:rPr lang="zh-CN" altLang="en-US" sz="2800" dirty="0" smtClean="0">
                <a:latin typeface="+mn-lt"/>
              </a:rPr>
              <a:t>子树内的边，所有点要么是来源于它的</a:t>
            </a:r>
            <a:endParaRPr lang="zh-CN" altLang="en-US" sz="2800" dirty="0" smtClean="0">
              <a:latin typeface="+mn-lt"/>
            </a:endParaRPr>
          </a:p>
          <a:p>
            <a:r>
              <a:rPr lang="zh-CN" altLang="en-US" sz="2800" dirty="0" smtClean="0">
                <a:latin typeface="+mn-lt"/>
              </a:rPr>
              <a:t>子树内，要么来源于环外。</a:t>
            </a:r>
            <a:endParaRPr lang="zh-CN" altLang="en-US" sz="2800" dirty="0" smtClean="0">
              <a:latin typeface="+mn-lt"/>
            </a:endParaRPr>
          </a:p>
          <a:p>
            <a:r>
              <a:rPr lang="zh-CN" altLang="en-US" sz="2800" dirty="0" smtClean="0">
                <a:latin typeface="+mn-lt"/>
              </a:rPr>
              <a:t>子树内：</a:t>
            </a:r>
            <a:r>
              <a:rPr lang="en-US" altLang="zh-CN" sz="2800" dirty="0" smtClean="0">
                <a:latin typeface="+mn-lt"/>
              </a:rPr>
              <a:t>treedp</a:t>
            </a:r>
            <a:r>
              <a:rPr lang="zh-CN" altLang="en-US" sz="2800" dirty="0" smtClean="0">
                <a:latin typeface="+mn-lt"/>
              </a:rPr>
              <a:t>，两遍</a:t>
            </a:r>
            <a:r>
              <a:rPr lang="en-US" altLang="zh-CN" sz="2800" dirty="0" smtClean="0">
                <a:latin typeface="+mn-lt"/>
              </a:rPr>
              <a:t>dfs</a:t>
            </a:r>
            <a:endParaRPr lang="en-US" altLang="zh-CN" sz="2800" dirty="0" smtClean="0">
              <a:latin typeface="+mn-lt"/>
            </a:endParaRPr>
          </a:p>
          <a:p>
            <a:r>
              <a:rPr lang="zh-CN" altLang="en-US" sz="2800" dirty="0" smtClean="0">
                <a:latin typeface="+mn-lt"/>
              </a:rPr>
              <a:t>环外：从某个别的子树走到环上的点，再</a:t>
            </a:r>
            <a:endParaRPr lang="zh-CN" altLang="en-US" sz="2800" dirty="0" smtClean="0">
              <a:latin typeface="+mn-lt"/>
            </a:endParaRPr>
          </a:p>
          <a:p>
            <a:r>
              <a:rPr lang="zh-CN" altLang="en-US" sz="2800" dirty="0" smtClean="0">
                <a:latin typeface="+mn-lt"/>
              </a:rPr>
              <a:t>一路走过来（考虑这一圈该怎么做到</a:t>
            </a:r>
            <a:endParaRPr lang="zh-CN" altLang="en-US" sz="2800" dirty="0" smtClean="0">
              <a:latin typeface="+mn-lt"/>
            </a:endParaRPr>
          </a:p>
          <a:p>
            <a:r>
              <a:rPr lang="en-US" altLang="zh-CN" sz="2800" dirty="0" smtClean="0">
                <a:latin typeface="+mn-lt"/>
              </a:rPr>
              <a:t>Nlogn or N</a:t>
            </a:r>
            <a:r>
              <a:rPr lang="zh-CN" altLang="en-US" sz="2800" dirty="0" smtClean="0">
                <a:latin typeface="+mn-lt"/>
              </a:rPr>
              <a:t>）</a:t>
            </a:r>
            <a:r>
              <a:rPr lang="zh-CN" altLang="en-US" sz="2800" dirty="0" smtClean="0">
                <a:latin typeface="+mn-lt"/>
              </a:rPr>
              <a:t>。</a:t>
            </a:r>
            <a:endParaRPr lang="zh-CN" altLang="en-US" sz="2800" dirty="0" smtClean="0">
              <a:latin typeface="+mn-lt"/>
            </a:endParaRPr>
          </a:p>
          <a:p>
            <a:endParaRPr lang="en-US" altLang="zh-CN" sz="2800" dirty="0" smtClean="0">
              <a:latin typeface="+mn-lt"/>
            </a:endParaRPr>
          </a:p>
          <a:p>
            <a:endParaRPr lang="zh-CN" altLang="en-US" sz="2800" dirty="0" smtClean="0">
              <a:latin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36815" y="1296035"/>
            <a:ext cx="3611880" cy="36118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212725"/>
            <a:ext cx="152400" cy="565150"/>
          </a:xfrm>
          <a:prstGeom prst="rect">
            <a:avLst/>
          </a:prstGeom>
          <a:solidFill>
            <a:srgbClr val="3D7351"/>
          </a:solidFill>
          <a:ln>
            <a:solidFill>
              <a:srgbClr val="3D73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grpSp>
        <p:nvGrpSpPr>
          <p:cNvPr id="2" name="组合 18"/>
          <p:cNvGrpSpPr/>
          <p:nvPr/>
        </p:nvGrpSpPr>
        <p:grpSpPr>
          <a:xfrm>
            <a:off x="245745" y="213360"/>
            <a:ext cx="563880" cy="563880"/>
            <a:chOff x="276225" y="213360"/>
            <a:chExt cx="563880" cy="563880"/>
          </a:xfrm>
          <a:solidFill>
            <a:srgbClr val="3D7351"/>
          </a:solidFill>
        </p:grpSpPr>
        <p:sp>
          <p:nvSpPr>
            <p:cNvPr id="20" name="矩形 19"/>
            <p:cNvSpPr/>
            <p:nvPr/>
          </p:nvSpPr>
          <p:spPr>
            <a:xfrm>
              <a:off x="276225" y="213360"/>
              <a:ext cx="250031" cy="563880"/>
            </a:xfrm>
            <a:prstGeom prst="rect">
              <a:avLst/>
            </a:prstGeom>
            <a:grpFill/>
            <a:ln>
              <a:solidFill>
                <a:srgbClr val="3D73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276225" y="213360"/>
              <a:ext cx="563880" cy="563880"/>
            </a:xfrm>
            <a:prstGeom prst="ellipse">
              <a:avLst/>
            </a:prstGeom>
            <a:grpFill/>
            <a:ln>
              <a:solidFill>
                <a:srgbClr val="3D73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bg1"/>
                </a:solidFill>
                <a:ea typeface="华文细黑" panose="02010600040101010101" pitchFamily="2" charset="-122"/>
              </a:endParaRPr>
            </a:p>
          </p:txBody>
        </p:sp>
      </p:grpSp>
      <p:sp>
        <p:nvSpPr>
          <p:cNvPr id="22" name="文本框 25"/>
          <p:cNvSpPr txBox="1">
            <a:spLocks noChangeArrowheads="1"/>
          </p:cNvSpPr>
          <p:nvPr/>
        </p:nvSpPr>
        <p:spPr bwMode="auto">
          <a:xfrm>
            <a:off x="902970" y="213360"/>
            <a:ext cx="12618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2400" b="1" dirty="0" smtClean="0">
                <a:solidFill>
                  <a:srgbClr val="3D735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Tree</a:t>
            </a:r>
            <a:r>
              <a:rPr lang="en-US" altLang="zh-CN" sz="2400" dirty="0" smtClean="0">
                <a:solidFill>
                  <a:srgbClr val="59595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400" b="1" dirty="0" smtClean="0">
                <a:solidFill>
                  <a:srgbClr val="3D735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DP</a:t>
            </a:r>
            <a:endParaRPr lang="zh-CN" altLang="en-US" sz="2400" b="1" dirty="0" smtClean="0">
              <a:solidFill>
                <a:srgbClr val="3D735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3" name="文本框 5"/>
          <p:cNvSpPr txBox="1">
            <a:spLocks noChangeArrowheads="1"/>
          </p:cNvSpPr>
          <p:nvPr/>
        </p:nvSpPr>
        <p:spPr bwMode="auto">
          <a:xfrm>
            <a:off x="902970" y="947152"/>
            <a:ext cx="10400030" cy="181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r>
              <a:rPr lang="zh-CN" sz="2800" dirty="0" smtClean="0">
                <a:latin typeface="+mn-lt"/>
              </a:rPr>
              <a:t>然后处理情况</a:t>
            </a:r>
            <a:r>
              <a:rPr lang="en-US" altLang="zh-CN" sz="2800" dirty="0" smtClean="0">
                <a:latin typeface="+mn-lt"/>
              </a:rPr>
              <a:t>2</a:t>
            </a:r>
            <a:r>
              <a:rPr lang="zh-CN" altLang="en-US" sz="2800" dirty="0" smtClean="0">
                <a:latin typeface="+mn-lt"/>
              </a:rPr>
              <a:t>：答案在环上的边。</a:t>
            </a:r>
            <a:endParaRPr lang="zh-CN" altLang="en-US" sz="2800" dirty="0" smtClean="0">
              <a:latin typeface="+mn-lt"/>
            </a:endParaRPr>
          </a:p>
          <a:p>
            <a:r>
              <a:rPr lang="zh-CN" altLang="en-US" sz="2800" dirty="0" smtClean="0">
                <a:latin typeface="+mn-lt"/>
              </a:rPr>
              <a:t>那肯定是从某个子树走到左端点，</a:t>
            </a:r>
            <a:endParaRPr lang="zh-CN" altLang="en-US" sz="2800" dirty="0" smtClean="0">
              <a:latin typeface="+mn-lt"/>
            </a:endParaRPr>
          </a:p>
          <a:p>
            <a:r>
              <a:rPr lang="zh-CN" altLang="en-US" sz="2800" dirty="0" smtClean="0">
                <a:latin typeface="+mn-lt"/>
              </a:rPr>
              <a:t>从某个子树走到右端点。</a:t>
            </a:r>
            <a:endParaRPr lang="zh-CN" altLang="en-US" sz="2800" dirty="0" smtClean="0">
              <a:latin typeface="+mn-lt"/>
            </a:endParaRPr>
          </a:p>
          <a:p>
            <a:r>
              <a:rPr lang="zh-CN" altLang="en-US" sz="2800" dirty="0" smtClean="0">
                <a:latin typeface="+mn-lt"/>
              </a:rPr>
              <a:t>考虑环上这一圈怎么做到</a:t>
            </a:r>
            <a:r>
              <a:rPr lang="en-US" altLang="zh-CN" sz="2800" dirty="0" smtClean="0">
                <a:latin typeface="+mn-lt"/>
              </a:rPr>
              <a:t>O</a:t>
            </a:r>
            <a:r>
              <a:rPr lang="zh-CN" altLang="en-US" sz="2800" dirty="0" smtClean="0">
                <a:latin typeface="+mn-lt"/>
              </a:rPr>
              <a:t>（</a:t>
            </a:r>
            <a:r>
              <a:rPr lang="en-US" altLang="zh-CN" sz="2800" dirty="0" smtClean="0">
                <a:latin typeface="+mn-lt"/>
              </a:rPr>
              <a:t>N</a:t>
            </a:r>
            <a:r>
              <a:rPr lang="zh-CN" altLang="en-US" sz="2800" dirty="0" smtClean="0">
                <a:latin typeface="+mn-lt"/>
              </a:rPr>
              <a:t>）。</a:t>
            </a:r>
            <a:endParaRPr lang="zh-CN" altLang="en-US" sz="2800" dirty="0" smtClean="0">
              <a:latin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36815" y="1296035"/>
            <a:ext cx="3611880" cy="36118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212725"/>
            <a:ext cx="152400" cy="565150"/>
          </a:xfrm>
          <a:prstGeom prst="rect">
            <a:avLst/>
          </a:prstGeom>
          <a:solidFill>
            <a:srgbClr val="3D7351"/>
          </a:solidFill>
          <a:ln>
            <a:solidFill>
              <a:srgbClr val="3D73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grpSp>
        <p:nvGrpSpPr>
          <p:cNvPr id="2" name="组合 18"/>
          <p:cNvGrpSpPr/>
          <p:nvPr/>
        </p:nvGrpSpPr>
        <p:grpSpPr>
          <a:xfrm>
            <a:off x="245745" y="213360"/>
            <a:ext cx="563880" cy="563880"/>
            <a:chOff x="276225" y="213360"/>
            <a:chExt cx="563880" cy="563880"/>
          </a:xfrm>
          <a:solidFill>
            <a:srgbClr val="3D7351"/>
          </a:solidFill>
        </p:grpSpPr>
        <p:sp>
          <p:nvSpPr>
            <p:cNvPr id="20" name="矩形 19"/>
            <p:cNvSpPr/>
            <p:nvPr/>
          </p:nvSpPr>
          <p:spPr>
            <a:xfrm>
              <a:off x="276225" y="213360"/>
              <a:ext cx="250031" cy="563880"/>
            </a:xfrm>
            <a:prstGeom prst="rect">
              <a:avLst/>
            </a:prstGeom>
            <a:grpFill/>
            <a:ln>
              <a:solidFill>
                <a:srgbClr val="3D73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276225" y="213360"/>
              <a:ext cx="563880" cy="563880"/>
            </a:xfrm>
            <a:prstGeom prst="ellipse">
              <a:avLst/>
            </a:prstGeom>
            <a:grpFill/>
            <a:ln>
              <a:solidFill>
                <a:srgbClr val="3D73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bg1"/>
                </a:solidFill>
                <a:ea typeface="华文细黑" panose="02010600040101010101" pitchFamily="2" charset="-122"/>
              </a:endParaRPr>
            </a:p>
          </p:txBody>
        </p:sp>
      </p:grpSp>
      <p:sp>
        <p:nvSpPr>
          <p:cNvPr id="22" name="文本框 25"/>
          <p:cNvSpPr txBox="1">
            <a:spLocks noChangeArrowheads="1"/>
          </p:cNvSpPr>
          <p:nvPr/>
        </p:nvSpPr>
        <p:spPr bwMode="auto">
          <a:xfrm>
            <a:off x="902970" y="213360"/>
            <a:ext cx="12618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2400" b="1" dirty="0" smtClean="0">
                <a:solidFill>
                  <a:srgbClr val="3D735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Tree</a:t>
            </a:r>
            <a:r>
              <a:rPr lang="en-US" altLang="zh-CN" sz="2400" dirty="0" smtClean="0">
                <a:solidFill>
                  <a:srgbClr val="59595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400" b="1" dirty="0" smtClean="0">
                <a:solidFill>
                  <a:srgbClr val="3D735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DP</a:t>
            </a:r>
            <a:endParaRPr lang="zh-CN" altLang="en-US" sz="2400" b="1" dirty="0" smtClean="0">
              <a:solidFill>
                <a:srgbClr val="3D735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3" name="文本框 5"/>
          <p:cNvSpPr txBox="1">
            <a:spLocks noChangeArrowheads="1"/>
          </p:cNvSpPr>
          <p:nvPr/>
        </p:nvSpPr>
        <p:spPr bwMode="auto">
          <a:xfrm>
            <a:off x="902970" y="947152"/>
            <a:ext cx="10400030" cy="5262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r>
              <a:rPr lang="zh-CN" sz="2800" dirty="0" smtClean="0">
                <a:latin typeface="+mn-lt"/>
              </a:rPr>
              <a:t>总结：</a:t>
            </a:r>
            <a:endParaRPr lang="zh-CN" sz="2800" dirty="0" smtClean="0">
              <a:latin typeface="+mn-lt"/>
            </a:endParaRPr>
          </a:p>
          <a:p>
            <a:r>
              <a:rPr lang="en-US" altLang="zh-CN" sz="2800" dirty="0" smtClean="0">
                <a:latin typeface="+mn-lt"/>
              </a:rPr>
              <a:t>1.dfs</a:t>
            </a:r>
            <a:r>
              <a:rPr lang="zh-CN" altLang="en-US" sz="2800" dirty="0" smtClean="0">
                <a:latin typeface="+mn-lt"/>
              </a:rPr>
              <a:t>找到环，标记环上的每一个点。</a:t>
            </a:r>
            <a:endParaRPr lang="zh-CN" altLang="en-US" sz="2800" dirty="0" smtClean="0">
              <a:latin typeface="+mn-lt"/>
            </a:endParaRPr>
          </a:p>
          <a:p>
            <a:r>
              <a:rPr lang="en-US" altLang="zh-CN" sz="2800" dirty="0" smtClean="0">
                <a:latin typeface="+mn-lt"/>
              </a:rPr>
              <a:t>2.</a:t>
            </a:r>
            <a:r>
              <a:rPr lang="zh-CN" altLang="en-US" sz="2800" dirty="0" smtClean="0">
                <a:latin typeface="+mn-lt"/>
              </a:rPr>
              <a:t>从环上每一个点开始向子树做两遍</a:t>
            </a:r>
            <a:r>
              <a:rPr lang="en-US" altLang="zh-CN" sz="2800" dirty="0" smtClean="0">
                <a:latin typeface="+mn-lt"/>
              </a:rPr>
              <a:t>dfs</a:t>
            </a:r>
            <a:r>
              <a:rPr lang="zh-CN" altLang="en-US" sz="2800" dirty="0" smtClean="0">
                <a:latin typeface="+mn-lt"/>
              </a:rPr>
              <a:t>，</a:t>
            </a:r>
            <a:endParaRPr lang="zh-CN" altLang="en-US" sz="2800" dirty="0" smtClean="0">
              <a:latin typeface="+mn-lt"/>
            </a:endParaRPr>
          </a:p>
          <a:p>
            <a:r>
              <a:rPr lang="zh-CN" altLang="en-US" sz="2800" dirty="0" smtClean="0">
                <a:latin typeface="+mn-lt"/>
              </a:rPr>
              <a:t>求出</a:t>
            </a:r>
            <a:r>
              <a:rPr lang="en-US" altLang="zh-CN" sz="2800" dirty="0" smtClean="0">
                <a:latin typeface="+mn-lt"/>
              </a:rPr>
              <a:t>dist1[u]</a:t>
            </a:r>
            <a:r>
              <a:rPr lang="zh-CN" altLang="en-US" sz="2800" dirty="0" smtClean="0">
                <a:latin typeface="+mn-lt"/>
              </a:rPr>
              <a:t>，表示</a:t>
            </a:r>
            <a:r>
              <a:rPr lang="en-US" altLang="zh-CN" sz="2800" dirty="0" smtClean="0">
                <a:latin typeface="+mn-lt"/>
              </a:rPr>
              <a:t>u</a:t>
            </a:r>
            <a:r>
              <a:rPr lang="zh-CN" altLang="en-US" sz="2800" dirty="0" smtClean="0">
                <a:latin typeface="+mn-lt"/>
              </a:rPr>
              <a:t>在子树内儿子方向最长路径长度，</a:t>
            </a:r>
            <a:endParaRPr lang="zh-CN" altLang="en-US" sz="2800" dirty="0" smtClean="0">
              <a:latin typeface="+mn-lt"/>
            </a:endParaRPr>
          </a:p>
          <a:p>
            <a:r>
              <a:rPr lang="en-US" altLang="zh-CN" sz="2800" dirty="0" smtClean="0">
                <a:latin typeface="+mn-lt"/>
              </a:rPr>
              <a:t>dist2[u]</a:t>
            </a:r>
            <a:r>
              <a:rPr lang="zh-CN" altLang="en-US" sz="2800" dirty="0" smtClean="0">
                <a:latin typeface="+mn-lt"/>
              </a:rPr>
              <a:t>，</a:t>
            </a:r>
            <a:r>
              <a:rPr lang="en-US" altLang="zh-CN" sz="2800" dirty="0" smtClean="0">
                <a:latin typeface="+mn-lt"/>
              </a:rPr>
              <a:t>u</a:t>
            </a:r>
            <a:r>
              <a:rPr lang="zh-CN" altLang="en-US" sz="2800" dirty="0" smtClean="0">
                <a:latin typeface="+mn-lt"/>
              </a:rPr>
              <a:t>在子树内父亲方向最长路径长度，</a:t>
            </a:r>
            <a:endParaRPr lang="zh-CN" altLang="en-US" sz="2800" dirty="0" smtClean="0">
              <a:latin typeface="+mn-lt"/>
            </a:endParaRPr>
          </a:p>
          <a:p>
            <a:r>
              <a:rPr lang="en-US" altLang="zh-CN" sz="2800" dirty="0" smtClean="0">
                <a:latin typeface="+mn-lt"/>
              </a:rPr>
              <a:t>dist3[u]</a:t>
            </a:r>
            <a:r>
              <a:rPr lang="zh-CN" altLang="en-US" sz="2800" dirty="0" smtClean="0">
                <a:latin typeface="+mn-lt"/>
              </a:rPr>
              <a:t>，</a:t>
            </a:r>
            <a:r>
              <a:rPr lang="en-US" altLang="zh-CN" sz="2800" dirty="0" smtClean="0">
                <a:latin typeface="+mn-lt"/>
              </a:rPr>
              <a:t>u</a:t>
            </a:r>
            <a:r>
              <a:rPr lang="zh-CN" altLang="en-US" sz="2800" dirty="0" smtClean="0">
                <a:latin typeface="+mn-lt"/>
              </a:rPr>
              <a:t>到达环上的点的路径长度。</a:t>
            </a:r>
            <a:endParaRPr lang="zh-CN" altLang="en-US" sz="2800" dirty="0" smtClean="0">
              <a:latin typeface="+mn-lt"/>
            </a:endParaRPr>
          </a:p>
          <a:p>
            <a:r>
              <a:rPr lang="en-US" altLang="zh-CN" sz="2800" dirty="0" smtClean="0">
                <a:latin typeface="+mn-lt"/>
              </a:rPr>
              <a:t>3.</a:t>
            </a:r>
            <a:r>
              <a:rPr lang="zh-CN" altLang="en-US" sz="2800" dirty="0" smtClean="0">
                <a:latin typeface="+mn-lt"/>
              </a:rPr>
              <a:t>对于环上的每一个点，</a:t>
            </a:r>
            <a:r>
              <a:rPr lang="en-US" altLang="zh-CN" sz="2800" dirty="0" smtClean="0">
                <a:latin typeface="+mn-lt"/>
              </a:rPr>
              <a:t>O</a:t>
            </a:r>
            <a:r>
              <a:rPr lang="zh-CN" altLang="en-US" sz="2800" dirty="0" smtClean="0">
                <a:latin typeface="+mn-lt"/>
              </a:rPr>
              <a:t>（</a:t>
            </a:r>
            <a:r>
              <a:rPr lang="en-US" altLang="zh-CN" sz="2800" dirty="0" smtClean="0">
                <a:latin typeface="+mn-lt"/>
              </a:rPr>
              <a:t>N</a:t>
            </a:r>
            <a:r>
              <a:rPr lang="zh-CN" altLang="en-US" sz="2800" dirty="0" smtClean="0">
                <a:latin typeface="+mn-lt"/>
              </a:rPr>
              <a:t>）速度求</a:t>
            </a:r>
            <a:r>
              <a:rPr lang="en-US" altLang="zh-CN" sz="2800" dirty="0" smtClean="0">
                <a:latin typeface="+mn-lt"/>
              </a:rPr>
              <a:t>ans1[u]</a:t>
            </a:r>
            <a:r>
              <a:rPr lang="zh-CN" altLang="en-US" sz="2800" dirty="0" smtClean="0">
                <a:latin typeface="+mn-lt"/>
              </a:rPr>
              <a:t>，表示从别的子树到达环上这个点的最长路径长度。</a:t>
            </a:r>
            <a:endParaRPr lang="zh-CN" altLang="en-US" sz="2800" dirty="0" smtClean="0">
              <a:latin typeface="+mn-lt"/>
            </a:endParaRPr>
          </a:p>
          <a:p>
            <a:r>
              <a:rPr lang="en-US" altLang="zh-CN" sz="2800" dirty="0" smtClean="0">
                <a:latin typeface="+mn-lt"/>
              </a:rPr>
              <a:t>4.</a:t>
            </a:r>
            <a:r>
              <a:rPr lang="zh-CN" altLang="en-US" sz="2800" dirty="0" smtClean="0">
                <a:latin typeface="+mn-lt"/>
              </a:rPr>
              <a:t>遍历每一个子树上的边，利用</a:t>
            </a:r>
            <a:r>
              <a:rPr lang="en-US" altLang="zh-CN" sz="2800" dirty="0" smtClean="0">
                <a:latin typeface="+mn-lt"/>
              </a:rPr>
              <a:t>ans1,dist3,dist2,dist1</a:t>
            </a:r>
            <a:r>
              <a:rPr lang="zh-CN" altLang="en-US" sz="2800" dirty="0" smtClean="0">
                <a:latin typeface="+mn-lt"/>
              </a:rPr>
              <a:t>求选择这条边的时候的最长路径长度。</a:t>
            </a:r>
            <a:endParaRPr lang="zh-CN" altLang="en-US" sz="2800" dirty="0" smtClean="0">
              <a:latin typeface="+mn-lt"/>
            </a:endParaRPr>
          </a:p>
          <a:p>
            <a:r>
              <a:rPr lang="en-US" altLang="zh-CN" sz="2800" dirty="0" smtClean="0">
                <a:latin typeface="+mn-lt"/>
              </a:rPr>
              <a:t>5.</a:t>
            </a:r>
            <a:r>
              <a:rPr lang="zh-CN" altLang="en-US" sz="2800" dirty="0" smtClean="0">
                <a:latin typeface="+mn-lt"/>
              </a:rPr>
              <a:t>对于环上的每一条边，利用环上的边，</a:t>
            </a:r>
            <a:r>
              <a:rPr lang="en-US" altLang="zh-CN" sz="2800" dirty="0" smtClean="0">
                <a:latin typeface="+mn-lt"/>
              </a:rPr>
              <a:t>ans1</a:t>
            </a:r>
            <a:r>
              <a:rPr lang="zh-CN" altLang="en-US" sz="2800" dirty="0" smtClean="0">
                <a:latin typeface="+mn-lt"/>
              </a:rPr>
              <a:t>数组</a:t>
            </a:r>
            <a:r>
              <a:rPr lang="zh-CN" altLang="en-US" sz="2800" dirty="0" smtClean="0">
                <a:latin typeface="+mn-lt"/>
              </a:rPr>
              <a:t>，</a:t>
            </a:r>
            <a:r>
              <a:rPr lang="en-US" altLang="zh-CN" sz="2800" dirty="0" smtClean="0">
                <a:latin typeface="+mn-lt"/>
              </a:rPr>
              <a:t>O</a:t>
            </a:r>
            <a:r>
              <a:rPr lang="zh-CN" altLang="en-US" sz="2800" dirty="0" smtClean="0">
                <a:latin typeface="+mn-lt"/>
              </a:rPr>
              <a:t>（</a:t>
            </a:r>
            <a:r>
              <a:rPr lang="en-US" altLang="zh-CN" sz="2800" dirty="0" smtClean="0">
                <a:latin typeface="+mn-lt"/>
              </a:rPr>
              <a:t>N</a:t>
            </a:r>
            <a:r>
              <a:rPr lang="zh-CN" altLang="en-US" sz="2800" dirty="0" smtClean="0">
                <a:latin typeface="+mn-lt"/>
              </a:rPr>
              <a:t>）速度求</a:t>
            </a:r>
            <a:r>
              <a:rPr lang="en-US" altLang="zh-CN" sz="2800" dirty="0" smtClean="0">
                <a:latin typeface="+mn-lt"/>
              </a:rPr>
              <a:t>ans2[u]</a:t>
            </a:r>
            <a:r>
              <a:rPr lang="zh-CN" altLang="en-US" sz="2800" dirty="0" smtClean="0">
                <a:latin typeface="+mn-lt"/>
              </a:rPr>
              <a:t>，表示选择这条边的时候的答案。</a:t>
            </a:r>
            <a:endParaRPr lang="en-US" altLang="zh-CN" sz="2800" dirty="0" smtClean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002473"/>
            <a:ext cx="10515600" cy="2852737"/>
          </a:xfrm>
        </p:spPr>
        <p:txBody>
          <a:bodyPr>
            <a:normAutofit fontScale="90000"/>
          </a:bodyPr>
          <a:p>
            <a:r>
              <a:rPr lang="en-US" altLang="zh-CN"/>
              <a:t>1.</a:t>
            </a:r>
            <a:r>
              <a:rPr lang="zh-CN" altLang="en-US"/>
              <a:t>传统</a:t>
            </a:r>
            <a:r>
              <a:rPr lang="en-US" altLang="zh-CN"/>
              <a:t>tree dp</a:t>
            </a:r>
            <a:br>
              <a:rPr lang="en-US" altLang="zh-CN"/>
            </a:br>
            <a:r>
              <a:rPr lang="en-US" altLang="zh-CN">
                <a:sym typeface="+mn-ea"/>
              </a:rPr>
              <a:t>2.</a:t>
            </a:r>
            <a:r>
              <a:rPr lang="zh-CN" altLang="en-US">
                <a:sym typeface="+mn-ea"/>
              </a:rPr>
              <a:t>树上背包</a:t>
            </a:r>
            <a:br>
              <a:rPr lang="en-US" altLang="zh-CN"/>
            </a:br>
            <a:r>
              <a:rPr lang="en-US" altLang="zh-CN"/>
              <a:t>3.</a:t>
            </a:r>
            <a:r>
              <a:rPr lang="zh-CN" altLang="en-US"/>
              <a:t>两遍</a:t>
            </a:r>
            <a:r>
              <a:rPr lang="en-US" altLang="zh-CN"/>
              <a:t>dfs</a:t>
            </a:r>
            <a:r>
              <a:rPr lang="zh-CN" altLang="en-US"/>
              <a:t>的</a:t>
            </a:r>
            <a:r>
              <a:rPr lang="en-US" altLang="zh-CN"/>
              <a:t>tree dp</a:t>
            </a:r>
            <a:br>
              <a:rPr lang="zh-CN" altLang="en-US"/>
            </a:br>
            <a:r>
              <a:rPr lang="en-US" altLang="zh-CN"/>
              <a:t>4.</a:t>
            </a:r>
            <a:r>
              <a:rPr lang="zh-CN" altLang="en-US"/>
              <a:t>基环树</a:t>
            </a:r>
            <a:r>
              <a:rPr lang="en-US" altLang="zh-CN"/>
              <a:t>dp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212725"/>
            <a:ext cx="152400" cy="565150"/>
          </a:xfrm>
          <a:prstGeom prst="rect">
            <a:avLst/>
          </a:prstGeom>
          <a:solidFill>
            <a:srgbClr val="3D7351"/>
          </a:solidFill>
          <a:ln>
            <a:solidFill>
              <a:srgbClr val="3D73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grpSp>
        <p:nvGrpSpPr>
          <p:cNvPr id="2" name="组合 18"/>
          <p:cNvGrpSpPr/>
          <p:nvPr/>
        </p:nvGrpSpPr>
        <p:grpSpPr>
          <a:xfrm>
            <a:off x="245745" y="213360"/>
            <a:ext cx="563880" cy="563880"/>
            <a:chOff x="276225" y="213360"/>
            <a:chExt cx="563880" cy="563880"/>
          </a:xfrm>
          <a:solidFill>
            <a:srgbClr val="3D7351"/>
          </a:solidFill>
        </p:grpSpPr>
        <p:sp>
          <p:nvSpPr>
            <p:cNvPr id="20" name="矩形 19"/>
            <p:cNvSpPr/>
            <p:nvPr/>
          </p:nvSpPr>
          <p:spPr>
            <a:xfrm>
              <a:off x="276225" y="213360"/>
              <a:ext cx="250031" cy="563880"/>
            </a:xfrm>
            <a:prstGeom prst="rect">
              <a:avLst/>
            </a:prstGeom>
            <a:grpFill/>
            <a:ln>
              <a:solidFill>
                <a:srgbClr val="3D73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276225" y="213360"/>
              <a:ext cx="563880" cy="563880"/>
            </a:xfrm>
            <a:prstGeom prst="ellipse">
              <a:avLst/>
            </a:prstGeom>
            <a:grpFill/>
            <a:ln>
              <a:solidFill>
                <a:srgbClr val="3D73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bg1"/>
                </a:solidFill>
                <a:ea typeface="华文细黑" panose="02010600040101010101" pitchFamily="2" charset="-122"/>
              </a:endParaRPr>
            </a:p>
          </p:txBody>
        </p:sp>
      </p:grpSp>
      <p:sp>
        <p:nvSpPr>
          <p:cNvPr id="22" name="文本框 25"/>
          <p:cNvSpPr txBox="1">
            <a:spLocks noChangeArrowheads="1"/>
          </p:cNvSpPr>
          <p:nvPr/>
        </p:nvSpPr>
        <p:spPr bwMode="auto">
          <a:xfrm>
            <a:off x="902970" y="213360"/>
            <a:ext cx="12618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2400" b="1" dirty="0" smtClean="0">
                <a:solidFill>
                  <a:srgbClr val="3D735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Tree</a:t>
            </a:r>
            <a:r>
              <a:rPr lang="en-US" altLang="zh-CN" sz="2400" dirty="0" smtClean="0">
                <a:solidFill>
                  <a:srgbClr val="59595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400" b="1" dirty="0" smtClean="0">
                <a:solidFill>
                  <a:srgbClr val="3D735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DP</a:t>
            </a:r>
            <a:endParaRPr lang="zh-CN" altLang="en-US" sz="2400" b="1" dirty="0" smtClean="0">
              <a:solidFill>
                <a:srgbClr val="3D735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3" name="文本框 5"/>
          <p:cNvSpPr txBox="1">
            <a:spLocks noChangeArrowheads="1"/>
          </p:cNvSpPr>
          <p:nvPr/>
        </p:nvSpPr>
        <p:spPr bwMode="auto">
          <a:xfrm>
            <a:off x="902970" y="2521317"/>
            <a:ext cx="1040003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r>
              <a:rPr lang="zh-CN" altLang="en-US" sz="2800" dirty="0" smtClean="0">
                <a:latin typeface="+mn-lt"/>
              </a:rPr>
              <a:t>给你一个</a:t>
            </a:r>
            <a:r>
              <a:rPr lang="en-US" altLang="zh-CN" sz="2800" dirty="0" smtClean="0">
                <a:latin typeface="+mn-lt"/>
              </a:rPr>
              <a:t>N</a:t>
            </a:r>
            <a:r>
              <a:rPr lang="zh-CN" altLang="en-US" sz="2800" dirty="0" smtClean="0">
                <a:latin typeface="+mn-lt"/>
              </a:rPr>
              <a:t>个点</a:t>
            </a:r>
            <a:r>
              <a:rPr lang="en-US" altLang="zh-CN" sz="2800" dirty="0" smtClean="0">
                <a:latin typeface="+mn-lt"/>
              </a:rPr>
              <a:t>N</a:t>
            </a:r>
            <a:r>
              <a:rPr lang="zh-CN" altLang="en-US" sz="2800" dirty="0" smtClean="0">
                <a:latin typeface="+mn-lt"/>
              </a:rPr>
              <a:t>条边的无向联通</a:t>
            </a:r>
            <a:r>
              <a:rPr lang="zh-CN" altLang="en-US" sz="2800" dirty="0" smtClean="0">
                <a:latin typeface="+mn-lt"/>
              </a:rPr>
              <a:t>图。</a:t>
            </a:r>
            <a:endParaRPr lang="zh-CN" altLang="en-US" sz="2800" dirty="0" smtClean="0">
              <a:latin typeface="+mn-lt"/>
            </a:endParaRPr>
          </a:p>
          <a:p>
            <a:r>
              <a:rPr lang="zh-CN" sz="2800" dirty="0" smtClean="0">
                <a:latin typeface="+mn-lt"/>
              </a:rPr>
              <a:t>有一个人从某一个节点出发，每次等概率的走到旁边的一个没有走过的节点去，如果没法走就停止了。</a:t>
            </a:r>
            <a:endParaRPr lang="zh-CN" sz="2800" dirty="0" smtClean="0">
              <a:latin typeface="+mn-lt"/>
            </a:endParaRPr>
          </a:p>
          <a:p>
            <a:r>
              <a:rPr lang="zh-CN" altLang="en-US" sz="2800" dirty="0" smtClean="0">
                <a:latin typeface="+mn-lt"/>
              </a:rPr>
              <a:t>问：从每一个节点出发，期望走的步数是多少？</a:t>
            </a:r>
            <a:endParaRPr lang="zh-CN" altLang="en-US" sz="2800" dirty="0" smtClean="0">
              <a:latin typeface="+mn-lt"/>
            </a:endParaRPr>
          </a:p>
          <a:p>
            <a:r>
              <a:rPr lang="en-US" altLang="zh-CN" sz="2800" dirty="0" smtClean="0">
                <a:latin typeface="+mn-lt"/>
              </a:rPr>
              <a:t>NOI2012 </a:t>
            </a:r>
            <a:r>
              <a:rPr lang="zh-CN" altLang="en-US" sz="2800" dirty="0" smtClean="0">
                <a:latin typeface="+mn-lt"/>
              </a:rPr>
              <a:t>迷失游乐园</a:t>
            </a:r>
            <a:endParaRPr lang="zh-CN" altLang="en-US" sz="2800" dirty="0" smtClean="0">
              <a:latin typeface="+mn-lt"/>
            </a:endParaRPr>
          </a:p>
          <a:p>
            <a:r>
              <a:rPr lang="en-US" altLang="zh-CN" sz="2800" dirty="0" smtClean="0">
                <a:latin typeface="+mn-lt"/>
              </a:rPr>
              <a:t>N&lt;=100000,</a:t>
            </a:r>
            <a:r>
              <a:rPr lang="zh-CN" altLang="en-US" sz="2800" dirty="0" smtClean="0">
                <a:latin typeface="+mn-lt"/>
              </a:rPr>
              <a:t>环</a:t>
            </a:r>
            <a:r>
              <a:rPr lang="en-US" altLang="zh-CN" sz="2800" dirty="0" smtClean="0">
                <a:latin typeface="+mn-lt"/>
              </a:rPr>
              <a:t>&lt;=20</a:t>
            </a:r>
            <a:endParaRPr lang="en-US" altLang="zh-CN" sz="2800" dirty="0" smtClean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212725"/>
            <a:ext cx="152400" cy="565150"/>
          </a:xfrm>
          <a:prstGeom prst="rect">
            <a:avLst/>
          </a:prstGeom>
          <a:solidFill>
            <a:srgbClr val="3D7351"/>
          </a:solidFill>
          <a:ln>
            <a:solidFill>
              <a:srgbClr val="3D73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grpSp>
        <p:nvGrpSpPr>
          <p:cNvPr id="2" name="组合 18"/>
          <p:cNvGrpSpPr/>
          <p:nvPr/>
        </p:nvGrpSpPr>
        <p:grpSpPr>
          <a:xfrm>
            <a:off x="245745" y="213360"/>
            <a:ext cx="563880" cy="563880"/>
            <a:chOff x="276225" y="213360"/>
            <a:chExt cx="563880" cy="563880"/>
          </a:xfrm>
          <a:solidFill>
            <a:srgbClr val="3D7351"/>
          </a:solidFill>
        </p:grpSpPr>
        <p:sp>
          <p:nvSpPr>
            <p:cNvPr id="20" name="矩形 19"/>
            <p:cNvSpPr/>
            <p:nvPr/>
          </p:nvSpPr>
          <p:spPr>
            <a:xfrm>
              <a:off x="276225" y="213360"/>
              <a:ext cx="250031" cy="563880"/>
            </a:xfrm>
            <a:prstGeom prst="rect">
              <a:avLst/>
            </a:prstGeom>
            <a:grpFill/>
            <a:ln>
              <a:solidFill>
                <a:srgbClr val="3D73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276225" y="213360"/>
              <a:ext cx="563880" cy="563880"/>
            </a:xfrm>
            <a:prstGeom prst="ellipse">
              <a:avLst/>
            </a:prstGeom>
            <a:grpFill/>
            <a:ln>
              <a:solidFill>
                <a:srgbClr val="3D73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bg1"/>
                </a:solidFill>
                <a:ea typeface="华文细黑" panose="02010600040101010101" pitchFamily="2" charset="-122"/>
              </a:endParaRPr>
            </a:p>
          </p:txBody>
        </p:sp>
      </p:grpSp>
      <p:sp>
        <p:nvSpPr>
          <p:cNvPr id="22" name="文本框 25"/>
          <p:cNvSpPr txBox="1">
            <a:spLocks noChangeArrowheads="1"/>
          </p:cNvSpPr>
          <p:nvPr/>
        </p:nvSpPr>
        <p:spPr bwMode="auto">
          <a:xfrm>
            <a:off x="902970" y="213360"/>
            <a:ext cx="12618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2400" b="1" dirty="0" smtClean="0">
                <a:solidFill>
                  <a:srgbClr val="3D735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Tree</a:t>
            </a:r>
            <a:r>
              <a:rPr lang="en-US" altLang="zh-CN" sz="2400" dirty="0" smtClean="0">
                <a:solidFill>
                  <a:srgbClr val="59595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400" b="1" dirty="0" smtClean="0">
                <a:solidFill>
                  <a:srgbClr val="3D735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DP</a:t>
            </a:r>
            <a:endParaRPr lang="zh-CN" altLang="en-US" sz="2400" b="1" dirty="0" smtClean="0">
              <a:solidFill>
                <a:srgbClr val="3D735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3" name="文本框 5"/>
          <p:cNvSpPr txBox="1">
            <a:spLocks noChangeArrowheads="1"/>
          </p:cNvSpPr>
          <p:nvPr/>
        </p:nvSpPr>
        <p:spPr bwMode="auto">
          <a:xfrm>
            <a:off x="895985" y="1345297"/>
            <a:ext cx="10400030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r>
              <a:rPr lang="zh-CN" altLang="en-US" sz="2800" dirty="0" smtClean="0">
                <a:latin typeface="+mn-lt"/>
              </a:rPr>
              <a:t>如果是一棵树该怎么做？</a:t>
            </a:r>
            <a:endParaRPr lang="zh-CN" altLang="en-US" sz="2800" dirty="0" smtClean="0">
              <a:latin typeface="+mn-lt"/>
            </a:endParaRPr>
          </a:p>
          <a:p>
            <a:r>
              <a:rPr lang="en-US" altLang="zh-CN" sz="2800" dirty="0" smtClean="0">
                <a:latin typeface="+mn-lt"/>
              </a:rPr>
              <a:t>down[u]</a:t>
            </a:r>
            <a:r>
              <a:rPr lang="zh-CN" altLang="en-US" sz="2800" dirty="0" smtClean="0">
                <a:latin typeface="+mn-lt"/>
              </a:rPr>
              <a:t>表示从</a:t>
            </a:r>
            <a:r>
              <a:rPr lang="en-US" altLang="zh-CN" sz="2800" dirty="0" smtClean="0">
                <a:latin typeface="+mn-lt"/>
              </a:rPr>
              <a:t>u</a:t>
            </a:r>
            <a:r>
              <a:rPr lang="zh-CN" altLang="en-US" sz="2800" dirty="0" smtClean="0">
                <a:latin typeface="+mn-lt"/>
              </a:rPr>
              <a:t>往下走的期望步数，</a:t>
            </a:r>
            <a:endParaRPr lang="zh-CN" altLang="en-US" sz="2800" dirty="0" smtClean="0">
              <a:latin typeface="+mn-lt"/>
            </a:endParaRPr>
          </a:p>
          <a:p>
            <a:r>
              <a:rPr lang="en-US" altLang="zh-CN" sz="2800" dirty="0" smtClean="0">
                <a:latin typeface="+mn-lt"/>
              </a:rPr>
              <a:t>up[u]</a:t>
            </a:r>
            <a:r>
              <a:rPr lang="zh-CN" altLang="en-US" sz="2800" dirty="0" smtClean="0">
                <a:latin typeface="+mn-lt"/>
              </a:rPr>
              <a:t>表示从</a:t>
            </a:r>
            <a:r>
              <a:rPr lang="en-US" altLang="zh-CN" sz="2800" dirty="0" smtClean="0">
                <a:latin typeface="+mn-lt"/>
              </a:rPr>
              <a:t>u</a:t>
            </a:r>
            <a:r>
              <a:rPr lang="zh-CN" altLang="en-US" sz="2800" dirty="0" smtClean="0">
                <a:latin typeface="+mn-lt"/>
              </a:rPr>
              <a:t>往上走的期望步数。</a:t>
            </a:r>
            <a:endParaRPr lang="zh-CN" altLang="en-US" sz="2800" dirty="0" smtClean="0">
              <a:latin typeface="+mn-lt"/>
            </a:endParaRPr>
          </a:p>
          <a:p>
            <a:r>
              <a:rPr lang="zh-CN" altLang="en-US" sz="2800" dirty="0" smtClean="0">
                <a:latin typeface="+mn-lt"/>
              </a:rPr>
              <a:t>那么：</a:t>
            </a:r>
            <a:endParaRPr lang="zh-CN" altLang="en-US" sz="2800" dirty="0" smtClean="0">
              <a:latin typeface="+mn-lt"/>
            </a:endParaRPr>
          </a:p>
          <a:p>
            <a:r>
              <a:rPr lang="en-US" altLang="zh-CN" sz="2800" dirty="0" smtClean="0">
                <a:latin typeface="+mn-lt"/>
              </a:rPr>
              <a:t>down[u] =∑(down[v] + dis(u,v) ) / (size[u]-1) </a:t>
            </a:r>
            <a:endParaRPr lang="en-US" altLang="zh-CN" sz="2800" dirty="0" smtClean="0">
              <a:latin typeface="+mn-lt"/>
            </a:endParaRPr>
          </a:p>
          <a:p>
            <a:r>
              <a:rPr lang="en-US" altLang="zh-CN" sz="2800" dirty="0" smtClean="0">
                <a:latin typeface="+mn-lt"/>
              </a:rPr>
              <a:t>up[u] = (up[fa[u]] + ∑(down[son[fa[u]]) - down[son[u]]) / (size[fa[u]]-1) + dis(u,fa[u])</a:t>
            </a:r>
            <a:r>
              <a:rPr lang="zh-CN" altLang="en-US" sz="2800" dirty="0" smtClean="0">
                <a:latin typeface="+mn-lt"/>
              </a:rPr>
              <a:t>、</a:t>
            </a:r>
            <a:endParaRPr lang="zh-CN" altLang="en-US" sz="2800" dirty="0" smtClean="0">
              <a:latin typeface="+mn-lt"/>
            </a:endParaRPr>
          </a:p>
          <a:p>
            <a:endParaRPr lang="zh-CN" altLang="en-US" sz="2800" dirty="0" smtClean="0">
              <a:latin typeface="+mn-lt"/>
            </a:endParaRPr>
          </a:p>
          <a:p>
            <a:r>
              <a:rPr lang="en-US" altLang="zh-CN" sz="2800" dirty="0" smtClean="0">
                <a:latin typeface="+mn-lt"/>
              </a:rPr>
              <a:t>ans[u]=(down[u]*(size[u]-1)+up[u])/size[u]</a:t>
            </a:r>
            <a:endParaRPr lang="en-US" altLang="zh-CN" sz="2800" dirty="0" smtClean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212725"/>
            <a:ext cx="152400" cy="565150"/>
          </a:xfrm>
          <a:prstGeom prst="rect">
            <a:avLst/>
          </a:prstGeom>
          <a:solidFill>
            <a:srgbClr val="3D7351"/>
          </a:solidFill>
          <a:ln>
            <a:solidFill>
              <a:srgbClr val="3D73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grpSp>
        <p:nvGrpSpPr>
          <p:cNvPr id="2" name="组合 18"/>
          <p:cNvGrpSpPr/>
          <p:nvPr/>
        </p:nvGrpSpPr>
        <p:grpSpPr>
          <a:xfrm>
            <a:off x="245745" y="213360"/>
            <a:ext cx="563880" cy="563880"/>
            <a:chOff x="276225" y="213360"/>
            <a:chExt cx="563880" cy="563880"/>
          </a:xfrm>
          <a:solidFill>
            <a:srgbClr val="3D7351"/>
          </a:solidFill>
        </p:grpSpPr>
        <p:sp>
          <p:nvSpPr>
            <p:cNvPr id="20" name="矩形 19"/>
            <p:cNvSpPr/>
            <p:nvPr/>
          </p:nvSpPr>
          <p:spPr>
            <a:xfrm>
              <a:off x="276225" y="213360"/>
              <a:ext cx="250031" cy="563880"/>
            </a:xfrm>
            <a:prstGeom prst="rect">
              <a:avLst/>
            </a:prstGeom>
            <a:grpFill/>
            <a:ln>
              <a:solidFill>
                <a:srgbClr val="3D73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276225" y="213360"/>
              <a:ext cx="563880" cy="563880"/>
            </a:xfrm>
            <a:prstGeom prst="ellipse">
              <a:avLst/>
            </a:prstGeom>
            <a:grpFill/>
            <a:ln>
              <a:solidFill>
                <a:srgbClr val="3D73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bg1"/>
                </a:solidFill>
                <a:ea typeface="华文细黑" panose="02010600040101010101" pitchFamily="2" charset="-122"/>
              </a:endParaRPr>
            </a:p>
          </p:txBody>
        </p:sp>
      </p:grpSp>
      <p:sp>
        <p:nvSpPr>
          <p:cNvPr id="22" name="文本框 25"/>
          <p:cNvSpPr txBox="1">
            <a:spLocks noChangeArrowheads="1"/>
          </p:cNvSpPr>
          <p:nvPr/>
        </p:nvSpPr>
        <p:spPr bwMode="auto">
          <a:xfrm>
            <a:off x="902970" y="213360"/>
            <a:ext cx="12618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2400" b="1" dirty="0" smtClean="0">
                <a:solidFill>
                  <a:srgbClr val="3D735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Tree</a:t>
            </a:r>
            <a:r>
              <a:rPr lang="en-US" altLang="zh-CN" sz="2400" dirty="0" smtClean="0">
                <a:solidFill>
                  <a:srgbClr val="59595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400" b="1" dirty="0" smtClean="0">
                <a:solidFill>
                  <a:srgbClr val="3D735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DP</a:t>
            </a:r>
            <a:endParaRPr lang="zh-CN" altLang="en-US" sz="2400" b="1" dirty="0" smtClean="0">
              <a:solidFill>
                <a:srgbClr val="3D735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3" name="文本框 5"/>
          <p:cNvSpPr txBox="1">
            <a:spLocks noChangeArrowheads="1"/>
          </p:cNvSpPr>
          <p:nvPr/>
        </p:nvSpPr>
        <p:spPr bwMode="auto">
          <a:xfrm>
            <a:off x="895985" y="2306052"/>
            <a:ext cx="10400030" cy="224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r>
              <a:rPr lang="zh-CN" altLang="en-US" sz="2800" dirty="0" smtClean="0">
                <a:latin typeface="+mn-lt"/>
              </a:rPr>
              <a:t>如果是环套树呢？</a:t>
            </a:r>
            <a:endParaRPr lang="zh-CN" altLang="en-US" sz="2800" dirty="0" smtClean="0">
              <a:latin typeface="+mn-lt"/>
            </a:endParaRPr>
          </a:p>
          <a:p>
            <a:r>
              <a:rPr lang="zh-CN" altLang="en-US" sz="2800" dirty="0" smtClean="0">
                <a:latin typeface="+mn-lt"/>
              </a:rPr>
              <a:t>先求子树的</a:t>
            </a:r>
            <a:r>
              <a:rPr lang="en-US" altLang="zh-CN" sz="2800" dirty="0" smtClean="0">
                <a:latin typeface="+mn-lt"/>
              </a:rPr>
              <a:t>down</a:t>
            </a:r>
            <a:r>
              <a:rPr lang="zh-CN" altLang="en-US" sz="2800" dirty="0" smtClean="0">
                <a:latin typeface="+mn-lt"/>
              </a:rPr>
              <a:t>，</a:t>
            </a:r>
            <a:endParaRPr lang="zh-CN" altLang="en-US" sz="2800" dirty="0" smtClean="0">
              <a:latin typeface="+mn-lt"/>
            </a:endParaRPr>
          </a:p>
          <a:p>
            <a:r>
              <a:rPr lang="zh-CN" altLang="en-US" sz="2800" dirty="0" smtClean="0">
                <a:latin typeface="+mn-lt"/>
              </a:rPr>
              <a:t>再求环上的</a:t>
            </a:r>
            <a:r>
              <a:rPr lang="en-US" altLang="zh-CN" sz="2800" dirty="0" smtClean="0">
                <a:latin typeface="+mn-lt"/>
              </a:rPr>
              <a:t>down</a:t>
            </a:r>
            <a:r>
              <a:rPr lang="zh-CN" altLang="en-US" sz="2800" dirty="0" smtClean="0">
                <a:latin typeface="+mn-lt"/>
              </a:rPr>
              <a:t>，</a:t>
            </a:r>
            <a:endParaRPr lang="zh-CN" altLang="en-US" sz="2800" dirty="0" smtClean="0">
              <a:latin typeface="+mn-lt"/>
            </a:endParaRPr>
          </a:p>
          <a:p>
            <a:r>
              <a:rPr lang="zh-CN" altLang="en-US" sz="2800" dirty="0" smtClean="0">
                <a:latin typeface="+mn-lt"/>
              </a:rPr>
              <a:t>再求环上的</a:t>
            </a:r>
            <a:r>
              <a:rPr lang="en-US" altLang="zh-CN" sz="2800" dirty="0" smtClean="0">
                <a:latin typeface="+mn-lt"/>
              </a:rPr>
              <a:t>up</a:t>
            </a:r>
            <a:r>
              <a:rPr lang="zh-CN" altLang="en-US" sz="2800" dirty="0" smtClean="0">
                <a:latin typeface="+mn-lt"/>
              </a:rPr>
              <a:t>，</a:t>
            </a:r>
            <a:endParaRPr lang="zh-CN" altLang="en-US" sz="2800" dirty="0" smtClean="0">
              <a:latin typeface="+mn-lt"/>
            </a:endParaRPr>
          </a:p>
          <a:p>
            <a:r>
              <a:rPr lang="zh-CN" altLang="en-US" sz="2800" dirty="0" smtClean="0">
                <a:latin typeface="+mn-lt"/>
              </a:rPr>
              <a:t>再求子树的</a:t>
            </a:r>
            <a:r>
              <a:rPr lang="en-US" altLang="zh-CN" sz="2800" dirty="0" smtClean="0">
                <a:latin typeface="+mn-lt"/>
              </a:rPr>
              <a:t>up</a:t>
            </a:r>
            <a:r>
              <a:rPr lang="zh-CN" altLang="en-US" sz="2800" dirty="0" smtClean="0">
                <a:latin typeface="+mn-lt"/>
              </a:rPr>
              <a:t>。</a:t>
            </a:r>
            <a:endParaRPr lang="zh-CN" altLang="en-US" sz="2800" dirty="0" smtClean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212725"/>
            <a:ext cx="152400" cy="565150"/>
          </a:xfrm>
          <a:prstGeom prst="rect">
            <a:avLst/>
          </a:prstGeom>
          <a:solidFill>
            <a:srgbClr val="3D7351"/>
          </a:solidFill>
          <a:ln>
            <a:solidFill>
              <a:srgbClr val="3D73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grpSp>
        <p:nvGrpSpPr>
          <p:cNvPr id="2" name="组合 18"/>
          <p:cNvGrpSpPr/>
          <p:nvPr/>
        </p:nvGrpSpPr>
        <p:grpSpPr>
          <a:xfrm>
            <a:off x="245745" y="213360"/>
            <a:ext cx="563880" cy="563880"/>
            <a:chOff x="276225" y="213360"/>
            <a:chExt cx="563880" cy="563880"/>
          </a:xfrm>
          <a:solidFill>
            <a:srgbClr val="3D7351"/>
          </a:solidFill>
        </p:grpSpPr>
        <p:sp>
          <p:nvSpPr>
            <p:cNvPr id="20" name="矩形 19"/>
            <p:cNvSpPr/>
            <p:nvPr/>
          </p:nvSpPr>
          <p:spPr>
            <a:xfrm>
              <a:off x="276225" y="213360"/>
              <a:ext cx="250031" cy="563880"/>
            </a:xfrm>
            <a:prstGeom prst="rect">
              <a:avLst/>
            </a:prstGeom>
            <a:grpFill/>
            <a:ln>
              <a:solidFill>
                <a:srgbClr val="3D73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276225" y="213360"/>
              <a:ext cx="563880" cy="563880"/>
            </a:xfrm>
            <a:prstGeom prst="ellipse">
              <a:avLst/>
            </a:prstGeom>
            <a:grpFill/>
            <a:ln>
              <a:solidFill>
                <a:srgbClr val="3D73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bg1"/>
                </a:solidFill>
                <a:ea typeface="华文细黑" panose="02010600040101010101" pitchFamily="2" charset="-122"/>
              </a:endParaRPr>
            </a:p>
          </p:txBody>
        </p:sp>
      </p:grpSp>
      <p:sp>
        <p:nvSpPr>
          <p:cNvPr id="22" name="文本框 25"/>
          <p:cNvSpPr txBox="1">
            <a:spLocks noChangeArrowheads="1"/>
          </p:cNvSpPr>
          <p:nvPr/>
        </p:nvSpPr>
        <p:spPr bwMode="auto">
          <a:xfrm>
            <a:off x="902970" y="213360"/>
            <a:ext cx="12618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2400" b="1" dirty="0" smtClean="0">
                <a:solidFill>
                  <a:srgbClr val="3D735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Tree</a:t>
            </a:r>
            <a:r>
              <a:rPr lang="en-US" altLang="zh-CN" sz="2400" dirty="0" smtClean="0">
                <a:solidFill>
                  <a:srgbClr val="59595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400" b="1" dirty="0" smtClean="0">
                <a:solidFill>
                  <a:srgbClr val="3D735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DP</a:t>
            </a:r>
            <a:endParaRPr lang="zh-CN" altLang="en-US" sz="2400" b="1" dirty="0" smtClean="0">
              <a:solidFill>
                <a:srgbClr val="3D735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3" name="文本框 5"/>
          <p:cNvSpPr txBox="1">
            <a:spLocks noChangeArrowheads="1"/>
          </p:cNvSpPr>
          <p:nvPr/>
        </p:nvSpPr>
        <p:spPr bwMode="auto">
          <a:xfrm>
            <a:off x="1049020" y="776972"/>
            <a:ext cx="10400030" cy="600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r>
              <a:rPr lang="zh-CN" altLang="en-US" sz="2400" dirty="0" smtClean="0">
                <a:latin typeface="+mn-lt"/>
              </a:rPr>
              <a:t>经阿狸研究发现，这个打字机是这样工作的：</a:t>
            </a:r>
            <a:endParaRPr lang="zh-CN" altLang="en-US" sz="2400" dirty="0" smtClean="0">
              <a:latin typeface="+mn-lt"/>
            </a:endParaRPr>
          </a:p>
          <a:p>
            <a:r>
              <a:rPr lang="zh-CN" altLang="en-US" sz="2400" dirty="0" smtClean="0">
                <a:latin typeface="+mn-lt"/>
              </a:rPr>
              <a:t>输入小写字母，打字机的一个凹槽中会加入这个字母(这个字母加在凹槽的最后)。</a:t>
            </a:r>
            <a:endParaRPr lang="zh-CN" altLang="en-US" sz="2400" dirty="0" smtClean="0">
              <a:latin typeface="+mn-lt"/>
            </a:endParaRPr>
          </a:p>
          <a:p>
            <a:r>
              <a:rPr lang="zh-CN" altLang="en-US" sz="2400" dirty="0" smtClean="0">
                <a:latin typeface="+mn-lt"/>
              </a:rPr>
              <a:t>按一下印有’B’的按键，打字机凹槽中最后一个字母会消失。</a:t>
            </a:r>
            <a:endParaRPr lang="zh-CN" altLang="en-US" sz="2400" dirty="0" smtClean="0">
              <a:latin typeface="+mn-lt"/>
            </a:endParaRPr>
          </a:p>
          <a:p>
            <a:r>
              <a:rPr lang="zh-CN" altLang="en-US" sz="2400" dirty="0" smtClean="0">
                <a:latin typeface="+mn-lt"/>
              </a:rPr>
              <a:t>按一下印有’P’的按键，打字机会在纸上打印出凹槽中现有的所有字母并换行，但凹槽中的字母不会消失。</a:t>
            </a:r>
            <a:endParaRPr lang="zh-CN" altLang="en-US" sz="2400" dirty="0" smtClean="0">
              <a:latin typeface="+mn-lt"/>
            </a:endParaRPr>
          </a:p>
          <a:p>
            <a:r>
              <a:rPr lang="zh-CN" altLang="en-US" sz="2400" dirty="0" smtClean="0">
                <a:latin typeface="+mn-lt"/>
              </a:rPr>
              <a:t>例如，阿狸输入aPaPBbP，纸上被打印的字符如下：</a:t>
            </a:r>
            <a:endParaRPr lang="zh-CN" altLang="en-US" sz="2400" dirty="0" smtClean="0">
              <a:latin typeface="+mn-lt"/>
            </a:endParaRPr>
          </a:p>
          <a:p>
            <a:r>
              <a:rPr lang="zh-CN" altLang="en-US" sz="2400" dirty="0" smtClean="0">
                <a:latin typeface="+mn-lt"/>
              </a:rPr>
              <a:t>a</a:t>
            </a:r>
            <a:endParaRPr lang="zh-CN" altLang="en-US" sz="2400" dirty="0" smtClean="0">
              <a:latin typeface="+mn-lt"/>
            </a:endParaRPr>
          </a:p>
          <a:p>
            <a:r>
              <a:rPr lang="zh-CN" altLang="en-US" sz="2400" dirty="0" smtClean="0">
                <a:latin typeface="+mn-lt"/>
              </a:rPr>
              <a:t>aa</a:t>
            </a:r>
            <a:endParaRPr lang="zh-CN" altLang="en-US" sz="2400" dirty="0" smtClean="0">
              <a:latin typeface="+mn-lt"/>
            </a:endParaRPr>
          </a:p>
          <a:p>
            <a:r>
              <a:rPr lang="zh-CN" altLang="en-US" sz="2400" dirty="0" smtClean="0">
                <a:latin typeface="+mn-lt"/>
              </a:rPr>
              <a:t>ab</a:t>
            </a:r>
            <a:endParaRPr lang="zh-CN" altLang="en-US" sz="2400" dirty="0" smtClean="0">
              <a:latin typeface="+mn-lt"/>
            </a:endParaRPr>
          </a:p>
          <a:p>
            <a:r>
              <a:rPr lang="zh-CN" altLang="en-US" sz="2400" dirty="0" smtClean="0">
                <a:latin typeface="+mn-lt"/>
              </a:rPr>
              <a:t>我们把纸上打印出来的字符串从1开始顺序编号，一直到n。打字机有一个非常有趣的功能，在打字机中暗藏一个带数字的小键盘，在小键盘上输入两个数(x,y)（其中1≤x,y≤n），打字机会显示第x个打印的字符串在第y个打印的字符串中出现了多少次。</a:t>
            </a:r>
            <a:endParaRPr lang="zh-CN" altLang="en-US" sz="2400" dirty="0" smtClean="0">
              <a:latin typeface="+mn-lt"/>
            </a:endParaRPr>
          </a:p>
          <a:p>
            <a:r>
              <a:rPr lang="zh-CN" altLang="en-US" sz="2400" dirty="0" smtClean="0">
                <a:latin typeface="+mn-lt"/>
              </a:rPr>
              <a:t>阿狸发现了这个功能以后很兴奋，他想写个程序完成同样的功能，你能帮助他么？</a:t>
            </a:r>
            <a:endParaRPr lang="zh-CN" altLang="en-US" sz="2400" dirty="0" smtClean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212725"/>
            <a:ext cx="152400" cy="565150"/>
          </a:xfrm>
          <a:prstGeom prst="rect">
            <a:avLst/>
          </a:prstGeom>
          <a:solidFill>
            <a:srgbClr val="3D7351"/>
          </a:solidFill>
          <a:ln>
            <a:solidFill>
              <a:srgbClr val="3D73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grpSp>
        <p:nvGrpSpPr>
          <p:cNvPr id="2" name="组合 18"/>
          <p:cNvGrpSpPr/>
          <p:nvPr/>
        </p:nvGrpSpPr>
        <p:grpSpPr>
          <a:xfrm>
            <a:off x="245745" y="213360"/>
            <a:ext cx="563880" cy="563880"/>
            <a:chOff x="276225" y="213360"/>
            <a:chExt cx="563880" cy="563880"/>
          </a:xfrm>
          <a:solidFill>
            <a:srgbClr val="3D7351"/>
          </a:solidFill>
        </p:grpSpPr>
        <p:sp>
          <p:nvSpPr>
            <p:cNvPr id="20" name="矩形 19"/>
            <p:cNvSpPr/>
            <p:nvPr/>
          </p:nvSpPr>
          <p:spPr>
            <a:xfrm>
              <a:off x="276225" y="213360"/>
              <a:ext cx="250031" cy="563880"/>
            </a:xfrm>
            <a:prstGeom prst="rect">
              <a:avLst/>
            </a:prstGeom>
            <a:grpFill/>
            <a:ln>
              <a:solidFill>
                <a:srgbClr val="3D73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276225" y="213360"/>
              <a:ext cx="563880" cy="563880"/>
            </a:xfrm>
            <a:prstGeom prst="ellipse">
              <a:avLst/>
            </a:prstGeom>
            <a:grpFill/>
            <a:ln>
              <a:solidFill>
                <a:srgbClr val="3D73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bg1"/>
                </a:solidFill>
                <a:ea typeface="华文细黑" panose="02010600040101010101" pitchFamily="2" charset="-122"/>
              </a:endParaRPr>
            </a:p>
          </p:txBody>
        </p:sp>
      </p:grpSp>
      <p:sp>
        <p:nvSpPr>
          <p:cNvPr id="22" name="文本框 25"/>
          <p:cNvSpPr txBox="1">
            <a:spLocks noChangeArrowheads="1"/>
          </p:cNvSpPr>
          <p:nvPr/>
        </p:nvSpPr>
        <p:spPr bwMode="auto">
          <a:xfrm>
            <a:off x="902970" y="213360"/>
            <a:ext cx="12618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2400" b="1" dirty="0" smtClean="0">
                <a:solidFill>
                  <a:srgbClr val="3D735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Tree</a:t>
            </a:r>
            <a:r>
              <a:rPr lang="en-US" altLang="zh-CN" sz="2400" dirty="0" smtClean="0">
                <a:solidFill>
                  <a:srgbClr val="59595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400" b="1" dirty="0" smtClean="0">
                <a:solidFill>
                  <a:srgbClr val="3D735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DP</a:t>
            </a:r>
            <a:endParaRPr lang="zh-CN" altLang="en-US" sz="2400" b="1" dirty="0" smtClean="0">
              <a:solidFill>
                <a:srgbClr val="3D735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3" name="文本框 5"/>
          <p:cNvSpPr txBox="1">
            <a:spLocks noChangeArrowheads="1"/>
          </p:cNvSpPr>
          <p:nvPr/>
        </p:nvSpPr>
        <p:spPr bwMode="auto">
          <a:xfrm>
            <a:off x="895985" y="2846437"/>
            <a:ext cx="10400030" cy="181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r>
              <a:rPr lang="zh-CN" altLang="en-US" sz="2800" dirty="0" smtClean="0"/>
              <a:t>给出一棵树，每个点有权值，每次操作可以对一个联通子集中的点全部加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，或者全部减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，且每次操作必须包含点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，问最少通过多少次操作可以让整棵树每个点的权值变为</a:t>
            </a:r>
            <a:r>
              <a:rPr lang="en-US" altLang="zh-CN" sz="2800" dirty="0" smtClean="0"/>
              <a:t>0.</a:t>
            </a:r>
            <a:endParaRPr lang="en-US" altLang="zh-CN" sz="2800" dirty="0" smtClean="0"/>
          </a:p>
          <a:p>
            <a:r>
              <a:rPr lang="en-US" altLang="zh-CN" sz="2800" dirty="0">
                <a:latin typeface="+mn-lt"/>
              </a:rPr>
              <a:t>CF 274B</a:t>
            </a:r>
            <a:endParaRPr lang="en-US" altLang="zh-CN" sz="2800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212725"/>
            <a:ext cx="152400" cy="565150"/>
          </a:xfrm>
          <a:prstGeom prst="rect">
            <a:avLst/>
          </a:prstGeom>
          <a:solidFill>
            <a:srgbClr val="3D7351"/>
          </a:solidFill>
          <a:ln>
            <a:solidFill>
              <a:srgbClr val="3D73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grpSp>
        <p:nvGrpSpPr>
          <p:cNvPr id="2" name="组合 18"/>
          <p:cNvGrpSpPr/>
          <p:nvPr/>
        </p:nvGrpSpPr>
        <p:grpSpPr>
          <a:xfrm>
            <a:off x="245745" y="213360"/>
            <a:ext cx="563880" cy="563880"/>
            <a:chOff x="276225" y="213360"/>
            <a:chExt cx="563880" cy="563880"/>
          </a:xfrm>
          <a:solidFill>
            <a:srgbClr val="3D7351"/>
          </a:solidFill>
        </p:grpSpPr>
        <p:sp>
          <p:nvSpPr>
            <p:cNvPr id="20" name="矩形 19"/>
            <p:cNvSpPr/>
            <p:nvPr/>
          </p:nvSpPr>
          <p:spPr>
            <a:xfrm>
              <a:off x="276225" y="213360"/>
              <a:ext cx="250031" cy="563880"/>
            </a:xfrm>
            <a:prstGeom prst="rect">
              <a:avLst/>
            </a:prstGeom>
            <a:grpFill/>
            <a:ln>
              <a:solidFill>
                <a:srgbClr val="3D73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276225" y="213360"/>
              <a:ext cx="563880" cy="563880"/>
            </a:xfrm>
            <a:prstGeom prst="ellipse">
              <a:avLst/>
            </a:prstGeom>
            <a:grpFill/>
            <a:ln>
              <a:solidFill>
                <a:srgbClr val="3D73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bg1"/>
                </a:solidFill>
                <a:ea typeface="华文细黑" panose="02010600040101010101" pitchFamily="2" charset="-122"/>
              </a:endParaRPr>
            </a:p>
          </p:txBody>
        </p:sp>
      </p:grpSp>
      <p:sp>
        <p:nvSpPr>
          <p:cNvPr id="22" name="文本框 25"/>
          <p:cNvSpPr txBox="1">
            <a:spLocks noChangeArrowheads="1"/>
          </p:cNvSpPr>
          <p:nvPr/>
        </p:nvSpPr>
        <p:spPr bwMode="auto">
          <a:xfrm>
            <a:off x="902970" y="213360"/>
            <a:ext cx="12618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2400" b="1" dirty="0" smtClean="0">
                <a:solidFill>
                  <a:srgbClr val="3D735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Tree</a:t>
            </a:r>
            <a:r>
              <a:rPr lang="en-US" altLang="zh-CN" sz="2400" dirty="0" smtClean="0">
                <a:solidFill>
                  <a:srgbClr val="59595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400" b="1" dirty="0" smtClean="0">
                <a:solidFill>
                  <a:srgbClr val="3D735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DP</a:t>
            </a:r>
            <a:endParaRPr lang="zh-CN" altLang="en-US" sz="2400" b="1" dirty="0" smtClean="0">
              <a:solidFill>
                <a:srgbClr val="3D735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3" name="文本框 5"/>
          <p:cNvSpPr txBox="1">
            <a:spLocks noChangeArrowheads="1"/>
          </p:cNvSpPr>
          <p:nvPr/>
        </p:nvSpPr>
        <p:spPr bwMode="auto">
          <a:xfrm>
            <a:off x="902970" y="947152"/>
            <a:ext cx="10400030" cy="3107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r>
              <a:rPr lang="en-US" altLang="zh-CN" sz="2800" dirty="0">
                <a:latin typeface="+mn-lt"/>
              </a:rPr>
              <a:t>up[u]</a:t>
            </a:r>
            <a:r>
              <a:rPr lang="zh-CN" altLang="en-US" sz="2800" dirty="0">
                <a:latin typeface="+mn-lt"/>
              </a:rPr>
              <a:t>表示最少多少次可以把</a:t>
            </a:r>
            <a:r>
              <a:rPr lang="en-US" altLang="zh-CN" sz="2800" dirty="0">
                <a:latin typeface="+mn-lt"/>
              </a:rPr>
              <a:t>u</a:t>
            </a:r>
            <a:r>
              <a:rPr lang="zh-CN" altLang="en-US" sz="2800" dirty="0">
                <a:latin typeface="+mn-lt"/>
              </a:rPr>
              <a:t>的后代们</a:t>
            </a:r>
            <a:r>
              <a:rPr lang="en-US" altLang="zh-CN" sz="2800" dirty="0">
                <a:latin typeface="+mn-lt"/>
              </a:rPr>
              <a:t>+</a:t>
            </a:r>
            <a:r>
              <a:rPr lang="zh-CN" altLang="en-US" sz="2800" dirty="0">
                <a:latin typeface="+mn-lt"/>
              </a:rPr>
              <a:t>搞定。</a:t>
            </a:r>
            <a:endParaRPr lang="zh-CN" altLang="en-US" sz="2800" dirty="0">
              <a:latin typeface="+mn-lt"/>
            </a:endParaRPr>
          </a:p>
          <a:p>
            <a:r>
              <a:rPr lang="en-US" altLang="zh-CN" sz="2800" dirty="0">
                <a:latin typeface="+mn-lt"/>
              </a:rPr>
              <a:t>down[u]</a:t>
            </a:r>
            <a:r>
              <a:rPr lang="zh-CN" altLang="en-US" sz="2800" dirty="0">
                <a:latin typeface="+mn-lt"/>
              </a:rPr>
              <a:t>表示最少多少次可以把</a:t>
            </a:r>
            <a:r>
              <a:rPr lang="en-US" altLang="zh-CN" sz="2800" dirty="0">
                <a:latin typeface="+mn-lt"/>
              </a:rPr>
              <a:t>u</a:t>
            </a:r>
            <a:r>
              <a:rPr lang="zh-CN" altLang="en-US" sz="2800" dirty="0">
                <a:latin typeface="+mn-lt"/>
              </a:rPr>
              <a:t>的后代们</a:t>
            </a:r>
            <a:r>
              <a:rPr lang="en-US" altLang="zh-CN" sz="2800" dirty="0">
                <a:latin typeface="+mn-lt"/>
              </a:rPr>
              <a:t>-</a:t>
            </a:r>
            <a:r>
              <a:rPr lang="zh-CN" altLang="en-US" sz="2800" dirty="0">
                <a:latin typeface="+mn-lt"/>
              </a:rPr>
              <a:t>搞定。</a:t>
            </a:r>
            <a:endParaRPr lang="zh-CN" altLang="en-US" sz="2800" dirty="0">
              <a:latin typeface="+mn-lt"/>
            </a:endParaRPr>
          </a:p>
          <a:p>
            <a:r>
              <a:rPr lang="zh-CN" altLang="en-US" sz="2800" dirty="0">
                <a:latin typeface="+mn-lt"/>
              </a:rPr>
              <a:t>显然</a:t>
            </a:r>
            <a:r>
              <a:rPr lang="en-US" altLang="zh-CN" sz="2800" dirty="0">
                <a:latin typeface="+mn-lt"/>
              </a:rPr>
              <a:t>:</a:t>
            </a:r>
            <a:endParaRPr lang="en-US" altLang="zh-CN" sz="2800" dirty="0">
              <a:latin typeface="+mn-lt"/>
            </a:endParaRPr>
          </a:p>
          <a:p>
            <a:r>
              <a:rPr lang="en-US" altLang="zh-CN" sz="2800" dirty="0">
                <a:latin typeface="+mn-lt"/>
              </a:rPr>
              <a:t>up[u]=max(up[v])</a:t>
            </a:r>
            <a:endParaRPr lang="en-US" altLang="zh-CN" sz="2800" dirty="0">
              <a:latin typeface="+mn-lt"/>
            </a:endParaRPr>
          </a:p>
          <a:p>
            <a:r>
              <a:rPr lang="en-US" altLang="zh-CN" sz="2800" dirty="0">
                <a:latin typeface="+mn-lt"/>
              </a:rPr>
              <a:t>down[u]=max(down[v])</a:t>
            </a:r>
            <a:endParaRPr lang="en-US" altLang="zh-CN" sz="2800" dirty="0">
              <a:latin typeface="+mn-lt"/>
            </a:endParaRPr>
          </a:p>
          <a:p>
            <a:r>
              <a:rPr lang="zh-CN" altLang="en-US" sz="2800" dirty="0">
                <a:latin typeface="+mn-lt"/>
              </a:rPr>
              <a:t>这么操作后，</a:t>
            </a:r>
            <a:r>
              <a:rPr lang="en-US" altLang="zh-CN" sz="2800" dirty="0">
                <a:latin typeface="+mn-lt"/>
              </a:rPr>
              <a:t>u</a:t>
            </a:r>
            <a:r>
              <a:rPr lang="zh-CN" altLang="en-US" sz="2800" dirty="0">
                <a:latin typeface="+mn-lt"/>
              </a:rPr>
              <a:t>这个点的值变成了</a:t>
            </a:r>
            <a:r>
              <a:rPr lang="en-US" altLang="zh-CN" sz="2800" dirty="0">
                <a:latin typeface="+mn-lt"/>
              </a:rPr>
              <a:t>a[u]=a[u]+up[u]-down[u]</a:t>
            </a:r>
            <a:r>
              <a:rPr lang="zh-CN" altLang="en-US" sz="2800" dirty="0">
                <a:latin typeface="+mn-lt"/>
              </a:rPr>
              <a:t>。</a:t>
            </a:r>
            <a:endParaRPr lang="zh-CN" altLang="en-US" sz="2800" dirty="0">
              <a:latin typeface="+mn-lt"/>
            </a:endParaRPr>
          </a:p>
          <a:p>
            <a:r>
              <a:rPr lang="zh-CN" altLang="en-US" sz="2800" dirty="0">
                <a:latin typeface="+mn-lt"/>
              </a:rPr>
              <a:t>如果</a:t>
            </a:r>
            <a:r>
              <a:rPr lang="en-US" altLang="zh-CN" sz="2800" dirty="0">
                <a:latin typeface="+mn-lt"/>
              </a:rPr>
              <a:t>a[u]&gt;0</a:t>
            </a:r>
            <a:r>
              <a:rPr lang="zh-CN" altLang="en-US" sz="2800" dirty="0">
                <a:latin typeface="+mn-lt"/>
              </a:rPr>
              <a:t>，那么</a:t>
            </a:r>
            <a:r>
              <a:rPr lang="en-US" altLang="zh-CN" sz="2800" dirty="0">
                <a:latin typeface="+mn-lt"/>
              </a:rPr>
              <a:t>down[u]+=a[u]</a:t>
            </a:r>
            <a:r>
              <a:rPr lang="zh-CN" altLang="en-US" sz="2800" dirty="0">
                <a:latin typeface="+mn-lt"/>
              </a:rPr>
              <a:t>，否则</a:t>
            </a:r>
            <a:r>
              <a:rPr lang="en-US" altLang="zh-CN" sz="2800" dirty="0">
                <a:latin typeface="+mn-lt"/>
              </a:rPr>
              <a:t>up[u]+=|a[u]|</a:t>
            </a:r>
            <a:endParaRPr lang="en-US" altLang="zh-CN" sz="2800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212725"/>
            <a:ext cx="152400" cy="565150"/>
          </a:xfrm>
          <a:prstGeom prst="rect">
            <a:avLst/>
          </a:prstGeom>
          <a:solidFill>
            <a:srgbClr val="3D7351"/>
          </a:solidFill>
          <a:ln>
            <a:solidFill>
              <a:srgbClr val="3D73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grpSp>
        <p:nvGrpSpPr>
          <p:cNvPr id="2" name="组合 18"/>
          <p:cNvGrpSpPr/>
          <p:nvPr/>
        </p:nvGrpSpPr>
        <p:grpSpPr>
          <a:xfrm>
            <a:off x="245745" y="213360"/>
            <a:ext cx="563880" cy="563880"/>
            <a:chOff x="276225" y="213360"/>
            <a:chExt cx="563880" cy="563880"/>
          </a:xfrm>
          <a:solidFill>
            <a:srgbClr val="3D7351"/>
          </a:solidFill>
        </p:grpSpPr>
        <p:sp>
          <p:nvSpPr>
            <p:cNvPr id="20" name="矩形 19"/>
            <p:cNvSpPr/>
            <p:nvPr/>
          </p:nvSpPr>
          <p:spPr>
            <a:xfrm>
              <a:off x="276225" y="213360"/>
              <a:ext cx="250031" cy="563880"/>
            </a:xfrm>
            <a:prstGeom prst="rect">
              <a:avLst/>
            </a:prstGeom>
            <a:grpFill/>
            <a:ln>
              <a:solidFill>
                <a:srgbClr val="3D73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276225" y="213360"/>
              <a:ext cx="563880" cy="563880"/>
            </a:xfrm>
            <a:prstGeom prst="ellipse">
              <a:avLst/>
            </a:prstGeom>
            <a:grpFill/>
            <a:ln>
              <a:solidFill>
                <a:srgbClr val="3D73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bg1"/>
                </a:solidFill>
                <a:ea typeface="华文细黑" panose="02010600040101010101" pitchFamily="2" charset="-122"/>
              </a:endParaRPr>
            </a:p>
          </p:txBody>
        </p:sp>
      </p:grpSp>
      <p:sp>
        <p:nvSpPr>
          <p:cNvPr id="22" name="文本框 25"/>
          <p:cNvSpPr txBox="1">
            <a:spLocks noChangeArrowheads="1"/>
          </p:cNvSpPr>
          <p:nvPr/>
        </p:nvSpPr>
        <p:spPr bwMode="auto">
          <a:xfrm>
            <a:off x="902970" y="213360"/>
            <a:ext cx="12618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2400" b="1" dirty="0" smtClean="0">
                <a:solidFill>
                  <a:srgbClr val="3D735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Tree</a:t>
            </a:r>
            <a:r>
              <a:rPr lang="en-US" altLang="zh-CN" sz="2400" dirty="0" smtClean="0">
                <a:solidFill>
                  <a:srgbClr val="59595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400" b="1" dirty="0" smtClean="0">
                <a:solidFill>
                  <a:srgbClr val="3D735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DP</a:t>
            </a:r>
            <a:endParaRPr lang="zh-CN" altLang="en-US" sz="2400" b="1" dirty="0" smtClean="0">
              <a:solidFill>
                <a:srgbClr val="3D735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3" name="文本框 5"/>
          <p:cNvSpPr txBox="1">
            <a:spLocks noChangeArrowheads="1"/>
          </p:cNvSpPr>
          <p:nvPr/>
        </p:nvSpPr>
        <p:spPr bwMode="auto">
          <a:xfrm>
            <a:off x="895985" y="2846437"/>
            <a:ext cx="10400030" cy="181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r>
              <a:rPr lang="zh-CN" sz="2800" dirty="0" smtClean="0"/>
              <a:t>给你一棵树，有一个人一开始在根节点，每次有</a:t>
            </a:r>
            <a:r>
              <a:rPr lang="en-US" altLang="zh-CN" sz="2800" dirty="0" smtClean="0"/>
              <a:t>1/(p[i]+1)</a:t>
            </a:r>
            <a:r>
              <a:rPr lang="zh-CN" altLang="en-US" sz="2800" dirty="0" smtClean="0"/>
              <a:t>的概率留在原地</a:t>
            </a:r>
            <a:r>
              <a:rPr lang="en-US" altLang="zh-CN" sz="2800" dirty="0" smtClean="0"/>
              <a:t>or</a:t>
            </a:r>
            <a:r>
              <a:rPr lang="zh-CN" altLang="en-US" sz="2800" dirty="0" smtClean="0"/>
              <a:t>走到某一个旁边的节点上，</a:t>
            </a:r>
            <a:r>
              <a:rPr lang="en-US" altLang="zh-CN" sz="2800" dirty="0" smtClean="0"/>
              <a:t>p[i]</a:t>
            </a:r>
            <a:r>
              <a:rPr lang="zh-CN" altLang="en-US" sz="2800" dirty="0" smtClean="0"/>
              <a:t>代表</a:t>
            </a:r>
            <a:r>
              <a:rPr lang="en-US" altLang="zh-CN" sz="2800" dirty="0" smtClean="0"/>
              <a:t>i</a:t>
            </a:r>
            <a:r>
              <a:rPr lang="zh-CN" altLang="en-US" sz="2800" dirty="0" smtClean="0"/>
              <a:t>的度数。</a:t>
            </a:r>
            <a:endParaRPr lang="zh-CN" altLang="en-US" sz="2800" dirty="0" smtClean="0"/>
          </a:p>
          <a:p>
            <a:r>
              <a:rPr lang="zh-CN" altLang="en-US" sz="2800" dirty="0" smtClean="0">
                <a:latin typeface="+mn-lt"/>
              </a:rPr>
              <a:t>走到叶子节点，则结束。</a:t>
            </a:r>
            <a:endParaRPr lang="zh-CN" altLang="en-US" sz="2800" dirty="0" smtClean="0">
              <a:latin typeface="+mn-lt"/>
            </a:endParaRPr>
          </a:p>
          <a:p>
            <a:r>
              <a:rPr lang="zh-CN" altLang="en-US" sz="2800" dirty="0" smtClean="0">
                <a:latin typeface="+mn-lt"/>
              </a:rPr>
              <a:t>问：游戏结束的期望步数是多少歩？</a:t>
            </a:r>
            <a:endParaRPr lang="zh-CN" altLang="en-US" sz="2800" dirty="0" smtClean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212725"/>
            <a:ext cx="152400" cy="565150"/>
          </a:xfrm>
          <a:prstGeom prst="rect">
            <a:avLst/>
          </a:prstGeom>
          <a:solidFill>
            <a:srgbClr val="3D7351"/>
          </a:solidFill>
          <a:ln>
            <a:solidFill>
              <a:srgbClr val="3D73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grpSp>
        <p:nvGrpSpPr>
          <p:cNvPr id="2" name="组合 18"/>
          <p:cNvGrpSpPr/>
          <p:nvPr/>
        </p:nvGrpSpPr>
        <p:grpSpPr>
          <a:xfrm>
            <a:off x="245745" y="213360"/>
            <a:ext cx="563880" cy="563880"/>
            <a:chOff x="276225" y="213360"/>
            <a:chExt cx="563880" cy="563880"/>
          </a:xfrm>
          <a:solidFill>
            <a:srgbClr val="3D7351"/>
          </a:solidFill>
        </p:grpSpPr>
        <p:sp>
          <p:nvSpPr>
            <p:cNvPr id="20" name="矩形 19"/>
            <p:cNvSpPr/>
            <p:nvPr/>
          </p:nvSpPr>
          <p:spPr>
            <a:xfrm>
              <a:off x="276225" y="213360"/>
              <a:ext cx="250031" cy="563880"/>
            </a:xfrm>
            <a:prstGeom prst="rect">
              <a:avLst/>
            </a:prstGeom>
            <a:grpFill/>
            <a:ln>
              <a:solidFill>
                <a:srgbClr val="3D73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276225" y="213360"/>
              <a:ext cx="563880" cy="563880"/>
            </a:xfrm>
            <a:prstGeom prst="ellipse">
              <a:avLst/>
            </a:prstGeom>
            <a:grpFill/>
            <a:ln>
              <a:solidFill>
                <a:srgbClr val="3D73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bg1"/>
                </a:solidFill>
                <a:ea typeface="华文细黑" panose="02010600040101010101" pitchFamily="2" charset="-122"/>
              </a:endParaRPr>
            </a:p>
          </p:txBody>
        </p:sp>
      </p:grpSp>
      <p:sp>
        <p:nvSpPr>
          <p:cNvPr id="22" name="文本框 25"/>
          <p:cNvSpPr txBox="1">
            <a:spLocks noChangeArrowheads="1"/>
          </p:cNvSpPr>
          <p:nvPr/>
        </p:nvSpPr>
        <p:spPr bwMode="auto">
          <a:xfrm>
            <a:off x="902970" y="213360"/>
            <a:ext cx="12618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2400" b="1" dirty="0" smtClean="0">
                <a:solidFill>
                  <a:srgbClr val="3D735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Tree</a:t>
            </a:r>
            <a:r>
              <a:rPr lang="en-US" altLang="zh-CN" sz="2400" dirty="0" smtClean="0">
                <a:solidFill>
                  <a:srgbClr val="59595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400" b="1" dirty="0" smtClean="0">
                <a:solidFill>
                  <a:srgbClr val="3D735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DP</a:t>
            </a:r>
            <a:endParaRPr lang="zh-CN" altLang="en-US" sz="2400" b="1" dirty="0" smtClean="0">
              <a:solidFill>
                <a:srgbClr val="3D735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3" name="文本框 5"/>
          <p:cNvSpPr txBox="1">
            <a:spLocks noChangeArrowheads="1"/>
          </p:cNvSpPr>
          <p:nvPr/>
        </p:nvSpPr>
        <p:spPr bwMode="auto">
          <a:xfrm>
            <a:off x="895985" y="2846437"/>
            <a:ext cx="10400030" cy="95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r>
              <a:rPr lang="en-US" sz="2800" dirty="0" smtClean="0">
                <a:latin typeface="+mn-lt"/>
              </a:rPr>
              <a:t>dp[u]=(∑(dp[v]) + dp[u])/p[i] + 1 .</a:t>
            </a:r>
            <a:endParaRPr lang="en-US" sz="2800" dirty="0" smtClean="0">
              <a:latin typeface="+mn-lt"/>
            </a:endParaRPr>
          </a:p>
          <a:p>
            <a:r>
              <a:rPr lang="en-US" sz="2800" dirty="0" smtClean="0">
                <a:latin typeface="+mn-lt"/>
              </a:rPr>
              <a:t>dp[leaf]=0 .</a:t>
            </a:r>
            <a:endParaRPr lang="en-US" sz="2800" dirty="0" smtClean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212725"/>
            <a:ext cx="152400" cy="565150"/>
          </a:xfrm>
          <a:prstGeom prst="rect">
            <a:avLst/>
          </a:prstGeom>
          <a:solidFill>
            <a:srgbClr val="3D7351"/>
          </a:solidFill>
          <a:ln>
            <a:solidFill>
              <a:srgbClr val="3D73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grpSp>
        <p:nvGrpSpPr>
          <p:cNvPr id="2" name="组合 18"/>
          <p:cNvGrpSpPr/>
          <p:nvPr/>
        </p:nvGrpSpPr>
        <p:grpSpPr>
          <a:xfrm>
            <a:off x="245745" y="213360"/>
            <a:ext cx="563880" cy="563880"/>
            <a:chOff x="276225" y="213360"/>
            <a:chExt cx="563880" cy="563880"/>
          </a:xfrm>
          <a:solidFill>
            <a:srgbClr val="3D7351"/>
          </a:solidFill>
        </p:grpSpPr>
        <p:sp>
          <p:nvSpPr>
            <p:cNvPr id="20" name="矩形 19"/>
            <p:cNvSpPr/>
            <p:nvPr/>
          </p:nvSpPr>
          <p:spPr>
            <a:xfrm>
              <a:off x="276225" y="213360"/>
              <a:ext cx="250031" cy="563880"/>
            </a:xfrm>
            <a:prstGeom prst="rect">
              <a:avLst/>
            </a:prstGeom>
            <a:grpFill/>
            <a:ln>
              <a:solidFill>
                <a:srgbClr val="3D73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276225" y="213360"/>
              <a:ext cx="563880" cy="563880"/>
            </a:xfrm>
            <a:prstGeom prst="ellipse">
              <a:avLst/>
            </a:prstGeom>
            <a:grpFill/>
            <a:ln>
              <a:solidFill>
                <a:srgbClr val="3D73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bg1"/>
                </a:solidFill>
                <a:ea typeface="华文细黑" panose="02010600040101010101" pitchFamily="2" charset="-122"/>
              </a:endParaRPr>
            </a:p>
          </p:txBody>
        </p:sp>
      </p:grpSp>
      <p:sp>
        <p:nvSpPr>
          <p:cNvPr id="22" name="文本框 25"/>
          <p:cNvSpPr txBox="1">
            <a:spLocks noChangeArrowheads="1"/>
          </p:cNvSpPr>
          <p:nvPr/>
        </p:nvSpPr>
        <p:spPr bwMode="auto">
          <a:xfrm>
            <a:off x="902970" y="213360"/>
            <a:ext cx="12618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2400" b="1" dirty="0" smtClean="0">
                <a:solidFill>
                  <a:srgbClr val="3D735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Tree</a:t>
            </a:r>
            <a:r>
              <a:rPr lang="en-US" altLang="zh-CN" sz="2400" dirty="0" smtClean="0">
                <a:solidFill>
                  <a:srgbClr val="59595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400" b="1" dirty="0" smtClean="0">
                <a:solidFill>
                  <a:srgbClr val="3D735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DP</a:t>
            </a:r>
            <a:endParaRPr lang="zh-CN" altLang="en-US" sz="2400" b="1" dirty="0" smtClean="0">
              <a:solidFill>
                <a:srgbClr val="3D735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3" name="文本框 5"/>
          <p:cNvSpPr txBox="1">
            <a:spLocks noChangeArrowheads="1"/>
          </p:cNvSpPr>
          <p:nvPr/>
        </p:nvSpPr>
        <p:spPr bwMode="auto">
          <a:xfrm>
            <a:off x="895985" y="2846437"/>
            <a:ext cx="10400030" cy="181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r>
              <a:rPr sz="2800" dirty="0" smtClean="0"/>
              <a:t>胡八一（男主角）被关在一个树形的墓地的根节点1上，现在他有T分钟逃离墓地，墓地的出口在N点，每条边都有权值wi（即经过这条边需要花费wi分钟），每个节点上都有宝藏，求在成功逃离墓地的前提下能获得的最多的宝物。</a:t>
            </a:r>
            <a:endParaRPr sz="28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212725"/>
            <a:ext cx="152400" cy="565150"/>
          </a:xfrm>
          <a:prstGeom prst="rect">
            <a:avLst/>
          </a:prstGeom>
          <a:solidFill>
            <a:srgbClr val="3D7351"/>
          </a:solidFill>
          <a:ln>
            <a:solidFill>
              <a:srgbClr val="3D73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grpSp>
        <p:nvGrpSpPr>
          <p:cNvPr id="2" name="组合 18"/>
          <p:cNvGrpSpPr/>
          <p:nvPr/>
        </p:nvGrpSpPr>
        <p:grpSpPr>
          <a:xfrm>
            <a:off x="245745" y="213360"/>
            <a:ext cx="563880" cy="563880"/>
            <a:chOff x="276225" y="213360"/>
            <a:chExt cx="563880" cy="563880"/>
          </a:xfrm>
          <a:solidFill>
            <a:srgbClr val="3D7351"/>
          </a:solidFill>
        </p:grpSpPr>
        <p:sp>
          <p:nvSpPr>
            <p:cNvPr id="20" name="矩形 19"/>
            <p:cNvSpPr/>
            <p:nvPr/>
          </p:nvSpPr>
          <p:spPr>
            <a:xfrm>
              <a:off x="276225" y="213360"/>
              <a:ext cx="250031" cy="563880"/>
            </a:xfrm>
            <a:prstGeom prst="rect">
              <a:avLst/>
            </a:prstGeom>
            <a:grpFill/>
            <a:ln>
              <a:solidFill>
                <a:srgbClr val="3D73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276225" y="213360"/>
              <a:ext cx="563880" cy="563880"/>
            </a:xfrm>
            <a:prstGeom prst="ellipse">
              <a:avLst/>
            </a:prstGeom>
            <a:grpFill/>
            <a:ln>
              <a:solidFill>
                <a:srgbClr val="3D73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bg1"/>
                </a:solidFill>
                <a:ea typeface="华文细黑" panose="02010600040101010101" pitchFamily="2" charset="-122"/>
              </a:endParaRPr>
            </a:p>
          </p:txBody>
        </p:sp>
      </p:grpSp>
      <p:sp>
        <p:nvSpPr>
          <p:cNvPr id="22" name="文本框 25"/>
          <p:cNvSpPr txBox="1">
            <a:spLocks noChangeArrowheads="1"/>
          </p:cNvSpPr>
          <p:nvPr/>
        </p:nvSpPr>
        <p:spPr bwMode="auto">
          <a:xfrm>
            <a:off x="902970" y="213360"/>
            <a:ext cx="12618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2400" b="1" dirty="0" smtClean="0">
                <a:solidFill>
                  <a:srgbClr val="3D735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Tree</a:t>
            </a:r>
            <a:r>
              <a:rPr lang="en-US" altLang="zh-CN" sz="2400" dirty="0" smtClean="0">
                <a:solidFill>
                  <a:srgbClr val="59595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400" b="1" dirty="0" smtClean="0">
                <a:solidFill>
                  <a:srgbClr val="3D735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DP</a:t>
            </a:r>
            <a:endParaRPr lang="zh-CN" altLang="en-US" sz="2400" b="1" dirty="0" smtClean="0">
              <a:solidFill>
                <a:srgbClr val="3D735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3" name="文本框 5"/>
          <p:cNvSpPr txBox="1">
            <a:spLocks noChangeArrowheads="1"/>
          </p:cNvSpPr>
          <p:nvPr/>
        </p:nvSpPr>
        <p:spPr bwMode="auto">
          <a:xfrm>
            <a:off x="895985" y="2306052"/>
            <a:ext cx="10400030" cy="3107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r>
              <a:rPr lang="zh-CN" sz="2800" smtClean="0">
                <a:latin typeface="+mn-lt"/>
              </a:rPr>
              <a:t>解法</a:t>
            </a:r>
            <a:r>
              <a:rPr lang="en-US" altLang="zh-CN" sz="2800" smtClean="0">
                <a:latin typeface="+mn-lt"/>
              </a:rPr>
              <a:t>1</a:t>
            </a:r>
            <a:r>
              <a:rPr lang="zh-CN" altLang="en-US" sz="2800" smtClean="0">
                <a:latin typeface="+mn-lt"/>
              </a:rPr>
              <a:t>：</a:t>
            </a:r>
            <a:endParaRPr lang="zh-CN" altLang="en-US" sz="2800" smtClean="0">
              <a:latin typeface="+mn-lt"/>
            </a:endParaRPr>
          </a:p>
          <a:p>
            <a:r>
              <a:rPr lang="en-US" altLang="zh-CN" sz="2800" smtClean="0">
                <a:latin typeface="+mn-lt"/>
              </a:rPr>
              <a:t>1-N</a:t>
            </a:r>
            <a:r>
              <a:rPr lang="zh-CN" altLang="en-US" sz="2800" smtClean="0">
                <a:latin typeface="+mn-lt"/>
              </a:rPr>
              <a:t>的路径上的宝藏显然都要拿，一开始算出来，统计出时间。然后把这个节点改成一个超级大节点。</a:t>
            </a:r>
            <a:endParaRPr lang="zh-CN" altLang="en-US" sz="2800" smtClean="0">
              <a:latin typeface="+mn-lt"/>
            </a:endParaRPr>
          </a:p>
          <a:p>
            <a:r>
              <a:rPr lang="en-US" altLang="zh-CN" sz="2800" smtClean="0">
                <a:latin typeface="+mn-lt"/>
              </a:rPr>
              <a:t>dp[i][T][0]</a:t>
            </a:r>
            <a:r>
              <a:rPr lang="zh-CN" altLang="en-US" sz="2800" smtClean="0">
                <a:latin typeface="+mn-lt"/>
              </a:rPr>
              <a:t>表示从</a:t>
            </a:r>
            <a:r>
              <a:rPr lang="en-US" altLang="zh-CN" sz="2800" smtClean="0">
                <a:latin typeface="+mn-lt"/>
              </a:rPr>
              <a:t>i</a:t>
            </a:r>
            <a:r>
              <a:rPr lang="zh-CN" altLang="en-US" sz="2800" smtClean="0">
                <a:latin typeface="+mn-lt"/>
              </a:rPr>
              <a:t>出发，用了</a:t>
            </a:r>
            <a:r>
              <a:rPr lang="en-US" altLang="zh-CN" sz="2800" smtClean="0">
                <a:latin typeface="+mn-lt"/>
              </a:rPr>
              <a:t>T</a:t>
            </a:r>
            <a:r>
              <a:rPr lang="zh-CN" altLang="en-US" sz="2800" smtClean="0">
                <a:latin typeface="+mn-lt"/>
              </a:rPr>
              <a:t>的时间，最后没回来的最大得分。</a:t>
            </a:r>
            <a:endParaRPr lang="zh-CN" altLang="en-US" sz="2800" smtClean="0">
              <a:latin typeface="+mn-lt"/>
            </a:endParaRPr>
          </a:p>
          <a:p>
            <a:r>
              <a:rPr lang="en-US" altLang="zh-CN" sz="2800" smtClean="0">
                <a:latin typeface="+mn-lt"/>
              </a:rPr>
              <a:t>dp[i][T][1]</a:t>
            </a:r>
            <a:r>
              <a:rPr lang="zh-CN" altLang="en-US" sz="2800" smtClean="0">
                <a:latin typeface="+mn-lt"/>
              </a:rPr>
              <a:t>表示从</a:t>
            </a:r>
            <a:r>
              <a:rPr lang="en-US" altLang="zh-CN" sz="2800" smtClean="0">
                <a:latin typeface="+mn-lt"/>
              </a:rPr>
              <a:t>i</a:t>
            </a:r>
            <a:r>
              <a:rPr lang="zh-CN" altLang="en-US" sz="2800" smtClean="0">
                <a:latin typeface="+mn-lt"/>
              </a:rPr>
              <a:t>出发，用了</a:t>
            </a:r>
            <a:r>
              <a:rPr lang="en-US" altLang="zh-CN" sz="2800" smtClean="0">
                <a:latin typeface="+mn-lt"/>
              </a:rPr>
              <a:t>T</a:t>
            </a:r>
            <a:r>
              <a:rPr lang="zh-CN" altLang="en-US" sz="2800" smtClean="0">
                <a:latin typeface="+mn-lt"/>
              </a:rPr>
              <a:t>的时间，最后回到</a:t>
            </a:r>
            <a:r>
              <a:rPr lang="en-US" altLang="zh-CN" sz="2800" smtClean="0">
                <a:latin typeface="+mn-lt"/>
              </a:rPr>
              <a:t>i</a:t>
            </a:r>
            <a:r>
              <a:rPr lang="zh-CN" altLang="en-US" sz="2800" smtClean="0">
                <a:latin typeface="+mn-lt"/>
              </a:rPr>
              <a:t>的最大得分。</a:t>
            </a:r>
            <a:endParaRPr lang="zh-CN" altLang="en-US" sz="2800" smtClean="0">
              <a:latin typeface="+mn-lt"/>
            </a:endParaRPr>
          </a:p>
          <a:p>
            <a:endParaRPr lang="zh-CN" altLang="en-US" sz="2800" smtClean="0">
              <a:latin typeface="+mn-lt"/>
            </a:endParaRPr>
          </a:p>
          <a:p>
            <a:r>
              <a:rPr lang="en-US" altLang="zh-CN" sz="2800" smtClean="0">
                <a:latin typeface="+mn-lt"/>
              </a:rPr>
              <a:t>dp</a:t>
            </a:r>
            <a:r>
              <a:rPr lang="zh-CN" altLang="en-US" sz="2800" smtClean="0">
                <a:latin typeface="+mn-lt"/>
              </a:rPr>
              <a:t>算出来以后，</a:t>
            </a:r>
            <a:r>
              <a:rPr lang="en-US" altLang="zh-CN" sz="2800" smtClean="0">
                <a:latin typeface="+mn-lt"/>
              </a:rPr>
              <a:t>dp[N][1]</a:t>
            </a:r>
            <a:r>
              <a:rPr lang="zh-CN" altLang="en-US" sz="2800" smtClean="0">
                <a:latin typeface="+mn-lt"/>
              </a:rPr>
              <a:t>就是答案了。</a:t>
            </a:r>
            <a:endParaRPr lang="zh-CN" altLang="en-US" sz="2800" smtClean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212725"/>
            <a:ext cx="152400" cy="565150"/>
          </a:xfrm>
          <a:prstGeom prst="rect">
            <a:avLst/>
          </a:prstGeom>
          <a:solidFill>
            <a:srgbClr val="3D7351"/>
          </a:solidFill>
          <a:ln>
            <a:solidFill>
              <a:srgbClr val="3D73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grpSp>
        <p:nvGrpSpPr>
          <p:cNvPr id="2" name="组合 18"/>
          <p:cNvGrpSpPr/>
          <p:nvPr/>
        </p:nvGrpSpPr>
        <p:grpSpPr>
          <a:xfrm>
            <a:off x="245745" y="213360"/>
            <a:ext cx="563880" cy="563880"/>
            <a:chOff x="276225" y="213360"/>
            <a:chExt cx="563880" cy="563880"/>
          </a:xfrm>
          <a:solidFill>
            <a:srgbClr val="3D7351"/>
          </a:solidFill>
        </p:grpSpPr>
        <p:sp>
          <p:nvSpPr>
            <p:cNvPr id="20" name="矩形 19"/>
            <p:cNvSpPr/>
            <p:nvPr/>
          </p:nvSpPr>
          <p:spPr>
            <a:xfrm>
              <a:off x="276225" y="213360"/>
              <a:ext cx="250031" cy="563880"/>
            </a:xfrm>
            <a:prstGeom prst="rect">
              <a:avLst/>
            </a:prstGeom>
            <a:grpFill/>
            <a:ln>
              <a:solidFill>
                <a:srgbClr val="3D73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276225" y="213360"/>
              <a:ext cx="563880" cy="563880"/>
            </a:xfrm>
            <a:prstGeom prst="ellipse">
              <a:avLst/>
            </a:prstGeom>
            <a:grpFill/>
            <a:ln>
              <a:solidFill>
                <a:srgbClr val="3D73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bg1"/>
                </a:solidFill>
                <a:ea typeface="华文细黑" panose="02010600040101010101" pitchFamily="2" charset="-122"/>
              </a:endParaRPr>
            </a:p>
          </p:txBody>
        </p:sp>
      </p:grpSp>
      <p:sp>
        <p:nvSpPr>
          <p:cNvPr id="22" name="文本框 25"/>
          <p:cNvSpPr txBox="1">
            <a:spLocks noChangeArrowheads="1"/>
          </p:cNvSpPr>
          <p:nvPr/>
        </p:nvSpPr>
        <p:spPr bwMode="auto">
          <a:xfrm>
            <a:off x="902970" y="213360"/>
            <a:ext cx="12618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2400" b="1" dirty="0" smtClean="0">
                <a:solidFill>
                  <a:srgbClr val="3D735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Tree</a:t>
            </a:r>
            <a:r>
              <a:rPr lang="en-US" altLang="zh-CN" sz="2400" dirty="0" smtClean="0">
                <a:solidFill>
                  <a:srgbClr val="59595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400" b="1" dirty="0" smtClean="0">
                <a:solidFill>
                  <a:srgbClr val="3D735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DP</a:t>
            </a:r>
            <a:endParaRPr lang="zh-CN" altLang="en-US" sz="2400" b="1" dirty="0" smtClean="0">
              <a:solidFill>
                <a:srgbClr val="3D735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3" name="文本框 5"/>
          <p:cNvSpPr txBox="1">
            <a:spLocks noChangeArrowheads="1"/>
          </p:cNvSpPr>
          <p:nvPr/>
        </p:nvSpPr>
        <p:spPr bwMode="auto">
          <a:xfrm>
            <a:off x="895985" y="2306052"/>
            <a:ext cx="10400030" cy="3107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r>
              <a:rPr lang="zh-CN" sz="2800" smtClean="0">
                <a:latin typeface="+mn-lt"/>
              </a:rPr>
              <a:t>解法</a:t>
            </a:r>
            <a:r>
              <a:rPr lang="en-US" altLang="zh-CN" sz="2800" smtClean="0">
                <a:latin typeface="+mn-lt"/>
              </a:rPr>
              <a:t>2</a:t>
            </a:r>
            <a:r>
              <a:rPr lang="zh-CN" altLang="en-US" sz="2800" smtClean="0">
                <a:latin typeface="+mn-lt"/>
              </a:rPr>
              <a:t>：</a:t>
            </a:r>
            <a:endParaRPr lang="zh-CN" altLang="en-US" sz="2800" smtClean="0">
              <a:latin typeface="+mn-lt"/>
            </a:endParaRPr>
          </a:p>
          <a:p>
            <a:r>
              <a:rPr lang="en-US" altLang="zh-CN" sz="2800" smtClean="0">
                <a:latin typeface="+mn-lt"/>
                <a:sym typeface="+mn-ea"/>
              </a:rPr>
              <a:t>1-N</a:t>
            </a:r>
            <a:r>
              <a:rPr lang="zh-CN" altLang="en-US" sz="2800" smtClean="0">
                <a:latin typeface="+mn-lt"/>
                <a:sym typeface="+mn-ea"/>
              </a:rPr>
              <a:t>的路径上的宝藏显然都要拿，一开始算出来，统计出时间。然后直接把</a:t>
            </a:r>
            <a:r>
              <a:rPr lang="en-US" altLang="zh-CN" sz="2800" smtClean="0">
                <a:latin typeface="+mn-lt"/>
                <a:sym typeface="+mn-ea"/>
              </a:rPr>
              <a:t>1-N</a:t>
            </a:r>
            <a:r>
              <a:rPr lang="zh-CN" altLang="en-US" sz="2800" smtClean="0">
                <a:latin typeface="+mn-lt"/>
                <a:sym typeface="+mn-ea"/>
              </a:rPr>
              <a:t>之间的距离和宝藏都改成</a:t>
            </a:r>
            <a:r>
              <a:rPr lang="en-US" altLang="zh-CN" sz="2800" smtClean="0">
                <a:latin typeface="+mn-lt"/>
                <a:sym typeface="+mn-ea"/>
              </a:rPr>
              <a:t>0</a:t>
            </a:r>
            <a:r>
              <a:rPr lang="zh-CN" altLang="en-US" sz="2800" smtClean="0">
                <a:latin typeface="+mn-lt"/>
                <a:sym typeface="+mn-ea"/>
              </a:rPr>
              <a:t>。</a:t>
            </a:r>
            <a:endParaRPr lang="zh-CN" altLang="en-US" sz="2800" smtClean="0">
              <a:latin typeface="+mn-lt"/>
            </a:endParaRPr>
          </a:p>
          <a:p>
            <a:r>
              <a:rPr lang="en-US" altLang="zh-CN" sz="2800" smtClean="0">
                <a:latin typeface="+mn-lt"/>
                <a:sym typeface="+mn-ea"/>
              </a:rPr>
              <a:t>dp[i][T][0]</a:t>
            </a:r>
            <a:r>
              <a:rPr lang="zh-CN" altLang="en-US" sz="2800" smtClean="0">
                <a:latin typeface="+mn-lt"/>
                <a:sym typeface="+mn-ea"/>
              </a:rPr>
              <a:t>表示从</a:t>
            </a:r>
            <a:r>
              <a:rPr lang="en-US" altLang="zh-CN" sz="2800" smtClean="0">
                <a:latin typeface="+mn-lt"/>
                <a:sym typeface="+mn-ea"/>
              </a:rPr>
              <a:t>i</a:t>
            </a:r>
            <a:r>
              <a:rPr lang="zh-CN" altLang="en-US" sz="2800" smtClean="0">
                <a:latin typeface="+mn-lt"/>
                <a:sym typeface="+mn-ea"/>
              </a:rPr>
              <a:t>出发，用了</a:t>
            </a:r>
            <a:r>
              <a:rPr lang="en-US" altLang="zh-CN" sz="2800" smtClean="0">
                <a:latin typeface="+mn-lt"/>
                <a:sym typeface="+mn-ea"/>
              </a:rPr>
              <a:t>T</a:t>
            </a:r>
            <a:r>
              <a:rPr lang="zh-CN" altLang="en-US" sz="2800" smtClean="0">
                <a:latin typeface="+mn-lt"/>
                <a:sym typeface="+mn-ea"/>
              </a:rPr>
              <a:t>的时间，最后没回来的最大得分。</a:t>
            </a:r>
            <a:endParaRPr lang="zh-CN" altLang="en-US" sz="2800" smtClean="0">
              <a:latin typeface="+mn-lt"/>
            </a:endParaRPr>
          </a:p>
          <a:p>
            <a:r>
              <a:rPr lang="en-US" altLang="zh-CN" sz="2800" smtClean="0">
                <a:latin typeface="+mn-lt"/>
                <a:sym typeface="+mn-ea"/>
              </a:rPr>
              <a:t>dp[i][T][1]</a:t>
            </a:r>
            <a:r>
              <a:rPr lang="zh-CN" altLang="en-US" sz="2800" smtClean="0">
                <a:latin typeface="+mn-lt"/>
                <a:sym typeface="+mn-ea"/>
              </a:rPr>
              <a:t>表示从</a:t>
            </a:r>
            <a:r>
              <a:rPr lang="en-US" altLang="zh-CN" sz="2800" smtClean="0">
                <a:latin typeface="+mn-lt"/>
                <a:sym typeface="+mn-ea"/>
              </a:rPr>
              <a:t>i</a:t>
            </a:r>
            <a:r>
              <a:rPr lang="zh-CN" altLang="en-US" sz="2800" smtClean="0">
                <a:latin typeface="+mn-lt"/>
                <a:sym typeface="+mn-ea"/>
              </a:rPr>
              <a:t>出发，用了</a:t>
            </a:r>
            <a:r>
              <a:rPr lang="en-US" altLang="zh-CN" sz="2800" smtClean="0">
                <a:latin typeface="+mn-lt"/>
                <a:sym typeface="+mn-ea"/>
              </a:rPr>
              <a:t>T</a:t>
            </a:r>
            <a:r>
              <a:rPr lang="zh-CN" altLang="en-US" sz="2800" smtClean="0">
                <a:latin typeface="+mn-lt"/>
                <a:sym typeface="+mn-ea"/>
              </a:rPr>
              <a:t>的时间，最后回到</a:t>
            </a:r>
            <a:r>
              <a:rPr lang="en-US" altLang="zh-CN" sz="2800" smtClean="0">
                <a:latin typeface="+mn-lt"/>
                <a:sym typeface="+mn-ea"/>
              </a:rPr>
              <a:t>i</a:t>
            </a:r>
            <a:r>
              <a:rPr lang="zh-CN" altLang="en-US" sz="2800" smtClean="0">
                <a:latin typeface="+mn-lt"/>
                <a:sym typeface="+mn-ea"/>
              </a:rPr>
              <a:t>的最大得分。</a:t>
            </a:r>
            <a:endParaRPr lang="zh-CN" altLang="en-US" sz="2800" smtClean="0">
              <a:latin typeface="+mn-lt"/>
            </a:endParaRPr>
          </a:p>
          <a:p>
            <a:endParaRPr lang="zh-CN" altLang="en-US" sz="2800" smtClean="0">
              <a:latin typeface="+mn-lt"/>
            </a:endParaRPr>
          </a:p>
          <a:p>
            <a:r>
              <a:rPr lang="en-US" altLang="zh-CN" sz="2800" smtClean="0">
                <a:latin typeface="+mn-lt"/>
                <a:sym typeface="+mn-ea"/>
              </a:rPr>
              <a:t>dp</a:t>
            </a:r>
            <a:r>
              <a:rPr lang="zh-CN" altLang="en-US" sz="2800" smtClean="0">
                <a:latin typeface="+mn-lt"/>
                <a:sym typeface="+mn-ea"/>
              </a:rPr>
              <a:t>算出来以后，</a:t>
            </a:r>
            <a:r>
              <a:rPr lang="en-US" altLang="zh-CN" sz="2800" smtClean="0">
                <a:latin typeface="+mn-lt"/>
                <a:sym typeface="+mn-ea"/>
              </a:rPr>
              <a:t>dp[1][1]</a:t>
            </a:r>
            <a:r>
              <a:rPr lang="zh-CN" altLang="en-US" sz="2800" smtClean="0">
                <a:latin typeface="+mn-lt"/>
                <a:sym typeface="+mn-ea"/>
              </a:rPr>
              <a:t>就是答案了。</a:t>
            </a:r>
            <a:endParaRPr lang="zh-CN" altLang="en-US" sz="2800" smtClean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2983</Words>
  <Application>WPS 演示</Application>
  <PresentationFormat>自定义</PresentationFormat>
  <Paragraphs>182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7" baseType="lpstr">
      <vt:lpstr>Arial</vt:lpstr>
      <vt:lpstr>宋体</vt:lpstr>
      <vt:lpstr>Wingdings</vt:lpstr>
      <vt:lpstr>华文细黑</vt:lpstr>
      <vt:lpstr>Calibri</vt:lpstr>
      <vt:lpstr>Impact</vt:lpstr>
      <vt:lpstr>Calibri Light</vt:lpstr>
      <vt:lpstr>方正宋刻本秀楷简体</vt:lpstr>
      <vt:lpstr>等线</vt:lpstr>
      <vt:lpstr>微软雅黑</vt:lpstr>
      <vt:lpstr>Arial Unicode MS</vt:lpstr>
      <vt:lpstr>等线 Light</vt:lpstr>
      <vt:lpstr>第一PPT，www.1ppt.com</vt:lpstr>
      <vt:lpstr>1_第一PPT，www.1ppt.com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lastModifiedBy>hasee</cp:lastModifiedBy>
  <cp:revision>48</cp:revision>
  <dcterms:created xsi:type="dcterms:W3CDTF">2016-05-18T19:05:00Z</dcterms:created>
  <dcterms:modified xsi:type="dcterms:W3CDTF">2017-08-12T09:51:31Z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