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65" r:id="rId13"/>
    <p:sldId id="266" r:id="rId14"/>
    <p:sldId id="267" r:id="rId15"/>
    <p:sldId id="268" r:id="rId16"/>
    <p:sldId id="269" r:id="rId17"/>
    <p:sldId id="271" r:id="rId18"/>
    <p:sldId id="273" r:id="rId19"/>
    <p:sldId id="277" r:id="rId20"/>
    <p:sldId id="274" r:id="rId21"/>
    <p:sldId id="275" r:id="rId22"/>
    <p:sldId id="276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2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9199B-DEBE-471A-92E7-116D25AF8649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03087-383C-4A44-AD4C-FDC750A01E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右边的意义，第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个括号取第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项表示我取了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(j=0,1,2,…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i</a:t>
            </a:r>
            <a:r>
              <a:rPr lang="en-US" altLang="zh-CN" baseline="0" dirty="0" smtClean="0"/>
              <a:t>=1,2,…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03087-383C-4A44-AD4C-FDC750A01E3C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比较两边的系数</a:t>
            </a:r>
            <a:r>
              <a:rPr lang="en-US" altLang="zh-CN" dirty="0" smtClean="0"/>
              <a:t>...</a:t>
            </a:r>
            <a:r>
              <a:rPr lang="zh-CN" altLang="en-US" dirty="0" smtClean="0"/>
              <a:t>右边只有</a:t>
            </a:r>
            <a:r>
              <a:rPr lang="en-US" altLang="zh-CN" dirty="0" smtClean="0"/>
              <a:t>x^0</a:t>
            </a:r>
            <a:r>
              <a:rPr lang="zh-CN" altLang="en-US" dirty="0" smtClean="0"/>
              <a:t>的系数是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，其余都是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03087-383C-4A44-AD4C-FDC750A01E3C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2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母函数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39552" y="1916832"/>
          <a:ext cx="5906014" cy="1656184"/>
        </p:xfrm>
        <a:graphic>
          <a:graphicData uri="http://schemas.openxmlformats.org/presentationml/2006/ole">
            <p:oleObj spid="_x0000_s7170" name="Unknown" r:id="rId3" imgW="2400120" imgH="672840" progId="Equation.KSEE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39752" y="184482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表示最少取多少个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987824" y="2492896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表示最多取多少个，若不限则看数据范围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851920" y="364502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表示每个的权重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HDU1085 Holding Bin-Laden Captive!</a:t>
            </a:r>
            <a:br>
              <a:rPr lang="en-US" altLang="zh-CN" dirty="0" smtClean="0"/>
            </a:br>
            <a:r>
              <a:rPr lang="zh-CN" altLang="en-US" dirty="0" smtClean="0"/>
              <a:t>给定若干个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元，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元，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元硬币，问最小的不能组合而成的面值是多少</a:t>
            </a:r>
            <a:endParaRPr lang="en-US" altLang="zh-CN" dirty="0" smtClean="0"/>
          </a:p>
          <a:p>
            <a:r>
              <a:rPr lang="en-US" altLang="zh-CN" dirty="0" smtClean="0"/>
              <a:t>HDU2152 Fruit</a:t>
            </a:r>
            <a:br>
              <a:rPr lang="en-US" altLang="zh-CN" dirty="0" smtClean="0"/>
            </a:br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种水果，要从中选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个水果组成拼盘，对于第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种水果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764704"/>
            <a:ext cx="828092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</a:t>
            </a:r>
            <a:r>
              <a:rPr lang="en-US" altLang="zh-CN" sz="2600" dirty="0" err="1" smtClean="0"/>
              <a:t>ans</a:t>
            </a:r>
            <a:r>
              <a:rPr lang="en-US" altLang="zh-CN" sz="2600" dirty="0" smtClean="0"/>
              <a:t>[MAX],temp[MAX];</a:t>
            </a:r>
          </a:p>
          <a:p>
            <a:r>
              <a:rPr lang="en-US" altLang="zh-CN" sz="2600" dirty="0" err="1" smtClean="0"/>
              <a:t>ans</a:t>
            </a:r>
            <a:r>
              <a:rPr lang="en-US" altLang="zh-CN" sz="2600" dirty="0" smtClean="0"/>
              <a:t>[0]=1; //g(x)=1</a:t>
            </a:r>
            <a:br>
              <a:rPr lang="en-US" altLang="zh-CN" sz="2600" dirty="0" smtClean="0"/>
            </a:br>
            <a:r>
              <a:rPr lang="en-US" altLang="zh-CN" sz="2600" dirty="0" smtClean="0"/>
              <a:t>for (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 </a:t>
            </a:r>
            <a:r>
              <a:rPr lang="en-US" altLang="zh-CN" sz="2600" dirty="0" err="1" smtClean="0"/>
              <a:t>i</a:t>
            </a:r>
            <a:r>
              <a:rPr lang="en-US" altLang="zh-CN" sz="2600" dirty="0" smtClean="0"/>
              <a:t>=0;i&lt;17;i++){   //</a:t>
            </a:r>
            <a:r>
              <a:rPr lang="zh-CN" altLang="en-US" sz="2600" dirty="0" smtClean="0"/>
              <a:t>循环每个多项式</a:t>
            </a:r>
            <a:r>
              <a:rPr lang="en-US" altLang="zh-CN" sz="2600" dirty="0" smtClean="0"/>
              <a:t/>
            </a:r>
            <a:br>
              <a:rPr lang="en-US" altLang="zh-CN" sz="2600" dirty="0" smtClean="0"/>
            </a:br>
            <a:r>
              <a:rPr lang="en-US" altLang="zh-CN" sz="2600" dirty="0" smtClean="0"/>
              <a:t>      </a:t>
            </a:r>
            <a:r>
              <a:rPr lang="en-US" altLang="zh-CN" sz="2600" dirty="0" err="1" smtClean="0"/>
              <a:t>memset</a:t>
            </a:r>
            <a:r>
              <a:rPr lang="en-US" altLang="zh-CN" sz="2600" dirty="0" smtClean="0"/>
              <a:t>(temp,0,sizeof(temp));  //</a:t>
            </a:r>
            <a:r>
              <a:rPr lang="zh-CN" altLang="en-US" sz="2600" dirty="0" smtClean="0"/>
              <a:t>存储临时结果</a:t>
            </a:r>
            <a:r>
              <a:rPr lang="en-US" altLang="zh-CN" sz="2600" dirty="0" smtClean="0"/>
              <a:t/>
            </a:r>
            <a:br>
              <a:rPr lang="en-US" altLang="zh-CN" sz="2600" dirty="0" smtClean="0"/>
            </a:br>
            <a:r>
              <a:rPr lang="en-US" altLang="zh-CN" sz="2600" dirty="0" smtClean="0"/>
              <a:t>      for (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 j=l[</a:t>
            </a:r>
            <a:r>
              <a:rPr lang="en-US" altLang="zh-CN" sz="2600" dirty="0" err="1" smtClean="0"/>
              <a:t>i</a:t>
            </a:r>
            <a:r>
              <a:rPr lang="en-US" altLang="zh-CN" sz="2600" dirty="0" smtClean="0"/>
              <a:t>];j&lt;=r[</a:t>
            </a:r>
            <a:r>
              <a:rPr lang="en-US" altLang="zh-CN" sz="2600" dirty="0" err="1" smtClean="0"/>
              <a:t>i</a:t>
            </a:r>
            <a:r>
              <a:rPr lang="en-US" altLang="zh-CN" sz="2600" dirty="0" smtClean="0"/>
              <a:t>]&amp;&amp;j*v[</a:t>
            </a:r>
            <a:r>
              <a:rPr lang="en-US" altLang="zh-CN" sz="2600" dirty="0" err="1" smtClean="0"/>
              <a:t>i</a:t>
            </a:r>
            <a:r>
              <a:rPr lang="en-US" altLang="zh-CN" sz="2600" dirty="0" smtClean="0"/>
              <a:t>]&lt;</a:t>
            </a:r>
            <a:r>
              <a:rPr lang="en-US" altLang="zh-CN" sz="2600" dirty="0" err="1" smtClean="0"/>
              <a:t>MAX;j</a:t>
            </a:r>
            <a:r>
              <a:rPr lang="en-US" altLang="zh-CN" sz="2600" dirty="0" smtClean="0"/>
              <a:t>++)//</a:t>
            </a:r>
            <a:r>
              <a:rPr lang="zh-CN" altLang="en-US" sz="2600" dirty="0" smtClean="0"/>
              <a:t>循环每个因子的每一项</a:t>
            </a:r>
            <a:r>
              <a:rPr lang="en-US" altLang="zh-CN" sz="2600" dirty="0" smtClean="0"/>
              <a:t/>
            </a:r>
            <a:br>
              <a:rPr lang="en-US" altLang="zh-CN" sz="2600" dirty="0" smtClean="0"/>
            </a:br>
            <a:r>
              <a:rPr lang="zh-CN" altLang="en-US" sz="2600" dirty="0" smtClean="0"/>
              <a:t>            </a:t>
            </a:r>
            <a:r>
              <a:rPr lang="en-US" altLang="zh-CN" sz="2600" dirty="0" smtClean="0"/>
              <a:t>for (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 k=0;k+j*v[</a:t>
            </a:r>
            <a:r>
              <a:rPr lang="en-US" altLang="zh-CN" sz="2600" dirty="0" err="1" smtClean="0"/>
              <a:t>i</a:t>
            </a:r>
            <a:r>
              <a:rPr lang="en-US" altLang="zh-CN" sz="2600" dirty="0" smtClean="0"/>
              <a:t>]&lt;</a:t>
            </a:r>
            <a:r>
              <a:rPr lang="en-US" altLang="zh-CN" sz="2600" dirty="0" err="1" smtClean="0"/>
              <a:t>MAX;k</a:t>
            </a:r>
            <a:r>
              <a:rPr lang="en-US" altLang="zh-CN" sz="2600" dirty="0" smtClean="0"/>
              <a:t>++)//</a:t>
            </a:r>
            <a:r>
              <a:rPr lang="zh-CN" altLang="en-US" sz="2600" dirty="0" smtClean="0"/>
              <a:t>循环</a:t>
            </a:r>
            <a:r>
              <a:rPr lang="en-US" altLang="zh-CN" sz="2600" dirty="0" err="1" smtClean="0"/>
              <a:t>ans</a:t>
            </a:r>
            <a:r>
              <a:rPr lang="zh-CN" altLang="en-US" sz="2600" dirty="0" smtClean="0"/>
              <a:t>的每个项</a:t>
            </a:r>
            <a:r>
              <a:rPr lang="en-US" altLang="zh-CN" sz="2600" dirty="0" smtClean="0"/>
              <a:t/>
            </a:r>
            <a:br>
              <a:rPr lang="en-US" altLang="zh-CN" sz="2600" dirty="0" smtClean="0"/>
            </a:br>
            <a:r>
              <a:rPr lang="en-US" altLang="zh-CN" sz="2600" dirty="0" smtClean="0"/>
              <a:t>                    temp[</a:t>
            </a:r>
            <a:r>
              <a:rPr lang="en-US" altLang="zh-CN" sz="2600" dirty="0" err="1" smtClean="0"/>
              <a:t>k+j</a:t>
            </a:r>
            <a:r>
              <a:rPr lang="en-US" altLang="zh-CN" sz="2600" dirty="0" smtClean="0"/>
              <a:t>*v[</a:t>
            </a:r>
            <a:r>
              <a:rPr lang="en-US" altLang="zh-CN" sz="2600" dirty="0" err="1" smtClean="0"/>
              <a:t>i</a:t>
            </a:r>
            <a:r>
              <a:rPr lang="en-US" altLang="zh-CN" sz="2600" dirty="0" smtClean="0"/>
              <a:t>]]+=</a:t>
            </a:r>
            <a:r>
              <a:rPr lang="en-US" altLang="zh-CN" sz="2600" dirty="0" err="1" smtClean="0"/>
              <a:t>ans</a:t>
            </a:r>
            <a:r>
              <a:rPr lang="en-US" altLang="zh-CN" sz="2600" dirty="0" smtClean="0"/>
              <a:t>[k];//</a:t>
            </a:r>
            <a:r>
              <a:rPr lang="zh-CN" altLang="en-US" sz="2600" dirty="0" smtClean="0"/>
              <a:t>把结果加到对应位</a:t>
            </a:r>
            <a:r>
              <a:rPr lang="en-US" altLang="zh-CN" sz="2600" dirty="0" smtClean="0"/>
              <a:t/>
            </a:r>
            <a:br>
              <a:rPr lang="en-US" altLang="zh-CN" sz="2600" dirty="0" smtClean="0"/>
            </a:br>
            <a:r>
              <a:rPr lang="en-US" altLang="zh-CN" sz="2600" dirty="0" smtClean="0"/>
              <a:t>       </a:t>
            </a:r>
            <a:r>
              <a:rPr lang="en-US" altLang="zh-CN" sz="2600" dirty="0" err="1" smtClean="0"/>
              <a:t>memcpy</a:t>
            </a:r>
            <a:r>
              <a:rPr lang="en-US" altLang="zh-CN" sz="2600" dirty="0" smtClean="0"/>
              <a:t>(</a:t>
            </a:r>
            <a:r>
              <a:rPr lang="en-US" altLang="zh-CN" sz="2600" dirty="0" err="1" smtClean="0"/>
              <a:t>ans,temp,sizeof</a:t>
            </a:r>
            <a:r>
              <a:rPr lang="en-US" altLang="zh-CN" sz="2600" dirty="0" smtClean="0"/>
              <a:t>(temp));//temp</a:t>
            </a:r>
            <a:r>
              <a:rPr lang="zh-CN" altLang="en-US" sz="2600" dirty="0" smtClean="0"/>
              <a:t>赋值给</a:t>
            </a:r>
            <a:r>
              <a:rPr lang="en-US" altLang="zh-CN" sz="2600" dirty="0" err="1" smtClean="0"/>
              <a:t>ans</a:t>
            </a:r>
            <a:r>
              <a:rPr lang="en-US" altLang="zh-CN" sz="2600" dirty="0" smtClean="0"/>
              <a:t/>
            </a:r>
            <a:br>
              <a:rPr lang="en-US" altLang="zh-CN" sz="2600" dirty="0" smtClean="0"/>
            </a:br>
            <a:r>
              <a:rPr lang="en-US" altLang="zh-CN" sz="2600" dirty="0" smtClean="0"/>
              <a:t>}  </a:t>
            </a:r>
            <a:endParaRPr lang="zh-CN" altLang="en-US" sz="2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指数型母函数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67544" y="1628800"/>
          <a:ext cx="8156575" cy="2078038"/>
        </p:xfrm>
        <a:graphic>
          <a:graphicData uri="http://schemas.openxmlformats.org/presentationml/2006/ole">
            <p:oleObj spid="_x0000_s8194" name="Unknown" r:id="rId3" imgW="3492360" imgH="888840" progId="Equation.KSEE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55576" y="3933056"/>
          <a:ext cx="5523436" cy="1152128"/>
        </p:xfrm>
        <a:graphic>
          <a:graphicData uri="http://schemas.openxmlformats.org/presentationml/2006/ole">
            <p:oleObj spid="_x0000_s8195" name="Unknown" r:id="rId4" imgW="2070000" imgH="431640" progId="Equation.KSEE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指数型母函数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39552" y="1700808"/>
          <a:ext cx="7272338" cy="1223962"/>
        </p:xfrm>
        <a:graphic>
          <a:graphicData uri="http://schemas.openxmlformats.org/presentationml/2006/ole">
            <p:oleObj spid="_x0000_s9218" name="Unknown" r:id="rId3" imgW="2641320" imgH="444240" progId="Equation.KSEE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67544" y="3068960"/>
          <a:ext cx="7200800" cy="2163086"/>
        </p:xfrm>
        <a:graphic>
          <a:graphicData uri="http://schemas.openxmlformats.org/presentationml/2006/ole">
            <p:oleObj spid="_x0000_s9219" name="Unknown" r:id="rId4" imgW="3213000" imgH="965160" progId="Equation.KSEE3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hdu1521</a:t>
            </a:r>
          </a:p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种物品，并且知道每种物品的数量。要求从中选出</a:t>
            </a:r>
            <a:r>
              <a:rPr lang="en-US" altLang="zh-CN" dirty="0" smtClean="0"/>
              <a:t>m</a:t>
            </a:r>
            <a:r>
              <a:rPr lang="zh-CN" altLang="en-US" dirty="0" smtClean="0"/>
              <a:t>件物品的排列数。例如有两种物品</a:t>
            </a:r>
            <a:r>
              <a:rPr lang="en-US" altLang="zh-CN" dirty="0" smtClean="0"/>
              <a:t>A,B</a:t>
            </a:r>
            <a:r>
              <a:rPr lang="zh-CN" altLang="en-US" dirty="0" smtClean="0"/>
              <a:t>，并且数量都是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，从中选</a:t>
            </a:r>
            <a:r>
              <a:rPr lang="en-US" altLang="zh-CN" dirty="0" smtClean="0"/>
              <a:t>2</a:t>
            </a:r>
            <a:r>
              <a:rPr lang="zh-CN" altLang="en-US" dirty="0" smtClean="0"/>
              <a:t>件物品，则排列有</a:t>
            </a:r>
            <a:r>
              <a:rPr lang="en-US" altLang="zh-CN" dirty="0" smtClean="0"/>
              <a:t>"AB","BA"</a:t>
            </a:r>
            <a:r>
              <a:rPr lang="zh-CN" altLang="en-US" dirty="0" smtClean="0"/>
              <a:t>两种。</a:t>
            </a:r>
            <a:endParaRPr lang="zh-CN" altLang="en-US" dirty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043608" y="4581128"/>
          <a:ext cx="3558041" cy="1512168"/>
        </p:xfrm>
        <a:graphic>
          <a:graphicData uri="http://schemas.openxmlformats.org/presentationml/2006/ole">
            <p:oleObj spid="_x0000_s10242" name="Unknown" r:id="rId3" imgW="1104840" imgH="469800" progId="Equation.KSEE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求通项公式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卡特兰数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83568" y="2420888"/>
          <a:ext cx="4352925" cy="1079500"/>
        </p:xfrm>
        <a:graphic>
          <a:graphicData uri="http://schemas.openxmlformats.org/presentationml/2006/ole">
            <p:oleObj spid="_x0000_s27650" name="Unknown" r:id="rId3" imgW="1739880" imgH="431640" progId="Equation.KSEE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39763" y="3500438"/>
          <a:ext cx="2679700" cy="1058862"/>
        </p:xfrm>
        <a:graphic>
          <a:graphicData uri="http://schemas.openxmlformats.org/presentationml/2006/ole">
            <p:oleObj spid="_x0000_s27651" name="Unknown" r:id="rId4" imgW="1091880" imgH="431640" progId="Equation.KSEE3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84213" y="4518025"/>
          <a:ext cx="7475537" cy="2174875"/>
        </p:xfrm>
        <a:graphic>
          <a:graphicData uri="http://schemas.openxmlformats.org/presentationml/2006/ole">
            <p:oleObj spid="_x0000_s27652" name="Unknown" r:id="rId5" imgW="3047760" imgH="888840" progId="Equation.KSEE3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求通项公式</a:t>
            </a:r>
            <a:endParaRPr lang="zh-CN" altLang="en-US" dirty="0"/>
          </a:p>
        </p:txBody>
      </p:sp>
      <p:graphicFrame>
        <p:nvGraphicFramePr>
          <p:cNvPr id="28674" name="Object 3"/>
          <p:cNvGraphicFramePr>
            <a:graphicFrameLocks noChangeAspect="1"/>
          </p:cNvGraphicFramePr>
          <p:nvPr>
            <p:ph idx="1"/>
          </p:nvPr>
        </p:nvGraphicFramePr>
        <p:xfrm>
          <a:off x="539552" y="1700808"/>
          <a:ext cx="4824338" cy="851240"/>
        </p:xfrm>
        <a:graphic>
          <a:graphicData uri="http://schemas.openxmlformats.org/presentationml/2006/ole">
            <p:oleObj spid="_x0000_s28674" name="Unknown" r:id="rId3" imgW="1295280" imgH="228600" progId="Equation.KSEE3">
              <p:embed/>
            </p:oleObj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684213" y="2454275"/>
          <a:ext cx="5764212" cy="4454525"/>
        </p:xfrm>
        <a:graphic>
          <a:graphicData uri="http://schemas.openxmlformats.org/presentationml/2006/ole">
            <p:oleObj spid="_x0000_s28675" name="Unknown" r:id="rId4" imgW="2895480" imgH="2234880" progId="Equation.KSEE3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ph idx="1"/>
          </p:nvPr>
        </p:nvGraphicFramePr>
        <p:xfrm>
          <a:off x="971600" y="692696"/>
          <a:ext cx="6245280" cy="5184105"/>
        </p:xfrm>
        <a:graphic>
          <a:graphicData uri="http://schemas.openxmlformats.org/presentationml/2006/ole">
            <p:oleObj spid="_x0000_s30722" name="Unknown" r:id="rId3" imgW="2692080" imgH="2234880" progId="Equation.KSEE3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分拆数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分拆数</a:t>
            </a:r>
            <a:r>
              <a:rPr lang="en-US" altLang="zh-CN" dirty="0" smtClean="0"/>
              <a:t>p(n)</a:t>
            </a:r>
            <a:r>
              <a:rPr lang="zh-CN" altLang="en-US" dirty="0" smtClean="0"/>
              <a:t>表示把</a:t>
            </a:r>
            <a:r>
              <a:rPr lang="en-US" altLang="zh-CN" dirty="0" smtClean="0"/>
              <a:t>n</a:t>
            </a:r>
            <a:r>
              <a:rPr lang="zh-CN" altLang="en-US" dirty="0" smtClean="0"/>
              <a:t>拆分成若干个正整数的方法数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p(0)=1</a:t>
            </a:r>
            <a:br>
              <a:rPr lang="en-US" altLang="zh-CN" dirty="0" smtClean="0"/>
            </a:br>
            <a:r>
              <a:rPr lang="en-US" altLang="zh-CN" dirty="0" smtClean="0"/>
              <a:t>p(1)=1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p(2)=2</a:t>
            </a:r>
            <a:br>
              <a:rPr lang="en-US" altLang="zh-CN" dirty="0" smtClean="0"/>
            </a:br>
            <a:r>
              <a:rPr lang="en-US" altLang="zh-CN" dirty="0" smtClean="0"/>
              <a:t>p(3)=3</a:t>
            </a:r>
            <a:br>
              <a:rPr lang="en-US" altLang="zh-CN" dirty="0" smtClean="0"/>
            </a:br>
            <a:r>
              <a:rPr lang="en-US" altLang="zh-CN" dirty="0" smtClean="0"/>
              <a:t>p(4)=5</a:t>
            </a:r>
            <a:br>
              <a:rPr lang="en-US" altLang="zh-CN" dirty="0" smtClean="0"/>
            </a:br>
            <a:r>
              <a:rPr lang="en-US" altLang="zh-CN" dirty="0" smtClean="0"/>
              <a:t>p(5)=7</a:t>
            </a:r>
            <a:br>
              <a:rPr lang="en-US" altLang="zh-CN" dirty="0" smtClean="0"/>
            </a:br>
            <a:r>
              <a:rPr lang="en-US" altLang="zh-CN" dirty="0" smtClean="0"/>
              <a:t>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对于一个数列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构造函数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这个函数称为该数列的生成函数，也叫作母函数。</a:t>
            </a: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419872" y="1628800"/>
          <a:ext cx="1669397" cy="546348"/>
        </p:xfrm>
        <a:graphic>
          <a:graphicData uri="http://schemas.openxmlformats.org/presentationml/2006/ole">
            <p:oleObj spid="_x0000_s1026" name="Unknown" r:id="rId3" imgW="698400" imgH="228600" progId="Equation.KSEE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555776" y="1916832"/>
          <a:ext cx="5162550" cy="1030288"/>
        </p:xfrm>
        <a:graphic>
          <a:graphicData uri="http://schemas.openxmlformats.org/presentationml/2006/ole">
            <p:oleObj spid="_x0000_s1027" name="Unknown" r:id="rId4" imgW="2158920" imgH="431640" progId="Equation.KSEE3">
              <p:embed/>
            </p:oleObj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分拆数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先介</a:t>
            </a:r>
            <a:r>
              <a:rPr lang="zh-CN" altLang="en-US" dirty="0" smtClean="0"/>
              <a:t>绍一个辅助数列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五边形数</a:t>
            </a:r>
            <a:endParaRPr lang="en-US" altLang="zh-CN" dirty="0" smtClean="0"/>
          </a:p>
          <a:p>
            <a:r>
              <a:rPr lang="en-US" altLang="zh-CN" dirty="0" smtClean="0"/>
              <a:t>f</a:t>
            </a:r>
            <a:r>
              <a:rPr lang="en-US" altLang="zh-CN" dirty="0" smtClean="0"/>
              <a:t>(0)=1</a:t>
            </a:r>
          </a:p>
          <a:p>
            <a:r>
              <a:rPr lang="en-US" altLang="zh-CN" dirty="0" smtClean="0"/>
              <a:t>f</a:t>
            </a:r>
            <a:r>
              <a:rPr lang="en-US" altLang="zh-CN" dirty="0" smtClean="0"/>
              <a:t>(1)=5</a:t>
            </a:r>
          </a:p>
          <a:p>
            <a:r>
              <a:rPr lang="en-US" altLang="zh-CN" dirty="0" smtClean="0"/>
              <a:t>f</a:t>
            </a:r>
            <a:r>
              <a:rPr lang="en-US" altLang="zh-CN" dirty="0" smtClean="0"/>
              <a:t>(2)=12</a:t>
            </a:r>
          </a:p>
          <a:p>
            <a:r>
              <a:rPr lang="en-US" altLang="zh-CN" dirty="0" smtClean="0"/>
              <a:t>f</a:t>
            </a:r>
            <a:r>
              <a:rPr lang="en-US" altLang="zh-CN" dirty="0" smtClean="0"/>
              <a:t>(3)=22</a:t>
            </a:r>
          </a:p>
          <a:p>
            <a:r>
              <a:rPr lang="en-US" altLang="zh-CN" dirty="0" smtClean="0"/>
              <a:t>f</a:t>
            </a:r>
            <a:r>
              <a:rPr lang="en-US" altLang="zh-CN" dirty="0" smtClean="0"/>
              <a:t>(4)=35</a:t>
            </a:r>
          </a:p>
          <a:p>
            <a:r>
              <a:rPr lang="en-US" altLang="zh-CN" dirty="0" smtClean="0"/>
              <a:t>f</a:t>
            </a:r>
            <a:r>
              <a:rPr lang="en-US" altLang="zh-CN" dirty="0" smtClean="0"/>
              <a:t>(n)=(3n^2-n)/2</a:t>
            </a:r>
            <a:endParaRPr lang="zh-CN" altLang="en-US" dirty="0"/>
          </a:p>
        </p:txBody>
      </p:sp>
      <p:pic>
        <p:nvPicPr>
          <p:cNvPr id="43010" name="Picture 2" descr="http://img.blog.csdn.net/20130807193400453?watermark/2/text/aHR0cDovL2Jsb2cuY3Nkbi5uZXQvemhvdWZlbnFpbg==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2492895"/>
            <a:ext cx="2880320" cy="39996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</a:t>
            </a:r>
            <a:r>
              <a:rPr lang="zh-CN" altLang="en-US" dirty="0" smtClean="0"/>
              <a:t>义五边形数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f(0)=0</a:t>
            </a:r>
          </a:p>
          <a:p>
            <a:r>
              <a:rPr lang="en-US" altLang="zh-CN" dirty="0" smtClean="0"/>
              <a:t>f(1)=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f</a:t>
            </a:r>
            <a:r>
              <a:rPr lang="en-US" altLang="zh-CN" dirty="0" smtClean="0"/>
              <a:t>(2)=</a:t>
            </a:r>
            <a:r>
              <a:rPr lang="en-US" altLang="zh-CN" dirty="0" smtClean="0"/>
              <a:t>5</a:t>
            </a:r>
          </a:p>
          <a:p>
            <a:r>
              <a:rPr lang="en-US" altLang="zh-CN" dirty="0" smtClean="0"/>
              <a:t>f</a:t>
            </a:r>
            <a:r>
              <a:rPr lang="en-US" altLang="zh-CN" dirty="0" smtClean="0"/>
              <a:t>(3)=</a:t>
            </a:r>
            <a:r>
              <a:rPr lang="en-US" altLang="zh-CN" dirty="0" smtClean="0"/>
              <a:t>12</a:t>
            </a:r>
          </a:p>
          <a:p>
            <a:r>
              <a:rPr lang="en-US" altLang="zh-CN" dirty="0" smtClean="0"/>
              <a:t>f</a:t>
            </a:r>
            <a:r>
              <a:rPr lang="en-US" altLang="zh-CN" dirty="0" smtClean="0"/>
              <a:t>(4)=</a:t>
            </a:r>
            <a:r>
              <a:rPr lang="en-US" altLang="zh-CN" dirty="0" smtClean="0"/>
              <a:t>22</a:t>
            </a:r>
          </a:p>
          <a:p>
            <a:r>
              <a:rPr lang="en-US" altLang="zh-CN" dirty="0" smtClean="0"/>
              <a:t>f</a:t>
            </a:r>
            <a:r>
              <a:rPr lang="en-US" altLang="zh-CN" dirty="0" smtClean="0"/>
              <a:t>(5)=</a:t>
            </a:r>
            <a:r>
              <a:rPr lang="en-US" altLang="zh-CN" dirty="0" smtClean="0"/>
              <a:t>35</a:t>
            </a:r>
          </a:p>
          <a:p>
            <a:r>
              <a:rPr lang="en-US" altLang="zh-CN" dirty="0" smtClean="0"/>
              <a:t>f(n</a:t>
            </a:r>
            <a:r>
              <a:rPr lang="en-US" altLang="zh-CN" dirty="0" smtClean="0"/>
              <a:t>)=(3n^2-n)/2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f</a:t>
            </a:r>
            <a:r>
              <a:rPr lang="en-US" altLang="zh-CN" dirty="0" smtClean="0"/>
              <a:t>(-1)=2</a:t>
            </a:r>
            <a:endParaRPr lang="en-US" altLang="zh-CN" dirty="0" smtClean="0"/>
          </a:p>
          <a:p>
            <a:r>
              <a:rPr lang="en-US" altLang="zh-CN" dirty="0" smtClean="0"/>
              <a:t>f(-2)=</a:t>
            </a:r>
            <a:r>
              <a:rPr lang="en-US" altLang="zh-CN" dirty="0" smtClean="0"/>
              <a:t>7</a:t>
            </a:r>
          </a:p>
          <a:p>
            <a:r>
              <a:rPr lang="en-US" altLang="zh-CN" dirty="0" smtClean="0"/>
              <a:t>f(-3)=15</a:t>
            </a:r>
            <a:endParaRPr lang="en-US" altLang="zh-CN" dirty="0" smtClean="0"/>
          </a:p>
          <a:p>
            <a:r>
              <a:rPr lang="en-US" altLang="zh-CN" dirty="0" smtClean="0"/>
              <a:t>f(-4)=26</a:t>
            </a:r>
          </a:p>
          <a:p>
            <a:r>
              <a:rPr lang="en-US" altLang="zh-CN" dirty="0" smtClean="0"/>
              <a:t>f</a:t>
            </a:r>
            <a:r>
              <a:rPr lang="en-US" altLang="zh-CN" dirty="0" smtClean="0"/>
              <a:t>(-5)=40</a:t>
            </a:r>
          </a:p>
          <a:p>
            <a:r>
              <a:rPr lang="en-US" altLang="zh-CN" dirty="0" smtClean="0"/>
              <a:t>……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回到分拆数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zh-CN" dirty="0" smtClean="0"/>
              <a:t>p(n)</a:t>
            </a:r>
            <a:r>
              <a:rPr lang="zh-CN" altLang="en-US" dirty="0" smtClean="0"/>
              <a:t>为第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个分拆数，它的母函数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11560" y="2420888"/>
          <a:ext cx="7323137" cy="1600200"/>
        </p:xfrm>
        <a:graphic>
          <a:graphicData uri="http://schemas.openxmlformats.org/presentationml/2006/ole">
            <p:oleObj spid="_x0000_s44034" name="Unknown" r:id="rId4" imgW="3136680" imgH="685800" progId="Equation.KSEE3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899592" y="836712"/>
          <a:ext cx="7323137" cy="2549525"/>
        </p:xfrm>
        <a:graphic>
          <a:graphicData uri="http://schemas.openxmlformats.org/presentationml/2006/ole">
            <p:oleObj spid="_x0000_s45058" name="Unknown" r:id="rId3" imgW="3136680" imgH="1091880" progId="Equation.KSEE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11560" y="3501008"/>
          <a:ext cx="7778750" cy="2630488"/>
        </p:xfrm>
        <a:graphic>
          <a:graphicData uri="http://schemas.openxmlformats.org/presentationml/2006/ole">
            <p:oleObj spid="_x0000_s45059" name="Unknown" r:id="rId4" imgW="2781000" imgH="939600" progId="Equation.KSEE3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3108325" y="476672"/>
          <a:ext cx="2905125" cy="1066800"/>
        </p:xfrm>
        <a:graphic>
          <a:graphicData uri="http://schemas.openxmlformats.org/presentationml/2006/ole">
            <p:oleObj spid="_x0000_s46082" name="Unknown" r:id="rId4" imgW="1244520" imgH="457200" progId="Equation.KSEE3">
              <p:embed/>
            </p:oleObj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35496" y="1916832"/>
          <a:ext cx="9115425" cy="1416050"/>
        </p:xfrm>
        <a:graphic>
          <a:graphicData uri="http://schemas.openxmlformats.org/presentationml/2006/ole">
            <p:oleObj spid="_x0000_s46083" name="Unknown" r:id="rId5" imgW="3111480" imgH="482400" progId="Equation.KSEE3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95536" y="3645024"/>
          <a:ext cx="8298720" cy="2808312"/>
        </p:xfrm>
        <a:graphic>
          <a:graphicData uri="http://schemas.openxmlformats.org/presentationml/2006/ole">
            <p:oleObj spid="_x0000_s46084" name="Unknown" r:id="rId6" imgW="3340080" imgH="1130040" progId="Equation.KSEE3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323528" y="692696"/>
          <a:ext cx="8540872" cy="1152128"/>
        </p:xfrm>
        <a:graphic>
          <a:graphicData uri="http://schemas.openxmlformats.org/presentationml/2006/ole">
            <p:oleObj spid="_x0000_s47106" name="Unknown" r:id="rId3" imgW="3200400" imgH="431640" progId="Equation.KSEE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95536" y="2276872"/>
          <a:ext cx="8516746" cy="1368152"/>
        </p:xfrm>
        <a:graphic>
          <a:graphicData uri="http://schemas.openxmlformats.org/presentationml/2006/ole">
            <p:oleObj spid="_x0000_s47107" name="Unknown" r:id="rId4" imgW="3162240" imgH="507960" progId="Equation.KSEE3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11560" y="4581128"/>
          <a:ext cx="7253859" cy="792088"/>
        </p:xfrm>
        <a:graphic>
          <a:graphicData uri="http://schemas.openxmlformats.org/presentationml/2006/ole">
            <p:oleObj spid="_x0000_s47108" name="Unknown" r:id="rId5" imgW="2209680" imgH="241200" progId="Equation.KSEE3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HDU4651 </a:t>
            </a:r>
            <a:r>
              <a:rPr lang="en-US" altLang="zh-CN" dirty="0" smtClean="0"/>
              <a:t>Partition (2013</a:t>
            </a:r>
            <a:r>
              <a:rPr lang="zh-CN" altLang="en-US" dirty="0" smtClean="0"/>
              <a:t>多校</a:t>
            </a:r>
            <a:r>
              <a:rPr lang="en-US" altLang="zh-CN" dirty="0" smtClean="0"/>
              <a:t>5)</a:t>
            </a:r>
            <a:br>
              <a:rPr lang="en-US" altLang="zh-CN" dirty="0" smtClean="0"/>
            </a:br>
            <a:r>
              <a:rPr lang="zh-CN" altLang="en-US" dirty="0" smtClean="0"/>
              <a:t>输出分拆数</a:t>
            </a:r>
            <a:r>
              <a:rPr lang="en-US" altLang="zh-CN" dirty="0" smtClean="0"/>
              <a:t>P(n),n&lt;=100000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HDU4658 Integer </a:t>
            </a:r>
            <a:r>
              <a:rPr lang="en-US" altLang="zh-CN" dirty="0" smtClean="0"/>
              <a:t>Partition(2013 </a:t>
            </a:r>
            <a:r>
              <a:rPr lang="zh-CN" altLang="en-US" dirty="0" smtClean="0"/>
              <a:t>多校</a:t>
            </a:r>
            <a:r>
              <a:rPr lang="en-US" altLang="zh-CN" dirty="0" smtClean="0"/>
              <a:t>6)</a:t>
            </a:r>
            <a:br>
              <a:rPr lang="en-US" altLang="zh-CN" dirty="0" smtClean="0"/>
            </a:br>
            <a:r>
              <a:rPr lang="zh-CN" altLang="en-US" dirty="0" smtClean="0"/>
              <a:t>求把</a:t>
            </a:r>
            <a:r>
              <a:rPr lang="en-US" altLang="zh-CN" dirty="0" smtClean="0"/>
              <a:t>n</a:t>
            </a:r>
            <a:r>
              <a:rPr lang="zh-CN" altLang="en-US" dirty="0" smtClean="0"/>
              <a:t>分成若干个数相加，并且没有一个数重复</a:t>
            </a:r>
            <a:r>
              <a:rPr lang="en-US" altLang="zh-CN" dirty="0" smtClean="0"/>
              <a:t>k</a:t>
            </a:r>
            <a:r>
              <a:rPr lang="zh-CN" altLang="en-US" dirty="0" smtClean="0"/>
              <a:t>次或以上的方案数，对</a:t>
            </a:r>
            <a:r>
              <a:rPr lang="en-US" altLang="zh-CN" dirty="0" smtClean="0"/>
              <a:t>1e9+7</a:t>
            </a:r>
            <a:r>
              <a:rPr lang="zh-CN" altLang="en-US" dirty="0" smtClean="0"/>
              <a:t>取余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n,k,T</a:t>
            </a:r>
            <a:r>
              <a:rPr lang="en-US" altLang="zh-CN" dirty="0" smtClean="0"/>
              <a:t>&lt;=100000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二项式定理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467544" y="1412776"/>
          <a:ext cx="3298149" cy="942206"/>
        </p:xfrm>
        <a:graphic>
          <a:graphicData uri="http://schemas.openxmlformats.org/presentationml/2006/ole">
            <p:oleObj spid="_x0000_s2050" name="Unknown" r:id="rId3" imgW="1511280" imgH="431640" progId="Equation.KSEE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2420888"/>
            <a:ext cx="5474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是数列                          的母函数</a:t>
            </a:r>
            <a:endParaRPr lang="zh-CN" altLang="en-US" sz="32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907704" y="2372246"/>
          <a:ext cx="2104273" cy="624706"/>
        </p:xfrm>
        <a:graphic>
          <a:graphicData uri="http://schemas.openxmlformats.org/presentationml/2006/ole">
            <p:oleObj spid="_x0000_s2051" name="Unknown" r:id="rId4" imgW="812520" imgH="241200" progId="Equation.KSEE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3645024"/>
            <a:ext cx="83407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该母函数第</a:t>
            </a:r>
            <a:r>
              <a:rPr lang="en-US" altLang="zh-CN" sz="3200" dirty="0" smtClean="0"/>
              <a:t>r</a:t>
            </a:r>
            <a:r>
              <a:rPr lang="zh-CN" altLang="en-US" sz="3200" dirty="0" smtClean="0"/>
              <a:t>项系数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实际含义：有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个元素，从中选择</a:t>
            </a:r>
            <a:r>
              <a:rPr lang="en-US" altLang="zh-CN" sz="3200" dirty="0" smtClean="0"/>
              <a:t>r</a:t>
            </a:r>
            <a:r>
              <a:rPr lang="zh-CN" altLang="en-US" sz="3200" dirty="0" smtClean="0"/>
              <a:t>个的方案数</a:t>
            </a:r>
            <a:endParaRPr lang="zh-CN" altLang="en-US" sz="32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995936" y="3573016"/>
          <a:ext cx="525462" cy="623887"/>
        </p:xfrm>
        <a:graphic>
          <a:graphicData uri="http://schemas.openxmlformats.org/presentationml/2006/ole">
            <p:oleObj spid="_x0000_s2052" name="Unknown" r:id="rId5" imgW="203040" imgH="241200" progId="Equation.KSEE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广义二项式定理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684213" y="1954212"/>
          <a:ext cx="4818948" cy="1186755"/>
        </p:xfrm>
        <a:graphic>
          <a:graphicData uri="http://schemas.openxmlformats.org/presentationml/2006/ole">
            <p:oleObj spid="_x0000_s29698" name="Unknown" r:id="rId3" imgW="1752480" imgH="431640" progId="Equation.KSEE3">
              <p:embed/>
            </p:oleObj>
          </a:graphicData>
        </a:graphic>
      </p:graphicFrame>
      <p:graphicFrame>
        <p:nvGraphicFramePr>
          <p:cNvPr id="5" name="内容占位符 3"/>
          <p:cNvGraphicFramePr>
            <a:graphicFrameLocks noChangeAspect="1"/>
          </p:cNvGraphicFramePr>
          <p:nvPr/>
        </p:nvGraphicFramePr>
        <p:xfrm>
          <a:off x="539552" y="3429000"/>
          <a:ext cx="5130800" cy="1152525"/>
        </p:xfrm>
        <a:graphic>
          <a:graphicData uri="http://schemas.openxmlformats.org/presentationml/2006/ole">
            <p:oleObj spid="_x0000_s29699" name="Unknown" r:id="rId4" imgW="1866600" imgH="419040" progId="Equation.KSEE3">
              <p:embed/>
            </p:oleObj>
          </a:graphicData>
        </a:graphic>
      </p:graphicFrame>
      <p:graphicFrame>
        <p:nvGraphicFramePr>
          <p:cNvPr id="29702" name="内容占位符 3"/>
          <p:cNvGraphicFramePr>
            <a:graphicFrameLocks noChangeAspect="1"/>
          </p:cNvGraphicFramePr>
          <p:nvPr/>
        </p:nvGraphicFramePr>
        <p:xfrm>
          <a:off x="683568" y="5085184"/>
          <a:ext cx="6530975" cy="1257300"/>
        </p:xfrm>
        <a:graphic>
          <a:graphicData uri="http://schemas.openxmlformats.org/presentationml/2006/ole">
            <p:oleObj spid="_x0000_s29702" name="Unknown" r:id="rId5" imgW="2374560" imgH="457200" progId="Equation.KSEE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枚砝码，分别是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克，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克，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克，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只考虑叠加，能称出多少种重量，分别有多少种方案？</a:t>
            </a: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11560" y="3573016"/>
          <a:ext cx="8012112" cy="1092200"/>
        </p:xfrm>
        <a:graphic>
          <a:graphicData uri="http://schemas.openxmlformats.org/presentationml/2006/ole">
            <p:oleObj spid="_x0000_s3074" name="Unknown" r:id="rId3" imgW="3352680" imgH="457200" progId="Equation.KSEE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4869160"/>
            <a:ext cx="7167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从母函数中可知，总共</a:t>
            </a:r>
            <a:r>
              <a:rPr lang="en-US" altLang="zh-CN" sz="3200" dirty="0" smtClean="0"/>
              <a:t>10</a:t>
            </a:r>
            <a:r>
              <a:rPr lang="zh-CN" altLang="en-US" sz="3200" dirty="0" smtClean="0"/>
              <a:t>种重量，并且</a:t>
            </a:r>
            <a:endParaRPr lang="zh-CN" altLang="en-US" sz="32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827584" y="5589240"/>
          <a:ext cx="432048" cy="531751"/>
        </p:xfrm>
        <a:graphic>
          <a:graphicData uri="http://schemas.openxmlformats.org/presentationml/2006/ole">
            <p:oleObj spid="_x0000_s3075" name="Unknown" r:id="rId4" imgW="164880" imgH="203040" progId="Equation.KSEE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5616" y="5589240"/>
            <a:ext cx="4793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的系数为重量为</a:t>
            </a:r>
            <a:r>
              <a:rPr lang="en-US" altLang="zh-CN" sz="3200" dirty="0" err="1" smtClean="0"/>
              <a:t>i</a:t>
            </a:r>
            <a:r>
              <a:rPr lang="zh-CN" altLang="en-US" sz="3200" dirty="0" smtClean="0"/>
              <a:t>的方案数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无限数量的情况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种钞票，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元，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元，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元，并且都有无数张，问能组成哪些面值，且有多少种方案？</a:t>
            </a:r>
            <a:endParaRPr lang="zh-CN" altLang="en-US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777875" y="3573463"/>
          <a:ext cx="7677150" cy="1092200"/>
        </p:xfrm>
        <a:graphic>
          <a:graphicData uri="http://schemas.openxmlformats.org/presentationml/2006/ole">
            <p:oleObj spid="_x0000_s4098" name="Unknown" r:id="rId3" imgW="3213000" imgH="457200" progId="Equation.KSEE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HDOJ1398 Square Coins</a:t>
            </a:r>
            <a:br>
              <a:rPr lang="en-US" altLang="zh-CN" dirty="0" smtClean="0"/>
            </a:br>
            <a:r>
              <a:rPr lang="zh-CN" altLang="en-US" dirty="0" smtClean="0"/>
              <a:t>你现在有</a:t>
            </a:r>
            <a:r>
              <a:rPr lang="en-US" altLang="zh-CN" dirty="0" smtClean="0"/>
              <a:t>17</a:t>
            </a:r>
            <a:r>
              <a:rPr lang="zh-CN" altLang="en-US" dirty="0" smtClean="0"/>
              <a:t>种硬币，面值分别为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分，</a:t>
            </a:r>
            <a:r>
              <a:rPr lang="en-US" altLang="zh-CN" dirty="0" smtClean="0"/>
              <a:t>9</a:t>
            </a:r>
            <a:r>
              <a:rPr lang="zh-CN" altLang="en-US" dirty="0" smtClean="0"/>
              <a:t>分，</a:t>
            </a:r>
            <a:r>
              <a:rPr lang="en-US" altLang="zh-CN" dirty="0" smtClean="0"/>
              <a:t>16</a:t>
            </a:r>
            <a:r>
              <a:rPr lang="zh-CN" altLang="en-US" dirty="0" smtClean="0"/>
              <a:t>分，</a:t>
            </a:r>
            <a:r>
              <a:rPr lang="en-US" altLang="zh-CN" dirty="0" smtClean="0"/>
              <a:t>….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289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给定一个费用，问有多少种表示方式。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例如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10=1+1+1+1+1+1+1+1+1+1</a:t>
            </a:r>
            <a:br>
              <a:rPr lang="en-US" altLang="zh-CN" dirty="0" smtClean="0"/>
            </a:br>
            <a:r>
              <a:rPr lang="en-US" altLang="zh-CN" dirty="0" smtClean="0"/>
              <a:t>=1+1+1+1+1+1+4</a:t>
            </a:r>
            <a:br>
              <a:rPr lang="en-US" altLang="zh-CN" dirty="0" smtClean="0"/>
            </a:br>
            <a:r>
              <a:rPr lang="en-US" altLang="zh-CN" dirty="0" smtClean="0"/>
              <a:t>=1+1+4+4</a:t>
            </a:r>
            <a:br>
              <a:rPr lang="en-US" altLang="zh-CN" dirty="0" smtClean="0"/>
            </a:br>
            <a:r>
              <a:rPr lang="en-US" altLang="zh-CN" dirty="0" smtClean="0"/>
              <a:t>=1+9 </a:t>
            </a:r>
            <a:r>
              <a:rPr lang="zh-CN" altLang="en-US" dirty="0" smtClean="0"/>
              <a:t>共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构造母函数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51520" y="2348880"/>
          <a:ext cx="8629590" cy="1296144"/>
        </p:xfrm>
        <a:graphic>
          <a:graphicData uri="http://schemas.openxmlformats.org/presentationml/2006/ole">
            <p:oleObj spid="_x0000_s5122" name="Unknown" r:id="rId3" imgW="3213000" imgH="482400" progId="Equation.KSEE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考虑若干个多项式相乘</a:t>
            </a:r>
            <a:endParaRPr lang="zh-CN" altLang="en-US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605088" y="1971675"/>
          <a:ext cx="4017962" cy="1749425"/>
        </p:xfrm>
        <a:graphic>
          <a:graphicData uri="http://schemas.openxmlformats.org/presentationml/2006/ole">
            <p:oleObj spid="_x0000_s6146" name="Unknown" r:id="rId3" imgW="1079280" imgH="469800" progId="Equation.KSEE3">
              <p:embed/>
            </p:oleObj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51520" y="3717032"/>
          <a:ext cx="8629650" cy="2557463"/>
        </p:xfrm>
        <a:graphic>
          <a:graphicData uri="http://schemas.openxmlformats.org/presentationml/2006/ole">
            <p:oleObj spid="_x0000_s6147" name="Unknown" r:id="rId4" imgW="3213000" imgH="952200" progId="Equation.KSEE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499</Words>
  <Application>Microsoft Office PowerPoint</Application>
  <PresentationFormat>全屏显示(4:3)</PresentationFormat>
  <Paragraphs>65</Paragraphs>
  <Slides>26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Office 主题</vt:lpstr>
      <vt:lpstr>Unknown</vt:lpstr>
      <vt:lpstr>母函数</vt:lpstr>
      <vt:lpstr>定义</vt:lpstr>
      <vt:lpstr>二项式定理</vt:lpstr>
      <vt:lpstr>广义二项式定理</vt:lpstr>
      <vt:lpstr>幻灯片 5</vt:lpstr>
      <vt:lpstr>无限数量的情况</vt:lpstr>
      <vt:lpstr>例题</vt:lpstr>
      <vt:lpstr>幻灯片 8</vt:lpstr>
      <vt:lpstr>幻灯片 9</vt:lpstr>
      <vt:lpstr>幻灯片 10</vt:lpstr>
      <vt:lpstr>幻灯片 11</vt:lpstr>
      <vt:lpstr>幻灯片 12</vt:lpstr>
      <vt:lpstr>指数型母函数</vt:lpstr>
      <vt:lpstr>指数型母函数</vt:lpstr>
      <vt:lpstr>幻灯片 15</vt:lpstr>
      <vt:lpstr>求通项公式</vt:lpstr>
      <vt:lpstr>求通项公式</vt:lpstr>
      <vt:lpstr>幻灯片 18</vt:lpstr>
      <vt:lpstr>分拆数</vt:lpstr>
      <vt:lpstr>分拆数</vt:lpstr>
      <vt:lpstr>广义五边形数</vt:lpstr>
      <vt:lpstr>回到分拆数</vt:lpstr>
      <vt:lpstr>幻灯片 23</vt:lpstr>
      <vt:lpstr>幻灯片 24</vt:lpstr>
      <vt:lpstr>幻灯片 25</vt:lpstr>
      <vt:lpstr>例题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51</cp:revision>
  <dcterms:modified xsi:type="dcterms:W3CDTF">2017-08-05T11:57:58Z</dcterms:modified>
</cp:coreProperties>
</file>