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81" r:id="rId4"/>
    <p:sldId id="282" r:id="rId5"/>
    <p:sldId id="283" r:id="rId6"/>
    <p:sldId id="280" r:id="rId7"/>
    <p:sldId id="284" r:id="rId8"/>
    <p:sldId id="285" r:id="rId9"/>
    <p:sldId id="274" r:id="rId10"/>
    <p:sldId id="275" r:id="rId11"/>
    <p:sldId id="276" r:id="rId12"/>
    <p:sldId id="277" r:id="rId13"/>
    <p:sldId id="278" r:id="rId14"/>
    <p:sldId id="279" r:id="rId15"/>
    <p:sldId id="286" r:id="rId16"/>
    <p:sldId id="28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61562-FBBC-654C-9C43-60B8345D2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F68745-5170-544B-AFD3-01223F8FE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2E631-DCE5-DC47-B187-C66D2580E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B052-BB03-6B44-8823-A1CF14987080}" type="datetimeFigureOut">
              <a:rPr lang="en-US" smtClean="0"/>
              <a:t>8/13/19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00469-68D7-974E-B101-918D07DBA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5ED9A-9746-7441-A36D-723043D0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A973-2E6E-8041-9EC3-57572F51E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63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4FA55-D67F-7444-9E64-654CA9F68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9C93F0-DFC3-EC4F-BB31-4F7D8547A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81D24-07C1-1345-92E9-0761348D8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B052-BB03-6B44-8823-A1CF14987080}" type="datetimeFigureOut">
              <a:rPr lang="en-US" smtClean="0"/>
              <a:t>8/13/19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31174-FC1B-6C4F-AA54-F20F968A3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629E6-C052-AF47-86D4-23976107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A973-2E6E-8041-9EC3-57572F51E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92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B27DF5-0C5B-4C4B-9562-E4D1BB9E24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BF679D-5385-EF41-B430-FC3712F8D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2529C-3960-DB4F-A99E-B58B8CA7E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B052-BB03-6B44-8823-A1CF14987080}" type="datetimeFigureOut">
              <a:rPr lang="en-US" smtClean="0"/>
              <a:t>8/13/19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9A5E9-6CDB-8541-91DF-82E4F155E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4BC9-867A-8B40-A2A1-66450A486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A973-2E6E-8041-9EC3-57572F51E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9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7FE3C-4C44-F946-BC1A-72AA009C6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2F2C1-A66A-EB4E-A096-43FF5FB0A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E75DC-B2D7-8F4B-9C40-DD7D1591F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B052-BB03-6B44-8823-A1CF14987080}" type="datetimeFigureOut">
              <a:rPr lang="en-US" smtClean="0"/>
              <a:t>8/13/19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5E0DE-87DE-FB49-ACD7-6F2F8A274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C67BD-46EB-6546-B0A8-FF390F9CA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A973-2E6E-8041-9EC3-57572F51E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23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3DBE0-3987-214D-B605-9788AF86C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22911-20D7-7242-8337-901CC175C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DAF54-E237-6745-B368-05857A65F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B052-BB03-6B44-8823-A1CF14987080}" type="datetimeFigureOut">
              <a:rPr lang="en-US" smtClean="0"/>
              <a:t>8/13/19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63DEF-FC0A-B246-A3ED-FCE775FF4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BC1BE-2C9A-2A4E-ACA1-FAFD33E7D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A973-2E6E-8041-9EC3-57572F51E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91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58396-B9C6-1148-825F-35EE47EC5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517D7-6CF9-4B4D-AE6B-E9918BD5C3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75899-FE57-1A4D-99B3-816B934B4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0357C-940F-3440-A983-D907B5F7F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B052-BB03-6B44-8823-A1CF14987080}" type="datetimeFigureOut">
              <a:rPr lang="en-US" smtClean="0"/>
              <a:t>8/13/19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CB0C7-6590-3241-9D95-C9567247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EAFD6-DC29-CE4C-B765-8D09E110F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A973-2E6E-8041-9EC3-57572F51E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5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04C62-06FB-9444-B558-59C99C7D0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09778-E00B-B544-85ED-350245D82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20764-E100-B442-9D74-82135156F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91FDA-D672-7B4C-B1BC-169EFECB67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114108-A884-344B-AB3C-B5D1C438F9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2E3B4A-1E20-1A49-9672-30897C29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B052-BB03-6B44-8823-A1CF14987080}" type="datetimeFigureOut">
              <a:rPr lang="en-US" smtClean="0"/>
              <a:t>8/13/19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19A2EA-CA6A-2E49-B029-C95E76B6F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0F4B30-7857-EF49-890F-5208935CE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A973-2E6E-8041-9EC3-57572F51E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2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45A2-3D50-884B-8BD0-99F86457E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B3EF1D-F66C-2944-B07D-1345A5218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B052-BB03-6B44-8823-A1CF14987080}" type="datetimeFigureOut">
              <a:rPr lang="en-US" smtClean="0"/>
              <a:t>8/13/19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CCA5D0-961E-484D-A7EC-F49361789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B3A950-CF20-F448-A179-D6BB1BC83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A973-2E6E-8041-9EC3-57572F51E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96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ED645C-611D-FE4C-9020-1CF76896E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B052-BB03-6B44-8823-A1CF14987080}" type="datetimeFigureOut">
              <a:rPr lang="en-US" smtClean="0"/>
              <a:t>8/13/19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BB1AF2-9FBC-DF45-8E5C-5CF9D50FC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FA500-9231-B145-9E45-85CCC53C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A973-2E6E-8041-9EC3-57572F51E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5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52774-E504-F44D-A050-B8DE0BB5C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54841-EA14-0F4D-A169-0DB02A784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8755A2-D8CC-0E4A-BAF9-BD4557B7C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C0E8D-960A-0C42-8AFB-7D7D96C81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B052-BB03-6B44-8823-A1CF14987080}" type="datetimeFigureOut">
              <a:rPr lang="en-US" smtClean="0"/>
              <a:t>8/13/19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7708E-1A8B-7746-B3FF-11FF49793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51FD0-A9BB-1C49-886F-DBC3DA29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A973-2E6E-8041-9EC3-57572F51E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6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FA427-1F42-D241-B452-FA7953B9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B830A8-4C73-5F4E-9826-6662B0A229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79833B-6A64-E04B-BFE2-91C0260FF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A089A-8947-EC4A-B151-2BBC6B02F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B052-BB03-6B44-8823-A1CF14987080}" type="datetimeFigureOut">
              <a:rPr lang="en-US" smtClean="0"/>
              <a:t>8/13/19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89BEC-090E-3444-B657-AA187216B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3B1BC-D763-6947-9669-E4A4B9F78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A973-2E6E-8041-9EC3-57572F51E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99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9F8F1B-F5B9-014D-9E1E-2482A40DC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4F8FC-A9F9-BD42-B02F-A55939E35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11B57-1772-E748-8F8D-3AF9A89AFB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CB052-BB03-6B44-8823-A1CF14987080}" type="datetimeFigureOut">
              <a:rPr lang="en-US" smtClean="0"/>
              <a:t>8/13/19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915CE-526C-C741-93DD-EAA005DAEF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902C6-7561-8244-88D2-6BD6AA0B66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2A973-2E6E-8041-9EC3-57572F51E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42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cran.r-project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studio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rstudio.com/products/rstudio/download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5710" y="1691815"/>
            <a:ext cx="6122048" cy="51930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929">
              <a:lnSpc>
                <a:spcPts val="3958"/>
              </a:lnSpc>
            </a:pPr>
            <a:r>
              <a:rPr b="1" spc="176" dirty="0">
                <a:latin typeface="Gill Sans MT"/>
                <a:cs typeface="Gill Sans MT"/>
              </a:rPr>
              <a:t>An </a:t>
            </a:r>
            <a:r>
              <a:rPr b="1" spc="143" dirty="0">
                <a:latin typeface="Gill Sans MT"/>
                <a:cs typeface="Gill Sans MT"/>
              </a:rPr>
              <a:t>Introduction </a:t>
            </a:r>
            <a:r>
              <a:rPr b="1" spc="183" dirty="0">
                <a:latin typeface="Gill Sans MT"/>
                <a:cs typeface="Gill Sans MT"/>
              </a:rPr>
              <a:t>to</a:t>
            </a:r>
            <a:r>
              <a:rPr b="1" spc="-186" dirty="0">
                <a:latin typeface="Gill Sans MT"/>
                <a:cs typeface="Gill Sans MT"/>
              </a:rPr>
              <a:t> </a:t>
            </a:r>
            <a:r>
              <a:rPr b="1" spc="239" dirty="0">
                <a:latin typeface="Gill Sans MT"/>
                <a:cs typeface="Gill Sans MT"/>
              </a:rPr>
              <a:t>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13403" y="5639990"/>
            <a:ext cx="4093815" cy="10259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3954" marR="3572" indent="-275471">
              <a:lnSpc>
                <a:spcPts val="1969"/>
              </a:lnSpc>
            </a:pPr>
            <a:r>
              <a:rPr sz="1687" dirty="0">
                <a:solidFill>
                  <a:srgbClr val="606060"/>
                </a:solidFill>
                <a:latin typeface="Gill Sans MT"/>
                <a:cs typeface="Gill Sans MT"/>
              </a:rPr>
              <a:t>Dan </a:t>
            </a:r>
            <a:r>
              <a:rPr sz="1687" spc="-18" dirty="0">
                <a:solidFill>
                  <a:srgbClr val="606060"/>
                </a:solidFill>
                <a:latin typeface="Gill Sans MT"/>
                <a:cs typeface="Gill Sans MT"/>
              </a:rPr>
              <a:t>Navarro</a:t>
            </a:r>
            <a:r>
              <a:rPr sz="1687" spc="-49" dirty="0">
                <a:solidFill>
                  <a:srgbClr val="606060"/>
                </a:solidFill>
                <a:latin typeface="Gill Sans MT"/>
                <a:cs typeface="Gill Sans MT"/>
              </a:rPr>
              <a:t> </a:t>
            </a:r>
            <a:r>
              <a:rPr sz="1687" spc="-4" dirty="0">
                <a:solidFill>
                  <a:srgbClr val="606060"/>
                </a:solidFill>
                <a:latin typeface="Gill Sans MT"/>
                <a:cs typeface="Gill Sans MT"/>
              </a:rPr>
              <a:t>(daniel.navarro@adelaide.edu.au)  </a:t>
            </a:r>
            <a:r>
              <a:rPr sz="1687" dirty="0">
                <a:solidFill>
                  <a:srgbClr val="606060"/>
                </a:solidFill>
                <a:latin typeface="Gill Sans MT"/>
                <a:cs typeface="Gill Sans MT"/>
              </a:rPr>
              <a:t>School</a:t>
            </a:r>
            <a:r>
              <a:rPr sz="1687" spc="-18" dirty="0">
                <a:solidFill>
                  <a:srgbClr val="606060"/>
                </a:solidFill>
                <a:latin typeface="Gill Sans MT"/>
                <a:cs typeface="Gill Sans MT"/>
              </a:rPr>
              <a:t> </a:t>
            </a:r>
            <a:r>
              <a:rPr sz="1687" dirty="0">
                <a:solidFill>
                  <a:srgbClr val="606060"/>
                </a:solidFill>
                <a:latin typeface="Gill Sans MT"/>
                <a:cs typeface="Gill Sans MT"/>
              </a:rPr>
              <a:t>of</a:t>
            </a:r>
            <a:r>
              <a:rPr sz="1687" spc="-14" dirty="0">
                <a:solidFill>
                  <a:srgbClr val="606060"/>
                </a:solidFill>
                <a:latin typeface="Gill Sans MT"/>
                <a:cs typeface="Gill Sans MT"/>
              </a:rPr>
              <a:t> </a:t>
            </a:r>
            <a:r>
              <a:rPr sz="1687" spc="-11" dirty="0">
                <a:solidFill>
                  <a:srgbClr val="606060"/>
                </a:solidFill>
                <a:latin typeface="Gill Sans MT"/>
                <a:cs typeface="Gill Sans MT"/>
              </a:rPr>
              <a:t>Psychology,</a:t>
            </a:r>
            <a:r>
              <a:rPr sz="1687" spc="-183" dirty="0">
                <a:solidFill>
                  <a:srgbClr val="606060"/>
                </a:solidFill>
                <a:latin typeface="Gill Sans MT"/>
                <a:cs typeface="Gill Sans MT"/>
              </a:rPr>
              <a:t> </a:t>
            </a:r>
            <a:r>
              <a:rPr sz="1687" spc="-4" dirty="0">
                <a:solidFill>
                  <a:srgbClr val="606060"/>
                </a:solidFill>
                <a:latin typeface="Gill Sans MT"/>
                <a:cs typeface="Gill Sans MT"/>
              </a:rPr>
              <a:t>University</a:t>
            </a:r>
            <a:r>
              <a:rPr sz="1687" spc="-14" dirty="0">
                <a:solidFill>
                  <a:srgbClr val="606060"/>
                </a:solidFill>
                <a:latin typeface="Gill Sans MT"/>
                <a:cs typeface="Gill Sans MT"/>
              </a:rPr>
              <a:t> </a:t>
            </a:r>
            <a:r>
              <a:rPr sz="1687" dirty="0">
                <a:solidFill>
                  <a:srgbClr val="606060"/>
                </a:solidFill>
                <a:latin typeface="Gill Sans MT"/>
                <a:cs typeface="Gill Sans MT"/>
              </a:rPr>
              <a:t>of</a:t>
            </a:r>
            <a:r>
              <a:rPr sz="1687" spc="-183" dirty="0">
                <a:solidFill>
                  <a:srgbClr val="606060"/>
                </a:solidFill>
                <a:latin typeface="Gill Sans MT"/>
                <a:cs typeface="Gill Sans MT"/>
              </a:rPr>
              <a:t> </a:t>
            </a:r>
            <a:r>
              <a:rPr sz="1687" dirty="0">
                <a:solidFill>
                  <a:srgbClr val="606060"/>
                </a:solidFill>
                <a:latin typeface="Gill Sans MT"/>
                <a:cs typeface="Gill Sans MT"/>
              </a:rPr>
              <a:t>Adelaide</a:t>
            </a:r>
            <a:endParaRPr sz="1687" dirty="0">
              <a:latin typeface="Gill Sans MT"/>
              <a:cs typeface="Gill Sans MT"/>
            </a:endParaRPr>
          </a:p>
          <a:p>
            <a:pPr marL="1103670" marR="3572" indent="826860">
              <a:lnSpc>
                <a:spcPts val="1969"/>
              </a:lnSpc>
            </a:pPr>
            <a:r>
              <a:rPr sz="1687" dirty="0">
                <a:solidFill>
                  <a:srgbClr val="606060"/>
                </a:solidFill>
                <a:latin typeface="Gill Sans MT"/>
                <a:cs typeface="Gill Sans MT"/>
              </a:rPr>
              <a:t>ua.edu.au/ccs/people/dan  </a:t>
            </a:r>
            <a:r>
              <a:rPr sz="1687" spc="-21" dirty="0">
                <a:solidFill>
                  <a:srgbClr val="606060"/>
                </a:solidFill>
                <a:latin typeface="Gill Sans MT"/>
                <a:cs typeface="Gill Sans MT"/>
              </a:rPr>
              <a:t>CSIRO </a:t>
            </a:r>
            <a:r>
              <a:rPr sz="1687" dirty="0">
                <a:solidFill>
                  <a:srgbClr val="606060"/>
                </a:solidFill>
                <a:latin typeface="Gill Sans MT"/>
                <a:cs typeface="Gill Sans MT"/>
              </a:rPr>
              <a:t>R</a:t>
            </a:r>
            <a:r>
              <a:rPr sz="1687" spc="-380" dirty="0">
                <a:solidFill>
                  <a:srgbClr val="606060"/>
                </a:solidFill>
                <a:latin typeface="Gill Sans MT"/>
                <a:cs typeface="Gill Sans MT"/>
              </a:rPr>
              <a:t> </a:t>
            </a:r>
            <a:r>
              <a:rPr sz="1687" spc="-25" dirty="0">
                <a:solidFill>
                  <a:srgbClr val="606060"/>
                </a:solidFill>
                <a:latin typeface="Gill Sans MT"/>
                <a:cs typeface="Gill Sans MT"/>
              </a:rPr>
              <a:t>Workshop, </a:t>
            </a:r>
            <a:r>
              <a:rPr sz="1687" spc="-4" dirty="0">
                <a:solidFill>
                  <a:srgbClr val="606060"/>
                </a:solidFill>
                <a:latin typeface="Gill Sans MT"/>
                <a:cs typeface="Gill Sans MT"/>
              </a:rPr>
              <a:t>28-Nov-2013</a:t>
            </a:r>
            <a:endParaRPr sz="1687" dirty="0">
              <a:latin typeface="Gill Sans MT"/>
              <a:cs typeface="Gill Sans M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02969" y="5840016"/>
            <a:ext cx="3107531" cy="351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87" b="1" dirty="0"/>
              <a:t>Adapted from </a:t>
            </a:r>
          </a:p>
        </p:txBody>
      </p:sp>
    </p:spTree>
    <p:extLst>
      <p:ext uri="{BB962C8B-B14F-4D97-AF65-F5344CB8AC3E}">
        <p14:creationId xmlns:p14="http://schemas.microsoft.com/office/powerpoint/2010/main" val="4191968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18318" y="1355178"/>
            <a:ext cx="8341007" cy="4885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28602" y="476961"/>
            <a:ext cx="3682157" cy="64915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929">
              <a:lnSpc>
                <a:spcPct val="100000"/>
              </a:lnSpc>
            </a:pPr>
            <a:r>
              <a:rPr sz="2109" spc="-4" dirty="0"/>
              <a:t>Minimising </a:t>
            </a:r>
            <a:r>
              <a:rPr sz="2109" dirty="0"/>
              <a:t>and </a:t>
            </a:r>
            <a:r>
              <a:rPr sz="2109" spc="-4" dirty="0"/>
              <a:t>maximising</a:t>
            </a:r>
            <a:r>
              <a:rPr sz="2109" dirty="0"/>
              <a:t> </a:t>
            </a:r>
            <a:r>
              <a:rPr sz="2109" spc="-4" dirty="0"/>
              <a:t>panels:</a:t>
            </a:r>
            <a:endParaRPr sz="2109"/>
          </a:p>
        </p:txBody>
      </p:sp>
      <p:sp>
        <p:nvSpPr>
          <p:cNvPr id="4" name="object 4"/>
          <p:cNvSpPr/>
          <p:nvPr/>
        </p:nvSpPr>
        <p:spPr>
          <a:xfrm>
            <a:off x="7158630" y="1589482"/>
            <a:ext cx="589359" cy="589359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715444" y="122748"/>
                </a:moveTo>
                <a:lnTo>
                  <a:pt x="748013" y="159304"/>
                </a:lnTo>
                <a:lnTo>
                  <a:pt x="775571" y="198528"/>
                </a:lnTo>
                <a:lnTo>
                  <a:pt x="798118" y="239975"/>
                </a:lnTo>
                <a:lnTo>
                  <a:pt x="815655" y="283200"/>
                </a:lnTo>
                <a:lnTo>
                  <a:pt x="828182" y="327760"/>
                </a:lnTo>
                <a:lnTo>
                  <a:pt x="835697" y="373208"/>
                </a:lnTo>
                <a:lnTo>
                  <a:pt x="838203" y="419101"/>
                </a:lnTo>
                <a:lnTo>
                  <a:pt x="835697" y="464994"/>
                </a:lnTo>
                <a:lnTo>
                  <a:pt x="828182" y="510442"/>
                </a:lnTo>
                <a:lnTo>
                  <a:pt x="815655" y="555000"/>
                </a:lnTo>
                <a:lnTo>
                  <a:pt x="798118" y="598224"/>
                </a:lnTo>
                <a:lnTo>
                  <a:pt x="775571" y="639669"/>
                </a:lnTo>
                <a:lnTo>
                  <a:pt x="748013" y="678891"/>
                </a:lnTo>
                <a:lnTo>
                  <a:pt x="715444" y="715444"/>
                </a:lnTo>
                <a:lnTo>
                  <a:pt x="678891" y="748013"/>
                </a:lnTo>
                <a:lnTo>
                  <a:pt x="639669" y="775571"/>
                </a:lnTo>
                <a:lnTo>
                  <a:pt x="598224" y="798118"/>
                </a:lnTo>
                <a:lnTo>
                  <a:pt x="555000" y="815655"/>
                </a:lnTo>
                <a:lnTo>
                  <a:pt x="510442" y="828182"/>
                </a:lnTo>
                <a:lnTo>
                  <a:pt x="464994" y="835697"/>
                </a:lnTo>
                <a:lnTo>
                  <a:pt x="419101" y="838203"/>
                </a:lnTo>
                <a:lnTo>
                  <a:pt x="373208" y="835697"/>
                </a:lnTo>
                <a:lnTo>
                  <a:pt x="327760" y="828182"/>
                </a:lnTo>
                <a:lnTo>
                  <a:pt x="283200" y="815655"/>
                </a:lnTo>
                <a:lnTo>
                  <a:pt x="239975" y="798118"/>
                </a:lnTo>
                <a:lnTo>
                  <a:pt x="198528" y="775571"/>
                </a:lnTo>
                <a:lnTo>
                  <a:pt x="159304" y="748013"/>
                </a:lnTo>
                <a:lnTo>
                  <a:pt x="122748" y="715444"/>
                </a:lnTo>
                <a:lnTo>
                  <a:pt x="90182" y="678891"/>
                </a:lnTo>
                <a:lnTo>
                  <a:pt x="62626" y="639669"/>
                </a:lnTo>
                <a:lnTo>
                  <a:pt x="40081" y="598224"/>
                </a:lnTo>
                <a:lnTo>
                  <a:pt x="22545" y="555000"/>
                </a:lnTo>
                <a:lnTo>
                  <a:pt x="10020" y="510442"/>
                </a:lnTo>
                <a:lnTo>
                  <a:pt x="2505" y="464994"/>
                </a:lnTo>
                <a:lnTo>
                  <a:pt x="0" y="419101"/>
                </a:lnTo>
                <a:lnTo>
                  <a:pt x="2505" y="373208"/>
                </a:lnTo>
                <a:lnTo>
                  <a:pt x="10020" y="327760"/>
                </a:lnTo>
                <a:lnTo>
                  <a:pt x="22545" y="283200"/>
                </a:lnTo>
                <a:lnTo>
                  <a:pt x="40081" y="239975"/>
                </a:lnTo>
                <a:lnTo>
                  <a:pt x="62626" y="198528"/>
                </a:lnTo>
                <a:lnTo>
                  <a:pt x="90182" y="159304"/>
                </a:lnTo>
                <a:lnTo>
                  <a:pt x="122748" y="122748"/>
                </a:lnTo>
                <a:lnTo>
                  <a:pt x="159304" y="90182"/>
                </a:lnTo>
                <a:lnTo>
                  <a:pt x="198528" y="62626"/>
                </a:lnTo>
                <a:lnTo>
                  <a:pt x="239975" y="40081"/>
                </a:lnTo>
                <a:lnTo>
                  <a:pt x="283200" y="22545"/>
                </a:lnTo>
                <a:lnTo>
                  <a:pt x="327760" y="10020"/>
                </a:lnTo>
                <a:lnTo>
                  <a:pt x="373208" y="2505"/>
                </a:lnTo>
                <a:lnTo>
                  <a:pt x="419101" y="0"/>
                </a:lnTo>
                <a:lnTo>
                  <a:pt x="464994" y="2505"/>
                </a:lnTo>
                <a:lnTo>
                  <a:pt x="510442" y="10020"/>
                </a:lnTo>
                <a:lnTo>
                  <a:pt x="555000" y="22545"/>
                </a:lnTo>
                <a:lnTo>
                  <a:pt x="598224" y="40081"/>
                </a:lnTo>
                <a:lnTo>
                  <a:pt x="639669" y="62626"/>
                </a:lnTo>
                <a:lnTo>
                  <a:pt x="678891" y="90182"/>
                </a:lnTo>
                <a:lnTo>
                  <a:pt x="715444" y="122748"/>
                </a:lnTo>
              </a:path>
            </a:pathLst>
          </a:custGeom>
          <a:ln w="380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" name="object 5"/>
          <p:cNvSpPr/>
          <p:nvPr/>
        </p:nvSpPr>
        <p:spPr>
          <a:xfrm>
            <a:off x="9739310" y="1589482"/>
            <a:ext cx="589359" cy="589359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715444" y="122748"/>
                </a:moveTo>
                <a:lnTo>
                  <a:pt x="748013" y="159304"/>
                </a:lnTo>
                <a:lnTo>
                  <a:pt x="775571" y="198528"/>
                </a:lnTo>
                <a:lnTo>
                  <a:pt x="798118" y="239975"/>
                </a:lnTo>
                <a:lnTo>
                  <a:pt x="815655" y="283200"/>
                </a:lnTo>
                <a:lnTo>
                  <a:pt x="828182" y="327760"/>
                </a:lnTo>
                <a:lnTo>
                  <a:pt x="835697" y="373208"/>
                </a:lnTo>
                <a:lnTo>
                  <a:pt x="838203" y="419101"/>
                </a:lnTo>
                <a:lnTo>
                  <a:pt x="835697" y="464994"/>
                </a:lnTo>
                <a:lnTo>
                  <a:pt x="828182" y="510442"/>
                </a:lnTo>
                <a:lnTo>
                  <a:pt x="815655" y="555000"/>
                </a:lnTo>
                <a:lnTo>
                  <a:pt x="798118" y="598224"/>
                </a:lnTo>
                <a:lnTo>
                  <a:pt x="775571" y="639669"/>
                </a:lnTo>
                <a:lnTo>
                  <a:pt x="748013" y="678891"/>
                </a:lnTo>
                <a:lnTo>
                  <a:pt x="715444" y="715444"/>
                </a:lnTo>
                <a:lnTo>
                  <a:pt x="678891" y="748013"/>
                </a:lnTo>
                <a:lnTo>
                  <a:pt x="639669" y="775571"/>
                </a:lnTo>
                <a:lnTo>
                  <a:pt x="598224" y="798118"/>
                </a:lnTo>
                <a:lnTo>
                  <a:pt x="555000" y="815655"/>
                </a:lnTo>
                <a:lnTo>
                  <a:pt x="510442" y="828182"/>
                </a:lnTo>
                <a:lnTo>
                  <a:pt x="464994" y="835697"/>
                </a:lnTo>
                <a:lnTo>
                  <a:pt x="419101" y="838203"/>
                </a:lnTo>
                <a:lnTo>
                  <a:pt x="373208" y="835697"/>
                </a:lnTo>
                <a:lnTo>
                  <a:pt x="327760" y="828182"/>
                </a:lnTo>
                <a:lnTo>
                  <a:pt x="283200" y="815655"/>
                </a:lnTo>
                <a:lnTo>
                  <a:pt x="239975" y="798118"/>
                </a:lnTo>
                <a:lnTo>
                  <a:pt x="198528" y="775571"/>
                </a:lnTo>
                <a:lnTo>
                  <a:pt x="159304" y="748013"/>
                </a:lnTo>
                <a:lnTo>
                  <a:pt x="122748" y="715444"/>
                </a:lnTo>
                <a:lnTo>
                  <a:pt x="90182" y="678891"/>
                </a:lnTo>
                <a:lnTo>
                  <a:pt x="62626" y="639669"/>
                </a:lnTo>
                <a:lnTo>
                  <a:pt x="40081" y="598224"/>
                </a:lnTo>
                <a:lnTo>
                  <a:pt x="22545" y="555000"/>
                </a:lnTo>
                <a:lnTo>
                  <a:pt x="10020" y="510442"/>
                </a:lnTo>
                <a:lnTo>
                  <a:pt x="2505" y="464994"/>
                </a:lnTo>
                <a:lnTo>
                  <a:pt x="0" y="419101"/>
                </a:lnTo>
                <a:lnTo>
                  <a:pt x="2505" y="373208"/>
                </a:lnTo>
                <a:lnTo>
                  <a:pt x="10020" y="327760"/>
                </a:lnTo>
                <a:lnTo>
                  <a:pt x="22545" y="283200"/>
                </a:lnTo>
                <a:lnTo>
                  <a:pt x="40081" y="239975"/>
                </a:lnTo>
                <a:lnTo>
                  <a:pt x="62626" y="198528"/>
                </a:lnTo>
                <a:lnTo>
                  <a:pt x="90182" y="159304"/>
                </a:lnTo>
                <a:lnTo>
                  <a:pt x="122748" y="122748"/>
                </a:lnTo>
                <a:lnTo>
                  <a:pt x="159304" y="90182"/>
                </a:lnTo>
                <a:lnTo>
                  <a:pt x="198528" y="62626"/>
                </a:lnTo>
                <a:lnTo>
                  <a:pt x="239975" y="40081"/>
                </a:lnTo>
                <a:lnTo>
                  <a:pt x="283200" y="22545"/>
                </a:lnTo>
                <a:lnTo>
                  <a:pt x="327760" y="10020"/>
                </a:lnTo>
                <a:lnTo>
                  <a:pt x="373208" y="2505"/>
                </a:lnTo>
                <a:lnTo>
                  <a:pt x="419101" y="0"/>
                </a:lnTo>
                <a:lnTo>
                  <a:pt x="464994" y="2505"/>
                </a:lnTo>
                <a:lnTo>
                  <a:pt x="510442" y="10020"/>
                </a:lnTo>
                <a:lnTo>
                  <a:pt x="555000" y="22545"/>
                </a:lnTo>
                <a:lnTo>
                  <a:pt x="598224" y="40081"/>
                </a:lnTo>
                <a:lnTo>
                  <a:pt x="639669" y="62626"/>
                </a:lnTo>
                <a:lnTo>
                  <a:pt x="678891" y="90182"/>
                </a:lnTo>
                <a:lnTo>
                  <a:pt x="715444" y="122748"/>
                </a:lnTo>
              </a:path>
            </a:pathLst>
          </a:custGeom>
          <a:ln w="380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" name="object 6"/>
          <p:cNvSpPr/>
          <p:nvPr/>
        </p:nvSpPr>
        <p:spPr>
          <a:xfrm>
            <a:off x="9739310" y="3250406"/>
            <a:ext cx="589359" cy="589359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715444" y="122758"/>
                </a:moveTo>
                <a:lnTo>
                  <a:pt x="748013" y="159311"/>
                </a:lnTo>
                <a:lnTo>
                  <a:pt x="775571" y="198533"/>
                </a:lnTo>
                <a:lnTo>
                  <a:pt x="798118" y="239978"/>
                </a:lnTo>
                <a:lnTo>
                  <a:pt x="815655" y="283202"/>
                </a:lnTo>
                <a:lnTo>
                  <a:pt x="828182" y="327760"/>
                </a:lnTo>
                <a:lnTo>
                  <a:pt x="835697" y="373207"/>
                </a:lnTo>
                <a:lnTo>
                  <a:pt x="838203" y="419100"/>
                </a:lnTo>
                <a:lnTo>
                  <a:pt x="835697" y="464992"/>
                </a:lnTo>
                <a:lnTo>
                  <a:pt x="828182" y="510439"/>
                </a:lnTo>
                <a:lnTo>
                  <a:pt x="815655" y="554997"/>
                </a:lnTo>
                <a:lnTo>
                  <a:pt x="798118" y="598221"/>
                </a:lnTo>
                <a:lnTo>
                  <a:pt x="775571" y="639666"/>
                </a:lnTo>
                <a:lnTo>
                  <a:pt x="748013" y="678888"/>
                </a:lnTo>
                <a:lnTo>
                  <a:pt x="715444" y="715441"/>
                </a:lnTo>
                <a:lnTo>
                  <a:pt x="678891" y="748010"/>
                </a:lnTo>
                <a:lnTo>
                  <a:pt x="639669" y="775568"/>
                </a:lnTo>
                <a:lnTo>
                  <a:pt x="598224" y="798115"/>
                </a:lnTo>
                <a:lnTo>
                  <a:pt x="555000" y="815652"/>
                </a:lnTo>
                <a:lnTo>
                  <a:pt x="510442" y="828178"/>
                </a:lnTo>
                <a:lnTo>
                  <a:pt x="464994" y="835694"/>
                </a:lnTo>
                <a:lnTo>
                  <a:pt x="419101" y="838200"/>
                </a:lnTo>
                <a:lnTo>
                  <a:pt x="373208" y="835694"/>
                </a:lnTo>
                <a:lnTo>
                  <a:pt x="327760" y="828178"/>
                </a:lnTo>
                <a:lnTo>
                  <a:pt x="283200" y="815652"/>
                </a:lnTo>
                <a:lnTo>
                  <a:pt x="239975" y="798115"/>
                </a:lnTo>
                <a:lnTo>
                  <a:pt x="198528" y="775568"/>
                </a:lnTo>
                <a:lnTo>
                  <a:pt x="159304" y="748010"/>
                </a:lnTo>
                <a:lnTo>
                  <a:pt x="122748" y="715441"/>
                </a:lnTo>
                <a:lnTo>
                  <a:pt x="90182" y="678888"/>
                </a:lnTo>
                <a:lnTo>
                  <a:pt x="62626" y="639666"/>
                </a:lnTo>
                <a:lnTo>
                  <a:pt x="40081" y="598221"/>
                </a:lnTo>
                <a:lnTo>
                  <a:pt x="22545" y="554997"/>
                </a:lnTo>
                <a:lnTo>
                  <a:pt x="10020" y="510439"/>
                </a:lnTo>
                <a:lnTo>
                  <a:pt x="2505" y="464992"/>
                </a:lnTo>
                <a:lnTo>
                  <a:pt x="0" y="419099"/>
                </a:lnTo>
                <a:lnTo>
                  <a:pt x="2505" y="373207"/>
                </a:lnTo>
                <a:lnTo>
                  <a:pt x="10020" y="327760"/>
                </a:lnTo>
                <a:lnTo>
                  <a:pt x="22545" y="283202"/>
                </a:lnTo>
                <a:lnTo>
                  <a:pt x="40081" y="239978"/>
                </a:lnTo>
                <a:lnTo>
                  <a:pt x="62626" y="198533"/>
                </a:lnTo>
                <a:lnTo>
                  <a:pt x="90182" y="159311"/>
                </a:lnTo>
                <a:lnTo>
                  <a:pt x="122748" y="122758"/>
                </a:lnTo>
                <a:lnTo>
                  <a:pt x="159304" y="90189"/>
                </a:lnTo>
                <a:lnTo>
                  <a:pt x="198528" y="62631"/>
                </a:lnTo>
                <a:lnTo>
                  <a:pt x="239975" y="40084"/>
                </a:lnTo>
                <a:lnTo>
                  <a:pt x="283200" y="22547"/>
                </a:lnTo>
                <a:lnTo>
                  <a:pt x="327760" y="10021"/>
                </a:lnTo>
                <a:lnTo>
                  <a:pt x="373208" y="2505"/>
                </a:lnTo>
                <a:lnTo>
                  <a:pt x="419101" y="0"/>
                </a:lnTo>
                <a:lnTo>
                  <a:pt x="464994" y="2505"/>
                </a:lnTo>
                <a:lnTo>
                  <a:pt x="510442" y="10021"/>
                </a:lnTo>
                <a:lnTo>
                  <a:pt x="555000" y="22547"/>
                </a:lnTo>
                <a:lnTo>
                  <a:pt x="598224" y="40084"/>
                </a:lnTo>
                <a:lnTo>
                  <a:pt x="639669" y="62631"/>
                </a:lnTo>
                <a:lnTo>
                  <a:pt x="678891" y="90189"/>
                </a:lnTo>
                <a:lnTo>
                  <a:pt x="715444" y="122758"/>
                </a:lnTo>
              </a:path>
            </a:pathLst>
          </a:custGeom>
          <a:ln w="381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</p:spTree>
    <p:extLst>
      <p:ext uri="{BB962C8B-B14F-4D97-AF65-F5344CB8AC3E}">
        <p14:creationId xmlns:p14="http://schemas.microsoft.com/office/powerpoint/2010/main" val="3172904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18318" y="1355178"/>
            <a:ext cx="8341007" cy="4885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99090" y="396317"/>
            <a:ext cx="2849017" cy="64915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929">
              <a:lnSpc>
                <a:spcPct val="100000"/>
              </a:lnSpc>
            </a:pPr>
            <a:r>
              <a:rPr sz="2109" spc="-4" dirty="0"/>
              <a:t>Switching </a:t>
            </a:r>
            <a:r>
              <a:rPr sz="2109" spc="-7" dirty="0"/>
              <a:t>between</a:t>
            </a:r>
            <a:r>
              <a:rPr sz="2109" spc="-18" dirty="0"/>
              <a:t> </a:t>
            </a:r>
            <a:r>
              <a:rPr sz="2109" spc="-4" dirty="0"/>
              <a:t>panels:</a:t>
            </a:r>
            <a:endParaRPr sz="2109"/>
          </a:p>
        </p:txBody>
      </p:sp>
      <p:sp>
        <p:nvSpPr>
          <p:cNvPr id="4" name="object 4"/>
          <p:cNvSpPr/>
          <p:nvPr/>
        </p:nvSpPr>
        <p:spPr>
          <a:xfrm>
            <a:off x="7399734" y="3268265"/>
            <a:ext cx="2089547" cy="383977"/>
          </a:xfrm>
          <a:custGeom>
            <a:avLst/>
            <a:gdLst/>
            <a:ahLst/>
            <a:cxnLst/>
            <a:rect l="l" t="t" r="r" b="b"/>
            <a:pathLst>
              <a:path w="2971800" h="546100">
                <a:moveTo>
                  <a:pt x="0" y="0"/>
                </a:moveTo>
                <a:lnTo>
                  <a:pt x="2971800" y="0"/>
                </a:lnTo>
                <a:lnTo>
                  <a:pt x="2971800" y="546100"/>
                </a:lnTo>
                <a:lnTo>
                  <a:pt x="0" y="5461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" name="object 5"/>
          <p:cNvSpPr/>
          <p:nvPr/>
        </p:nvSpPr>
        <p:spPr>
          <a:xfrm>
            <a:off x="7292578" y="1660922"/>
            <a:ext cx="2089547" cy="383977"/>
          </a:xfrm>
          <a:custGeom>
            <a:avLst/>
            <a:gdLst/>
            <a:ahLst/>
            <a:cxnLst/>
            <a:rect l="l" t="t" r="r" b="b"/>
            <a:pathLst>
              <a:path w="2971800" h="546100">
                <a:moveTo>
                  <a:pt x="0" y="0"/>
                </a:moveTo>
                <a:lnTo>
                  <a:pt x="2971800" y="0"/>
                </a:lnTo>
                <a:lnTo>
                  <a:pt x="2971800" y="546100"/>
                </a:lnTo>
                <a:lnTo>
                  <a:pt x="0" y="5461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</p:spTree>
    <p:extLst>
      <p:ext uri="{BB962C8B-B14F-4D97-AF65-F5344CB8AC3E}">
        <p14:creationId xmlns:p14="http://schemas.microsoft.com/office/powerpoint/2010/main" val="3311777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18318" y="1355178"/>
            <a:ext cx="8341007" cy="4885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74667" y="673816"/>
            <a:ext cx="1443038" cy="32457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929">
              <a:lnSpc>
                <a:spcPct val="100000"/>
              </a:lnSpc>
            </a:pPr>
            <a:r>
              <a:rPr sz="2109" spc="-7" dirty="0"/>
              <a:t>Menu</a:t>
            </a:r>
            <a:r>
              <a:rPr sz="2109" spc="-63" dirty="0"/>
              <a:t> </a:t>
            </a:r>
            <a:r>
              <a:rPr sz="2109" dirty="0"/>
              <a:t>system</a:t>
            </a:r>
            <a:endParaRPr sz="2109"/>
          </a:p>
        </p:txBody>
      </p:sp>
      <p:sp>
        <p:nvSpPr>
          <p:cNvPr id="4" name="object 4"/>
          <p:cNvSpPr/>
          <p:nvPr/>
        </p:nvSpPr>
        <p:spPr>
          <a:xfrm>
            <a:off x="1827610" y="1473398"/>
            <a:ext cx="2705695" cy="383977"/>
          </a:xfrm>
          <a:custGeom>
            <a:avLst/>
            <a:gdLst/>
            <a:ahLst/>
            <a:cxnLst/>
            <a:rect l="l" t="t" r="r" b="b"/>
            <a:pathLst>
              <a:path w="3848100" h="546100">
                <a:moveTo>
                  <a:pt x="0" y="0"/>
                </a:moveTo>
                <a:lnTo>
                  <a:pt x="3848100" y="0"/>
                </a:lnTo>
                <a:lnTo>
                  <a:pt x="3848100" y="546100"/>
                </a:lnTo>
                <a:lnTo>
                  <a:pt x="0" y="5461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</p:spTree>
    <p:extLst>
      <p:ext uri="{BB962C8B-B14F-4D97-AF65-F5344CB8AC3E}">
        <p14:creationId xmlns:p14="http://schemas.microsoft.com/office/powerpoint/2010/main" val="3396306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18318" y="1355178"/>
            <a:ext cx="8341007" cy="4885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" name="object 3"/>
          <p:cNvSpPr/>
          <p:nvPr/>
        </p:nvSpPr>
        <p:spPr>
          <a:xfrm>
            <a:off x="7685484" y="1098351"/>
            <a:ext cx="2982516" cy="5607844"/>
          </a:xfrm>
          <a:custGeom>
            <a:avLst/>
            <a:gdLst/>
            <a:ahLst/>
            <a:cxnLst/>
            <a:rect l="l" t="t" r="r" b="b"/>
            <a:pathLst>
              <a:path w="4241800" h="7975600">
                <a:moveTo>
                  <a:pt x="0" y="0"/>
                </a:moveTo>
                <a:lnTo>
                  <a:pt x="4241800" y="0"/>
                </a:lnTo>
                <a:lnTo>
                  <a:pt x="4241800" y="7975600"/>
                </a:lnTo>
                <a:lnTo>
                  <a:pt x="0" y="7975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" name="object 4"/>
          <p:cNvSpPr/>
          <p:nvPr/>
        </p:nvSpPr>
        <p:spPr>
          <a:xfrm>
            <a:off x="1907977" y="5902523"/>
            <a:ext cx="7188398" cy="803672"/>
          </a:xfrm>
          <a:custGeom>
            <a:avLst/>
            <a:gdLst/>
            <a:ahLst/>
            <a:cxnLst/>
            <a:rect l="l" t="t" r="r" b="b"/>
            <a:pathLst>
              <a:path w="10223500" h="1143000">
                <a:moveTo>
                  <a:pt x="0" y="0"/>
                </a:moveTo>
                <a:lnTo>
                  <a:pt x="10223500" y="0"/>
                </a:lnTo>
                <a:lnTo>
                  <a:pt x="102235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" name="object 5"/>
          <p:cNvSpPr/>
          <p:nvPr/>
        </p:nvSpPr>
        <p:spPr>
          <a:xfrm>
            <a:off x="1907977" y="1178719"/>
            <a:ext cx="7188398" cy="803672"/>
          </a:xfrm>
          <a:custGeom>
            <a:avLst/>
            <a:gdLst/>
            <a:ahLst/>
            <a:cxnLst/>
            <a:rect l="l" t="t" r="r" b="b"/>
            <a:pathLst>
              <a:path w="10223500" h="1143000">
                <a:moveTo>
                  <a:pt x="0" y="0"/>
                </a:moveTo>
                <a:lnTo>
                  <a:pt x="10223500" y="0"/>
                </a:lnTo>
                <a:lnTo>
                  <a:pt x="102235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" name="object 6"/>
          <p:cNvSpPr txBox="1"/>
          <p:nvPr/>
        </p:nvSpPr>
        <p:spPr>
          <a:xfrm>
            <a:off x="2806373" y="995661"/>
            <a:ext cx="4427339" cy="659235"/>
          </a:xfrm>
          <a:prstGeom prst="rect">
            <a:avLst/>
          </a:prstGeom>
        </p:spPr>
        <p:txBody>
          <a:bodyPr vert="horz" wrap="square" lIns="0" tIns="17859" rIns="0" bIns="0" rtlCol="0">
            <a:spAutoFit/>
          </a:bodyPr>
          <a:lstStyle/>
          <a:p>
            <a:pPr marL="1226895" marR="3572" indent="-1218412">
              <a:lnSpc>
                <a:spcPts val="2461"/>
              </a:lnSpc>
              <a:spcBef>
                <a:spcPts val="141"/>
              </a:spcBef>
            </a:pPr>
            <a:r>
              <a:rPr sz="2109" spc="-4" dirty="0">
                <a:latin typeface="Gill Sans MT"/>
                <a:cs typeface="Gill Sans MT"/>
              </a:rPr>
              <a:t>Our </a:t>
            </a:r>
            <a:r>
              <a:rPr sz="2109" spc="-11" dirty="0">
                <a:latin typeface="Gill Sans MT"/>
                <a:cs typeface="Gill Sans MT"/>
              </a:rPr>
              <a:t>real </a:t>
            </a:r>
            <a:r>
              <a:rPr sz="2109" spc="-7" dirty="0">
                <a:latin typeface="Gill Sans MT"/>
                <a:cs typeface="Gill Sans MT"/>
              </a:rPr>
              <a:t>interest </a:t>
            </a:r>
            <a:r>
              <a:rPr sz="2109" spc="-4" dirty="0">
                <a:latin typeface="Gill Sans MT"/>
                <a:cs typeface="Gill Sans MT"/>
              </a:rPr>
              <a:t>is </a:t>
            </a:r>
            <a:r>
              <a:rPr sz="2109" dirty="0">
                <a:latin typeface="Gill Sans MT"/>
                <a:cs typeface="Gill Sans MT"/>
              </a:rPr>
              <a:t>the </a:t>
            </a:r>
            <a:r>
              <a:rPr sz="2109" spc="-4" dirty="0">
                <a:latin typeface="Gill Sans MT"/>
                <a:cs typeface="Gill Sans MT"/>
              </a:rPr>
              <a:t>“console”...</a:t>
            </a:r>
            <a:r>
              <a:rPr sz="2109" spc="-429" dirty="0">
                <a:latin typeface="Gill Sans MT"/>
                <a:cs typeface="Gill Sans MT"/>
              </a:rPr>
              <a:t> </a:t>
            </a:r>
            <a:r>
              <a:rPr sz="2109" spc="-28" dirty="0">
                <a:latin typeface="Gill Sans MT"/>
                <a:cs typeface="Gill Sans MT"/>
              </a:rPr>
              <a:t>that’s  </a:t>
            </a:r>
            <a:r>
              <a:rPr sz="2109" dirty="0">
                <a:latin typeface="Gill Sans MT"/>
                <a:cs typeface="Gill Sans MT"/>
              </a:rPr>
              <a:t>R </a:t>
            </a:r>
            <a:r>
              <a:rPr sz="2109" spc="-4" dirty="0">
                <a:latin typeface="Gill Sans MT"/>
                <a:cs typeface="Gill Sans MT"/>
              </a:rPr>
              <a:t>running in</a:t>
            </a:r>
            <a:r>
              <a:rPr sz="2109" spc="-35" dirty="0">
                <a:latin typeface="Gill Sans MT"/>
                <a:cs typeface="Gill Sans MT"/>
              </a:rPr>
              <a:t> </a:t>
            </a:r>
            <a:r>
              <a:rPr sz="2109" spc="-11" dirty="0">
                <a:latin typeface="Gill Sans MT"/>
                <a:cs typeface="Gill Sans MT"/>
              </a:rPr>
              <a:t>there</a:t>
            </a:r>
            <a:endParaRPr sz="2109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902407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18318" y="1355178"/>
            <a:ext cx="8341007" cy="4885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" name="object 3"/>
          <p:cNvSpPr/>
          <p:nvPr/>
        </p:nvSpPr>
        <p:spPr>
          <a:xfrm>
            <a:off x="7685484" y="1098351"/>
            <a:ext cx="2982516" cy="5607844"/>
          </a:xfrm>
          <a:custGeom>
            <a:avLst/>
            <a:gdLst/>
            <a:ahLst/>
            <a:cxnLst/>
            <a:rect l="l" t="t" r="r" b="b"/>
            <a:pathLst>
              <a:path w="4241800" h="7975600">
                <a:moveTo>
                  <a:pt x="0" y="0"/>
                </a:moveTo>
                <a:lnTo>
                  <a:pt x="4241800" y="0"/>
                </a:lnTo>
                <a:lnTo>
                  <a:pt x="4241800" y="7975600"/>
                </a:lnTo>
                <a:lnTo>
                  <a:pt x="0" y="7975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" name="object 4"/>
          <p:cNvSpPr/>
          <p:nvPr/>
        </p:nvSpPr>
        <p:spPr>
          <a:xfrm>
            <a:off x="1907977" y="5902523"/>
            <a:ext cx="7188398" cy="803672"/>
          </a:xfrm>
          <a:custGeom>
            <a:avLst/>
            <a:gdLst/>
            <a:ahLst/>
            <a:cxnLst/>
            <a:rect l="l" t="t" r="r" b="b"/>
            <a:pathLst>
              <a:path w="10223500" h="1143000">
                <a:moveTo>
                  <a:pt x="0" y="0"/>
                </a:moveTo>
                <a:lnTo>
                  <a:pt x="10223500" y="0"/>
                </a:lnTo>
                <a:lnTo>
                  <a:pt x="102235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" name="object 5"/>
          <p:cNvSpPr/>
          <p:nvPr/>
        </p:nvSpPr>
        <p:spPr>
          <a:xfrm>
            <a:off x="1907977" y="1178719"/>
            <a:ext cx="7188398" cy="803672"/>
          </a:xfrm>
          <a:custGeom>
            <a:avLst/>
            <a:gdLst/>
            <a:ahLst/>
            <a:cxnLst/>
            <a:rect l="l" t="t" r="r" b="b"/>
            <a:pathLst>
              <a:path w="10223500" h="1143000">
                <a:moveTo>
                  <a:pt x="0" y="0"/>
                </a:moveTo>
                <a:lnTo>
                  <a:pt x="10223500" y="0"/>
                </a:lnTo>
                <a:lnTo>
                  <a:pt x="102235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" name="object 6"/>
          <p:cNvSpPr/>
          <p:nvPr/>
        </p:nvSpPr>
        <p:spPr>
          <a:xfrm>
            <a:off x="6013133" y="1703838"/>
            <a:ext cx="1324719" cy="714821"/>
          </a:xfrm>
          <a:custGeom>
            <a:avLst/>
            <a:gdLst/>
            <a:ahLst/>
            <a:cxnLst/>
            <a:rect l="l" t="t" r="r" b="b"/>
            <a:pathLst>
              <a:path w="1884045" h="1016635">
                <a:moveTo>
                  <a:pt x="0" y="1016558"/>
                </a:moveTo>
                <a:lnTo>
                  <a:pt x="5587" y="1013536"/>
                </a:lnTo>
                <a:lnTo>
                  <a:pt x="1883867" y="0"/>
                </a:lnTo>
              </a:path>
            </a:pathLst>
          </a:custGeom>
          <a:ln w="127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7" name="object 7"/>
          <p:cNvSpPr/>
          <p:nvPr/>
        </p:nvSpPr>
        <p:spPr>
          <a:xfrm>
            <a:off x="5981701" y="2386548"/>
            <a:ext cx="60275" cy="49113"/>
          </a:xfrm>
          <a:custGeom>
            <a:avLst/>
            <a:gdLst/>
            <a:ahLst/>
            <a:cxnLst/>
            <a:rect l="l" t="t" r="r" b="b"/>
            <a:pathLst>
              <a:path w="85725" h="69850">
                <a:moveTo>
                  <a:pt x="48971" y="0"/>
                </a:moveTo>
                <a:lnTo>
                  <a:pt x="0" y="69710"/>
                </a:lnTo>
                <a:lnTo>
                  <a:pt x="85153" y="67056"/>
                </a:lnTo>
                <a:lnTo>
                  <a:pt x="50292" y="42570"/>
                </a:lnTo>
                <a:lnTo>
                  <a:pt x="48971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503925" y="1351517"/>
            <a:ext cx="1384102" cy="32457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929">
              <a:lnSpc>
                <a:spcPct val="100000"/>
              </a:lnSpc>
            </a:pPr>
            <a:r>
              <a:rPr sz="2109" spc="-4" dirty="0"/>
              <a:t>Loading</a:t>
            </a:r>
            <a:r>
              <a:rPr sz="2109" spc="-53" dirty="0"/>
              <a:t> </a:t>
            </a:r>
            <a:r>
              <a:rPr sz="2109" dirty="0"/>
              <a:t>data</a:t>
            </a:r>
          </a:p>
        </p:txBody>
      </p:sp>
      <p:sp>
        <p:nvSpPr>
          <p:cNvPr id="9" name="object 9"/>
          <p:cNvSpPr/>
          <p:nvPr/>
        </p:nvSpPr>
        <p:spPr>
          <a:xfrm>
            <a:off x="5901574" y="2854651"/>
            <a:ext cx="2131963" cy="1061740"/>
          </a:xfrm>
          <a:custGeom>
            <a:avLst/>
            <a:gdLst/>
            <a:ahLst/>
            <a:cxnLst/>
            <a:rect l="l" t="t" r="r" b="b"/>
            <a:pathLst>
              <a:path w="3032125" h="1510029">
                <a:moveTo>
                  <a:pt x="0" y="1509864"/>
                </a:moveTo>
                <a:lnTo>
                  <a:pt x="5689" y="1507032"/>
                </a:lnTo>
                <a:lnTo>
                  <a:pt x="3031718" y="0"/>
                </a:lnTo>
              </a:path>
            </a:pathLst>
          </a:custGeom>
          <a:ln w="127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0" name="object 10"/>
          <p:cNvSpPr/>
          <p:nvPr/>
        </p:nvSpPr>
        <p:spPr>
          <a:xfrm>
            <a:off x="5869606" y="3884333"/>
            <a:ext cx="60275" cy="48220"/>
          </a:xfrm>
          <a:custGeom>
            <a:avLst/>
            <a:gdLst/>
            <a:ahLst/>
            <a:cxnLst/>
            <a:rect l="l" t="t" r="r" b="b"/>
            <a:pathLst>
              <a:path w="85725" h="68579">
                <a:moveTo>
                  <a:pt x="51231" y="0"/>
                </a:moveTo>
                <a:lnTo>
                  <a:pt x="0" y="68072"/>
                </a:lnTo>
                <a:lnTo>
                  <a:pt x="85191" y="68211"/>
                </a:lnTo>
                <a:lnTo>
                  <a:pt x="51155" y="42595"/>
                </a:lnTo>
                <a:lnTo>
                  <a:pt x="51231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" name="object 11"/>
          <p:cNvSpPr txBox="1"/>
          <p:nvPr/>
        </p:nvSpPr>
        <p:spPr>
          <a:xfrm>
            <a:off x="8193951" y="2527101"/>
            <a:ext cx="2255193" cy="3245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2109" spc="-7" dirty="0">
                <a:latin typeface="Gill Sans MT"/>
                <a:cs typeface="Gill Sans MT"/>
              </a:rPr>
              <a:t>Descriptive</a:t>
            </a:r>
            <a:r>
              <a:rPr sz="2109" spc="-18" dirty="0">
                <a:latin typeface="Gill Sans MT"/>
                <a:cs typeface="Gill Sans MT"/>
              </a:rPr>
              <a:t> </a:t>
            </a:r>
            <a:r>
              <a:rPr sz="2109" spc="-4" dirty="0">
                <a:latin typeface="Gill Sans MT"/>
                <a:cs typeface="Gill Sans MT"/>
              </a:rPr>
              <a:t>statistics</a:t>
            </a:r>
            <a:endParaRPr sz="2109" dirty="0">
              <a:latin typeface="Gill Sans MT"/>
              <a:cs typeface="Gill Sans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24612" y="4804172"/>
            <a:ext cx="934938" cy="3245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2109" dirty="0">
                <a:latin typeface="Gill Sans MT"/>
                <a:cs typeface="Gill Sans MT"/>
              </a:rPr>
              <a:t>AN</a:t>
            </a:r>
            <a:r>
              <a:rPr sz="2109" spc="-88" dirty="0">
                <a:latin typeface="Gill Sans MT"/>
                <a:cs typeface="Gill Sans MT"/>
              </a:rPr>
              <a:t>O</a:t>
            </a:r>
            <a:r>
              <a:rPr sz="2109" spc="-172" dirty="0">
                <a:latin typeface="Gill Sans MT"/>
                <a:cs typeface="Gill Sans MT"/>
              </a:rPr>
              <a:t>V</a:t>
            </a:r>
            <a:r>
              <a:rPr sz="2109" dirty="0">
                <a:latin typeface="Gill Sans MT"/>
                <a:cs typeface="Gill Sans MT"/>
              </a:rPr>
              <a:t>A</a:t>
            </a:r>
            <a:endParaRPr sz="2109">
              <a:latin typeface="Gill Sans MT"/>
              <a:cs typeface="Gill Sans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962055" y="4998589"/>
            <a:ext cx="2194024" cy="19199"/>
          </a:xfrm>
          <a:custGeom>
            <a:avLst/>
            <a:gdLst/>
            <a:ahLst/>
            <a:cxnLst/>
            <a:rect l="l" t="t" r="r" b="b"/>
            <a:pathLst>
              <a:path w="3120390" h="27304">
                <a:moveTo>
                  <a:pt x="0" y="26885"/>
                </a:moveTo>
                <a:lnTo>
                  <a:pt x="6350" y="26835"/>
                </a:lnTo>
                <a:lnTo>
                  <a:pt x="3120148" y="0"/>
                </a:lnTo>
              </a:path>
            </a:pathLst>
          </a:custGeom>
          <a:ln w="127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4" name="object 14"/>
          <p:cNvSpPr/>
          <p:nvPr/>
        </p:nvSpPr>
        <p:spPr>
          <a:xfrm>
            <a:off x="5926336" y="4990552"/>
            <a:ext cx="54025" cy="53578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5869" y="0"/>
                </a:moveTo>
                <a:lnTo>
                  <a:pt x="0" y="38760"/>
                </a:lnTo>
                <a:lnTo>
                  <a:pt x="76530" y="76199"/>
                </a:lnTo>
                <a:lnTo>
                  <a:pt x="57150" y="38265"/>
                </a:lnTo>
                <a:lnTo>
                  <a:pt x="7586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</p:spTree>
    <p:extLst>
      <p:ext uri="{BB962C8B-B14F-4D97-AF65-F5344CB8AC3E}">
        <p14:creationId xmlns:p14="http://schemas.microsoft.com/office/powerpoint/2010/main" val="1473819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9A834-5A37-6D45-9137-F98A14B15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will be using R markdown files through out the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A1D77-6036-3543-A6A6-63FB0C0FB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Markdown is a simple formatting syntax for authoring HTML, PDF, and MS Word documents. For more details on using R Markdown see http://</a:t>
            </a:r>
            <a:r>
              <a:rPr lang="en-US" dirty="0" err="1"/>
              <a:t>rmarkdown.rstudio.com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7436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8BF22-5A62-5E48-9E10-41B08F4C5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846"/>
            <a:ext cx="10515600" cy="575182"/>
          </a:xfrm>
        </p:spPr>
        <p:txBody>
          <a:bodyPr>
            <a:normAutofit fontScale="90000"/>
          </a:bodyPr>
          <a:lstStyle/>
          <a:p>
            <a:r>
              <a:rPr lang="en-US" dirty="0"/>
              <a:t>Source console of R markdown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19A643-DA30-4B48-8670-0147EC6BF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000" y="1517497"/>
            <a:ext cx="7426993" cy="51492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179E2A-4EDE-8448-B2E3-6B394333DD40}"/>
              </a:ext>
            </a:extLst>
          </p:cNvPr>
          <p:cNvSpPr txBox="1"/>
          <p:nvPr/>
        </p:nvSpPr>
        <p:spPr>
          <a:xfrm>
            <a:off x="711000" y="854985"/>
            <a:ext cx="1821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Basic information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A115E9-29C7-5D4E-91DB-74E417832945}"/>
              </a:ext>
            </a:extLst>
          </p:cNvPr>
          <p:cNvSpPr txBox="1"/>
          <p:nvPr/>
        </p:nvSpPr>
        <p:spPr>
          <a:xfrm>
            <a:off x="8818302" y="4092102"/>
            <a:ext cx="143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code chunk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BC17A6-A3F8-7641-8425-529070BB3604}"/>
              </a:ext>
            </a:extLst>
          </p:cNvPr>
          <p:cNvSpPr txBox="1"/>
          <p:nvPr/>
        </p:nvSpPr>
        <p:spPr>
          <a:xfrm>
            <a:off x="9070480" y="2989634"/>
            <a:ext cx="73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F96E2B-6D47-E348-A621-BE5E55340A84}"/>
              </a:ext>
            </a:extLst>
          </p:cNvPr>
          <p:cNvSpPr/>
          <p:nvPr/>
        </p:nvSpPr>
        <p:spPr>
          <a:xfrm>
            <a:off x="582919" y="1858176"/>
            <a:ext cx="2110902" cy="6128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60FED0-E0FB-0546-8840-16AAC6D70B0F}"/>
              </a:ext>
            </a:extLst>
          </p:cNvPr>
          <p:cNvSpPr/>
          <p:nvPr/>
        </p:nvSpPr>
        <p:spPr>
          <a:xfrm>
            <a:off x="582919" y="2590993"/>
            <a:ext cx="7743216" cy="7943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C5D5B8-7E4B-DC44-A15B-8733345D1B3B}"/>
              </a:ext>
            </a:extLst>
          </p:cNvPr>
          <p:cNvSpPr/>
          <p:nvPr/>
        </p:nvSpPr>
        <p:spPr>
          <a:xfrm>
            <a:off x="582919" y="3505393"/>
            <a:ext cx="7743216" cy="16601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EE17D1-3771-1640-A78C-E83F6BCA1826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1621506" y="1224317"/>
            <a:ext cx="16864" cy="63385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46F629E-B4EA-6346-A119-56F6B9B5E6A5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 flipV="1">
            <a:off x="8326135" y="2988189"/>
            <a:ext cx="744345" cy="1861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1157CF0-3A03-2F4D-9383-DADB584EA8C4}"/>
              </a:ext>
            </a:extLst>
          </p:cNvPr>
          <p:cNvCxnSpPr>
            <a:cxnSpLocks/>
            <a:stCxn id="6" idx="1"/>
            <a:endCxn id="10" idx="3"/>
          </p:cNvCxnSpPr>
          <p:nvPr/>
        </p:nvCxnSpPr>
        <p:spPr>
          <a:xfrm flipH="1">
            <a:off x="8326135" y="4276768"/>
            <a:ext cx="492167" cy="5870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703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44426" y="330399"/>
            <a:ext cx="1903363" cy="519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>
              <a:tabLst>
                <a:tab pos="1492098" algn="l"/>
              </a:tabLst>
            </a:pPr>
            <a:r>
              <a:rPr sz="3375" dirty="0">
                <a:latin typeface="Gill Sans MT"/>
                <a:cs typeface="Gill Sans MT"/>
              </a:rPr>
              <a:t>What</a:t>
            </a:r>
            <a:r>
              <a:rPr sz="3375" spc="-4" dirty="0">
                <a:latin typeface="Gill Sans MT"/>
                <a:cs typeface="Gill Sans MT"/>
              </a:rPr>
              <a:t> i</a:t>
            </a:r>
            <a:r>
              <a:rPr sz="3375" dirty="0">
                <a:latin typeface="Gill Sans MT"/>
                <a:cs typeface="Gill Sans MT"/>
              </a:rPr>
              <a:t>s	R?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13422" y="1393032"/>
            <a:ext cx="5003303" cy="4367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marR="3572">
              <a:lnSpc>
                <a:spcPct val="122700"/>
              </a:lnSpc>
            </a:pPr>
            <a:r>
              <a:rPr sz="2531" dirty="0">
                <a:latin typeface="Gill Sans MT"/>
                <a:cs typeface="Gill Sans MT"/>
              </a:rPr>
              <a:t>R </a:t>
            </a:r>
            <a:r>
              <a:rPr sz="2531" spc="-4" dirty="0">
                <a:latin typeface="Gill Sans MT"/>
                <a:cs typeface="Gill Sans MT"/>
              </a:rPr>
              <a:t>is </a:t>
            </a:r>
            <a:r>
              <a:rPr sz="2531" dirty="0">
                <a:latin typeface="Gill Sans MT"/>
                <a:cs typeface="Gill Sans MT"/>
              </a:rPr>
              <a:t>a </a:t>
            </a:r>
            <a:r>
              <a:rPr sz="2531" spc="-4" dirty="0">
                <a:solidFill>
                  <a:srgbClr val="FF4013"/>
                </a:solidFill>
                <a:latin typeface="Gill Sans MT"/>
                <a:cs typeface="Gill Sans MT"/>
              </a:rPr>
              <a:t>statistical </a:t>
            </a:r>
            <a:r>
              <a:rPr sz="2531" spc="-7" dirty="0">
                <a:solidFill>
                  <a:srgbClr val="FF4013"/>
                </a:solidFill>
                <a:latin typeface="Gill Sans MT"/>
                <a:cs typeface="Gill Sans MT"/>
              </a:rPr>
              <a:t>programming </a:t>
            </a:r>
            <a:r>
              <a:rPr sz="2531" spc="-4" dirty="0">
                <a:solidFill>
                  <a:srgbClr val="FF4013"/>
                </a:solidFill>
                <a:latin typeface="Gill Sans MT"/>
                <a:cs typeface="Gill Sans MT"/>
              </a:rPr>
              <a:t>language  </a:t>
            </a:r>
            <a:endParaRPr sz="2531" dirty="0">
              <a:latin typeface="Gill Sans MT"/>
              <a:cs typeface="Gill Sans M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81312" y="1928813"/>
            <a:ext cx="6215063" cy="3901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0911" indent="-200911">
              <a:buFont typeface="Arial"/>
              <a:buChar char="•"/>
            </a:pPr>
            <a:r>
              <a:rPr lang="en-US" sz="2250" dirty="0"/>
              <a:t>an effective </a:t>
            </a:r>
            <a:r>
              <a:rPr lang="en-US" sz="2250" b="1" dirty="0"/>
              <a:t>data handling</a:t>
            </a:r>
            <a:r>
              <a:rPr lang="en-US" sz="2250" dirty="0"/>
              <a:t> and storage facility,</a:t>
            </a:r>
          </a:p>
          <a:p>
            <a:pPr marL="200911" indent="-200911">
              <a:buFont typeface="Arial"/>
              <a:buChar char="•"/>
            </a:pPr>
            <a:r>
              <a:rPr lang="en-US" sz="2250" dirty="0"/>
              <a:t>a suite of operators for </a:t>
            </a:r>
            <a:r>
              <a:rPr lang="en-US" sz="2250" b="1" dirty="0"/>
              <a:t>calculations on arrays</a:t>
            </a:r>
            <a:r>
              <a:rPr lang="en-US" sz="2250" dirty="0"/>
              <a:t>, in particular matrices</a:t>
            </a:r>
          </a:p>
          <a:p>
            <a:pPr marL="200911" indent="-200911">
              <a:buFont typeface="Arial"/>
              <a:buChar char="•"/>
            </a:pPr>
            <a:r>
              <a:rPr lang="en-US" sz="2250" dirty="0"/>
              <a:t>a large, coherent, integrated collection of intermediate </a:t>
            </a:r>
            <a:r>
              <a:rPr lang="en-US" sz="2250" b="1" dirty="0"/>
              <a:t>tools for data analysis</a:t>
            </a:r>
            <a:endParaRPr lang="en-US" sz="2250" dirty="0"/>
          </a:p>
          <a:p>
            <a:pPr marL="200911" indent="-200911">
              <a:buFont typeface="Arial"/>
              <a:buChar char="•"/>
            </a:pPr>
            <a:r>
              <a:rPr lang="en-US" sz="2250" b="1" dirty="0"/>
              <a:t>graphical facilities </a:t>
            </a:r>
            <a:r>
              <a:rPr lang="en-US" sz="2250" dirty="0"/>
              <a:t>for data analysis and display either on-screen or on hardcopy</a:t>
            </a:r>
          </a:p>
          <a:p>
            <a:pPr marL="200911" indent="-200911">
              <a:buFont typeface="Arial"/>
              <a:buChar char="•"/>
            </a:pPr>
            <a:r>
              <a:rPr lang="en-US" sz="2250" dirty="0"/>
              <a:t>a well-developed, simple and effective </a:t>
            </a:r>
            <a:r>
              <a:rPr lang="en-US" sz="2250" b="1" dirty="0"/>
              <a:t>programming language </a:t>
            </a:r>
            <a:r>
              <a:rPr lang="en-US" sz="2250" dirty="0"/>
              <a:t>which includes conditionals, loops, user-defined recursive functions and input and output facilities.</a:t>
            </a:r>
          </a:p>
        </p:txBody>
      </p:sp>
      <p:sp>
        <p:nvSpPr>
          <p:cNvPr id="9" name="Rectangle 8"/>
          <p:cNvSpPr/>
          <p:nvPr/>
        </p:nvSpPr>
        <p:spPr>
          <a:xfrm>
            <a:off x="9498121" y="6570870"/>
            <a:ext cx="2693879" cy="28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66" dirty="0"/>
              <a:t>https://</a:t>
            </a:r>
            <a:r>
              <a:rPr lang="en-US" sz="1266" dirty="0" err="1"/>
              <a:t>www.r-project.org</a:t>
            </a:r>
            <a:r>
              <a:rPr lang="en-US" sz="1266" dirty="0"/>
              <a:t>/</a:t>
            </a:r>
            <a:r>
              <a:rPr lang="en-US" sz="1266" dirty="0" err="1"/>
              <a:t>about.html</a:t>
            </a:r>
            <a:endParaRPr lang="en-US" sz="1266" dirty="0"/>
          </a:p>
        </p:txBody>
      </p:sp>
    </p:spTree>
    <p:extLst>
      <p:ext uri="{BB962C8B-B14F-4D97-AF65-F5344CB8AC3E}">
        <p14:creationId xmlns:p14="http://schemas.microsoft.com/office/powerpoint/2010/main" val="331594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2A473-6E95-1543-88CA-3EC343902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/>
                <a:cs typeface="Gill Sans MT"/>
              </a:rPr>
              <a:t>What</a:t>
            </a:r>
            <a:r>
              <a:rPr lang="en-US" spc="-4" dirty="0">
                <a:latin typeface="Gill Sans MT"/>
                <a:cs typeface="Gill Sans MT"/>
              </a:rPr>
              <a:t> i</a:t>
            </a:r>
            <a:r>
              <a:rPr lang="en-US" dirty="0">
                <a:latin typeface="Gill Sans MT"/>
                <a:cs typeface="Gill Sans MT"/>
              </a:rPr>
              <a:t>s	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67199-A57A-5E4D-B019-331D6A3C6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ill Sans MT"/>
                <a:cs typeface="Gill Sans MT"/>
              </a:rPr>
              <a:t>R </a:t>
            </a:r>
            <a:r>
              <a:rPr lang="en-US" spc="-4" dirty="0">
                <a:latin typeface="Gill Sans MT"/>
                <a:cs typeface="Gill Sans MT"/>
              </a:rPr>
              <a:t>is </a:t>
            </a:r>
            <a:r>
              <a:rPr lang="en-US" dirty="0">
                <a:latin typeface="Gill Sans MT"/>
                <a:cs typeface="Gill Sans MT"/>
              </a:rPr>
              <a:t>a </a:t>
            </a:r>
            <a:r>
              <a:rPr lang="en-US" spc="-4" dirty="0">
                <a:solidFill>
                  <a:srgbClr val="FF4013"/>
                </a:solidFill>
                <a:latin typeface="Gill Sans MT"/>
                <a:cs typeface="Gill Sans MT"/>
              </a:rPr>
              <a:t>statistical </a:t>
            </a:r>
            <a:r>
              <a:rPr lang="en-US" spc="-7" dirty="0">
                <a:solidFill>
                  <a:srgbClr val="FF4013"/>
                </a:solidFill>
                <a:latin typeface="Gill Sans MT"/>
                <a:cs typeface="Gill Sans MT"/>
              </a:rPr>
              <a:t>programming </a:t>
            </a:r>
            <a:r>
              <a:rPr lang="en-US" spc="-4" dirty="0">
                <a:solidFill>
                  <a:srgbClr val="FF4013"/>
                </a:solidFill>
                <a:latin typeface="Gill Sans MT"/>
                <a:cs typeface="Gill Sans MT"/>
              </a:rPr>
              <a:t>language</a:t>
            </a:r>
          </a:p>
          <a:p>
            <a:pPr marL="658111" lvl="1" indent="-200911">
              <a:buFont typeface="Arial"/>
              <a:buChar char="•"/>
            </a:pPr>
            <a:r>
              <a:rPr lang="en-US" dirty="0"/>
              <a:t>an effective </a:t>
            </a:r>
            <a:r>
              <a:rPr lang="en-US" b="1" dirty="0"/>
              <a:t>data handling</a:t>
            </a:r>
            <a:r>
              <a:rPr lang="en-US" dirty="0"/>
              <a:t> and storage facility,</a:t>
            </a:r>
          </a:p>
          <a:p>
            <a:pPr marL="658111" lvl="1" indent="-200911">
              <a:buFont typeface="Arial"/>
              <a:buChar char="•"/>
            </a:pPr>
            <a:r>
              <a:rPr lang="en-US" dirty="0"/>
              <a:t>a suite of operators for </a:t>
            </a:r>
            <a:r>
              <a:rPr lang="en-US" b="1" dirty="0"/>
              <a:t>calculations on arrays</a:t>
            </a:r>
            <a:r>
              <a:rPr lang="en-US" dirty="0"/>
              <a:t>, in particular matrices</a:t>
            </a:r>
          </a:p>
          <a:p>
            <a:pPr marL="658111" lvl="1" indent="-200911">
              <a:buFont typeface="Arial"/>
              <a:buChar char="•"/>
            </a:pPr>
            <a:r>
              <a:rPr lang="en-US" dirty="0"/>
              <a:t>a large, coherent, integrated collection of intermediate </a:t>
            </a:r>
            <a:r>
              <a:rPr lang="en-US" b="1" dirty="0"/>
              <a:t>tools for data analysis</a:t>
            </a:r>
            <a:endParaRPr lang="en-US" dirty="0"/>
          </a:p>
          <a:p>
            <a:pPr marL="658111" lvl="1" indent="-200911">
              <a:buFont typeface="Arial"/>
              <a:buChar char="•"/>
            </a:pPr>
            <a:r>
              <a:rPr lang="en-US" b="1" dirty="0"/>
              <a:t>graphical facilities </a:t>
            </a:r>
            <a:r>
              <a:rPr lang="en-US" dirty="0"/>
              <a:t>for data analysis and display either on-screen or on hardcopy</a:t>
            </a:r>
          </a:p>
          <a:p>
            <a:pPr marL="658111" lvl="1" indent="-200911">
              <a:buFont typeface="Arial"/>
              <a:buChar char="•"/>
            </a:pPr>
            <a:r>
              <a:rPr lang="en-US" dirty="0"/>
              <a:t>a well-developed, simple and effective </a:t>
            </a:r>
            <a:r>
              <a:rPr lang="en-US" b="1" dirty="0"/>
              <a:t>programming language </a:t>
            </a:r>
            <a:r>
              <a:rPr lang="en-US" dirty="0"/>
              <a:t>which includes conditionals, loops, user-defined recursive functions and input and output facilities.</a:t>
            </a:r>
          </a:p>
          <a:p>
            <a:pPr marL="0" indent="0">
              <a:buNone/>
            </a:pPr>
            <a:endParaRPr lang="en-US" dirty="0">
              <a:latin typeface="Gill Sans MT"/>
              <a:cs typeface="Gill Sans M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726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1B502-CF0B-3D46-A7A8-AEDA785A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4" dirty="0"/>
              <a:t>G</a:t>
            </a:r>
            <a:r>
              <a:rPr lang="en-US" dirty="0"/>
              <a:t>ett</a:t>
            </a:r>
            <a:r>
              <a:rPr lang="en-US" spc="-4" dirty="0"/>
              <a:t>i</a:t>
            </a:r>
            <a:r>
              <a:rPr lang="en-US" dirty="0"/>
              <a:t>ng	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492D1-51D0-284E-81F3-56AE20334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929"/>
            <a:r>
              <a:rPr lang="en-US" sz="3200" dirty="0">
                <a:latin typeface="Gill Sans MT"/>
                <a:cs typeface="Gill Sans MT"/>
              </a:rPr>
              <a:t>R</a:t>
            </a:r>
            <a:r>
              <a:rPr lang="en-US" sz="3200" spc="-74" dirty="0">
                <a:latin typeface="Gill Sans MT"/>
                <a:cs typeface="Gill Sans MT"/>
              </a:rPr>
              <a:t> </a:t>
            </a:r>
            <a:r>
              <a:rPr lang="en-US" sz="3200" spc="-7" dirty="0">
                <a:latin typeface="Gill Sans MT"/>
                <a:cs typeface="Gill Sans MT"/>
              </a:rPr>
              <a:t>website:</a:t>
            </a:r>
            <a:endParaRPr lang="en-US" sz="3200" dirty="0">
              <a:latin typeface="Gill Sans MT"/>
              <a:cs typeface="Gill Sans MT"/>
            </a:endParaRPr>
          </a:p>
          <a:p>
            <a:pPr marL="659450" lvl="1">
              <a:spcBef>
                <a:spcPts val="900"/>
              </a:spcBef>
            </a:pPr>
            <a:r>
              <a:rPr lang="en-US" u="heavy" spc="-11" dirty="0">
                <a:latin typeface="Gill Sans MT"/>
                <a:cs typeface="Gill Sans MT"/>
                <a:hlinkClick r:id="rId2"/>
              </a:rPr>
              <a:t>http://cran.r-project.org/</a:t>
            </a:r>
            <a:endParaRPr lang="en-US" dirty="0">
              <a:latin typeface="Gill Sans MT"/>
              <a:cs typeface="Gill Sans MT"/>
            </a:endParaRPr>
          </a:p>
          <a:p>
            <a:pPr marL="8929"/>
            <a:r>
              <a:rPr lang="en-US" sz="3200" spc="-7" dirty="0">
                <a:latin typeface="Gill Sans MT"/>
                <a:cs typeface="Gill Sans MT"/>
              </a:rPr>
              <a:t>Windows </a:t>
            </a:r>
            <a:r>
              <a:rPr lang="en-US" sz="3200" spc="-4" dirty="0">
                <a:latin typeface="Gill Sans MT"/>
                <a:cs typeface="Gill Sans MT"/>
              </a:rPr>
              <a:t>installer</a:t>
            </a:r>
            <a:r>
              <a:rPr lang="en-US" sz="3200" spc="-25" dirty="0">
                <a:latin typeface="Gill Sans MT"/>
                <a:cs typeface="Gill Sans MT"/>
              </a:rPr>
              <a:t> </a:t>
            </a:r>
            <a:r>
              <a:rPr lang="en-US" sz="3200" spc="14" dirty="0">
                <a:latin typeface="Gill Sans MT"/>
                <a:cs typeface="Gill Sans MT"/>
              </a:rPr>
              <a:t>file:</a:t>
            </a:r>
            <a:endParaRPr lang="en-US" sz="3200" dirty="0">
              <a:latin typeface="Gill Sans MT"/>
              <a:cs typeface="Gill Sans MT"/>
            </a:endParaRPr>
          </a:p>
          <a:p>
            <a:pPr marL="664808" lvl="1">
              <a:spcBef>
                <a:spcPts val="654"/>
              </a:spcBef>
            </a:pPr>
            <a:r>
              <a:rPr lang="en-US" u="heavy" spc="-7" dirty="0">
                <a:latin typeface="Gill Sans MT"/>
                <a:cs typeface="Gill Sans MT"/>
              </a:rPr>
              <a:t>http://</a:t>
            </a:r>
            <a:r>
              <a:rPr lang="en-US" u="heavy" spc="-7" dirty="0" err="1">
                <a:latin typeface="Gill Sans MT"/>
                <a:cs typeface="Gill Sans MT"/>
              </a:rPr>
              <a:t>cran.mirrors.hoobly.com</a:t>
            </a:r>
            <a:r>
              <a:rPr lang="en-US" u="heavy" spc="-7" dirty="0">
                <a:latin typeface="Gill Sans MT"/>
                <a:cs typeface="Gill Sans MT"/>
              </a:rPr>
              <a:t>/bin/windows/base/R-3.6.1-win.exe</a:t>
            </a:r>
            <a:endParaRPr lang="en-US" dirty="0">
              <a:latin typeface="Gill Sans MT"/>
              <a:cs typeface="Gill Sans MT"/>
            </a:endParaRPr>
          </a:p>
          <a:p>
            <a:pPr marL="8929"/>
            <a:r>
              <a:rPr lang="en-US" sz="3200" dirty="0">
                <a:latin typeface="Gill Sans MT"/>
                <a:cs typeface="Gill Sans MT"/>
              </a:rPr>
              <a:t>Mac </a:t>
            </a:r>
            <a:r>
              <a:rPr lang="en-US" sz="3200" spc="-4" dirty="0">
                <a:latin typeface="Gill Sans MT"/>
                <a:cs typeface="Gill Sans MT"/>
              </a:rPr>
              <a:t>installer</a:t>
            </a:r>
            <a:r>
              <a:rPr lang="en-US" sz="3200" spc="-46" dirty="0">
                <a:latin typeface="Gill Sans MT"/>
                <a:cs typeface="Gill Sans MT"/>
              </a:rPr>
              <a:t> </a:t>
            </a:r>
            <a:r>
              <a:rPr lang="en-US" sz="3200" spc="14" dirty="0">
                <a:latin typeface="Gill Sans MT"/>
                <a:cs typeface="Gill Sans MT"/>
              </a:rPr>
              <a:t>file:</a:t>
            </a:r>
            <a:endParaRPr lang="en-US" sz="3200" dirty="0">
              <a:latin typeface="Gill Sans MT"/>
              <a:cs typeface="Gill Sans MT"/>
            </a:endParaRPr>
          </a:p>
          <a:p>
            <a:pPr marL="654986" lvl="1">
              <a:spcBef>
                <a:spcPts val="830"/>
              </a:spcBef>
            </a:pPr>
            <a:r>
              <a:rPr lang="en-US" u="heavy" spc="-7" dirty="0">
                <a:latin typeface="Gill Sans MT"/>
                <a:cs typeface="Gill Sans MT"/>
              </a:rPr>
              <a:t>http://</a:t>
            </a:r>
            <a:r>
              <a:rPr lang="en-US" u="heavy" spc="-7" dirty="0" err="1">
                <a:latin typeface="Gill Sans MT"/>
                <a:cs typeface="Gill Sans MT"/>
              </a:rPr>
              <a:t>cran.mirrors.hoobly.com</a:t>
            </a:r>
            <a:r>
              <a:rPr lang="en-US" u="heavy" spc="-7" dirty="0">
                <a:latin typeface="Gill Sans MT"/>
                <a:cs typeface="Gill Sans MT"/>
              </a:rPr>
              <a:t>/bin/</a:t>
            </a:r>
            <a:r>
              <a:rPr lang="en-US" u="heavy" spc="-7" dirty="0" err="1">
                <a:latin typeface="Gill Sans MT"/>
                <a:cs typeface="Gill Sans MT"/>
              </a:rPr>
              <a:t>macosx</a:t>
            </a:r>
            <a:r>
              <a:rPr lang="en-US" u="heavy" spc="-7" dirty="0">
                <a:latin typeface="Gill Sans MT"/>
                <a:cs typeface="Gill Sans MT"/>
              </a:rPr>
              <a:t>/R-3.6.1.pkg</a:t>
            </a:r>
            <a:endParaRPr lang="en-US" dirty="0">
              <a:latin typeface="Gill Sans MT"/>
              <a:cs typeface="Gill Sans MT"/>
            </a:endParaRPr>
          </a:p>
          <a:p>
            <a:endParaRPr lang="en-US" dirty="0"/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02CE729A-29F4-C341-B87C-F7A75DDA114E}"/>
              </a:ext>
            </a:extLst>
          </p:cNvPr>
          <p:cNvSpPr/>
          <p:nvPr/>
        </p:nvSpPr>
        <p:spPr>
          <a:xfrm>
            <a:off x="9306204" y="1245195"/>
            <a:ext cx="1526977" cy="11608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</p:spTree>
    <p:extLst>
      <p:ext uri="{BB962C8B-B14F-4D97-AF65-F5344CB8AC3E}">
        <p14:creationId xmlns:p14="http://schemas.microsoft.com/office/powerpoint/2010/main" val="1708780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D928691F-8B9C-8D4F-ACB8-ECF81B7E7C2F}"/>
              </a:ext>
            </a:extLst>
          </p:cNvPr>
          <p:cNvSpPr/>
          <p:nvPr/>
        </p:nvSpPr>
        <p:spPr>
          <a:xfrm>
            <a:off x="1756172" y="392906"/>
            <a:ext cx="4473773" cy="3723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4C64E0D2-7469-9045-8105-B3B27ADF0378}"/>
              </a:ext>
            </a:extLst>
          </p:cNvPr>
          <p:cNvSpPr txBox="1">
            <a:spLocks/>
          </p:cNvSpPr>
          <p:nvPr/>
        </p:nvSpPr>
        <p:spPr>
          <a:xfrm>
            <a:off x="6796588" y="567068"/>
            <a:ext cx="3478506" cy="3894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929">
              <a:lnSpc>
                <a:spcPct val="100000"/>
              </a:lnSpc>
            </a:pPr>
            <a:r>
              <a:rPr lang="en-US" sz="2531" b="1" spc="-4"/>
              <a:t>Rstudio</a:t>
            </a:r>
            <a:r>
              <a:rPr lang="en-US" sz="2109" spc="-4"/>
              <a:t> is </a:t>
            </a:r>
            <a:r>
              <a:rPr lang="en-US" sz="2109"/>
              <a:t>a </a:t>
            </a:r>
            <a:r>
              <a:rPr lang="en-US" sz="2109" spc="-11"/>
              <a:t>front </a:t>
            </a:r>
            <a:r>
              <a:rPr lang="en-US" sz="2109"/>
              <a:t>end to</a:t>
            </a:r>
            <a:r>
              <a:rPr lang="en-US" sz="2109" spc="-32"/>
              <a:t> </a:t>
            </a:r>
            <a:r>
              <a:rPr lang="en-US" sz="2109"/>
              <a:t>R.</a:t>
            </a:r>
            <a:endParaRPr lang="en-US" sz="2109"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ACD4AA71-76FB-C446-B388-130546697176}"/>
              </a:ext>
            </a:extLst>
          </p:cNvPr>
          <p:cNvSpPr txBox="1"/>
          <p:nvPr/>
        </p:nvSpPr>
        <p:spPr>
          <a:xfrm>
            <a:off x="6796457" y="1209973"/>
            <a:ext cx="2965996" cy="12824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marR="3572" algn="ctr">
              <a:lnSpc>
                <a:spcPts val="2461"/>
              </a:lnSpc>
            </a:pPr>
            <a:r>
              <a:rPr sz="2109" spc="-46" dirty="0">
                <a:latin typeface="Gill Sans MT"/>
                <a:cs typeface="Gill Sans MT"/>
              </a:rPr>
              <a:t>It’s </a:t>
            </a:r>
            <a:r>
              <a:rPr sz="2109" spc="-4" dirty="0">
                <a:latin typeface="Gill Sans MT"/>
                <a:cs typeface="Gill Sans MT"/>
              </a:rPr>
              <a:t>intended </a:t>
            </a:r>
            <a:r>
              <a:rPr sz="2109" dirty="0">
                <a:latin typeface="Gill Sans MT"/>
                <a:cs typeface="Gill Sans MT"/>
              </a:rPr>
              <a:t>to </a:t>
            </a:r>
            <a:r>
              <a:rPr sz="2109" spc="-14" dirty="0">
                <a:latin typeface="Gill Sans MT"/>
                <a:cs typeface="Gill Sans MT"/>
              </a:rPr>
              <a:t>provide </a:t>
            </a:r>
            <a:r>
              <a:rPr sz="2109" dirty="0">
                <a:latin typeface="Gill Sans MT"/>
                <a:cs typeface="Gill Sans MT"/>
              </a:rPr>
              <a:t>the  same user experience  </a:t>
            </a:r>
            <a:r>
              <a:rPr sz="2109" spc="-11" dirty="0">
                <a:latin typeface="Gill Sans MT"/>
                <a:cs typeface="Gill Sans MT"/>
              </a:rPr>
              <a:t>regardless </a:t>
            </a:r>
            <a:r>
              <a:rPr sz="2109" dirty="0">
                <a:latin typeface="Gill Sans MT"/>
                <a:cs typeface="Gill Sans MT"/>
              </a:rPr>
              <a:t>of </a:t>
            </a:r>
            <a:r>
              <a:rPr sz="2109" spc="-4" dirty="0">
                <a:latin typeface="Gill Sans MT"/>
                <a:cs typeface="Gill Sans MT"/>
              </a:rPr>
              <a:t>what kind </a:t>
            </a:r>
            <a:r>
              <a:rPr sz="2109" dirty="0">
                <a:latin typeface="Gill Sans MT"/>
                <a:cs typeface="Gill Sans MT"/>
              </a:rPr>
              <a:t>of  computer </a:t>
            </a:r>
            <a:r>
              <a:rPr sz="2109" spc="-46" dirty="0">
                <a:latin typeface="Gill Sans MT"/>
                <a:cs typeface="Gill Sans MT"/>
              </a:rPr>
              <a:t>you’re </a:t>
            </a:r>
            <a:r>
              <a:rPr sz="2109" spc="-4" dirty="0">
                <a:latin typeface="Gill Sans MT"/>
                <a:cs typeface="Gill Sans MT"/>
              </a:rPr>
              <a:t>using</a:t>
            </a:r>
            <a:endParaRPr sz="2109" dirty="0">
              <a:latin typeface="Gill Sans MT"/>
              <a:cs typeface="Gill Sans MT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51B09B12-ABEF-3D45-866D-064A0FB9D034}"/>
              </a:ext>
            </a:extLst>
          </p:cNvPr>
          <p:cNvSpPr txBox="1"/>
          <p:nvPr/>
        </p:nvSpPr>
        <p:spPr>
          <a:xfrm>
            <a:off x="2440340" y="4636294"/>
            <a:ext cx="2557909" cy="8207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451" marR="3572" indent="-41968">
              <a:lnSpc>
                <a:spcPts val="3234"/>
              </a:lnSpc>
              <a:tabLst>
                <a:tab pos="1216179" algn="l"/>
              </a:tabLst>
            </a:pPr>
            <a:r>
              <a:rPr sz="2812" dirty="0">
                <a:latin typeface="Gill Sans MT"/>
                <a:cs typeface="Gill Sans MT"/>
              </a:rPr>
              <a:t>Rstud</a:t>
            </a:r>
            <a:r>
              <a:rPr sz="2812" spc="-4" dirty="0">
                <a:latin typeface="Gill Sans MT"/>
                <a:cs typeface="Gill Sans MT"/>
              </a:rPr>
              <a:t>i</a:t>
            </a:r>
            <a:r>
              <a:rPr sz="2812" dirty="0">
                <a:latin typeface="Gill Sans MT"/>
                <a:cs typeface="Gill Sans MT"/>
              </a:rPr>
              <a:t>o	</a:t>
            </a:r>
            <a:r>
              <a:rPr sz="2812" spc="-60" dirty="0">
                <a:latin typeface="Gill Sans MT"/>
                <a:cs typeface="Gill Sans MT"/>
              </a:rPr>
              <a:t>w</a:t>
            </a:r>
            <a:r>
              <a:rPr sz="2812" dirty="0">
                <a:latin typeface="Gill Sans MT"/>
                <a:cs typeface="Gill Sans MT"/>
              </a:rPr>
              <a:t>ebpage:  </a:t>
            </a:r>
            <a:r>
              <a:rPr sz="2812" u="heavy" spc="-21" dirty="0">
                <a:latin typeface="Gill Sans MT"/>
                <a:cs typeface="Gill Sans MT"/>
                <a:hlinkClick r:id="rId3"/>
              </a:rPr>
              <a:t>www.rstudio.org</a:t>
            </a:r>
            <a:endParaRPr sz="2812">
              <a:latin typeface="Gill Sans MT"/>
              <a:cs typeface="Gill Sans MT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A540BF88-979B-1D41-81DE-568075AE3601}"/>
              </a:ext>
            </a:extLst>
          </p:cNvPr>
          <p:cNvSpPr txBox="1"/>
          <p:nvPr/>
        </p:nvSpPr>
        <p:spPr>
          <a:xfrm>
            <a:off x="6073152" y="4645224"/>
            <a:ext cx="4082207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83" marR="3572" indent="35717" algn="ctr">
              <a:lnSpc>
                <a:spcPts val="3234"/>
              </a:lnSpc>
              <a:tabLst>
                <a:tab pos="1251897" algn="l"/>
                <a:tab pos="2772123" algn="l"/>
              </a:tabLst>
            </a:pPr>
            <a:r>
              <a:rPr sz="2812" spc="-4" dirty="0">
                <a:latin typeface="Gill Sans MT"/>
                <a:cs typeface="Gill Sans MT"/>
              </a:rPr>
              <a:t>Rstudio	</a:t>
            </a:r>
            <a:r>
              <a:rPr sz="2812" spc="-7" dirty="0">
                <a:latin typeface="Gill Sans MT"/>
                <a:cs typeface="Gill Sans MT"/>
              </a:rPr>
              <a:t>download	</a:t>
            </a:r>
            <a:r>
              <a:rPr sz="2812" spc="-4" dirty="0">
                <a:latin typeface="Gill Sans MT"/>
                <a:cs typeface="Gill Sans MT"/>
              </a:rPr>
              <a:t>link: </a:t>
            </a:r>
            <a:r>
              <a:rPr lang="en-US" sz="2812" dirty="0">
                <a:hlinkClick r:id="rId4"/>
              </a:rPr>
              <a:t>https://www.rstudio.com/products/rstudio/download/</a:t>
            </a:r>
            <a:endParaRPr sz="2812" dirty="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592240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87F67-493A-3E41-9D29-EEFC5E32D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There are multiple version of </a:t>
            </a:r>
            <a:r>
              <a:rPr lang="en-US" dirty="0" err="1"/>
              <a:t>Rstudios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0C750-7001-7949-8AAC-BCDA004B0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0688" y="1825625"/>
            <a:ext cx="3163111" cy="4351338"/>
          </a:xfrm>
        </p:spPr>
        <p:txBody>
          <a:bodyPr/>
          <a:lstStyle/>
          <a:p>
            <a:r>
              <a:rPr lang="en-US" dirty="0"/>
              <a:t>Choose the free desktop version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ED417C-E014-AE47-BEBE-3B85235C0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57595"/>
            <a:ext cx="5996913" cy="526966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BFF8AE7-91F8-F049-8F88-34135B39E3F8}"/>
              </a:ext>
            </a:extLst>
          </p:cNvPr>
          <p:cNvSpPr/>
          <p:nvPr/>
        </p:nvSpPr>
        <p:spPr>
          <a:xfrm>
            <a:off x="2636196" y="1825625"/>
            <a:ext cx="1031132" cy="48961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950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F1EDB-FBAD-C549-B0EA-74F6CA85D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43591"/>
            <a:ext cx="10515600" cy="2733372"/>
          </a:xfrm>
        </p:spPr>
        <p:txBody>
          <a:bodyPr/>
          <a:lstStyle/>
          <a:p>
            <a:r>
              <a:rPr lang="en-US" dirty="0"/>
              <a:t>Clicking on the ”download” should prompt you to this session of the website</a:t>
            </a:r>
          </a:p>
          <a:p>
            <a:r>
              <a:rPr lang="en-US" dirty="0"/>
              <a:t>Choose the one of your operating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360E4E-8843-3344-9BD9-3BDA68BB0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98" y="351667"/>
            <a:ext cx="7675411" cy="294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12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B049E-76D7-354A-8164-F67609C96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F5E5E-6DC1-2F48-90D8-68D22F995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contact TAs or shoot us emails if you have problem installing R or </a:t>
            </a:r>
            <a:r>
              <a:rPr lang="en-US" dirty="0" err="1"/>
              <a:t>Rstudio</a:t>
            </a:r>
            <a:r>
              <a:rPr lang="en-US" dirty="0"/>
              <a:t> before the workshop</a:t>
            </a:r>
          </a:p>
        </p:txBody>
      </p:sp>
    </p:spTree>
    <p:extLst>
      <p:ext uri="{BB962C8B-B14F-4D97-AF65-F5344CB8AC3E}">
        <p14:creationId xmlns:p14="http://schemas.microsoft.com/office/powerpoint/2010/main" val="2934094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18318" y="1355178"/>
            <a:ext cx="8341007" cy="4885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" name="object 3"/>
          <p:cNvSpPr/>
          <p:nvPr/>
        </p:nvSpPr>
        <p:spPr>
          <a:xfrm>
            <a:off x="1907977" y="1973461"/>
            <a:ext cx="5759648" cy="3973711"/>
          </a:xfrm>
          <a:custGeom>
            <a:avLst/>
            <a:gdLst/>
            <a:ahLst/>
            <a:cxnLst/>
            <a:rect l="l" t="t" r="r" b="b"/>
            <a:pathLst>
              <a:path w="8191500" h="5651500">
                <a:moveTo>
                  <a:pt x="0" y="0"/>
                </a:moveTo>
                <a:lnTo>
                  <a:pt x="8191500" y="0"/>
                </a:lnTo>
                <a:lnTo>
                  <a:pt x="8191500" y="5651500"/>
                </a:lnTo>
                <a:lnTo>
                  <a:pt x="0" y="56515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" name="object 4"/>
          <p:cNvSpPr/>
          <p:nvPr/>
        </p:nvSpPr>
        <p:spPr>
          <a:xfrm>
            <a:off x="7399734" y="1553765"/>
            <a:ext cx="2937867" cy="1866305"/>
          </a:xfrm>
          <a:custGeom>
            <a:avLst/>
            <a:gdLst/>
            <a:ahLst/>
            <a:cxnLst/>
            <a:rect l="l" t="t" r="r" b="b"/>
            <a:pathLst>
              <a:path w="4178300" h="2654300">
                <a:moveTo>
                  <a:pt x="0" y="0"/>
                </a:moveTo>
                <a:lnTo>
                  <a:pt x="4178300" y="0"/>
                </a:lnTo>
                <a:lnTo>
                  <a:pt x="4178300" y="2654300"/>
                </a:lnTo>
                <a:lnTo>
                  <a:pt x="0" y="26543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" name="object 5"/>
          <p:cNvSpPr/>
          <p:nvPr/>
        </p:nvSpPr>
        <p:spPr>
          <a:xfrm>
            <a:off x="7399734" y="3562945"/>
            <a:ext cx="2937867" cy="1866305"/>
          </a:xfrm>
          <a:custGeom>
            <a:avLst/>
            <a:gdLst/>
            <a:ahLst/>
            <a:cxnLst/>
            <a:rect l="l" t="t" r="r" b="b"/>
            <a:pathLst>
              <a:path w="4178300" h="2654300">
                <a:moveTo>
                  <a:pt x="0" y="0"/>
                </a:moveTo>
                <a:lnTo>
                  <a:pt x="4178300" y="0"/>
                </a:lnTo>
                <a:lnTo>
                  <a:pt x="4178300" y="2654300"/>
                </a:lnTo>
                <a:lnTo>
                  <a:pt x="0" y="26543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089901" y="570124"/>
            <a:ext cx="4004965" cy="32457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929">
              <a:lnSpc>
                <a:spcPct val="100000"/>
              </a:lnSpc>
            </a:pPr>
            <a:r>
              <a:rPr sz="2109" spc="-4" dirty="0"/>
              <a:t>Rstudio is divided into </a:t>
            </a:r>
            <a:r>
              <a:rPr sz="2109" spc="-14" dirty="0"/>
              <a:t>several</a:t>
            </a:r>
            <a:r>
              <a:rPr sz="2109" spc="32" dirty="0"/>
              <a:t> </a:t>
            </a:r>
            <a:r>
              <a:rPr sz="2109" spc="-4" dirty="0"/>
              <a:t>panels</a:t>
            </a:r>
            <a:endParaRPr sz="2109" dirty="0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408233B5-D686-F34D-BAE7-26EFE28F7A85}"/>
              </a:ext>
            </a:extLst>
          </p:cNvPr>
          <p:cNvSpPr/>
          <p:nvPr/>
        </p:nvSpPr>
        <p:spPr>
          <a:xfrm>
            <a:off x="1561810" y="1553765"/>
            <a:ext cx="5685296" cy="547441"/>
          </a:xfrm>
          <a:custGeom>
            <a:avLst/>
            <a:gdLst/>
            <a:ahLst/>
            <a:cxnLst/>
            <a:rect l="l" t="t" r="r" b="b"/>
            <a:pathLst>
              <a:path w="8191500" h="5651500">
                <a:moveTo>
                  <a:pt x="0" y="0"/>
                </a:moveTo>
                <a:lnTo>
                  <a:pt x="8191500" y="0"/>
                </a:lnTo>
                <a:lnTo>
                  <a:pt x="8191500" y="5651500"/>
                </a:lnTo>
                <a:lnTo>
                  <a:pt x="0" y="56515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</p:spTree>
    <p:extLst>
      <p:ext uri="{BB962C8B-B14F-4D97-AF65-F5344CB8AC3E}">
        <p14:creationId xmlns:p14="http://schemas.microsoft.com/office/powerpoint/2010/main" val="2216842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428</Words>
  <Application>Microsoft Macintosh PowerPoint</Application>
  <PresentationFormat>Widescreen</PresentationFormat>
  <Paragraphs>49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Gill Sans MT</vt:lpstr>
      <vt:lpstr>Office Theme</vt:lpstr>
      <vt:lpstr>An Introduction to R</vt:lpstr>
      <vt:lpstr>PowerPoint Presentation</vt:lpstr>
      <vt:lpstr>What is R?</vt:lpstr>
      <vt:lpstr>Getting R</vt:lpstr>
      <vt:lpstr>PowerPoint Presentation</vt:lpstr>
      <vt:lpstr>There are multiple version of Rstudios</vt:lpstr>
      <vt:lpstr>PowerPoint Presentation</vt:lpstr>
      <vt:lpstr>PowerPoint Presentation</vt:lpstr>
      <vt:lpstr>Rstudio is divided into several panels</vt:lpstr>
      <vt:lpstr>Minimising and maximising panels:</vt:lpstr>
      <vt:lpstr>Switching between panels:</vt:lpstr>
      <vt:lpstr>Menu system</vt:lpstr>
      <vt:lpstr>PowerPoint Presentation</vt:lpstr>
      <vt:lpstr>Loading data</vt:lpstr>
      <vt:lpstr>We will be using R markdown files through out the workshop</vt:lpstr>
      <vt:lpstr>Source console of R markdown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R</dc:title>
  <dc:creator>Binglan Li</dc:creator>
  <cp:lastModifiedBy>Binglan Li</cp:lastModifiedBy>
  <cp:revision>3</cp:revision>
  <dcterms:created xsi:type="dcterms:W3CDTF">2019-08-13T19:47:09Z</dcterms:created>
  <dcterms:modified xsi:type="dcterms:W3CDTF">2019-08-13T20:32:30Z</dcterms:modified>
</cp:coreProperties>
</file>