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58" r:id="rId2"/>
    <p:sldId id="257" r:id="rId3"/>
    <p:sldId id="318" r:id="rId4"/>
    <p:sldId id="261" r:id="rId5"/>
    <p:sldId id="262" r:id="rId6"/>
    <p:sldId id="263" r:id="rId7"/>
    <p:sldId id="293" r:id="rId8"/>
    <p:sldId id="265" r:id="rId9"/>
    <p:sldId id="266" r:id="rId10"/>
    <p:sldId id="268" r:id="rId11"/>
    <p:sldId id="269" r:id="rId12"/>
    <p:sldId id="294" r:id="rId13"/>
    <p:sldId id="295" r:id="rId14"/>
    <p:sldId id="296" r:id="rId15"/>
    <p:sldId id="297" r:id="rId16"/>
    <p:sldId id="298" r:id="rId17"/>
    <p:sldId id="299" r:id="rId18"/>
    <p:sldId id="301" r:id="rId19"/>
    <p:sldId id="302" r:id="rId20"/>
    <p:sldId id="303" r:id="rId21"/>
    <p:sldId id="304" r:id="rId22"/>
    <p:sldId id="305" r:id="rId23"/>
    <p:sldId id="306" r:id="rId24"/>
    <p:sldId id="361" r:id="rId25"/>
    <p:sldId id="362" r:id="rId26"/>
    <p:sldId id="309" r:id="rId27"/>
    <p:sldId id="310" r:id="rId28"/>
    <p:sldId id="307" r:id="rId29"/>
    <p:sldId id="308" r:id="rId30"/>
    <p:sldId id="311" r:id="rId31"/>
    <p:sldId id="312" r:id="rId32"/>
    <p:sldId id="313" r:id="rId33"/>
    <p:sldId id="314" r:id="rId34"/>
    <p:sldId id="315" r:id="rId35"/>
    <p:sldId id="316" r:id="rId36"/>
    <p:sldId id="267" r:id="rId37"/>
    <p:sldId id="273" r:id="rId38"/>
    <p:sldId id="274" r:id="rId39"/>
    <p:sldId id="363" r:id="rId40"/>
    <p:sldId id="367" r:id="rId41"/>
    <p:sldId id="364" r:id="rId42"/>
    <p:sldId id="365" r:id="rId43"/>
    <p:sldId id="366" r:id="rId44"/>
    <p:sldId id="394" r:id="rId45"/>
    <p:sldId id="395" r:id="rId46"/>
    <p:sldId id="397" r:id="rId47"/>
    <p:sldId id="396" r:id="rId48"/>
    <p:sldId id="387" r:id="rId49"/>
    <p:sldId id="388" r:id="rId50"/>
    <p:sldId id="392" r:id="rId51"/>
    <p:sldId id="389" r:id="rId52"/>
    <p:sldId id="390" r:id="rId53"/>
    <p:sldId id="393" r:id="rId54"/>
    <p:sldId id="391" r:id="rId55"/>
    <p:sldId id="378" r:id="rId56"/>
    <p:sldId id="379" r:id="rId57"/>
    <p:sldId id="380" r:id="rId58"/>
    <p:sldId id="381" r:id="rId59"/>
    <p:sldId id="382" r:id="rId60"/>
    <p:sldId id="385" r:id="rId61"/>
    <p:sldId id="383" r:id="rId62"/>
    <p:sldId id="384" r:id="rId63"/>
    <p:sldId id="386" r:id="rId64"/>
    <p:sldId id="368" r:id="rId65"/>
    <p:sldId id="369" r:id="rId66"/>
    <p:sldId id="370" r:id="rId67"/>
    <p:sldId id="371" r:id="rId68"/>
    <p:sldId id="372" r:id="rId69"/>
    <p:sldId id="373" r:id="rId70"/>
    <p:sldId id="374" r:id="rId71"/>
    <p:sldId id="375" r:id="rId72"/>
    <p:sldId id="376" r:id="rId73"/>
    <p:sldId id="377"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995" autoAdjust="0"/>
  </p:normalViewPr>
  <p:slideViewPr>
    <p:cSldViewPr snapToGrid="0">
      <p:cViewPr varScale="1">
        <p:scale>
          <a:sx n="85" d="100"/>
          <a:sy n="85" d="100"/>
        </p:scale>
        <p:origin x="-1890" y="-96"/>
      </p:cViewPr>
      <p:guideLst>
        <p:guide orient="horz" pos="2160"/>
        <p:guide pos="2880"/>
      </p:guideLst>
    </p:cSldViewPr>
  </p:slideViewPr>
  <p:notesTextViewPr>
    <p:cViewPr>
      <p:scale>
        <a:sx n="1" d="1"/>
        <a:sy n="1" d="1"/>
      </p:scale>
      <p:origin x="0" y="0"/>
    </p:cViewPr>
  </p:notesText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E59A37-E7D9-4825-BFF1-B5DC79D04107}" type="datetimeFigureOut">
              <a:rPr lang="en-US" smtClean="0"/>
              <a:t>9/9/2016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495B6C-8C00-4390-9BD6-C1EF5004656E}" type="slidenum">
              <a:rPr lang="en-US" smtClean="0"/>
              <a:t>‹#›</a:t>
            </a:fld>
            <a:endParaRPr lang="en-US"/>
          </a:p>
        </p:txBody>
      </p:sp>
    </p:spTree>
    <p:extLst>
      <p:ext uri="{BB962C8B-B14F-4D97-AF65-F5344CB8AC3E}">
        <p14:creationId xmlns:p14="http://schemas.microsoft.com/office/powerpoint/2010/main" val="2724662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With notes!</a:t>
            </a:r>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1</a:t>
            </a:fld>
            <a:endParaRPr lang="en-US" dirty="0"/>
          </a:p>
        </p:txBody>
      </p:sp>
    </p:spTree>
    <p:extLst>
      <p:ext uri="{BB962C8B-B14F-4D97-AF65-F5344CB8AC3E}">
        <p14:creationId xmlns:p14="http://schemas.microsoft.com/office/powerpoint/2010/main" val="1071542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95B6C-8C00-4390-9BD6-C1EF5004656E}" type="slidenum">
              <a:rPr lang="en-US" smtClean="0"/>
              <a:t>10</a:t>
            </a:fld>
            <a:endParaRPr lang="en-US"/>
          </a:p>
        </p:txBody>
      </p:sp>
    </p:spTree>
    <p:extLst>
      <p:ext uri="{BB962C8B-B14F-4D97-AF65-F5344CB8AC3E}">
        <p14:creationId xmlns:p14="http://schemas.microsoft.com/office/powerpoint/2010/main" val="4041958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a:t>
            </a:r>
            <a:r>
              <a:rPr lang="en-US" baseline="0" dirty="0" smtClean="0"/>
              <a:t> of these are pretty intuitive. The big one people tend to mess up on in the beginning is ==. Remember, a single equals sign means </a:t>
            </a:r>
            <a:r>
              <a:rPr lang="en-US" b="1" baseline="0" dirty="0" smtClean="0"/>
              <a:t>assignment</a:t>
            </a:r>
            <a:r>
              <a:rPr lang="en-US" b="0" baseline="0" dirty="0" smtClean="0"/>
              <a:t>. A double equals means </a:t>
            </a:r>
            <a:r>
              <a:rPr lang="en-US" b="1" baseline="0" dirty="0" smtClean="0"/>
              <a:t>is the same as/is equal to</a:t>
            </a:r>
            <a:r>
              <a:rPr lang="en-US" b="0" baseline="0" dirty="0" smtClean="0"/>
              <a:t>. </a:t>
            </a:r>
            <a:r>
              <a:rPr lang="en-US" baseline="0" dirty="0" smtClean="0"/>
              <a:t> You will NEVER use a single equals sign in a conditional statement.</a:t>
            </a:r>
            <a:endParaRPr lang="en-US" dirty="0"/>
          </a:p>
        </p:txBody>
      </p:sp>
      <p:sp>
        <p:nvSpPr>
          <p:cNvPr id="4" name="Slide Number Placeholder 3"/>
          <p:cNvSpPr>
            <a:spLocks noGrp="1"/>
          </p:cNvSpPr>
          <p:nvPr>
            <p:ph type="sldNum" sz="quarter" idx="10"/>
          </p:nvPr>
        </p:nvSpPr>
        <p:spPr/>
        <p:txBody>
          <a:bodyPr/>
          <a:lstStyle/>
          <a:p>
            <a:fld id="{3B495B6C-8C00-4390-9BD6-C1EF5004656E}" type="slidenum">
              <a:rPr lang="en-US" smtClean="0"/>
              <a:t>11</a:t>
            </a:fld>
            <a:endParaRPr lang="en-US"/>
          </a:p>
        </p:txBody>
      </p:sp>
    </p:spTree>
    <p:extLst>
      <p:ext uri="{BB962C8B-B14F-4D97-AF65-F5344CB8AC3E}">
        <p14:creationId xmlns:p14="http://schemas.microsoft.com/office/powerpoint/2010/main" val="2101242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https://goo.gl/forms/x1G57MV2QXJ8tXQG2</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3" name="Shape 2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9" name="Shape 2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5" name="Shape 2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Since</a:t>
            </a:r>
            <a:r>
              <a:rPr lang="en-US" baseline="0" dirty="0" smtClean="0"/>
              <a:t> the line 'print "Goodbye now!" ' is not indented, it is NOT considered part of the if statement.</a:t>
            </a:r>
          </a:p>
          <a:p>
            <a:r>
              <a:rPr lang="en-US" baseline="0" dirty="0" smtClean="0"/>
              <a:t>Therefore, it is printed no matter how the if-statement is evaluated.</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of the class will focus on if/else statements and the logical statements ("conditionals") that are used to build them.</a:t>
            </a:r>
          </a:p>
          <a:p>
            <a:r>
              <a:rPr lang="en-US" dirty="0" smtClean="0"/>
              <a:t>Then</a:t>
            </a:r>
            <a:r>
              <a:rPr lang="en-US" baseline="0" dirty="0" smtClean="0"/>
              <a:t> I'll go over a few useful functions (some built into standard Python; some requiring you to import a "module" first)</a:t>
            </a:r>
          </a:p>
          <a:p>
            <a:r>
              <a:rPr lang="en-US" baseline="0" dirty="0" smtClean="0"/>
              <a:t>Finally, I'll talk about commenting your code - a very simple but important topic</a:t>
            </a:r>
            <a:endParaRPr lang="en-US" dirty="0"/>
          </a:p>
        </p:txBody>
      </p:sp>
      <p:sp>
        <p:nvSpPr>
          <p:cNvPr id="4" name="Slide Number Placeholder 3"/>
          <p:cNvSpPr>
            <a:spLocks noGrp="1"/>
          </p:cNvSpPr>
          <p:nvPr>
            <p:ph type="sldNum" sz="quarter" idx="10"/>
          </p:nvPr>
        </p:nvSpPr>
        <p:spPr/>
        <p:txBody>
          <a:bodyPr/>
          <a:lstStyle/>
          <a:p>
            <a:fld id="{3B495B6C-8C00-4390-9BD6-C1EF5004656E}" type="slidenum">
              <a:rPr lang="en-US" smtClean="0"/>
              <a:t>2</a:t>
            </a:fld>
            <a:endParaRPr lang="en-US"/>
          </a:p>
        </p:txBody>
      </p:sp>
    </p:spTree>
    <p:extLst>
      <p:ext uri="{BB962C8B-B14F-4D97-AF65-F5344CB8AC3E}">
        <p14:creationId xmlns:p14="http://schemas.microsoft.com/office/powerpoint/2010/main" val="36040664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2" name="Shape 2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Since a and b are not both True,</a:t>
            </a:r>
            <a:r>
              <a:rPr lang="en-US" baseline="0" dirty="0" smtClean="0"/>
              <a:t> we go to the else statement.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By using "not" before b, we negate its</a:t>
            </a:r>
            <a:r>
              <a:rPr lang="en-US" baseline="0" dirty="0" smtClean="0"/>
              <a:t> current value (False), making b True. Thus the entire conditional as a whole becomes True, and we execute the if-block.</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baseline="0" dirty="0" smtClean="0"/>
              <a:t>"not" only applies to what's directly in front of it. So a more clear way to show this statement might be like this:</a:t>
            </a:r>
          </a:p>
          <a:p>
            <a:r>
              <a:rPr lang="en-US" baseline="0" dirty="0" smtClean="0"/>
              <a:t>(not a) and b</a:t>
            </a:r>
          </a:p>
          <a:p>
            <a:endParaRPr lang="en-US" baseline="0" dirty="0" smtClean="0"/>
          </a:p>
          <a:p>
            <a:r>
              <a:rPr lang="en-US" baseline="0" dirty="0" smtClean="0"/>
              <a:t>This turns into </a:t>
            </a:r>
          </a:p>
          <a:p>
            <a:r>
              <a:rPr lang="en-US" baseline="0" dirty="0" smtClean="0"/>
              <a:t>(False) and False</a:t>
            </a:r>
          </a:p>
          <a:p>
            <a:endParaRPr lang="en-US" baseline="0" dirty="0" smtClean="0"/>
          </a:p>
          <a:p>
            <a:r>
              <a:rPr lang="en-US" baseline="0" dirty="0" smtClean="0"/>
              <a:t>and thus the overall conditional is not true. We therefore go to the else statement.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8" name="Shape 3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4" name="Shape 3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Using parentheses works like you'd expect</a:t>
            </a:r>
            <a:r>
              <a:rPr lang="en-US" baseline="0" dirty="0" smtClean="0"/>
              <a:t> in conditionals: grouped statements are evaluated first. </a:t>
            </a:r>
          </a:p>
          <a:p>
            <a:endParaRPr lang="en-US" baseline="0" dirty="0" smtClean="0"/>
          </a:p>
          <a:p>
            <a:r>
              <a:rPr lang="en-US" baseline="0" dirty="0" smtClean="0"/>
              <a:t>So Python first decides: (a and b)? ("are a and b both true?") -&gt; False</a:t>
            </a:r>
            <a:endParaRPr lang="en-US" baseline="0" dirty="0" smtClean="0">
              <a:sym typeface="Wingdings" panose="05000000000000000000" pitchFamily="2" charset="2"/>
            </a:endParaRPr>
          </a:p>
          <a:p>
            <a:r>
              <a:rPr lang="en-US" baseline="0" dirty="0" smtClean="0">
                <a:sym typeface="Wingdings" panose="05000000000000000000" pitchFamily="2" charset="2"/>
              </a:rPr>
              <a:t>Then it applies the not, which flips the False into a True. So then the final answer is True.</a:t>
            </a:r>
          </a:p>
          <a:p>
            <a:endParaRPr lang="en-US" baseline="0" dirty="0" smtClean="0">
              <a:sym typeface="Wingdings" panose="05000000000000000000" pitchFamily="2" charset="2"/>
            </a:endParaRPr>
          </a:p>
          <a:p>
            <a:r>
              <a:rPr lang="en-US" baseline="0" dirty="0" smtClean="0">
                <a:sym typeface="Wingdings" panose="05000000000000000000" pitchFamily="2" charset="2"/>
              </a:rPr>
              <a:t>Here's another way of breaking down what's happening, in order:</a:t>
            </a:r>
          </a:p>
          <a:p>
            <a:r>
              <a:rPr lang="en-US" baseline="0" dirty="0" smtClean="0">
                <a:sym typeface="Wingdings" panose="05000000000000000000" pitchFamily="2" charset="2"/>
              </a:rPr>
              <a:t>not (a and b)</a:t>
            </a:r>
          </a:p>
          <a:p>
            <a:r>
              <a:rPr lang="en-US" baseline="0" dirty="0" smtClean="0">
                <a:sym typeface="Wingdings" panose="05000000000000000000" pitchFamily="2" charset="2"/>
              </a:rPr>
              <a:t>not (True and False)</a:t>
            </a:r>
          </a:p>
          <a:p>
            <a:r>
              <a:rPr lang="en-US" baseline="0" dirty="0" smtClean="0">
                <a:sym typeface="Wingdings" panose="05000000000000000000" pitchFamily="2" charset="2"/>
              </a:rPr>
              <a:t>not (False)</a:t>
            </a:r>
          </a:p>
          <a:p>
            <a:r>
              <a:rPr lang="en-US" baseline="0" dirty="0" smtClean="0">
                <a:sym typeface="Wingdings" panose="05000000000000000000" pitchFamily="2" charset="2"/>
              </a:rPr>
              <a:t>True</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2" name="Shape 3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baseline="0" dirty="0" smtClean="0"/>
              <a:t>"is a or b True?"</a:t>
            </a:r>
          </a:p>
          <a:p>
            <a:endParaRPr lang="en-US" baseline="0" dirty="0" smtClean="0"/>
          </a:p>
          <a:p>
            <a:r>
              <a:rPr lang="en-US" baseline="0" dirty="0" smtClean="0"/>
              <a:t>As you'd expect, with "or" only one of them has to be True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95B6C-8C00-4390-9BD6-C1EF5004656E}" type="slidenum">
              <a:rPr lang="en-US" smtClean="0"/>
              <a:t>3</a:t>
            </a:fld>
            <a:endParaRPr lang="en-US"/>
          </a:p>
        </p:txBody>
      </p:sp>
    </p:spTree>
    <p:extLst>
      <p:ext uri="{BB962C8B-B14F-4D97-AF65-F5344CB8AC3E}">
        <p14:creationId xmlns:p14="http://schemas.microsoft.com/office/powerpoint/2010/main" val="29489563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6" name="Shape 3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2" name="Shape 3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8" name="Shape 3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4" name="Shape 3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0" name="Shape 3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How to solve</a:t>
            </a:r>
            <a:r>
              <a:rPr lang="en-US" baseline="0" dirty="0" smtClean="0"/>
              <a:t> these? Sometimes it's best to just write it down, and write down True or False as you solve each part.</a:t>
            </a:r>
          </a:p>
          <a:p>
            <a:endParaRPr lang="en-US" baseline="0" dirty="0" smtClean="0"/>
          </a:p>
          <a:p>
            <a:r>
              <a:rPr lang="en" sz="1200" dirty="0" smtClean="0">
                <a:latin typeface="Courier New"/>
                <a:ea typeface="Courier New"/>
                <a:cs typeface="Courier New"/>
                <a:sym typeface="Courier New"/>
              </a:rPr>
              <a:t>((a == 1) and (b &gt; 0)) or (b == (2 * a))</a:t>
            </a:r>
          </a:p>
          <a:p>
            <a:r>
              <a:rPr lang="en" sz="1200" dirty="0" smtClean="0">
                <a:latin typeface="Courier New"/>
                <a:cs typeface="Courier New"/>
                <a:sym typeface="Courier New"/>
              </a:rPr>
              <a:t>((5 ==</a:t>
            </a:r>
            <a:r>
              <a:rPr lang="en" sz="1200" baseline="0" dirty="0" smtClean="0">
                <a:latin typeface="Courier New"/>
                <a:cs typeface="Courier New"/>
                <a:sym typeface="Courier New"/>
              </a:rPr>
              <a:t> 1) and (10 &gt; 0)) or (10 == (2 * 5))</a:t>
            </a:r>
          </a:p>
          <a:p>
            <a:r>
              <a:rPr lang="en" sz="1200" baseline="0" dirty="0" smtClean="0">
                <a:latin typeface="Courier New"/>
                <a:cs typeface="Courier New"/>
                <a:sym typeface="Courier New"/>
              </a:rPr>
              <a:t>((False) and (True)) or (True)</a:t>
            </a:r>
          </a:p>
          <a:p>
            <a:r>
              <a:rPr lang="en" sz="1200" baseline="0" dirty="0" smtClean="0">
                <a:latin typeface="Courier New"/>
                <a:cs typeface="Courier New"/>
                <a:sym typeface="Courier New"/>
              </a:rPr>
              <a:t>(False) or (True)</a:t>
            </a:r>
          </a:p>
          <a:p>
            <a:r>
              <a:rPr lang="en" sz="1200" baseline="0" dirty="0" smtClean="0">
                <a:latin typeface="Courier New"/>
                <a:cs typeface="Courier New"/>
                <a:sym typeface="Courier New"/>
              </a:rPr>
              <a:t>True</a:t>
            </a:r>
          </a:p>
          <a:p>
            <a:endParaRPr lang="en" sz="1200" baseline="0" dirty="0" smtClean="0">
              <a:latin typeface="Courier New"/>
              <a:cs typeface="Courier New"/>
              <a:sym typeface="Courier New"/>
            </a:endParaRPr>
          </a:p>
          <a:p>
            <a:r>
              <a:rPr lang="en" sz="1200" baseline="0" dirty="0" smtClean="0">
                <a:latin typeface="Courier New"/>
                <a:cs typeface="Courier New"/>
                <a:sym typeface="Courier New"/>
              </a:rPr>
              <a:t>Hopefully you won't ever have to write or understand such a convoluted conditional. But, if you do, make sure to logic-check it very thoroughly, because it's very easy to make mistakes.</a:t>
            </a: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people recommend using 4 spaces instead of a tab. I believe this is the official Python recommendation as well. Personally,</a:t>
            </a:r>
            <a:r>
              <a:rPr lang="en-US" baseline="0" dirty="0" smtClean="0"/>
              <a:t> I prefer tabs. People argue about this a lot, and there's no real consensus, unfortunately. You can pretty much use whatever you want when you code on your own, but if you ever start collaborating with someone else on the same code, just make sure you agree on one convention, or you're in for a real headache.</a:t>
            </a:r>
            <a:endParaRPr lang="en-US" dirty="0"/>
          </a:p>
        </p:txBody>
      </p:sp>
      <p:sp>
        <p:nvSpPr>
          <p:cNvPr id="4" name="Slide Number Placeholder 3"/>
          <p:cNvSpPr>
            <a:spLocks noGrp="1"/>
          </p:cNvSpPr>
          <p:nvPr>
            <p:ph type="sldNum" sz="quarter" idx="10"/>
          </p:nvPr>
        </p:nvSpPr>
        <p:spPr/>
        <p:txBody>
          <a:bodyPr/>
          <a:lstStyle/>
          <a:p>
            <a:fld id="{3B495B6C-8C00-4390-9BD6-C1EF5004656E}" type="slidenum">
              <a:rPr lang="en-US" smtClean="0"/>
              <a:t>36</a:t>
            </a:fld>
            <a:endParaRPr lang="en-US"/>
          </a:p>
        </p:txBody>
      </p:sp>
    </p:spTree>
    <p:extLst>
      <p:ext uri="{BB962C8B-B14F-4D97-AF65-F5344CB8AC3E}">
        <p14:creationId xmlns:p14="http://schemas.microsoft.com/office/powerpoint/2010/main" val="37739952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a:t>
            </a:r>
            <a:r>
              <a:rPr lang="en-US" baseline="0" dirty="0" smtClean="0"/>
              <a:t> "if" for the first block, "</a:t>
            </a:r>
            <a:r>
              <a:rPr lang="en-US" baseline="0" dirty="0" err="1" smtClean="0"/>
              <a:t>elif</a:t>
            </a:r>
            <a:r>
              <a:rPr lang="en-US" baseline="0" dirty="0" smtClean="0"/>
              <a:t>" for the middle blocks, and "else" for the final block (again, else is optional--it's like a catch-all for anything that didn't match an earlier statement)</a:t>
            </a:r>
            <a:endParaRPr lang="en-US" dirty="0"/>
          </a:p>
        </p:txBody>
      </p:sp>
      <p:sp>
        <p:nvSpPr>
          <p:cNvPr id="4" name="Slide Number Placeholder 3"/>
          <p:cNvSpPr>
            <a:spLocks noGrp="1"/>
          </p:cNvSpPr>
          <p:nvPr>
            <p:ph type="sldNum" sz="quarter" idx="10"/>
          </p:nvPr>
        </p:nvSpPr>
        <p:spPr/>
        <p:txBody>
          <a:bodyPr/>
          <a:lstStyle/>
          <a:p>
            <a:fld id="{3B495B6C-8C00-4390-9BD6-C1EF5004656E}" type="slidenum">
              <a:rPr lang="en-US" smtClean="0"/>
              <a:t>37</a:t>
            </a:fld>
            <a:endParaRPr lang="en-US"/>
          </a:p>
        </p:txBody>
      </p:sp>
    </p:spTree>
    <p:extLst>
      <p:ext uri="{BB962C8B-B14F-4D97-AF65-F5344CB8AC3E}">
        <p14:creationId xmlns:p14="http://schemas.microsoft.com/office/powerpoint/2010/main" val="41467328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495B6C-8C00-4390-9BD6-C1EF5004656E}" type="slidenum">
              <a:rPr lang="en-US" smtClean="0"/>
              <a:t>38</a:t>
            </a:fld>
            <a:endParaRPr lang="en-US"/>
          </a:p>
        </p:txBody>
      </p:sp>
    </p:spTree>
    <p:extLst>
      <p:ext uri="{BB962C8B-B14F-4D97-AF65-F5344CB8AC3E}">
        <p14:creationId xmlns:p14="http://schemas.microsoft.com/office/powerpoint/2010/main" val="34100016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95B6C-8C00-4390-9BD6-C1EF5004656E}" type="slidenum">
              <a:rPr lang="en-US" smtClean="0"/>
              <a:t>39</a:t>
            </a:fld>
            <a:endParaRPr lang="en-US"/>
          </a:p>
        </p:txBody>
      </p:sp>
    </p:spTree>
    <p:extLst>
      <p:ext uri="{BB962C8B-B14F-4D97-AF65-F5344CB8AC3E}">
        <p14:creationId xmlns:p14="http://schemas.microsoft.com/office/powerpoint/2010/main" val="3336319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495B6C-8C00-4390-9BD6-C1EF5004656E}" type="slidenum">
              <a:rPr lang="en-US" smtClean="0"/>
              <a:t>4</a:t>
            </a:fld>
            <a:endParaRPr lang="en-US"/>
          </a:p>
        </p:txBody>
      </p:sp>
    </p:spTree>
    <p:extLst>
      <p:ext uri="{BB962C8B-B14F-4D97-AF65-F5344CB8AC3E}">
        <p14:creationId xmlns:p14="http://schemas.microsoft.com/office/powerpoint/2010/main" val="21755472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"Built-in" is in contrast</a:t>
            </a:r>
            <a:r>
              <a:rPr lang="en-US" baseline="0" dirty="0" smtClean="0"/>
              <a:t> the the non-built-in functions, which are packaged into modules of similar functions (e.g. "math") that you must import before using. More on this in a minute!</a:t>
            </a:r>
          </a:p>
          <a:p>
            <a:endParaRPr lang="en-US" dirty="0" smtClean="0"/>
          </a:p>
          <a:p>
            <a:r>
              <a:rPr lang="en-US" dirty="0" smtClean="0"/>
              <a:t>You can also create your own functions, which is super</a:t>
            </a:r>
            <a:r>
              <a:rPr lang="en-US" baseline="0" dirty="0" smtClean="0"/>
              <a:t> useful</a:t>
            </a:r>
            <a:r>
              <a:rPr lang="en-US" dirty="0" smtClean="0"/>
              <a:t>...more</a:t>
            </a:r>
            <a:r>
              <a:rPr lang="en-US" baseline="0" dirty="0" smtClean="0"/>
              <a:t> on that in a future class!</a:t>
            </a:r>
          </a:p>
          <a:p>
            <a:r>
              <a:rPr lang="en-US" baseline="0" dirty="0" smtClean="0"/>
              <a:t>We'll talk more about what a function actually IS when we get to that class. For now, it's fine to think of them like commands.</a:t>
            </a:r>
            <a:endParaRPr lang="en-US" dirty="0"/>
          </a:p>
        </p:txBody>
      </p:sp>
      <p:sp>
        <p:nvSpPr>
          <p:cNvPr id="4" name="Slide Number Placeholder 3"/>
          <p:cNvSpPr>
            <a:spLocks noGrp="1"/>
          </p:cNvSpPr>
          <p:nvPr>
            <p:ph type="sldNum" sz="quarter" idx="10"/>
          </p:nvPr>
        </p:nvSpPr>
        <p:spPr/>
        <p:txBody>
          <a:bodyPr/>
          <a:lstStyle/>
          <a:p>
            <a:fld id="{3B495B6C-8C00-4390-9BD6-C1EF5004656E}" type="slidenum">
              <a:rPr lang="en-US" smtClean="0"/>
              <a:t>40</a:t>
            </a:fld>
            <a:endParaRPr lang="en-US"/>
          </a:p>
        </p:txBody>
      </p:sp>
    </p:spTree>
    <p:extLst>
      <p:ext uri="{BB962C8B-B14F-4D97-AF65-F5344CB8AC3E}">
        <p14:creationId xmlns:p14="http://schemas.microsoft.com/office/powerpoint/2010/main" val="14206987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95B6C-8C00-4390-9BD6-C1EF5004656E}" type="slidenum">
              <a:rPr lang="en-US" smtClean="0"/>
              <a:t>41</a:t>
            </a:fld>
            <a:endParaRPr lang="en-US"/>
          </a:p>
        </p:txBody>
      </p:sp>
    </p:spTree>
    <p:extLst>
      <p:ext uri="{BB962C8B-B14F-4D97-AF65-F5344CB8AC3E}">
        <p14:creationId xmlns:p14="http://schemas.microsoft.com/office/powerpoint/2010/main" val="23640903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happens if you don't assign the result of </a:t>
            </a:r>
            <a:r>
              <a:rPr lang="en-US" dirty="0" err="1" smtClean="0"/>
              <a:t>raw_input</a:t>
            </a:r>
            <a:r>
              <a:rPr lang="en-US" dirty="0" smtClean="0"/>
              <a:t>() to some variable?</a:t>
            </a:r>
            <a:r>
              <a:rPr lang="en-US" baseline="0" dirty="0" smtClean="0"/>
              <a:t> </a:t>
            </a:r>
          </a:p>
          <a:p>
            <a:pPr marL="0" indent="0">
              <a:buFont typeface="Wingdings"/>
              <a:buNone/>
            </a:pPr>
            <a:r>
              <a:rPr lang="en-US" baseline="0" dirty="0" smtClean="0"/>
              <a:t>&gt; Well, nothing. You lose whatever was read. When you use a function, you only have one chance to "capture" their output. However, sometimes we don't care about the output, and in those cases we can just ignore it.</a:t>
            </a:r>
          </a:p>
        </p:txBody>
      </p:sp>
      <p:sp>
        <p:nvSpPr>
          <p:cNvPr id="4" name="Slide Number Placeholder 3"/>
          <p:cNvSpPr>
            <a:spLocks noGrp="1"/>
          </p:cNvSpPr>
          <p:nvPr>
            <p:ph type="sldNum" sz="quarter" idx="10"/>
          </p:nvPr>
        </p:nvSpPr>
        <p:spPr/>
        <p:txBody>
          <a:bodyPr/>
          <a:lstStyle/>
          <a:p>
            <a:fld id="{3B495B6C-8C00-4390-9BD6-C1EF5004656E}" type="slidenum">
              <a:rPr lang="en-US" smtClean="0"/>
              <a:t>42</a:t>
            </a:fld>
            <a:endParaRPr lang="en-US"/>
          </a:p>
        </p:txBody>
      </p:sp>
    </p:spTree>
    <p:extLst>
      <p:ext uri="{BB962C8B-B14F-4D97-AF65-F5344CB8AC3E}">
        <p14:creationId xmlns:p14="http://schemas.microsoft.com/office/powerpoint/2010/main" val="35722325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a:buNone/>
            </a:pPr>
            <a:r>
              <a:rPr lang="en-US" baseline="0" dirty="0" smtClean="0"/>
              <a:t>Side note: you actually won't use </a:t>
            </a:r>
            <a:r>
              <a:rPr lang="en-US" baseline="0" dirty="0" err="1" smtClean="0"/>
              <a:t>raw_input</a:t>
            </a:r>
            <a:r>
              <a:rPr lang="en-US" baseline="0" dirty="0" smtClean="0"/>
              <a:t>() very much, if ever, after this lesson. There are much better ways of obtaining dynamic input– e.g. command line arguments and reading from files. We're only going over it because it's the only way of getting outside input that doesn't require explaining a whole lot of other concepts. </a:t>
            </a:r>
            <a:r>
              <a:rPr lang="en-US" baseline="0" dirty="0" smtClean="0">
                <a:sym typeface="Wingdings" pitchFamily="2" charset="2"/>
              </a:rPr>
              <a:t></a:t>
            </a:r>
            <a:endParaRPr lang="en-US" dirty="0"/>
          </a:p>
        </p:txBody>
      </p:sp>
      <p:sp>
        <p:nvSpPr>
          <p:cNvPr id="4" name="Slide Number Placeholder 3"/>
          <p:cNvSpPr>
            <a:spLocks noGrp="1"/>
          </p:cNvSpPr>
          <p:nvPr>
            <p:ph type="sldNum" sz="quarter" idx="10"/>
          </p:nvPr>
        </p:nvSpPr>
        <p:spPr/>
        <p:txBody>
          <a:bodyPr/>
          <a:lstStyle/>
          <a:p>
            <a:fld id="{3B495B6C-8C00-4390-9BD6-C1EF5004656E}" type="slidenum">
              <a:rPr lang="en-US" smtClean="0"/>
              <a:t>43</a:t>
            </a:fld>
            <a:endParaRPr lang="en-US"/>
          </a:p>
        </p:txBody>
      </p:sp>
    </p:spTree>
    <p:extLst>
      <p:ext uri="{BB962C8B-B14F-4D97-AF65-F5344CB8AC3E}">
        <p14:creationId xmlns:p14="http://schemas.microsoft.com/office/powerpoint/2010/main" val="35722325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3B495B6C-8C00-4390-9BD6-C1EF5004656E}" type="slidenum">
              <a:rPr lang="en-US" smtClean="0"/>
              <a:t>44</a:t>
            </a:fld>
            <a:endParaRPr lang="en-US"/>
          </a:p>
        </p:txBody>
      </p:sp>
    </p:spTree>
    <p:extLst>
      <p:ext uri="{BB962C8B-B14F-4D97-AF65-F5344CB8AC3E}">
        <p14:creationId xmlns:p14="http://schemas.microsoft.com/office/powerpoint/2010/main" val="32754386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95B6C-8C00-4390-9BD6-C1EF5004656E}" type="slidenum">
              <a:rPr lang="en-US" smtClean="0"/>
              <a:t>45</a:t>
            </a:fld>
            <a:endParaRPr lang="en-US"/>
          </a:p>
        </p:txBody>
      </p:sp>
    </p:spTree>
    <p:extLst>
      <p:ext uri="{BB962C8B-B14F-4D97-AF65-F5344CB8AC3E}">
        <p14:creationId xmlns:p14="http://schemas.microsoft.com/office/powerpoint/2010/main" val="13331713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95B6C-8C00-4390-9BD6-C1EF5004656E}" type="slidenum">
              <a:rPr lang="en-US" smtClean="0"/>
              <a:t>46</a:t>
            </a:fld>
            <a:endParaRPr lang="en-US"/>
          </a:p>
        </p:txBody>
      </p:sp>
    </p:spTree>
    <p:extLst>
      <p:ext uri="{BB962C8B-B14F-4D97-AF65-F5344CB8AC3E}">
        <p14:creationId xmlns:p14="http://schemas.microsoft.com/office/powerpoint/2010/main" val="7010068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95B6C-8C00-4390-9BD6-C1EF5004656E}" type="slidenum">
              <a:rPr lang="en-US" smtClean="0"/>
              <a:t>47</a:t>
            </a:fld>
            <a:endParaRPr lang="en-US"/>
          </a:p>
        </p:txBody>
      </p:sp>
    </p:spTree>
    <p:extLst>
      <p:ext uri="{BB962C8B-B14F-4D97-AF65-F5344CB8AC3E}">
        <p14:creationId xmlns:p14="http://schemas.microsoft.com/office/powerpoint/2010/main" val="20561233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95B6C-8C00-4390-9BD6-C1EF5004656E}" type="slidenum">
              <a:rPr lang="en-US" smtClean="0"/>
              <a:t>48</a:t>
            </a:fld>
            <a:endParaRPr lang="en-US"/>
          </a:p>
        </p:txBody>
      </p:sp>
    </p:spTree>
    <p:extLst>
      <p:ext uri="{BB962C8B-B14F-4D97-AF65-F5344CB8AC3E}">
        <p14:creationId xmlns:p14="http://schemas.microsoft.com/office/powerpoint/2010/main" val="33737015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95B6C-8C00-4390-9BD6-C1EF5004656E}" type="slidenum">
              <a:rPr lang="en-US" smtClean="0"/>
              <a:t>49</a:t>
            </a:fld>
            <a:endParaRPr lang="en-US"/>
          </a:p>
        </p:txBody>
      </p:sp>
    </p:spTree>
    <p:extLst>
      <p:ext uri="{BB962C8B-B14F-4D97-AF65-F5344CB8AC3E}">
        <p14:creationId xmlns:p14="http://schemas.microsoft.com/office/powerpoint/2010/main" val="994880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95B6C-8C00-4390-9BD6-C1EF5004656E}" type="slidenum">
              <a:rPr lang="en-US" smtClean="0"/>
              <a:t>5</a:t>
            </a:fld>
            <a:endParaRPr lang="en-US"/>
          </a:p>
        </p:txBody>
      </p:sp>
    </p:spTree>
    <p:extLst>
      <p:ext uri="{BB962C8B-B14F-4D97-AF65-F5344CB8AC3E}">
        <p14:creationId xmlns:p14="http://schemas.microsoft.com/office/powerpoint/2010/main" val="10492043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Replace &lt;</a:t>
            </a:r>
            <a:r>
              <a:rPr lang="en-US" dirty="0" err="1" smtClean="0"/>
              <a:t>moduleName</a:t>
            </a:r>
            <a:r>
              <a:rPr lang="en-US" dirty="0" smtClean="0"/>
              <a:t>&gt; with the name</a:t>
            </a:r>
            <a:r>
              <a:rPr lang="en-US" baseline="0" dirty="0" smtClean="0"/>
              <a:t> of the module you want, and &lt;</a:t>
            </a:r>
            <a:r>
              <a:rPr lang="en-US" baseline="0" dirty="0" err="1" smtClean="0"/>
              <a:t>functionName</a:t>
            </a:r>
            <a:r>
              <a:rPr lang="en-US" baseline="0" dirty="0" smtClean="0"/>
              <a:t>&gt; with the name of a function in the module.</a:t>
            </a:r>
          </a:p>
          <a:p>
            <a:endParaRPr lang="en-US" baseline="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baseline="0" dirty="0" smtClean="0"/>
              <a:t>The </a:t>
            </a:r>
            <a:r>
              <a:rPr lang="en-US" dirty="0" smtClean="0">
                <a:latin typeface="Courier New" panose="02070309020205020404" pitchFamily="49" charset="0"/>
                <a:cs typeface="Courier New" panose="02070309020205020404" pitchFamily="49" charset="0"/>
              </a:rPr>
              <a:t>&lt;</a:t>
            </a:r>
            <a:r>
              <a:rPr lang="en-US" dirty="0" err="1" smtClean="0">
                <a:latin typeface="Courier New" panose="02070309020205020404" pitchFamily="49" charset="0"/>
                <a:cs typeface="Courier New" panose="02070309020205020404" pitchFamily="49" charset="0"/>
              </a:rPr>
              <a:t>moduleName</a:t>
            </a:r>
            <a:r>
              <a:rPr lang="en-US" dirty="0" smtClean="0">
                <a:latin typeface="Courier New" panose="02070309020205020404" pitchFamily="49" charset="0"/>
                <a:cs typeface="Courier New" panose="02070309020205020404" pitchFamily="49" charset="0"/>
              </a:rPr>
              <a:t>&gt;.&lt;</a:t>
            </a:r>
            <a:r>
              <a:rPr lang="en-US" dirty="0" err="1" smtClean="0">
                <a:latin typeface="Courier New" panose="02070309020205020404" pitchFamily="49" charset="0"/>
                <a:cs typeface="Courier New" panose="02070309020205020404" pitchFamily="49" charset="0"/>
              </a:rPr>
              <a:t>functionName</a:t>
            </a:r>
            <a:r>
              <a:rPr lang="en-US" dirty="0" smtClean="0">
                <a:latin typeface="Courier New" panose="02070309020205020404" pitchFamily="49" charset="0"/>
                <a:cs typeface="Courier New" panose="02070309020205020404" pitchFamily="49" charset="0"/>
              </a:rPr>
              <a:t>&gt;</a:t>
            </a:r>
            <a:r>
              <a:rPr lang="en-US" baseline="0" dirty="0" smtClean="0">
                <a:latin typeface="+mn-lt"/>
                <a:cs typeface="+mn-cs"/>
              </a:rPr>
              <a:t> </a:t>
            </a:r>
            <a:r>
              <a:rPr lang="en-US" baseline="0" dirty="0" err="1" smtClean="0">
                <a:latin typeface="+mn-lt"/>
                <a:cs typeface="+mn-cs"/>
              </a:rPr>
              <a:t>synatx</a:t>
            </a:r>
            <a:r>
              <a:rPr lang="en-US" baseline="0" dirty="0" smtClean="0">
                <a:latin typeface="+mn-lt"/>
                <a:cs typeface="+mn-cs"/>
              </a:rPr>
              <a:t> is needed so that Python knows where the function comes from. There can potentially be other functions with the same name (e.g. </a:t>
            </a:r>
            <a:endParaRPr lang="en-US" dirty="0" smtClean="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0"/>
          </p:nvPr>
        </p:nvSpPr>
        <p:spPr/>
        <p:txBody>
          <a:bodyPr/>
          <a:lstStyle/>
          <a:p>
            <a:fld id="{3B495B6C-8C00-4390-9BD6-C1EF5004656E}" type="slidenum">
              <a:rPr lang="en-US" smtClean="0"/>
              <a:t>50</a:t>
            </a:fld>
            <a:endParaRPr lang="en-US"/>
          </a:p>
        </p:txBody>
      </p:sp>
    </p:spTree>
    <p:extLst>
      <p:ext uri="{BB962C8B-B14F-4D97-AF65-F5344CB8AC3E}">
        <p14:creationId xmlns:p14="http://schemas.microsoft.com/office/powerpoint/2010/main" val="28620221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95B6C-8C00-4390-9BD6-C1EF5004656E}" type="slidenum">
              <a:rPr lang="en-US" smtClean="0"/>
              <a:t>51</a:t>
            </a:fld>
            <a:endParaRPr lang="en-US"/>
          </a:p>
        </p:txBody>
      </p:sp>
    </p:spTree>
    <p:extLst>
      <p:ext uri="{BB962C8B-B14F-4D97-AF65-F5344CB8AC3E}">
        <p14:creationId xmlns:p14="http://schemas.microsoft.com/office/powerpoint/2010/main" val="20051748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err="1" smtClean="0">
                <a:latin typeface="Courier New" panose="02070309020205020404" pitchFamily="49" charset="0"/>
                <a:cs typeface="Courier New" panose="02070309020205020404" pitchFamily="49" charset="0"/>
              </a:rPr>
              <a:t>random.random</a:t>
            </a:r>
            <a:r>
              <a:rPr lang="en-US" dirty="0" smtClean="0">
                <a:latin typeface="Courier New" panose="02070309020205020404" pitchFamily="49" charset="0"/>
                <a:cs typeface="Courier New" panose="02070309020205020404" pitchFamily="49" charset="0"/>
              </a:rPr>
              <a:t>()</a:t>
            </a:r>
            <a:r>
              <a:rPr lang="en-US" baseline="0" dirty="0" smtClean="0">
                <a:latin typeface="Courier New" panose="02070309020205020404" pitchFamily="49" charset="0"/>
                <a:cs typeface="Courier New" panose="02070309020205020404" pitchFamily="49" charset="0"/>
              </a:rPr>
              <a:t> - </a:t>
            </a:r>
            <a:r>
              <a:rPr lang="en-US" sz="1200" b="0" i="0" kern="1200" dirty="0" smtClean="0">
                <a:solidFill>
                  <a:schemeClr val="tx1"/>
                </a:solidFill>
                <a:effectLst/>
                <a:latin typeface="+mn-lt"/>
                <a:ea typeface="+mn-ea"/>
                <a:cs typeface="+mn-cs"/>
              </a:rPr>
              <a:t>Return the next random floating point number in the range [0.0, 1.0).</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random.randint</a:t>
            </a:r>
            <a:r>
              <a:rPr lang="en-US" sz="1200" b="0" i="0" kern="1200" dirty="0" smtClean="0">
                <a:solidFill>
                  <a:schemeClr val="tx1"/>
                </a:solidFill>
                <a:effectLst/>
                <a:latin typeface="+mn-lt"/>
                <a:ea typeface="+mn-ea"/>
                <a:cs typeface="+mn-cs"/>
              </a:rPr>
              <a:t>(a, b) - Return a random integer </a:t>
            </a:r>
            <a:r>
              <a:rPr lang="en-US" sz="1200" b="0" i="1" kern="12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such that </a:t>
            </a:r>
            <a:r>
              <a:rPr lang="en-US" dirty="0" smtClean="0"/>
              <a:t>a &lt;= N &lt;= b</a:t>
            </a:r>
            <a:r>
              <a:rPr lang="en-US" sz="1200" b="0" i="0" kern="1200" dirty="0" smtClean="0">
                <a:solidFill>
                  <a:schemeClr val="tx1"/>
                </a:solidFill>
                <a:effectLst/>
                <a:latin typeface="+mn-lt"/>
                <a:ea typeface="+mn-ea"/>
                <a:cs typeface="+mn-cs"/>
              </a:rPr>
              <a:t>.</a:t>
            </a:r>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err="1" smtClean="0">
                <a:latin typeface="Courier New" panose="02070309020205020404" pitchFamily="49" charset="0"/>
                <a:cs typeface="Courier New" panose="02070309020205020404" pitchFamily="49" charset="0"/>
              </a:rPr>
              <a:t>random.gauss</a:t>
            </a:r>
            <a:r>
              <a:rPr lang="en-US" dirty="0" smtClean="0">
                <a:latin typeface="Courier New" panose="02070309020205020404" pitchFamily="49" charset="0"/>
                <a:cs typeface="Courier New" panose="02070309020205020404" pitchFamily="49" charset="0"/>
              </a:rPr>
              <a:t>(mu,</a:t>
            </a:r>
            <a:r>
              <a:rPr lang="en-US" baseline="0" dirty="0" smtClean="0">
                <a:latin typeface="Courier New" panose="02070309020205020404" pitchFamily="49" charset="0"/>
                <a:cs typeface="Courier New" panose="02070309020205020404" pitchFamily="49" charset="0"/>
              </a:rPr>
              <a:t> sigma</a:t>
            </a:r>
            <a:r>
              <a:rPr lang="en-US" dirty="0" smtClean="0">
                <a:latin typeface="Courier New" panose="02070309020205020404" pitchFamily="49" charset="0"/>
                <a:cs typeface="Courier New" panose="02070309020205020404" pitchFamily="49" charset="0"/>
              </a:rPr>
              <a:t>) - draw from the </a:t>
            </a:r>
            <a:r>
              <a:rPr lang="en-US" sz="1200" b="0" i="0" kern="1200" dirty="0" smtClean="0">
                <a:solidFill>
                  <a:schemeClr val="tx1"/>
                </a:solidFill>
                <a:effectLst/>
                <a:latin typeface="+mn-lt"/>
                <a:ea typeface="+mn-ea"/>
                <a:cs typeface="+mn-cs"/>
              </a:rPr>
              <a:t>Normal distribution. </a:t>
            </a:r>
            <a:r>
              <a:rPr lang="en-US" sz="1200" b="0" i="1" kern="1200" dirty="0" smtClean="0">
                <a:solidFill>
                  <a:schemeClr val="tx1"/>
                </a:solidFill>
                <a:effectLst/>
                <a:latin typeface="+mn-lt"/>
                <a:ea typeface="+mn-ea"/>
                <a:cs typeface="+mn-cs"/>
              </a:rPr>
              <a:t>mu</a:t>
            </a:r>
            <a:r>
              <a:rPr lang="en-US" sz="1200" b="0" i="0" kern="1200" dirty="0" smtClean="0">
                <a:solidFill>
                  <a:schemeClr val="tx1"/>
                </a:solidFill>
                <a:effectLst/>
                <a:latin typeface="+mn-lt"/>
                <a:ea typeface="+mn-ea"/>
                <a:cs typeface="+mn-cs"/>
              </a:rPr>
              <a:t> is the mean, and </a:t>
            </a:r>
            <a:r>
              <a:rPr lang="en-US" sz="1200" b="0" i="1" kern="1200" dirty="0" smtClean="0">
                <a:solidFill>
                  <a:schemeClr val="tx1"/>
                </a:solidFill>
                <a:effectLst/>
                <a:latin typeface="+mn-lt"/>
                <a:ea typeface="+mn-ea"/>
                <a:cs typeface="+mn-cs"/>
              </a:rPr>
              <a:t>sigma</a:t>
            </a:r>
            <a:r>
              <a:rPr lang="en-US" sz="1200" b="0" i="0" kern="1200" dirty="0" smtClean="0">
                <a:solidFill>
                  <a:schemeClr val="tx1"/>
                </a:solidFill>
                <a:effectLst/>
                <a:latin typeface="+mn-lt"/>
                <a:ea typeface="+mn-ea"/>
                <a:cs typeface="+mn-cs"/>
              </a:rPr>
              <a:t> is the standard deviation.</a:t>
            </a:r>
            <a:endParaRPr lang="en-US" dirty="0"/>
          </a:p>
        </p:txBody>
      </p:sp>
      <p:sp>
        <p:nvSpPr>
          <p:cNvPr id="4" name="Slide Number Placeholder 3"/>
          <p:cNvSpPr>
            <a:spLocks noGrp="1"/>
          </p:cNvSpPr>
          <p:nvPr>
            <p:ph type="sldNum" sz="quarter" idx="10"/>
          </p:nvPr>
        </p:nvSpPr>
        <p:spPr/>
        <p:txBody>
          <a:bodyPr/>
          <a:lstStyle/>
          <a:p>
            <a:fld id="{3B495B6C-8C00-4390-9BD6-C1EF5004656E}" type="slidenum">
              <a:rPr lang="en-US" smtClean="0"/>
              <a:t>52</a:t>
            </a:fld>
            <a:endParaRPr lang="en-US"/>
          </a:p>
        </p:txBody>
      </p:sp>
    </p:spTree>
    <p:extLst>
      <p:ext uri="{BB962C8B-B14F-4D97-AF65-F5344CB8AC3E}">
        <p14:creationId xmlns:p14="http://schemas.microsoft.com/office/powerpoint/2010/main" val="20133447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495B6C-8C00-4390-9BD6-C1EF5004656E}" type="slidenum">
              <a:rPr lang="en-US" smtClean="0"/>
              <a:t>53</a:t>
            </a:fld>
            <a:endParaRPr lang="en-US"/>
          </a:p>
        </p:txBody>
      </p:sp>
    </p:spTree>
    <p:extLst>
      <p:ext uri="{BB962C8B-B14F-4D97-AF65-F5344CB8AC3E}">
        <p14:creationId xmlns:p14="http://schemas.microsoft.com/office/powerpoint/2010/main" val="29154070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95B6C-8C00-4390-9BD6-C1EF5004656E}" type="slidenum">
              <a:rPr lang="en-US" smtClean="0"/>
              <a:t>54</a:t>
            </a:fld>
            <a:endParaRPr lang="en-US"/>
          </a:p>
        </p:txBody>
      </p:sp>
    </p:spTree>
    <p:extLst>
      <p:ext uri="{BB962C8B-B14F-4D97-AF65-F5344CB8AC3E}">
        <p14:creationId xmlns:p14="http://schemas.microsoft.com/office/powerpoint/2010/main" val="32605639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95B6C-8C00-4390-9BD6-C1EF5004656E}" type="slidenum">
              <a:rPr lang="en-US" smtClean="0"/>
              <a:t>55</a:t>
            </a:fld>
            <a:endParaRPr lang="en-US"/>
          </a:p>
        </p:txBody>
      </p:sp>
    </p:spTree>
    <p:extLst>
      <p:ext uri="{BB962C8B-B14F-4D97-AF65-F5344CB8AC3E}">
        <p14:creationId xmlns:p14="http://schemas.microsoft.com/office/powerpoint/2010/main" val="6704991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PyDocs</a:t>
            </a:r>
            <a:r>
              <a:rPr lang="en-US" baseline="0" dirty="0" smtClean="0"/>
              <a:t>: the documentation of all Python, found here: https://docs.python.org/2/index.html</a:t>
            </a:r>
          </a:p>
          <a:p>
            <a:endParaRPr lang="en-US" baseline="0" dirty="0" smtClean="0"/>
          </a:p>
          <a:p>
            <a:r>
              <a:rPr lang="en-US" baseline="0" dirty="0" smtClean="0"/>
              <a:t>This will often pop up as the first google search hit, so it's important to be able to understand the various conventions used </a:t>
            </a:r>
          </a:p>
        </p:txBody>
      </p:sp>
      <p:sp>
        <p:nvSpPr>
          <p:cNvPr id="4" name="Slide Number Placeholder 3"/>
          <p:cNvSpPr>
            <a:spLocks noGrp="1"/>
          </p:cNvSpPr>
          <p:nvPr>
            <p:ph type="sldNum" sz="quarter" idx="10"/>
          </p:nvPr>
        </p:nvSpPr>
        <p:spPr/>
        <p:txBody>
          <a:bodyPr/>
          <a:lstStyle/>
          <a:p>
            <a:fld id="{0EE920C9-A718-4BD0-BA87-993470A31A45}" type="slidenum">
              <a:rPr lang="en-US" smtClean="0"/>
              <a:t>56</a:t>
            </a:fld>
            <a:endParaRPr lang="en-US"/>
          </a:p>
        </p:txBody>
      </p:sp>
    </p:spTree>
    <p:extLst>
      <p:ext uri="{BB962C8B-B14F-4D97-AF65-F5344CB8AC3E}">
        <p14:creationId xmlns:p14="http://schemas.microsoft.com/office/powerpoint/2010/main" val="282105911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0EE920C9-A718-4BD0-BA87-993470A31A45}" type="slidenum">
              <a:rPr lang="en-US" smtClean="0"/>
              <a:t>57</a:t>
            </a:fld>
            <a:endParaRPr lang="en-US"/>
          </a:p>
        </p:txBody>
      </p:sp>
    </p:spTree>
    <p:extLst>
      <p:ext uri="{BB962C8B-B14F-4D97-AF65-F5344CB8AC3E}">
        <p14:creationId xmlns:p14="http://schemas.microsoft.com/office/powerpoint/2010/main" val="282105911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0EE920C9-A718-4BD0-BA87-993470A31A45}" type="slidenum">
              <a:rPr lang="en-US" smtClean="0"/>
              <a:t>58</a:t>
            </a:fld>
            <a:endParaRPr lang="en-US"/>
          </a:p>
        </p:txBody>
      </p:sp>
    </p:spTree>
    <p:extLst>
      <p:ext uri="{BB962C8B-B14F-4D97-AF65-F5344CB8AC3E}">
        <p14:creationId xmlns:p14="http://schemas.microsoft.com/office/powerpoint/2010/main" val="28210591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0EE920C9-A718-4BD0-BA87-993470A31A45}" type="slidenum">
              <a:rPr lang="en-US" smtClean="0"/>
              <a:t>59</a:t>
            </a:fld>
            <a:endParaRPr lang="en-US"/>
          </a:p>
        </p:txBody>
      </p:sp>
    </p:spTree>
    <p:extLst>
      <p:ext uri="{BB962C8B-B14F-4D97-AF65-F5344CB8AC3E}">
        <p14:creationId xmlns:p14="http://schemas.microsoft.com/office/powerpoint/2010/main" val="2821059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Control statements are things</a:t>
            </a:r>
            <a:r>
              <a:rPr lang="en-US" baseline="0" dirty="0" smtClean="0"/>
              <a:t> like the if statement here, which control the flow of your program. Each control statement has some sort of condition which it checks for True-ness or False-ness. For example, here the condition is simply the variable "construction". Since the value of this condition is False, we do not execute the "if" block, and instead execute the "else" block. Thus, we have changed the flow of the program based on the value of the variable "construction".</a:t>
            </a:r>
          </a:p>
          <a:p>
            <a:r>
              <a:rPr lang="en-US" baseline="0" dirty="0" smtClean="0"/>
              <a:t>Control statements also include loops, which we'll talk about today.</a:t>
            </a:r>
            <a:endParaRPr lang="en-US" dirty="0"/>
          </a:p>
        </p:txBody>
      </p:sp>
      <p:sp>
        <p:nvSpPr>
          <p:cNvPr id="4" name="Slide Number Placeholder 3"/>
          <p:cNvSpPr>
            <a:spLocks noGrp="1"/>
          </p:cNvSpPr>
          <p:nvPr>
            <p:ph type="sldNum" sz="quarter" idx="10"/>
          </p:nvPr>
        </p:nvSpPr>
        <p:spPr/>
        <p:txBody>
          <a:bodyPr/>
          <a:lstStyle/>
          <a:p>
            <a:fld id="{3B495B6C-8C00-4390-9BD6-C1EF5004656E}" type="slidenum">
              <a:rPr lang="en-US" smtClean="0"/>
              <a:t>6</a:t>
            </a:fld>
            <a:endParaRPr lang="en-US"/>
          </a:p>
        </p:txBody>
      </p:sp>
    </p:spTree>
    <p:extLst>
      <p:ext uri="{BB962C8B-B14F-4D97-AF65-F5344CB8AC3E}">
        <p14:creationId xmlns:p14="http://schemas.microsoft.com/office/powerpoint/2010/main" val="212449490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95B6C-8C00-4390-9BD6-C1EF5004656E}" type="slidenum">
              <a:rPr lang="en-US" smtClean="0"/>
              <a:t>60</a:t>
            </a:fld>
            <a:endParaRPr lang="en-US"/>
          </a:p>
        </p:txBody>
      </p:sp>
    </p:spTree>
    <p:extLst>
      <p:ext uri="{BB962C8B-B14F-4D97-AF65-F5344CB8AC3E}">
        <p14:creationId xmlns:p14="http://schemas.microsoft.com/office/powerpoint/2010/main" val="42501099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Everything</a:t>
            </a:r>
            <a:r>
              <a:rPr lang="en-US" baseline="0" dirty="0" smtClean="0"/>
              <a:t> after the # sign on the same line will be ignored.</a:t>
            </a:r>
            <a:endParaRPr lang="en-US" dirty="0"/>
          </a:p>
        </p:txBody>
      </p:sp>
      <p:sp>
        <p:nvSpPr>
          <p:cNvPr id="4" name="Slide Number Placeholder 3"/>
          <p:cNvSpPr>
            <a:spLocks noGrp="1"/>
          </p:cNvSpPr>
          <p:nvPr>
            <p:ph type="sldNum" sz="quarter" idx="10"/>
          </p:nvPr>
        </p:nvSpPr>
        <p:spPr/>
        <p:txBody>
          <a:bodyPr/>
          <a:lstStyle/>
          <a:p>
            <a:fld id="{0EE920C9-A718-4BD0-BA87-993470A31A45}" type="slidenum">
              <a:rPr lang="en-US" smtClean="0"/>
              <a:t>61</a:t>
            </a:fld>
            <a:endParaRPr lang="en-US"/>
          </a:p>
        </p:txBody>
      </p:sp>
    </p:spTree>
    <p:extLst>
      <p:ext uri="{BB962C8B-B14F-4D97-AF65-F5344CB8AC3E}">
        <p14:creationId xmlns:p14="http://schemas.microsoft.com/office/powerpoint/2010/main" val="336573701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Everything between the pairs of """ or</a:t>
            </a:r>
            <a:r>
              <a:rPr lang="en-US" baseline="0" dirty="0" smtClean="0"/>
              <a:t> ''' will be ignored</a:t>
            </a:r>
          </a:p>
          <a:p>
            <a:endParaRPr lang="en-US" baseline="0" dirty="0" smtClean="0"/>
          </a:p>
          <a:p>
            <a:r>
              <a:rPr lang="en-US" baseline="0" dirty="0" smtClean="0"/>
              <a:t>Same thing about indenting goes for these -- they must have the same indent as the code that surrounds them</a:t>
            </a:r>
          </a:p>
        </p:txBody>
      </p:sp>
      <p:sp>
        <p:nvSpPr>
          <p:cNvPr id="4" name="Slide Number Placeholder 3"/>
          <p:cNvSpPr>
            <a:spLocks noGrp="1"/>
          </p:cNvSpPr>
          <p:nvPr>
            <p:ph type="sldNum" sz="quarter" idx="10"/>
          </p:nvPr>
        </p:nvSpPr>
        <p:spPr/>
        <p:txBody>
          <a:bodyPr/>
          <a:lstStyle/>
          <a:p>
            <a:fld id="{0EE920C9-A718-4BD0-BA87-993470A31A45}" type="slidenum">
              <a:rPr lang="en-US" smtClean="0"/>
              <a:t>62</a:t>
            </a:fld>
            <a:endParaRPr lang="en-US"/>
          </a:p>
        </p:txBody>
      </p:sp>
    </p:spTree>
    <p:extLst>
      <p:ext uri="{BB962C8B-B14F-4D97-AF65-F5344CB8AC3E}">
        <p14:creationId xmlns:p14="http://schemas.microsoft.com/office/powerpoint/2010/main" val="10989844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general, you</a:t>
            </a:r>
            <a:r>
              <a:rPr lang="en-US" baseline="0" dirty="0" smtClean="0"/>
              <a:t> should strive to write code that is so clear that it doesn't need comments. This isn't always practical, though...</a:t>
            </a:r>
            <a:endParaRPr lang="en-US" dirty="0"/>
          </a:p>
        </p:txBody>
      </p:sp>
      <p:sp>
        <p:nvSpPr>
          <p:cNvPr id="4" name="Slide Number Placeholder 3"/>
          <p:cNvSpPr>
            <a:spLocks noGrp="1"/>
          </p:cNvSpPr>
          <p:nvPr>
            <p:ph type="sldNum" sz="quarter" idx="10"/>
          </p:nvPr>
        </p:nvSpPr>
        <p:spPr/>
        <p:txBody>
          <a:bodyPr/>
          <a:lstStyle/>
          <a:p>
            <a:fld id="{3B495B6C-8C00-4390-9BD6-C1EF5004656E}" type="slidenum">
              <a:rPr lang="en-US" smtClean="0"/>
              <a:t>63</a:t>
            </a:fld>
            <a:endParaRPr lang="en-US"/>
          </a:p>
        </p:txBody>
      </p:sp>
    </p:spTree>
    <p:extLst>
      <p:ext uri="{BB962C8B-B14F-4D97-AF65-F5344CB8AC3E}">
        <p14:creationId xmlns:p14="http://schemas.microsoft.com/office/powerpoint/2010/main" val="63469599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95B6C-8C00-4390-9BD6-C1EF5004656E}" type="slidenum">
              <a:rPr lang="en-US" smtClean="0"/>
              <a:t>64</a:t>
            </a:fld>
            <a:endParaRPr lang="en-US"/>
          </a:p>
        </p:txBody>
      </p:sp>
    </p:spTree>
    <p:extLst>
      <p:ext uri="{BB962C8B-B14F-4D97-AF65-F5344CB8AC3E}">
        <p14:creationId xmlns:p14="http://schemas.microsoft.com/office/powerpoint/2010/main" val="276636740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8" name="Shape 3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0" name="Shape 3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 name="Shape 3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2" name="Shape 3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Shape 3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8" name="Shape 3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5" name="Shape 4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3" name="Shape 4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1" name="Shape 4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95B6C-8C00-4390-9BD6-C1EF5004656E}" type="slidenum">
              <a:rPr lang="en-US" smtClean="0"/>
              <a:t>8</a:t>
            </a:fld>
            <a:endParaRPr lang="en-US"/>
          </a:p>
        </p:txBody>
      </p:sp>
    </p:spTree>
    <p:extLst>
      <p:ext uri="{BB962C8B-B14F-4D97-AF65-F5344CB8AC3E}">
        <p14:creationId xmlns:p14="http://schemas.microsoft.com/office/powerpoint/2010/main" val="1192410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dirty="0" smtClean="0"/>
              <a:t>The conditional can be pretty much anything that can be evaluated as either True or False. See next slide.</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B495B6C-8C00-4390-9BD6-C1EF5004656E}" type="slidenum">
              <a:rPr lang="en-US" smtClean="0"/>
              <a:t>9</a:t>
            </a:fld>
            <a:endParaRPr lang="en-US"/>
          </a:p>
        </p:txBody>
      </p:sp>
    </p:spTree>
    <p:extLst>
      <p:ext uri="{BB962C8B-B14F-4D97-AF65-F5344CB8AC3E}">
        <p14:creationId xmlns:p14="http://schemas.microsoft.com/office/powerpoint/2010/main" val="1750468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D0F7B2-F22B-4CBA-9CC0-8CA40EEEA2D0}" type="datetime1">
              <a:rPr lang="en-US" smtClean="0"/>
              <a:t>9/9/2016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9F0B16-AAA5-4790-BCBA-E678911F1380}" type="slidenum">
              <a:rPr lang="en-US" smtClean="0"/>
              <a:t>‹#›</a:t>
            </a:fld>
            <a:endParaRPr lang="en-US"/>
          </a:p>
        </p:txBody>
      </p:sp>
    </p:spTree>
    <p:extLst>
      <p:ext uri="{BB962C8B-B14F-4D97-AF65-F5344CB8AC3E}">
        <p14:creationId xmlns:p14="http://schemas.microsoft.com/office/powerpoint/2010/main" val="3548396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9709C-314D-4907-9BA3-1B59C986B867}" type="datetime1">
              <a:rPr lang="en-US" smtClean="0"/>
              <a:t>9/9/2016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9F0B16-AAA5-4790-BCBA-E678911F1380}" type="slidenum">
              <a:rPr lang="en-US" smtClean="0"/>
              <a:t>‹#›</a:t>
            </a:fld>
            <a:endParaRPr lang="en-US"/>
          </a:p>
        </p:txBody>
      </p:sp>
    </p:spTree>
    <p:extLst>
      <p:ext uri="{BB962C8B-B14F-4D97-AF65-F5344CB8AC3E}">
        <p14:creationId xmlns:p14="http://schemas.microsoft.com/office/powerpoint/2010/main" val="244084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42BBB2-383F-4142-917E-20BD79E58DD7}" type="datetime1">
              <a:rPr lang="en-US" smtClean="0"/>
              <a:t>9/9/2016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9F0B16-AAA5-4790-BCBA-E678911F1380}" type="slidenum">
              <a:rPr lang="en-US" smtClean="0"/>
              <a:t>‹#›</a:t>
            </a:fld>
            <a:endParaRPr lang="en-US"/>
          </a:p>
        </p:txBody>
      </p:sp>
    </p:spTree>
    <p:extLst>
      <p:ext uri="{BB962C8B-B14F-4D97-AF65-F5344CB8AC3E}">
        <p14:creationId xmlns:p14="http://schemas.microsoft.com/office/powerpoint/2010/main" val="4273110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defRPr/>
            </a:lvl1pPr>
            <a:lvl2pPr marL="742950" indent="-285750" rtl="0">
              <a:defRPr/>
            </a:lvl2pPr>
            <a:lvl3pPr marL="1143000" indent="-228600" rtl="0">
              <a:defRPr/>
            </a:lvl3pPr>
            <a:lvl4pPr marL="1600200" indent="-228600" rtl="0">
              <a:defRPr/>
            </a:lvl4pPr>
            <a:lvl5pPr rtl="0">
              <a:defRPr sz="1800"/>
            </a:lvl5pPr>
            <a:lvl6pPr rtl="0">
              <a:defRPr sz="1800"/>
            </a:lvl6pPr>
            <a:lvl7pPr rtl="0">
              <a:defRPr sz="1800"/>
            </a:lvl7pPr>
            <a:lvl8pPr rtl="0">
              <a:defRPr sz="1800"/>
            </a:lvl8pPr>
            <a:lvl9pPr rtl="0">
              <a:defRPr sz="1800"/>
            </a:lvl9pPr>
          </a:lstStyle>
          <a:p>
            <a:endParaRPr/>
          </a:p>
        </p:txBody>
      </p:sp>
    </p:spTree>
    <p:extLst>
      <p:ext uri="{BB962C8B-B14F-4D97-AF65-F5344CB8AC3E}">
        <p14:creationId xmlns:p14="http://schemas.microsoft.com/office/powerpoint/2010/main" val="3330550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BDF6F7-71EC-4F99-B04C-A6BEA893AE82}" type="datetime1">
              <a:rPr lang="en-US" smtClean="0"/>
              <a:t>9/9/2016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9F0B16-AAA5-4790-BCBA-E678911F1380}" type="slidenum">
              <a:rPr lang="en-US" smtClean="0"/>
              <a:t>‹#›</a:t>
            </a:fld>
            <a:endParaRPr lang="en-US"/>
          </a:p>
        </p:txBody>
      </p:sp>
    </p:spTree>
    <p:extLst>
      <p:ext uri="{BB962C8B-B14F-4D97-AF65-F5344CB8AC3E}">
        <p14:creationId xmlns:p14="http://schemas.microsoft.com/office/powerpoint/2010/main" val="1375107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71455D-24C3-47BD-8C67-8DBE00746AA7}" type="datetime1">
              <a:rPr lang="en-US" smtClean="0"/>
              <a:t>9/9/2016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9F0B16-AAA5-4790-BCBA-E678911F1380}" type="slidenum">
              <a:rPr lang="en-US" smtClean="0"/>
              <a:t>‹#›</a:t>
            </a:fld>
            <a:endParaRPr lang="en-US"/>
          </a:p>
        </p:txBody>
      </p:sp>
    </p:spTree>
    <p:extLst>
      <p:ext uri="{BB962C8B-B14F-4D97-AF65-F5344CB8AC3E}">
        <p14:creationId xmlns:p14="http://schemas.microsoft.com/office/powerpoint/2010/main" val="4153199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56365C-A5B2-4848-ACB2-DFACF0801806}" type="datetime1">
              <a:rPr lang="en-US" smtClean="0"/>
              <a:t>9/9/2016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9F0B16-AAA5-4790-BCBA-E678911F1380}" type="slidenum">
              <a:rPr lang="en-US" smtClean="0"/>
              <a:t>‹#›</a:t>
            </a:fld>
            <a:endParaRPr lang="en-US"/>
          </a:p>
        </p:txBody>
      </p:sp>
    </p:spTree>
    <p:extLst>
      <p:ext uri="{BB962C8B-B14F-4D97-AF65-F5344CB8AC3E}">
        <p14:creationId xmlns:p14="http://schemas.microsoft.com/office/powerpoint/2010/main" val="1605560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09FC38-D1C2-43B3-AFE4-AD3316D38CB0}" type="datetime1">
              <a:rPr lang="en-US" smtClean="0"/>
              <a:t>9/9/2016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9F0B16-AAA5-4790-BCBA-E678911F1380}" type="slidenum">
              <a:rPr lang="en-US" smtClean="0"/>
              <a:t>‹#›</a:t>
            </a:fld>
            <a:endParaRPr lang="en-US"/>
          </a:p>
        </p:txBody>
      </p:sp>
    </p:spTree>
    <p:extLst>
      <p:ext uri="{BB962C8B-B14F-4D97-AF65-F5344CB8AC3E}">
        <p14:creationId xmlns:p14="http://schemas.microsoft.com/office/powerpoint/2010/main" val="1138681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50F2DD-F213-40CC-A8F7-F81D3A0497B5}" type="datetime1">
              <a:rPr lang="en-US" smtClean="0"/>
              <a:t>9/9/2016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9F0B16-AAA5-4790-BCBA-E678911F1380}" type="slidenum">
              <a:rPr lang="en-US" smtClean="0"/>
              <a:t>‹#›</a:t>
            </a:fld>
            <a:endParaRPr lang="en-US"/>
          </a:p>
        </p:txBody>
      </p:sp>
    </p:spTree>
    <p:extLst>
      <p:ext uri="{BB962C8B-B14F-4D97-AF65-F5344CB8AC3E}">
        <p14:creationId xmlns:p14="http://schemas.microsoft.com/office/powerpoint/2010/main" val="4290009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AF82C6-C356-4281-8AA9-06E38906E875}" type="datetime1">
              <a:rPr lang="en-US" smtClean="0"/>
              <a:t>9/9/2016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9F0B16-AAA5-4790-BCBA-E678911F1380}" type="slidenum">
              <a:rPr lang="en-US" smtClean="0"/>
              <a:t>‹#›</a:t>
            </a:fld>
            <a:endParaRPr lang="en-US"/>
          </a:p>
        </p:txBody>
      </p:sp>
    </p:spTree>
    <p:extLst>
      <p:ext uri="{BB962C8B-B14F-4D97-AF65-F5344CB8AC3E}">
        <p14:creationId xmlns:p14="http://schemas.microsoft.com/office/powerpoint/2010/main" val="2480898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96C967-B333-47E3-ABCF-F64BFFD360EC}" type="datetime1">
              <a:rPr lang="en-US" smtClean="0"/>
              <a:t>9/9/2016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9F0B16-AAA5-4790-BCBA-E678911F1380}" type="slidenum">
              <a:rPr lang="en-US" smtClean="0"/>
              <a:t>‹#›</a:t>
            </a:fld>
            <a:endParaRPr lang="en-US"/>
          </a:p>
        </p:txBody>
      </p:sp>
    </p:spTree>
    <p:extLst>
      <p:ext uri="{BB962C8B-B14F-4D97-AF65-F5344CB8AC3E}">
        <p14:creationId xmlns:p14="http://schemas.microsoft.com/office/powerpoint/2010/main" val="3637658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AB86A4-979B-40C9-8D36-6EEDD06C0DB8}" type="datetime1">
              <a:rPr lang="en-US" smtClean="0"/>
              <a:t>9/9/2016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9F0B16-AAA5-4790-BCBA-E678911F1380}" type="slidenum">
              <a:rPr lang="en-US" smtClean="0"/>
              <a:t>‹#›</a:t>
            </a:fld>
            <a:endParaRPr lang="en-US"/>
          </a:p>
        </p:txBody>
      </p:sp>
    </p:spTree>
    <p:extLst>
      <p:ext uri="{BB962C8B-B14F-4D97-AF65-F5344CB8AC3E}">
        <p14:creationId xmlns:p14="http://schemas.microsoft.com/office/powerpoint/2010/main" val="2052670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1647E3-5078-48CA-AE85-1BEA07F468EB}" type="datetime1">
              <a:rPr lang="en-US" smtClean="0"/>
              <a:t>9/9/2016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9F0B16-AAA5-4790-BCBA-E678911F1380}" type="slidenum">
              <a:rPr lang="en-US" smtClean="0"/>
              <a:t>‹#›</a:t>
            </a:fld>
            <a:endParaRPr lang="en-US"/>
          </a:p>
        </p:txBody>
      </p:sp>
    </p:spTree>
    <p:extLst>
      <p:ext uri="{BB962C8B-B14F-4D97-AF65-F5344CB8AC3E}">
        <p14:creationId xmlns:p14="http://schemas.microsoft.com/office/powerpoint/2010/main" val="2210413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oo.gl/forms/x1G57MV2QXJ8tXQG2"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docs.python.org/2/library/functions.html"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docs.python.org/2.7/py-modindex.html"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81400"/>
            <a:ext cx="7772400" cy="1470025"/>
          </a:xfrm>
        </p:spPr>
        <p:txBody>
          <a:bodyPr>
            <a:normAutofit fontScale="90000"/>
          </a:bodyPr>
          <a:lstStyle/>
          <a:p>
            <a:r>
              <a:rPr lang="en-US" dirty="0" smtClean="0">
                <a:latin typeface="Calibri Light" panose="020F0302020204030204" pitchFamily="34" charset="0"/>
              </a:rPr>
              <a:t>Writing code that makes decisions:</a:t>
            </a:r>
            <a:br>
              <a:rPr lang="en-US" dirty="0" smtClean="0">
                <a:latin typeface="Calibri Light" panose="020F0302020204030204" pitchFamily="34" charset="0"/>
              </a:rPr>
            </a:br>
            <a:r>
              <a:rPr lang="en-US" dirty="0" smtClean="0">
                <a:latin typeface="Calibri Light" panose="020F0302020204030204" pitchFamily="34" charset="0"/>
              </a:rPr>
              <a:t>if/else statements</a:t>
            </a:r>
            <a:endParaRPr lang="en-US" dirty="0">
              <a:latin typeface="Calibri Light" panose="020F0302020204030204" pitchFamily="34" charset="0"/>
            </a:endParaRPr>
          </a:p>
        </p:txBody>
      </p:sp>
      <p:sp>
        <p:nvSpPr>
          <p:cNvPr id="3" name="Subtitle 2"/>
          <p:cNvSpPr>
            <a:spLocks noGrp="1"/>
          </p:cNvSpPr>
          <p:nvPr>
            <p:ph type="subTitle" idx="1"/>
          </p:nvPr>
        </p:nvSpPr>
        <p:spPr>
          <a:xfrm>
            <a:off x="1371600" y="5181600"/>
            <a:ext cx="6400800" cy="1066800"/>
          </a:xfrm>
        </p:spPr>
        <p:txBody>
          <a:bodyPr>
            <a:normAutofit/>
          </a:bodyPr>
          <a:lstStyle/>
          <a:p>
            <a:r>
              <a:rPr lang="en-US" sz="2800" dirty="0" smtClean="0"/>
              <a:t>Lesson 2 – 9/9/16</a:t>
            </a:r>
            <a:endParaRPr lang="en-US" sz="28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33278" y="685800"/>
            <a:ext cx="2477444" cy="2717504"/>
          </a:xfrm>
          <a:prstGeom prst="rect">
            <a:avLst/>
          </a:prstGeom>
        </p:spPr>
      </p:pic>
    </p:spTree>
    <p:extLst>
      <p:ext uri="{BB962C8B-B14F-4D97-AF65-F5344CB8AC3E}">
        <p14:creationId xmlns:p14="http://schemas.microsoft.com/office/powerpoint/2010/main" val="34068811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What kinds of "conditionals" are allowed?</a:t>
            </a:r>
            <a:endParaRPr lang="en-US" sz="3600" dirty="0"/>
          </a:p>
        </p:txBody>
      </p:sp>
      <p:sp>
        <p:nvSpPr>
          <p:cNvPr id="3" name="Content Placeholder 2"/>
          <p:cNvSpPr>
            <a:spLocks noGrp="1"/>
          </p:cNvSpPr>
          <p:nvPr>
            <p:ph idx="1"/>
          </p:nvPr>
        </p:nvSpPr>
        <p:spPr/>
        <p:txBody>
          <a:bodyPr/>
          <a:lstStyle/>
          <a:p>
            <a:pPr marL="0" indent="0">
              <a:buNone/>
            </a:pPr>
            <a:r>
              <a:rPr lang="en-US" dirty="0"/>
              <a:t>Anything that can be evaluated as </a:t>
            </a:r>
            <a:r>
              <a:rPr lang="en-US" dirty="0" smtClean="0"/>
              <a:t>true </a:t>
            </a:r>
            <a:r>
              <a:rPr lang="en-US" dirty="0"/>
              <a:t>or </a:t>
            </a:r>
            <a:r>
              <a:rPr lang="en-US" dirty="0" smtClean="0"/>
              <a:t>false</a:t>
            </a:r>
            <a:r>
              <a:rPr lang="en-US" dirty="0"/>
              <a:t>!</a:t>
            </a:r>
          </a:p>
          <a:p>
            <a:pPr lvl="1" fontAlgn="base"/>
            <a:r>
              <a:rPr lang="en-US" dirty="0"/>
              <a:t>is </a:t>
            </a:r>
            <a:r>
              <a:rPr lang="en-US" sz="2400" dirty="0">
                <a:latin typeface="Courier New" pitchFamily="49" charset="0"/>
                <a:cs typeface="Courier New" pitchFamily="49" charset="0"/>
              </a:rPr>
              <a:t>a</a:t>
            </a:r>
            <a:r>
              <a:rPr lang="en-US" dirty="0"/>
              <a:t> True?</a:t>
            </a:r>
          </a:p>
          <a:p>
            <a:pPr lvl="1" fontAlgn="base"/>
            <a:r>
              <a:rPr lang="en-US" dirty="0"/>
              <a:t>is </a:t>
            </a:r>
            <a:r>
              <a:rPr lang="en-US" sz="2400" dirty="0">
                <a:latin typeface="Courier New" pitchFamily="49" charset="0"/>
                <a:cs typeface="Courier New" pitchFamily="49" charset="0"/>
              </a:rPr>
              <a:t>a</a:t>
            </a:r>
            <a:r>
              <a:rPr lang="en-US" dirty="0"/>
              <a:t> </a:t>
            </a:r>
            <a:r>
              <a:rPr lang="en-US" dirty="0" smtClean="0"/>
              <a:t>less than </a:t>
            </a:r>
            <a:r>
              <a:rPr lang="en-US" sz="2400" dirty="0">
                <a:latin typeface="Courier New" pitchFamily="49" charset="0"/>
                <a:cs typeface="Courier New" pitchFamily="49" charset="0"/>
              </a:rPr>
              <a:t>b</a:t>
            </a:r>
            <a:r>
              <a:rPr lang="en-US" dirty="0"/>
              <a:t>?</a:t>
            </a:r>
          </a:p>
          <a:p>
            <a:pPr lvl="1" fontAlgn="base"/>
            <a:r>
              <a:rPr lang="en-US" dirty="0"/>
              <a:t>is </a:t>
            </a:r>
            <a:r>
              <a:rPr lang="en-US" sz="2400" dirty="0">
                <a:latin typeface="Courier New" pitchFamily="49" charset="0"/>
                <a:cs typeface="Courier New" pitchFamily="49" charset="0"/>
              </a:rPr>
              <a:t>a</a:t>
            </a:r>
            <a:r>
              <a:rPr lang="en-US" dirty="0"/>
              <a:t> </a:t>
            </a:r>
            <a:r>
              <a:rPr lang="en-US" dirty="0" smtClean="0"/>
              <a:t>equal to </a:t>
            </a:r>
            <a:r>
              <a:rPr lang="en-US" sz="2400" dirty="0">
                <a:latin typeface="Courier New" pitchFamily="49" charset="0"/>
                <a:cs typeface="Courier New" pitchFamily="49" charset="0"/>
              </a:rPr>
              <a:t>b</a:t>
            </a:r>
            <a:r>
              <a:rPr lang="en-US" dirty="0"/>
              <a:t>?</a:t>
            </a:r>
          </a:p>
          <a:p>
            <a:pPr lvl="1" fontAlgn="base"/>
            <a:r>
              <a:rPr lang="en-US" dirty="0"/>
              <a:t>is </a:t>
            </a:r>
            <a:r>
              <a:rPr lang="en-US" sz="2400" dirty="0">
                <a:latin typeface="Courier New" pitchFamily="49" charset="0"/>
                <a:cs typeface="Courier New" pitchFamily="49" charset="0"/>
              </a:rPr>
              <a:t>a</a:t>
            </a:r>
            <a:r>
              <a:rPr lang="en-US" dirty="0"/>
              <a:t> </a:t>
            </a:r>
            <a:r>
              <a:rPr lang="en-US" dirty="0" smtClean="0"/>
              <a:t>equal to "ATGCTG"?</a:t>
            </a:r>
            <a:endParaRPr lang="en-US" dirty="0"/>
          </a:p>
          <a:p>
            <a:pPr lvl="1"/>
            <a:r>
              <a:rPr lang="en-US" dirty="0"/>
              <a:t>is </a:t>
            </a:r>
            <a:r>
              <a:rPr lang="en-US" dirty="0" smtClean="0"/>
              <a:t>(</a:t>
            </a:r>
            <a:r>
              <a:rPr lang="en-US" sz="2400" dirty="0" smtClean="0">
                <a:latin typeface="Courier New" pitchFamily="49" charset="0"/>
                <a:cs typeface="Courier New" pitchFamily="49" charset="0"/>
              </a:rPr>
              <a:t>a</a:t>
            </a:r>
            <a:r>
              <a:rPr lang="en-US" dirty="0" smtClean="0"/>
              <a:t> greater than </a:t>
            </a:r>
            <a:r>
              <a:rPr lang="en-US" sz="2400" dirty="0" smtClean="0">
                <a:latin typeface="Courier New" pitchFamily="49" charset="0"/>
                <a:cs typeface="Courier New" pitchFamily="49" charset="0"/>
              </a:rPr>
              <a:t>b</a:t>
            </a:r>
            <a:r>
              <a:rPr lang="en-US" dirty="0" smtClean="0"/>
              <a:t>) </a:t>
            </a:r>
            <a:r>
              <a:rPr lang="en-US" dirty="0"/>
              <a:t>and </a:t>
            </a:r>
            <a:r>
              <a:rPr lang="en-US" dirty="0" smtClean="0"/>
              <a:t>(</a:t>
            </a:r>
            <a:r>
              <a:rPr lang="en-US" sz="2400" dirty="0" smtClean="0">
                <a:latin typeface="Courier New" pitchFamily="49" charset="0"/>
                <a:cs typeface="Courier New" pitchFamily="49" charset="0"/>
              </a:rPr>
              <a:t>b</a:t>
            </a:r>
            <a:r>
              <a:rPr lang="en-US" dirty="0" smtClean="0"/>
              <a:t> greater than </a:t>
            </a:r>
            <a:r>
              <a:rPr lang="en-US" sz="2400" dirty="0" smtClean="0">
                <a:latin typeface="Courier New" pitchFamily="49" charset="0"/>
                <a:cs typeface="Courier New" pitchFamily="49" charset="0"/>
              </a:rPr>
              <a:t>c</a:t>
            </a:r>
            <a:r>
              <a:rPr lang="en-US" dirty="0" smtClean="0"/>
              <a:t>)?</a:t>
            </a:r>
            <a:endParaRPr lang="en-US" dirty="0"/>
          </a:p>
        </p:txBody>
      </p:sp>
      <p:sp>
        <p:nvSpPr>
          <p:cNvPr id="4" name="Slide Number Placeholder 3"/>
          <p:cNvSpPr>
            <a:spLocks noGrp="1"/>
          </p:cNvSpPr>
          <p:nvPr>
            <p:ph type="sldNum" sz="quarter" idx="12"/>
          </p:nvPr>
        </p:nvSpPr>
        <p:spPr/>
        <p:txBody>
          <a:bodyPr/>
          <a:lstStyle/>
          <a:p>
            <a:fld id="{1F9F0B16-AAA5-4790-BCBA-E678911F1380}" type="slidenum">
              <a:rPr lang="en-US" smtClean="0"/>
              <a:t>10</a:t>
            </a:fld>
            <a:endParaRPr lang="en-US"/>
          </a:p>
        </p:txBody>
      </p:sp>
    </p:spTree>
    <p:extLst>
      <p:ext uri="{BB962C8B-B14F-4D97-AF65-F5344CB8AC3E}">
        <p14:creationId xmlns:p14="http://schemas.microsoft.com/office/powerpoint/2010/main" val="2618503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Forming conditionals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We use a special set of symbols/words to test whether statements are true or false:</a:t>
            </a:r>
          </a:p>
        </p:txBody>
      </p:sp>
      <p:sp>
        <p:nvSpPr>
          <p:cNvPr id="4" name="Slide Number Placeholder 3"/>
          <p:cNvSpPr>
            <a:spLocks noGrp="1"/>
          </p:cNvSpPr>
          <p:nvPr>
            <p:ph type="sldNum" sz="quarter" idx="12"/>
          </p:nvPr>
        </p:nvSpPr>
        <p:spPr/>
        <p:txBody>
          <a:bodyPr/>
          <a:lstStyle/>
          <a:p>
            <a:fld id="{1F9F0B16-AAA5-4790-BCBA-E678911F1380}" type="slidenum">
              <a:rPr lang="en-US" smtClean="0"/>
              <a:t>11</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347314695"/>
              </p:ext>
            </p:extLst>
          </p:nvPr>
        </p:nvGraphicFramePr>
        <p:xfrm>
          <a:off x="990599" y="2667000"/>
          <a:ext cx="7391401" cy="3702048"/>
        </p:xfrm>
        <a:graphic>
          <a:graphicData uri="http://schemas.openxmlformats.org/drawingml/2006/table">
            <a:tbl>
              <a:tblPr/>
              <a:tblGrid>
                <a:gridCol w="1254593"/>
                <a:gridCol w="2742599"/>
                <a:gridCol w="3394209"/>
              </a:tblGrid>
              <a:tr h="279818">
                <a:tc>
                  <a:txBody>
                    <a:bodyPr/>
                    <a:lstStyle/>
                    <a:p>
                      <a:pPr algn="ctr" rtl="0" fontAlgn="t">
                        <a:spcBef>
                          <a:spcPts val="0"/>
                        </a:spcBef>
                        <a:spcAft>
                          <a:spcPts val="0"/>
                        </a:spcAft>
                      </a:pPr>
                      <a:r>
                        <a:rPr lang="en-US" sz="1400" b="1" i="0" u="none" strike="noStrike" dirty="0">
                          <a:solidFill>
                            <a:srgbClr val="000000"/>
                          </a:solidFill>
                          <a:effectLst/>
                          <a:latin typeface="Arial"/>
                        </a:rPr>
                        <a:t>Symbol</a:t>
                      </a:r>
                      <a:endParaRPr lang="en-US" sz="1400" dirty="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1" i="0" u="none" strike="noStrike">
                          <a:solidFill>
                            <a:srgbClr val="000000"/>
                          </a:solidFill>
                          <a:effectLst/>
                          <a:latin typeface="Arial"/>
                        </a:rPr>
                        <a:t>Meaning</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1" i="0" u="none" strike="noStrike">
                          <a:solidFill>
                            <a:srgbClr val="000000"/>
                          </a:solidFill>
                          <a:effectLst/>
                          <a:latin typeface="Arial"/>
                        </a:rPr>
                        <a:t>Example</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79818">
                <a:tc>
                  <a:txBody>
                    <a:bodyPr/>
                    <a:lstStyle/>
                    <a:p>
                      <a:pPr algn="ctr" rtl="0" fontAlgn="t">
                        <a:spcBef>
                          <a:spcPts val="0"/>
                        </a:spcBef>
                        <a:spcAft>
                          <a:spcPts val="0"/>
                        </a:spcAft>
                      </a:pPr>
                      <a:r>
                        <a:rPr lang="en-US" sz="1400" b="0" i="0" u="none" strike="noStrike">
                          <a:solidFill>
                            <a:srgbClr val="000000"/>
                          </a:solidFill>
                          <a:effectLst/>
                          <a:latin typeface="Courier New"/>
                        </a:rPr>
                        <a:t>==</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is equal to</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Courier New"/>
                        </a:rPr>
                        <a:t>if (a == 4):</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80373">
                <a:tc>
                  <a:txBody>
                    <a:bodyPr/>
                    <a:lstStyle/>
                    <a:p>
                      <a:pPr algn="ctr" rtl="0" fontAlgn="t">
                        <a:spcBef>
                          <a:spcPts val="0"/>
                        </a:spcBef>
                        <a:spcAft>
                          <a:spcPts val="0"/>
                        </a:spcAft>
                      </a:pPr>
                      <a:r>
                        <a:rPr lang="en-US" sz="1400" b="0" i="0" u="none" strike="noStrike">
                          <a:solidFill>
                            <a:srgbClr val="000000"/>
                          </a:solidFill>
                          <a:effectLst/>
                          <a:latin typeface="Courier New"/>
                        </a:rPr>
                        <a:t>!=</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is not equal to</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rgbClr val="000000"/>
                          </a:solidFill>
                          <a:effectLst/>
                          <a:latin typeface="Courier New"/>
                        </a:rPr>
                        <a:t>if (a != </a:t>
                      </a:r>
                      <a:r>
                        <a:rPr lang="en-US" sz="1400" b="0" i="0" u="none" strike="noStrike" dirty="0" smtClean="0">
                          <a:solidFill>
                            <a:srgbClr val="000000"/>
                          </a:solidFill>
                          <a:effectLst/>
                          <a:latin typeface="Courier New"/>
                        </a:rPr>
                        <a:t>"applesauce"):</a:t>
                      </a:r>
                      <a:endParaRPr lang="en-US" sz="1400" dirty="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79818">
                <a:tc>
                  <a:txBody>
                    <a:bodyPr/>
                    <a:lstStyle/>
                    <a:p>
                      <a:pPr algn="ctr" rtl="0" fontAlgn="t">
                        <a:spcBef>
                          <a:spcPts val="0"/>
                        </a:spcBef>
                        <a:spcAft>
                          <a:spcPts val="0"/>
                        </a:spcAft>
                      </a:pPr>
                      <a:r>
                        <a:rPr lang="en-US" sz="1400" b="0" i="0" u="none" strike="noStrike">
                          <a:solidFill>
                            <a:srgbClr val="000000"/>
                          </a:solidFill>
                          <a:effectLst/>
                          <a:latin typeface="Courier New"/>
                        </a:rPr>
                        <a:t>&lt;</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is less than</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Courier New"/>
                        </a:rPr>
                        <a:t>if (a &lt; 10.5):</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79818">
                <a:tc>
                  <a:txBody>
                    <a:bodyPr/>
                    <a:lstStyle/>
                    <a:p>
                      <a:pPr algn="ctr" rtl="0" fontAlgn="t">
                        <a:spcBef>
                          <a:spcPts val="0"/>
                        </a:spcBef>
                        <a:spcAft>
                          <a:spcPts val="0"/>
                        </a:spcAft>
                      </a:pPr>
                      <a:r>
                        <a:rPr lang="en-US" sz="1400" b="0" i="0" u="none" strike="noStrike">
                          <a:solidFill>
                            <a:srgbClr val="000000"/>
                          </a:solidFill>
                          <a:effectLst/>
                          <a:latin typeface="Courier New"/>
                        </a:rPr>
                        <a:t>&lt;=</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is less than or equal to</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rgbClr val="000000"/>
                          </a:solidFill>
                          <a:effectLst/>
                          <a:latin typeface="Courier New"/>
                        </a:rPr>
                        <a:t>if (a &lt;= b):</a:t>
                      </a:r>
                      <a:endParaRPr lang="en-US" sz="1400" dirty="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79818">
                <a:tc>
                  <a:txBody>
                    <a:bodyPr/>
                    <a:lstStyle/>
                    <a:p>
                      <a:pPr algn="ctr" rtl="0" fontAlgn="t">
                        <a:spcBef>
                          <a:spcPts val="0"/>
                        </a:spcBef>
                        <a:spcAft>
                          <a:spcPts val="0"/>
                        </a:spcAft>
                      </a:pPr>
                      <a:r>
                        <a:rPr lang="en-US" sz="1400" b="0" i="0" u="none" strike="noStrike">
                          <a:solidFill>
                            <a:srgbClr val="000000"/>
                          </a:solidFill>
                          <a:effectLst/>
                          <a:latin typeface="Courier New"/>
                        </a:rPr>
                        <a:t>&gt;</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is greater than</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Courier New"/>
                        </a:rPr>
                        <a:t>if (a &gt; (b * 2)):</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80373">
                <a:tc>
                  <a:txBody>
                    <a:bodyPr/>
                    <a:lstStyle/>
                    <a:p>
                      <a:pPr algn="ctr" rtl="0" fontAlgn="t">
                        <a:spcBef>
                          <a:spcPts val="0"/>
                        </a:spcBef>
                        <a:spcAft>
                          <a:spcPts val="0"/>
                        </a:spcAft>
                      </a:pPr>
                      <a:r>
                        <a:rPr lang="en-US" sz="1400" b="0" i="0" u="none" strike="noStrike">
                          <a:solidFill>
                            <a:srgbClr val="000000"/>
                          </a:solidFill>
                          <a:effectLst/>
                          <a:latin typeface="Courier New"/>
                        </a:rPr>
                        <a:t>&gt;=</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is greater than or equal to</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Courier New"/>
                        </a:rPr>
                        <a:t>if (a &gt;= -1):</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80373">
                <a:tc>
                  <a:txBody>
                    <a:bodyPr/>
                    <a:lstStyle/>
                    <a:p>
                      <a:pPr algn="ctr" rtl="0" fontAlgn="t">
                        <a:spcBef>
                          <a:spcPts val="0"/>
                        </a:spcBef>
                        <a:spcAft>
                          <a:spcPts val="0"/>
                        </a:spcAft>
                      </a:pPr>
                      <a:r>
                        <a:rPr lang="en-US" sz="1400" b="0" i="0" u="none" strike="noStrike">
                          <a:solidFill>
                            <a:srgbClr val="000000"/>
                          </a:solidFill>
                          <a:effectLst/>
                          <a:latin typeface="Courier New"/>
                        </a:rPr>
                        <a:t>and</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and</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Courier New"/>
                        </a:rPr>
                        <a:t>if (a &gt; 0) and (a != 3):</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80373">
                <a:tc>
                  <a:txBody>
                    <a:bodyPr/>
                    <a:lstStyle/>
                    <a:p>
                      <a:pPr algn="ctr" rtl="0" fontAlgn="t">
                        <a:spcBef>
                          <a:spcPts val="0"/>
                        </a:spcBef>
                        <a:spcAft>
                          <a:spcPts val="0"/>
                        </a:spcAft>
                      </a:pPr>
                      <a:r>
                        <a:rPr lang="en-US" sz="1400" b="0" i="0" u="none" strike="noStrike">
                          <a:solidFill>
                            <a:srgbClr val="000000"/>
                          </a:solidFill>
                          <a:effectLst/>
                          <a:latin typeface="Courier New"/>
                        </a:rPr>
                        <a:t>or</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or</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Courier New"/>
                        </a:rPr>
                        <a:t>if (a &gt; 5) or (a &lt; -5):</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79818">
                <a:tc>
                  <a:txBody>
                    <a:bodyPr/>
                    <a:lstStyle/>
                    <a:p>
                      <a:pPr algn="ctr" rtl="0" fontAlgn="t">
                        <a:spcBef>
                          <a:spcPts val="0"/>
                        </a:spcBef>
                        <a:spcAft>
                          <a:spcPts val="0"/>
                        </a:spcAft>
                      </a:pPr>
                      <a:r>
                        <a:rPr lang="en-US" sz="1400" b="0" i="0" u="none" strike="noStrike">
                          <a:solidFill>
                            <a:srgbClr val="000000"/>
                          </a:solidFill>
                          <a:effectLst/>
                          <a:latin typeface="Courier New"/>
                        </a:rPr>
                        <a:t>not</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not</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rgbClr val="000000"/>
                          </a:solidFill>
                          <a:effectLst/>
                          <a:latin typeface="Courier New"/>
                        </a:rPr>
                        <a:t>if not (a == 1):</a:t>
                      </a:r>
                      <a:endParaRPr lang="en-US" sz="1400" dirty="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6" name="Rectangle 1"/>
          <p:cNvSpPr>
            <a:spLocks noChangeArrowheads="1"/>
          </p:cNvSpPr>
          <p:nvPr/>
        </p:nvSpPr>
        <p:spPr bwMode="auto">
          <a:xfrm>
            <a:off x="1720850" y="1600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985058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dirty="0" smtClean="0"/>
              <a:t>Question 1</a:t>
            </a:r>
            <a:endParaRPr lang="en" dirty="0"/>
          </a:p>
        </p:txBody>
      </p:sp>
      <p:sp>
        <p:nvSpPr>
          <p:cNvPr id="202" name="Shape 202"/>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None/>
            </a:pPr>
            <a:r>
              <a:rPr lang="en" sz="2400" dirty="0">
                <a:latin typeface="Courier New"/>
                <a:ea typeface="Courier New"/>
                <a:cs typeface="Courier New"/>
                <a:sym typeface="Courier New"/>
              </a:rPr>
              <a:t>a = True</a:t>
            </a:r>
          </a:p>
          <a:p>
            <a:pPr marL="457200" lvl="0" indent="0" rtl="0">
              <a:buNone/>
            </a:pPr>
            <a:r>
              <a:rPr lang="en" sz="2400" dirty="0">
                <a:latin typeface="Courier New"/>
                <a:ea typeface="Courier New"/>
                <a:cs typeface="Courier New"/>
                <a:sym typeface="Courier New"/>
              </a:rPr>
              <a:t>if a:</a:t>
            </a:r>
          </a:p>
          <a:p>
            <a:pPr marL="457200" lvl="0" indent="0" rtl="0">
              <a:buNone/>
            </a:pPr>
            <a:r>
              <a:rPr lang="en" sz="2400" dirty="0">
                <a:latin typeface="Courier New"/>
                <a:ea typeface="Courier New"/>
                <a:cs typeface="Courier New"/>
                <a:sym typeface="Courier New"/>
              </a:rPr>
              <a:t>	print </a:t>
            </a:r>
            <a:r>
              <a:rPr lang="en" sz="2400" dirty="0" smtClean="0">
                <a:latin typeface="Courier New"/>
                <a:ea typeface="Courier New"/>
                <a:cs typeface="Courier New"/>
                <a:sym typeface="Courier New"/>
              </a:rPr>
              <a:t>"Hooray</a:t>
            </a:r>
            <a:r>
              <a:rPr lang="en" sz="2400" dirty="0">
                <a:latin typeface="Courier New"/>
                <a:ea typeface="Courier New"/>
                <a:cs typeface="Courier New"/>
                <a:sym typeface="Courier New"/>
              </a:rPr>
              <a:t>, a was true</a:t>
            </a:r>
            <a:r>
              <a:rPr lang="en" sz="2400" dirty="0" smtClean="0">
                <a:latin typeface="Courier New"/>
                <a:ea typeface="Courier New"/>
                <a:cs typeface="Courier New"/>
                <a:sym typeface="Courier New"/>
              </a:rPr>
              <a:t>!"</a:t>
            </a:r>
            <a:endParaRPr lang="en" sz="2400" dirty="0">
              <a:latin typeface="Courier New"/>
              <a:ea typeface="Courier New"/>
              <a:cs typeface="Courier New"/>
              <a:sym typeface="Courier New"/>
            </a:endParaRPr>
          </a:p>
          <a:p>
            <a:endParaRPr lang="en" sz="2400" dirty="0">
              <a:latin typeface="Courier New"/>
              <a:ea typeface="Courier New"/>
              <a:cs typeface="Courier New"/>
              <a:sym typeface="Courier New"/>
            </a:endParaRPr>
          </a:p>
          <a:p>
            <a:endParaRPr lang="en" sz="2400" dirty="0">
              <a:latin typeface="Courier New"/>
              <a:ea typeface="Courier New"/>
              <a:cs typeface="Courier New"/>
              <a:sym typeface="Courier New"/>
            </a:endParaRPr>
          </a:p>
        </p:txBody>
      </p:sp>
      <p:sp>
        <p:nvSpPr>
          <p:cNvPr id="4" name="Subtitle 5"/>
          <p:cNvSpPr txBox="1">
            <a:spLocks/>
          </p:cNvSpPr>
          <p:nvPr/>
        </p:nvSpPr>
        <p:spPr>
          <a:xfrm>
            <a:off x="219075" y="5915025"/>
            <a:ext cx="3914775" cy="790575"/>
          </a:xfrm>
          <a:prstGeom prst="rect">
            <a:avLst/>
          </a:prstGeom>
          <a:ln>
            <a:solidFill>
              <a:schemeClr val="tx1">
                <a:lumMod val="50000"/>
                <a:lumOff val="50000"/>
              </a:schemeClr>
            </a:solidFill>
            <a:prstDash val="sysDot"/>
          </a:ln>
        </p:spPr>
        <p:txBody>
          <a:bodyPr vert="horz" lIns="91440" tIns="45720" rIns="91440" bIns="45720" rtlCol="0" anchor="ctr">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latin typeface="Calibri Light" panose="020F0302020204030204" pitchFamily="34" charset="0"/>
              </a:rPr>
              <a:t>Optional: enter your answers online!</a:t>
            </a:r>
          </a:p>
          <a:p>
            <a:pPr marL="0" indent="0">
              <a:buNone/>
            </a:pPr>
            <a:r>
              <a:rPr lang="en-US" sz="1700" dirty="0">
                <a:latin typeface="Calibri Light" panose="020F0302020204030204" pitchFamily="34" charset="0"/>
                <a:hlinkClick r:id="rId3"/>
              </a:rPr>
              <a:t>https://</a:t>
            </a:r>
            <a:r>
              <a:rPr lang="en-US" sz="1700" dirty="0" smtClean="0">
                <a:latin typeface="Calibri Light" panose="020F0302020204030204" pitchFamily="34" charset="0"/>
                <a:hlinkClick r:id="rId3"/>
              </a:rPr>
              <a:t>goo.gl/forms/x1G57MV2QXJ8tXQG2</a:t>
            </a:r>
            <a:r>
              <a:rPr lang="en-US" sz="1700" dirty="0" smtClean="0">
                <a:latin typeface="Calibri Light" panose="020F0302020204030204" pitchFamily="34" charset="0"/>
              </a:rPr>
              <a:t> </a:t>
            </a:r>
            <a:endParaRPr lang="en-US" sz="1700" dirty="0">
              <a:latin typeface="Calibri Light" panose="020F0302020204030204" pitchFamily="34" charset="0"/>
            </a:endParaRPr>
          </a:p>
        </p:txBody>
      </p:sp>
      <p:sp>
        <p:nvSpPr>
          <p:cNvPr id="2" name="Slide Number Placeholder 1"/>
          <p:cNvSpPr>
            <a:spLocks noGrp="1"/>
          </p:cNvSpPr>
          <p:nvPr>
            <p:ph type="sldNum" sz="quarter" idx="12"/>
          </p:nvPr>
        </p:nvSpPr>
        <p:spPr/>
        <p:txBody>
          <a:bodyPr/>
          <a:lstStyle/>
          <a:p>
            <a:fld id="{1F9F0B16-AAA5-4790-BCBA-E678911F1380}" type="slidenum">
              <a:rPr lang="en-US" smtClean="0"/>
              <a:t>12</a:t>
            </a:fld>
            <a:endParaRPr lang="en-US"/>
          </a:p>
        </p:txBody>
      </p:sp>
    </p:spTree>
    <p:extLst>
      <p:ext uri="{BB962C8B-B14F-4D97-AF65-F5344CB8AC3E}">
        <p14:creationId xmlns:p14="http://schemas.microsoft.com/office/powerpoint/2010/main" val="1183357442"/>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pPr>
            <a:r>
              <a:rPr lang="en" dirty="0" smtClean="0"/>
              <a:t>Question 1</a:t>
            </a:r>
            <a:endParaRPr lang="en" dirty="0"/>
          </a:p>
        </p:txBody>
      </p:sp>
      <p:sp>
        <p:nvSpPr>
          <p:cNvPr id="208" name="Shape 208"/>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45833"/>
              <a:buFont typeface="Arial"/>
              <a:buNone/>
            </a:pPr>
            <a:r>
              <a:rPr lang="en" sz="2400" dirty="0">
                <a:latin typeface="Courier New"/>
                <a:ea typeface="Courier New"/>
                <a:cs typeface="Courier New"/>
                <a:sym typeface="Courier New"/>
              </a:rPr>
              <a:t>a = True</a:t>
            </a:r>
          </a:p>
          <a:p>
            <a:pPr marL="457200" lvl="0" indent="0" rtl="0">
              <a:buClr>
                <a:srgbClr val="000000"/>
              </a:buClr>
              <a:buSzPct val="45833"/>
              <a:buFont typeface="Arial"/>
              <a:buNone/>
            </a:pPr>
            <a:r>
              <a:rPr lang="en" sz="2400" dirty="0">
                <a:latin typeface="Courier New"/>
                <a:ea typeface="Courier New"/>
                <a:cs typeface="Courier New"/>
                <a:sym typeface="Courier New"/>
              </a:rPr>
              <a:t>if a:</a:t>
            </a:r>
          </a:p>
          <a:p>
            <a:pPr marL="457200" lvl="0" indent="0" rtl="0">
              <a:buClr>
                <a:srgbClr val="000000"/>
              </a:buClr>
              <a:buSzPct val="45833"/>
              <a:buFont typeface="Arial"/>
              <a:buNone/>
            </a:pPr>
            <a:r>
              <a:rPr lang="en" sz="2400" dirty="0">
                <a:latin typeface="Courier New"/>
                <a:ea typeface="Courier New"/>
                <a:cs typeface="Courier New"/>
                <a:sym typeface="Courier New"/>
              </a:rPr>
              <a:t>	print </a:t>
            </a:r>
            <a:r>
              <a:rPr lang="en" sz="2400" dirty="0" smtClean="0">
                <a:latin typeface="Courier New"/>
                <a:ea typeface="Courier New"/>
                <a:cs typeface="Courier New"/>
                <a:sym typeface="Courier New"/>
              </a:rPr>
              <a:t>"Hooray</a:t>
            </a:r>
            <a:r>
              <a:rPr lang="en" sz="2400" dirty="0">
                <a:latin typeface="Courier New"/>
                <a:ea typeface="Courier New"/>
                <a:cs typeface="Courier New"/>
                <a:sym typeface="Courier New"/>
              </a:rPr>
              <a:t>, a was true</a:t>
            </a:r>
            <a:r>
              <a:rPr lang="en" sz="2400" dirty="0" smtClean="0">
                <a:latin typeface="Courier New"/>
                <a:ea typeface="Courier New"/>
                <a:cs typeface="Courier New"/>
                <a:sym typeface="Courier New"/>
              </a:rPr>
              <a:t>!"</a:t>
            </a:r>
            <a:endParaRPr lang="en" sz="2400" dirty="0">
              <a:latin typeface="Courier New"/>
              <a:ea typeface="Courier New"/>
              <a:cs typeface="Courier New"/>
              <a:sym typeface="Courier New"/>
            </a:endParaRPr>
          </a:p>
          <a:p>
            <a:endParaRPr lang="en" sz="24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a:buClr>
                <a:srgbClr val="000000"/>
              </a:buClr>
              <a:buSzPct val="45833"/>
              <a:buFont typeface="Arial"/>
              <a:buNone/>
            </a:pPr>
            <a:r>
              <a:rPr lang="en" sz="2400" dirty="0">
                <a:latin typeface="Courier New"/>
                <a:ea typeface="Courier New"/>
                <a:cs typeface="Courier New"/>
                <a:sym typeface="Courier New"/>
              </a:rPr>
              <a:t>Hooray, a was true!</a:t>
            </a:r>
          </a:p>
        </p:txBody>
      </p:sp>
      <p:sp>
        <p:nvSpPr>
          <p:cNvPr id="2" name="Slide Number Placeholder 1"/>
          <p:cNvSpPr>
            <a:spLocks noGrp="1"/>
          </p:cNvSpPr>
          <p:nvPr>
            <p:ph type="sldNum" sz="quarter" idx="12"/>
          </p:nvPr>
        </p:nvSpPr>
        <p:spPr/>
        <p:txBody>
          <a:bodyPr/>
          <a:lstStyle/>
          <a:p>
            <a:fld id="{1F9F0B16-AAA5-4790-BCBA-E678911F1380}" type="slidenum">
              <a:rPr lang="en-US" smtClean="0"/>
              <a:t>13</a:t>
            </a:fld>
            <a:endParaRPr lang="en-US"/>
          </a:p>
        </p:txBody>
      </p:sp>
    </p:spTree>
    <p:extLst>
      <p:ext uri="{BB962C8B-B14F-4D97-AF65-F5344CB8AC3E}">
        <p14:creationId xmlns:p14="http://schemas.microsoft.com/office/powerpoint/2010/main" val="1541235120"/>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pPr>
            <a:r>
              <a:rPr lang="en" dirty="0" smtClean="0"/>
              <a:t>Question 2</a:t>
            </a:r>
            <a:endParaRPr lang="en" dirty="0"/>
          </a:p>
        </p:txBody>
      </p:sp>
      <p:sp>
        <p:nvSpPr>
          <p:cNvPr id="214" name="Shape 214"/>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None/>
            </a:pPr>
            <a:r>
              <a:rPr lang="en" sz="2400" dirty="0">
                <a:latin typeface="Courier New"/>
                <a:ea typeface="Courier New"/>
                <a:cs typeface="Courier New"/>
                <a:sym typeface="Courier New"/>
              </a:rPr>
              <a:t>a = True</a:t>
            </a:r>
          </a:p>
          <a:p>
            <a:pPr marL="457200" lvl="0" indent="0" rtl="0">
              <a:buNone/>
            </a:pPr>
            <a:r>
              <a:rPr lang="en" sz="2400" dirty="0">
                <a:latin typeface="Courier New"/>
                <a:ea typeface="Courier New"/>
                <a:cs typeface="Courier New"/>
                <a:sym typeface="Courier New"/>
              </a:rPr>
              <a:t>if a:</a:t>
            </a:r>
          </a:p>
          <a:p>
            <a:pPr marL="457200" lvl="0" indent="0" rtl="0">
              <a:buNone/>
            </a:pPr>
            <a:r>
              <a:rPr lang="en" sz="2400" dirty="0">
                <a:latin typeface="Courier New"/>
                <a:ea typeface="Courier New"/>
                <a:cs typeface="Courier New"/>
                <a:sym typeface="Courier New"/>
              </a:rPr>
              <a:t>	print </a:t>
            </a:r>
            <a:r>
              <a:rPr lang="en" sz="2400" dirty="0" smtClean="0">
                <a:latin typeface="Courier New"/>
                <a:ea typeface="Courier New"/>
                <a:cs typeface="Courier New"/>
                <a:sym typeface="Courier New"/>
              </a:rPr>
              <a:t>"Hooray</a:t>
            </a:r>
            <a:r>
              <a:rPr lang="en" sz="2400" dirty="0">
                <a:latin typeface="Courier New"/>
                <a:ea typeface="Courier New"/>
                <a:cs typeface="Courier New"/>
                <a:sym typeface="Courier New"/>
              </a:rPr>
              <a:t>, a was true</a:t>
            </a:r>
            <a:r>
              <a:rPr lang="en" sz="2400" dirty="0" smtClean="0">
                <a:latin typeface="Courier New"/>
                <a:ea typeface="Courier New"/>
                <a:cs typeface="Courier New"/>
                <a:sym typeface="Courier New"/>
              </a:rPr>
              <a:t>!"</a:t>
            </a:r>
            <a:endParaRPr lang="en" sz="2400" dirty="0">
              <a:latin typeface="Courier New"/>
              <a:ea typeface="Courier New"/>
              <a:cs typeface="Courier New"/>
              <a:sym typeface="Courier New"/>
            </a:endParaRPr>
          </a:p>
          <a:p>
            <a:pPr marL="457200" lvl="0" indent="0" rtl="0">
              <a:buNone/>
            </a:pPr>
            <a:r>
              <a:rPr lang="en" sz="2400" dirty="0">
                <a:latin typeface="Courier New"/>
                <a:ea typeface="Courier New"/>
                <a:cs typeface="Courier New"/>
                <a:sym typeface="Courier New"/>
              </a:rPr>
              <a:t>print </a:t>
            </a:r>
            <a:r>
              <a:rPr lang="en" sz="2400" dirty="0" smtClean="0">
                <a:latin typeface="Courier New"/>
                <a:ea typeface="Courier New"/>
                <a:cs typeface="Courier New"/>
                <a:sym typeface="Courier New"/>
              </a:rPr>
              <a:t>"Goodbye </a:t>
            </a:r>
            <a:r>
              <a:rPr lang="en" sz="2400" dirty="0">
                <a:latin typeface="Courier New"/>
                <a:ea typeface="Courier New"/>
                <a:cs typeface="Courier New"/>
                <a:sym typeface="Courier New"/>
              </a:rPr>
              <a:t>now</a:t>
            </a:r>
            <a:r>
              <a:rPr lang="en" sz="2400" dirty="0" smtClean="0">
                <a:latin typeface="Courier New"/>
                <a:ea typeface="Courier New"/>
                <a:cs typeface="Courier New"/>
                <a:sym typeface="Courier New"/>
              </a:rPr>
              <a:t>!"</a:t>
            </a:r>
            <a:endParaRPr lang="en" sz="2400" dirty="0">
              <a:latin typeface="Courier New"/>
              <a:ea typeface="Courier New"/>
              <a:cs typeface="Courier New"/>
              <a:sym typeface="Courier New"/>
            </a:endParaRPr>
          </a:p>
          <a:p>
            <a:endParaRPr lang="en" sz="2400" dirty="0">
              <a:latin typeface="Courier New"/>
              <a:ea typeface="Courier New"/>
              <a:cs typeface="Courier New"/>
              <a:sym typeface="Courier New"/>
            </a:endParaRPr>
          </a:p>
          <a:p>
            <a:endParaRPr lang="en" sz="2400" dirty="0">
              <a:latin typeface="Courier New"/>
              <a:ea typeface="Courier New"/>
              <a:cs typeface="Courier New"/>
              <a:sym typeface="Courier New"/>
            </a:endParaRPr>
          </a:p>
        </p:txBody>
      </p:sp>
      <p:sp>
        <p:nvSpPr>
          <p:cNvPr id="2" name="Slide Number Placeholder 1"/>
          <p:cNvSpPr>
            <a:spLocks noGrp="1"/>
          </p:cNvSpPr>
          <p:nvPr>
            <p:ph type="sldNum" sz="quarter" idx="12"/>
          </p:nvPr>
        </p:nvSpPr>
        <p:spPr/>
        <p:txBody>
          <a:bodyPr/>
          <a:lstStyle/>
          <a:p>
            <a:fld id="{1F9F0B16-AAA5-4790-BCBA-E678911F1380}" type="slidenum">
              <a:rPr lang="en-US" smtClean="0"/>
              <a:t>14</a:t>
            </a:fld>
            <a:endParaRPr lang="en-US"/>
          </a:p>
        </p:txBody>
      </p:sp>
    </p:spTree>
    <p:extLst>
      <p:ext uri="{BB962C8B-B14F-4D97-AF65-F5344CB8AC3E}">
        <p14:creationId xmlns:p14="http://schemas.microsoft.com/office/powerpoint/2010/main" val="3407823420"/>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pPr>
            <a:r>
              <a:rPr lang="en" dirty="0" smtClean="0"/>
              <a:t>Question 2</a:t>
            </a:r>
            <a:endParaRPr lang="en" dirty="0"/>
          </a:p>
        </p:txBody>
      </p:sp>
      <p:sp>
        <p:nvSpPr>
          <p:cNvPr id="220" name="Shape 220"/>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45833"/>
              <a:buFont typeface="Arial"/>
              <a:buNone/>
            </a:pPr>
            <a:r>
              <a:rPr lang="en" sz="2400" dirty="0">
                <a:latin typeface="Courier New"/>
                <a:ea typeface="Courier New"/>
                <a:cs typeface="Courier New"/>
                <a:sym typeface="Courier New"/>
              </a:rPr>
              <a:t>a = True</a:t>
            </a:r>
          </a:p>
          <a:p>
            <a:pPr marL="457200" lvl="0" indent="0" rtl="0">
              <a:buClr>
                <a:srgbClr val="000000"/>
              </a:buClr>
              <a:buSzPct val="45833"/>
              <a:buFont typeface="Arial"/>
              <a:buNone/>
            </a:pPr>
            <a:r>
              <a:rPr lang="en" sz="2400" dirty="0">
                <a:latin typeface="Courier New"/>
                <a:ea typeface="Courier New"/>
                <a:cs typeface="Courier New"/>
                <a:sym typeface="Courier New"/>
              </a:rPr>
              <a:t>if a:</a:t>
            </a:r>
          </a:p>
          <a:p>
            <a:pPr marL="457200" lvl="0" indent="0" rtl="0">
              <a:buClr>
                <a:srgbClr val="000000"/>
              </a:buClr>
              <a:buSzPct val="45833"/>
              <a:buFont typeface="Arial"/>
              <a:buNone/>
            </a:pPr>
            <a:r>
              <a:rPr lang="en" sz="2400" dirty="0">
                <a:latin typeface="Courier New"/>
                <a:ea typeface="Courier New"/>
                <a:cs typeface="Courier New"/>
                <a:sym typeface="Courier New"/>
              </a:rPr>
              <a:t>	print </a:t>
            </a:r>
            <a:r>
              <a:rPr lang="en" sz="2400" dirty="0" smtClean="0">
                <a:latin typeface="Courier New"/>
                <a:ea typeface="Courier New"/>
                <a:cs typeface="Courier New"/>
                <a:sym typeface="Courier New"/>
              </a:rPr>
              <a:t>"Hooray</a:t>
            </a:r>
            <a:r>
              <a:rPr lang="en" sz="2400" dirty="0">
                <a:latin typeface="Courier New"/>
                <a:ea typeface="Courier New"/>
                <a:cs typeface="Courier New"/>
                <a:sym typeface="Courier New"/>
              </a:rPr>
              <a:t>, a was true</a:t>
            </a:r>
            <a:r>
              <a:rPr lang="en" sz="2400" dirty="0" smtClean="0">
                <a:latin typeface="Courier New"/>
                <a:ea typeface="Courier New"/>
                <a:cs typeface="Courier New"/>
                <a:sym typeface="Courier New"/>
              </a:rPr>
              <a:t>!"</a:t>
            </a:r>
            <a:endParaRPr lang="en" sz="2400" dirty="0">
              <a:latin typeface="Courier New"/>
              <a:ea typeface="Courier New"/>
              <a:cs typeface="Courier New"/>
              <a:sym typeface="Courier New"/>
            </a:endParaRPr>
          </a:p>
          <a:p>
            <a:pPr marL="457200" lvl="0" indent="0" rtl="0">
              <a:buClr>
                <a:srgbClr val="000000"/>
              </a:buClr>
              <a:buSzPct val="45833"/>
              <a:buFont typeface="Arial"/>
              <a:buNone/>
            </a:pPr>
            <a:r>
              <a:rPr lang="en" sz="2400" dirty="0">
                <a:latin typeface="Courier New"/>
                <a:ea typeface="Courier New"/>
                <a:cs typeface="Courier New"/>
                <a:sym typeface="Courier New"/>
              </a:rPr>
              <a:t>print </a:t>
            </a:r>
            <a:r>
              <a:rPr lang="en" sz="2400" dirty="0" smtClean="0">
                <a:latin typeface="Courier New"/>
                <a:ea typeface="Courier New"/>
                <a:cs typeface="Courier New"/>
                <a:sym typeface="Courier New"/>
              </a:rPr>
              <a:t>"Goodbye </a:t>
            </a:r>
            <a:r>
              <a:rPr lang="en" sz="2400" dirty="0">
                <a:latin typeface="Courier New"/>
                <a:ea typeface="Courier New"/>
                <a:cs typeface="Courier New"/>
                <a:sym typeface="Courier New"/>
              </a:rPr>
              <a:t>now</a:t>
            </a:r>
            <a:r>
              <a:rPr lang="en" sz="2400" dirty="0" smtClean="0">
                <a:latin typeface="Courier New"/>
                <a:ea typeface="Courier New"/>
                <a:cs typeface="Courier New"/>
                <a:sym typeface="Courier New"/>
              </a:rPr>
              <a:t>!"</a:t>
            </a:r>
            <a:endParaRPr lang="en" sz="2400" dirty="0">
              <a:latin typeface="Courier New"/>
              <a:ea typeface="Courier New"/>
              <a:cs typeface="Courier New"/>
              <a:sym typeface="Courier New"/>
            </a:endParaRPr>
          </a:p>
          <a:p>
            <a:endParaRPr lang="en" sz="24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rtl="0">
              <a:buClr>
                <a:srgbClr val="000000"/>
              </a:buClr>
              <a:buSzPct val="45833"/>
              <a:buFont typeface="Arial"/>
              <a:buNone/>
            </a:pPr>
            <a:r>
              <a:rPr lang="en" sz="2400" dirty="0">
                <a:latin typeface="Courier New"/>
                <a:ea typeface="Courier New"/>
                <a:cs typeface="Courier New"/>
                <a:sym typeface="Courier New"/>
              </a:rPr>
              <a:t>Hooray, a was true!</a:t>
            </a:r>
          </a:p>
          <a:p>
            <a:pPr marL="457200" lvl="0" indent="0">
              <a:buClr>
                <a:srgbClr val="000000"/>
              </a:buClr>
              <a:buSzPct val="45833"/>
              <a:buFont typeface="Arial"/>
              <a:buNone/>
            </a:pPr>
            <a:r>
              <a:rPr lang="en" sz="2400" dirty="0">
                <a:latin typeface="Courier New"/>
                <a:ea typeface="Courier New"/>
                <a:cs typeface="Courier New"/>
                <a:sym typeface="Courier New"/>
              </a:rPr>
              <a:t>Goodbye now!</a:t>
            </a:r>
          </a:p>
        </p:txBody>
      </p:sp>
      <p:sp>
        <p:nvSpPr>
          <p:cNvPr id="2" name="Slide Number Placeholder 1"/>
          <p:cNvSpPr>
            <a:spLocks noGrp="1"/>
          </p:cNvSpPr>
          <p:nvPr>
            <p:ph type="sldNum" sz="quarter" idx="12"/>
          </p:nvPr>
        </p:nvSpPr>
        <p:spPr/>
        <p:txBody>
          <a:bodyPr/>
          <a:lstStyle/>
          <a:p>
            <a:fld id="{1F9F0B16-AAA5-4790-BCBA-E678911F1380}" type="slidenum">
              <a:rPr lang="en-US" smtClean="0"/>
              <a:t>15</a:t>
            </a:fld>
            <a:endParaRPr lang="en-US"/>
          </a:p>
        </p:txBody>
      </p:sp>
    </p:spTree>
    <p:extLst>
      <p:ext uri="{BB962C8B-B14F-4D97-AF65-F5344CB8AC3E}">
        <p14:creationId xmlns:p14="http://schemas.microsoft.com/office/powerpoint/2010/main" val="1723482420"/>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pPr>
            <a:r>
              <a:rPr lang="en" dirty="0" smtClean="0"/>
              <a:t>Question 3</a:t>
            </a:r>
            <a:endParaRPr lang="en" dirty="0"/>
          </a:p>
        </p:txBody>
      </p:sp>
      <p:sp>
        <p:nvSpPr>
          <p:cNvPr id="226" name="Shape 226"/>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45833"/>
              <a:buFont typeface="Arial"/>
              <a:buNone/>
            </a:pPr>
            <a:r>
              <a:rPr lang="en" sz="2400" dirty="0">
                <a:latin typeface="Courier New"/>
                <a:ea typeface="Courier New"/>
                <a:cs typeface="Courier New"/>
                <a:sym typeface="Courier New"/>
              </a:rPr>
              <a:t>a = False</a:t>
            </a:r>
          </a:p>
          <a:p>
            <a:pPr marL="457200" lvl="0" indent="0" rtl="0">
              <a:buClr>
                <a:srgbClr val="000000"/>
              </a:buClr>
              <a:buSzPct val="45833"/>
              <a:buFont typeface="Arial"/>
              <a:buNone/>
            </a:pPr>
            <a:r>
              <a:rPr lang="en" sz="2400" dirty="0">
                <a:latin typeface="Courier New"/>
                <a:ea typeface="Courier New"/>
                <a:cs typeface="Courier New"/>
                <a:sym typeface="Courier New"/>
              </a:rPr>
              <a:t>if a:</a:t>
            </a:r>
          </a:p>
          <a:p>
            <a:pPr marL="457200" lvl="0" indent="0" rtl="0">
              <a:buClr>
                <a:srgbClr val="000000"/>
              </a:buClr>
              <a:buSzPct val="45833"/>
              <a:buFont typeface="Arial"/>
              <a:buNone/>
            </a:pPr>
            <a:r>
              <a:rPr lang="en" sz="2400" dirty="0">
                <a:latin typeface="Courier New"/>
                <a:ea typeface="Courier New"/>
                <a:cs typeface="Courier New"/>
                <a:sym typeface="Courier New"/>
              </a:rPr>
              <a:t>	print </a:t>
            </a:r>
            <a:r>
              <a:rPr lang="en" sz="2400" dirty="0" smtClean="0">
                <a:latin typeface="Courier New"/>
                <a:ea typeface="Courier New"/>
                <a:cs typeface="Courier New"/>
                <a:sym typeface="Courier New"/>
              </a:rPr>
              <a:t>"Hooray</a:t>
            </a:r>
            <a:r>
              <a:rPr lang="en" sz="2400" dirty="0">
                <a:latin typeface="Courier New"/>
                <a:ea typeface="Courier New"/>
                <a:cs typeface="Courier New"/>
                <a:sym typeface="Courier New"/>
              </a:rPr>
              <a:t>, a was true</a:t>
            </a:r>
            <a:r>
              <a:rPr lang="en" sz="2400" dirty="0" smtClean="0">
                <a:latin typeface="Courier New"/>
                <a:ea typeface="Courier New"/>
                <a:cs typeface="Courier New"/>
                <a:sym typeface="Courier New"/>
              </a:rPr>
              <a:t>!"</a:t>
            </a:r>
            <a:endParaRPr lang="en" sz="2400" dirty="0">
              <a:latin typeface="Courier New"/>
              <a:ea typeface="Courier New"/>
              <a:cs typeface="Courier New"/>
              <a:sym typeface="Courier New"/>
            </a:endParaRPr>
          </a:p>
          <a:p>
            <a:pPr marL="457200" lvl="0" indent="0" rtl="0">
              <a:buClr>
                <a:srgbClr val="000000"/>
              </a:buClr>
              <a:buSzPct val="45833"/>
              <a:buFont typeface="Arial"/>
              <a:buNone/>
            </a:pPr>
            <a:r>
              <a:rPr lang="en" sz="2400" dirty="0">
                <a:latin typeface="Courier New"/>
                <a:ea typeface="Courier New"/>
                <a:cs typeface="Courier New"/>
                <a:sym typeface="Courier New"/>
              </a:rPr>
              <a:t>print </a:t>
            </a:r>
            <a:r>
              <a:rPr lang="en" sz="2400" dirty="0" smtClean="0">
                <a:latin typeface="Courier New"/>
                <a:ea typeface="Courier New"/>
                <a:cs typeface="Courier New"/>
                <a:sym typeface="Courier New"/>
              </a:rPr>
              <a:t>"Goodbye </a:t>
            </a:r>
            <a:r>
              <a:rPr lang="en" sz="2400" dirty="0">
                <a:latin typeface="Courier New"/>
                <a:ea typeface="Courier New"/>
                <a:cs typeface="Courier New"/>
                <a:sym typeface="Courier New"/>
              </a:rPr>
              <a:t>now</a:t>
            </a:r>
            <a:r>
              <a:rPr lang="en" sz="2400" dirty="0" smtClean="0">
                <a:latin typeface="Courier New"/>
                <a:ea typeface="Courier New"/>
                <a:cs typeface="Courier New"/>
                <a:sym typeface="Courier New"/>
              </a:rPr>
              <a:t>!"</a:t>
            </a:r>
            <a:endParaRPr lang="en" sz="2400" dirty="0">
              <a:latin typeface="Courier New"/>
              <a:ea typeface="Courier New"/>
              <a:cs typeface="Courier New"/>
              <a:sym typeface="Courier New"/>
            </a:endParaRPr>
          </a:p>
          <a:p>
            <a:endParaRPr lang="en" sz="2400" dirty="0">
              <a:latin typeface="Courier New"/>
              <a:ea typeface="Courier New"/>
              <a:cs typeface="Courier New"/>
              <a:sym typeface="Courier New"/>
            </a:endParaRPr>
          </a:p>
          <a:p>
            <a:endParaRPr lang="en" sz="2400" dirty="0">
              <a:latin typeface="Courier New"/>
              <a:ea typeface="Courier New"/>
              <a:cs typeface="Courier New"/>
              <a:sym typeface="Courier New"/>
            </a:endParaRPr>
          </a:p>
        </p:txBody>
      </p:sp>
      <p:sp>
        <p:nvSpPr>
          <p:cNvPr id="2" name="Slide Number Placeholder 1"/>
          <p:cNvSpPr>
            <a:spLocks noGrp="1"/>
          </p:cNvSpPr>
          <p:nvPr>
            <p:ph type="sldNum" sz="quarter" idx="12"/>
          </p:nvPr>
        </p:nvSpPr>
        <p:spPr/>
        <p:txBody>
          <a:bodyPr/>
          <a:lstStyle/>
          <a:p>
            <a:fld id="{1F9F0B16-AAA5-4790-BCBA-E678911F1380}" type="slidenum">
              <a:rPr lang="en-US" smtClean="0"/>
              <a:t>16</a:t>
            </a:fld>
            <a:endParaRPr lang="en-US"/>
          </a:p>
        </p:txBody>
      </p:sp>
    </p:spTree>
    <p:extLst>
      <p:ext uri="{BB962C8B-B14F-4D97-AF65-F5344CB8AC3E}">
        <p14:creationId xmlns:p14="http://schemas.microsoft.com/office/powerpoint/2010/main" val="184019976"/>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pPr>
            <a:r>
              <a:rPr lang="en" dirty="0" smtClean="0"/>
              <a:t>Question 3</a:t>
            </a:r>
            <a:endParaRPr lang="en" dirty="0"/>
          </a:p>
        </p:txBody>
      </p:sp>
      <p:sp>
        <p:nvSpPr>
          <p:cNvPr id="232" name="Shape 232"/>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45833"/>
              <a:buFont typeface="Arial"/>
              <a:buNone/>
            </a:pPr>
            <a:r>
              <a:rPr lang="en" sz="2400" dirty="0">
                <a:latin typeface="Courier New"/>
                <a:ea typeface="Courier New"/>
                <a:cs typeface="Courier New"/>
                <a:sym typeface="Courier New"/>
              </a:rPr>
              <a:t>a = False</a:t>
            </a:r>
          </a:p>
          <a:p>
            <a:pPr marL="457200" lvl="0" indent="0" rtl="0">
              <a:buClr>
                <a:srgbClr val="000000"/>
              </a:buClr>
              <a:buSzPct val="45833"/>
              <a:buFont typeface="Arial"/>
              <a:buNone/>
            </a:pPr>
            <a:r>
              <a:rPr lang="en" sz="2400" dirty="0">
                <a:latin typeface="Courier New"/>
                <a:ea typeface="Courier New"/>
                <a:cs typeface="Courier New"/>
                <a:sym typeface="Courier New"/>
              </a:rPr>
              <a:t>if a:</a:t>
            </a:r>
          </a:p>
          <a:p>
            <a:pPr marL="457200" lvl="0" indent="0" rtl="0">
              <a:buClr>
                <a:srgbClr val="000000"/>
              </a:buClr>
              <a:buSzPct val="45833"/>
              <a:buFont typeface="Arial"/>
              <a:buNone/>
            </a:pPr>
            <a:r>
              <a:rPr lang="en" sz="2400" dirty="0">
                <a:latin typeface="Courier New"/>
                <a:ea typeface="Courier New"/>
                <a:cs typeface="Courier New"/>
                <a:sym typeface="Courier New"/>
              </a:rPr>
              <a:t>	print </a:t>
            </a:r>
            <a:r>
              <a:rPr lang="en" sz="2400" dirty="0" smtClean="0">
                <a:latin typeface="Courier New"/>
                <a:ea typeface="Courier New"/>
                <a:cs typeface="Courier New"/>
                <a:sym typeface="Courier New"/>
              </a:rPr>
              <a:t>"Hooray</a:t>
            </a:r>
            <a:r>
              <a:rPr lang="en" sz="2400" dirty="0">
                <a:latin typeface="Courier New"/>
                <a:ea typeface="Courier New"/>
                <a:cs typeface="Courier New"/>
                <a:sym typeface="Courier New"/>
              </a:rPr>
              <a:t>, a was true</a:t>
            </a:r>
            <a:r>
              <a:rPr lang="en" sz="2400" dirty="0" smtClean="0">
                <a:latin typeface="Courier New"/>
                <a:ea typeface="Courier New"/>
                <a:cs typeface="Courier New"/>
                <a:sym typeface="Courier New"/>
              </a:rPr>
              <a:t>!"</a:t>
            </a:r>
            <a:endParaRPr lang="en" sz="2400" dirty="0">
              <a:latin typeface="Courier New"/>
              <a:ea typeface="Courier New"/>
              <a:cs typeface="Courier New"/>
              <a:sym typeface="Courier New"/>
            </a:endParaRPr>
          </a:p>
          <a:p>
            <a:pPr marL="457200" lvl="0" indent="0" rtl="0">
              <a:buClr>
                <a:srgbClr val="000000"/>
              </a:buClr>
              <a:buSzPct val="45833"/>
              <a:buFont typeface="Arial"/>
              <a:buNone/>
            </a:pPr>
            <a:r>
              <a:rPr lang="en" sz="2400" dirty="0">
                <a:latin typeface="Courier New"/>
                <a:ea typeface="Courier New"/>
                <a:cs typeface="Courier New"/>
                <a:sym typeface="Courier New"/>
              </a:rPr>
              <a:t>print </a:t>
            </a:r>
            <a:r>
              <a:rPr lang="en" sz="2400" dirty="0" smtClean="0">
                <a:latin typeface="Courier New"/>
                <a:ea typeface="Courier New"/>
                <a:cs typeface="Courier New"/>
                <a:sym typeface="Courier New"/>
              </a:rPr>
              <a:t>"Goodbye </a:t>
            </a:r>
            <a:r>
              <a:rPr lang="en" sz="2400" dirty="0">
                <a:latin typeface="Courier New"/>
                <a:ea typeface="Courier New"/>
                <a:cs typeface="Courier New"/>
                <a:sym typeface="Courier New"/>
              </a:rPr>
              <a:t>now</a:t>
            </a:r>
            <a:r>
              <a:rPr lang="en" sz="2400" dirty="0" smtClean="0">
                <a:latin typeface="Courier New"/>
                <a:ea typeface="Courier New"/>
                <a:cs typeface="Courier New"/>
                <a:sym typeface="Courier New"/>
              </a:rPr>
              <a:t>!"</a:t>
            </a:r>
            <a:endParaRPr lang="en" sz="2400" dirty="0">
              <a:latin typeface="Courier New"/>
              <a:ea typeface="Courier New"/>
              <a:cs typeface="Courier New"/>
              <a:sym typeface="Courier New"/>
            </a:endParaRPr>
          </a:p>
          <a:p>
            <a:endParaRPr lang="en" sz="24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a:buClr>
                <a:srgbClr val="000000"/>
              </a:buClr>
              <a:buSzPct val="45833"/>
              <a:buFont typeface="Arial"/>
              <a:buNone/>
            </a:pPr>
            <a:r>
              <a:rPr lang="en" sz="2400" dirty="0">
                <a:latin typeface="Courier New"/>
                <a:ea typeface="Courier New"/>
                <a:cs typeface="Courier New"/>
                <a:sym typeface="Courier New"/>
              </a:rPr>
              <a:t>Goodbye now!</a:t>
            </a:r>
          </a:p>
        </p:txBody>
      </p:sp>
      <p:sp>
        <p:nvSpPr>
          <p:cNvPr id="2" name="Slide Number Placeholder 1"/>
          <p:cNvSpPr>
            <a:spLocks noGrp="1"/>
          </p:cNvSpPr>
          <p:nvPr>
            <p:ph type="sldNum" sz="quarter" idx="12"/>
          </p:nvPr>
        </p:nvSpPr>
        <p:spPr/>
        <p:txBody>
          <a:bodyPr/>
          <a:lstStyle/>
          <a:p>
            <a:fld id="{1F9F0B16-AAA5-4790-BCBA-E678911F1380}" type="slidenum">
              <a:rPr lang="en-US" smtClean="0"/>
              <a:t>17</a:t>
            </a:fld>
            <a:endParaRPr lang="en-US"/>
          </a:p>
        </p:txBody>
      </p:sp>
    </p:spTree>
    <p:extLst>
      <p:ext uri="{BB962C8B-B14F-4D97-AF65-F5344CB8AC3E}">
        <p14:creationId xmlns:p14="http://schemas.microsoft.com/office/powerpoint/2010/main" val="3928938393"/>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pPr>
            <a:r>
              <a:rPr lang="en" dirty="0" smtClean="0"/>
              <a:t>Question 4</a:t>
            </a:r>
            <a:endParaRPr lang="en" dirty="0"/>
          </a:p>
        </p:txBody>
      </p:sp>
      <p:sp>
        <p:nvSpPr>
          <p:cNvPr id="244" name="Shape 244"/>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None/>
            </a:pPr>
            <a:r>
              <a:rPr lang="en" sz="1800" dirty="0">
                <a:latin typeface="Courier New"/>
                <a:ea typeface="Courier New"/>
                <a:cs typeface="Courier New"/>
                <a:sym typeface="Courier New"/>
              </a:rPr>
              <a:t>morning = True</a:t>
            </a:r>
          </a:p>
          <a:p>
            <a:pPr marL="457200" lvl="0" indent="0" rtl="0">
              <a:buNone/>
            </a:pPr>
            <a:r>
              <a:rPr lang="en" sz="1800" dirty="0">
                <a:latin typeface="Courier New"/>
                <a:ea typeface="Courier New"/>
                <a:cs typeface="Courier New"/>
                <a:sym typeface="Courier New"/>
              </a:rPr>
              <a:t>if morning:</a:t>
            </a:r>
          </a:p>
          <a:p>
            <a:pPr marL="457200" lvl="0" indent="0" rtl="0">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"Good </a:t>
            </a:r>
            <a:r>
              <a:rPr lang="en" sz="1800" dirty="0">
                <a:latin typeface="Courier New"/>
                <a:ea typeface="Courier New"/>
                <a:cs typeface="Courier New"/>
                <a:sym typeface="Courier New"/>
              </a:rPr>
              <a:t>morning</a:t>
            </a:r>
            <a:r>
              <a:rPr lang="en"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pPr marL="457200" lvl="0" indent="0" rtl="0">
              <a:buNone/>
            </a:pPr>
            <a:r>
              <a:rPr lang="en" sz="1800" dirty="0">
                <a:latin typeface="Courier New"/>
                <a:ea typeface="Courier New"/>
                <a:cs typeface="Courier New"/>
                <a:sym typeface="Courier New"/>
              </a:rPr>
              <a:t>else:</a:t>
            </a:r>
          </a:p>
          <a:p>
            <a:pPr marL="457200" lvl="0" indent="0" rtl="0">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"Hello!"</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print </a:t>
            </a:r>
            <a:r>
              <a:rPr lang="en" sz="1800" dirty="0" smtClean="0">
                <a:latin typeface="Courier New"/>
                <a:ea typeface="Courier New"/>
                <a:cs typeface="Courier New"/>
                <a:sym typeface="Courier New"/>
              </a:rPr>
              <a:t>"How </a:t>
            </a:r>
            <a:r>
              <a:rPr lang="en" sz="1800" dirty="0">
                <a:latin typeface="Courier New"/>
                <a:ea typeface="Courier New"/>
                <a:cs typeface="Courier New"/>
                <a:sym typeface="Courier New"/>
              </a:rPr>
              <a:t>are you</a:t>
            </a:r>
            <a:r>
              <a:rPr lang="en"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p:txBody>
      </p:sp>
      <p:sp>
        <p:nvSpPr>
          <p:cNvPr id="2" name="Slide Number Placeholder 1"/>
          <p:cNvSpPr>
            <a:spLocks noGrp="1"/>
          </p:cNvSpPr>
          <p:nvPr>
            <p:ph type="sldNum" sz="quarter" idx="12"/>
          </p:nvPr>
        </p:nvSpPr>
        <p:spPr/>
        <p:txBody>
          <a:bodyPr/>
          <a:lstStyle/>
          <a:p>
            <a:fld id="{1F9F0B16-AAA5-4790-BCBA-E678911F1380}" type="slidenum">
              <a:rPr lang="en-US" smtClean="0"/>
              <a:t>18</a:t>
            </a:fld>
            <a:endParaRPr lang="en-US"/>
          </a:p>
        </p:txBody>
      </p:sp>
    </p:spTree>
    <p:extLst>
      <p:ext uri="{BB962C8B-B14F-4D97-AF65-F5344CB8AC3E}">
        <p14:creationId xmlns:p14="http://schemas.microsoft.com/office/powerpoint/2010/main" val="2202579394"/>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pPr>
            <a:r>
              <a:rPr lang="en" dirty="0" smtClean="0"/>
              <a:t>Question 4</a:t>
            </a:r>
            <a:endParaRPr lang="en" dirty="0"/>
          </a:p>
        </p:txBody>
      </p:sp>
      <p:sp>
        <p:nvSpPr>
          <p:cNvPr id="250" name="Shape 250"/>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morning = True</a:t>
            </a:r>
          </a:p>
          <a:p>
            <a:pPr marL="457200" lvl="0" indent="0" rtl="0">
              <a:buClr>
                <a:srgbClr val="000000"/>
              </a:buClr>
              <a:buSzPct val="61111"/>
              <a:buFont typeface="Arial"/>
              <a:buNone/>
            </a:pPr>
            <a:r>
              <a:rPr lang="en" sz="1800" dirty="0">
                <a:latin typeface="Courier New"/>
                <a:ea typeface="Courier New"/>
                <a:cs typeface="Courier New"/>
                <a:sym typeface="Courier New"/>
              </a:rPr>
              <a:t>if morning:</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"Good </a:t>
            </a:r>
            <a:r>
              <a:rPr lang="en" sz="1800" dirty="0">
                <a:latin typeface="Courier New"/>
                <a:ea typeface="Courier New"/>
                <a:cs typeface="Courier New"/>
                <a:sym typeface="Courier New"/>
              </a:rPr>
              <a:t>morning</a:t>
            </a:r>
            <a:r>
              <a:rPr lang="en"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else:</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"Hello!"</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print </a:t>
            </a:r>
            <a:r>
              <a:rPr lang="en" sz="1800" dirty="0" smtClean="0">
                <a:latin typeface="Courier New"/>
                <a:ea typeface="Courier New"/>
                <a:cs typeface="Courier New"/>
                <a:sym typeface="Courier New"/>
              </a:rPr>
              <a:t>"How </a:t>
            </a:r>
            <a:r>
              <a:rPr lang="en" sz="1800" dirty="0">
                <a:latin typeface="Courier New"/>
                <a:ea typeface="Courier New"/>
                <a:cs typeface="Courier New"/>
                <a:sym typeface="Courier New"/>
              </a:rPr>
              <a:t>are you</a:t>
            </a:r>
            <a:r>
              <a:rPr lang="en"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rtl="0">
              <a:buClr>
                <a:srgbClr val="000000"/>
              </a:buClr>
              <a:buSzPct val="61111"/>
              <a:buFont typeface="Arial"/>
              <a:buNone/>
            </a:pPr>
            <a:r>
              <a:rPr lang="en" sz="1800" dirty="0">
                <a:latin typeface="Courier New"/>
                <a:ea typeface="Courier New"/>
                <a:cs typeface="Courier New"/>
                <a:sym typeface="Courier New"/>
              </a:rPr>
              <a:t>Good morning!</a:t>
            </a:r>
          </a:p>
          <a:p>
            <a:pPr marL="457200" lvl="0" indent="0">
              <a:buClr>
                <a:srgbClr val="000000"/>
              </a:buClr>
              <a:buSzPct val="61111"/>
              <a:buFont typeface="Arial"/>
              <a:buNone/>
            </a:pPr>
            <a:r>
              <a:rPr lang="en" sz="1800" dirty="0">
                <a:latin typeface="Courier New"/>
                <a:ea typeface="Courier New"/>
                <a:cs typeface="Courier New"/>
                <a:sym typeface="Courier New"/>
              </a:rPr>
              <a:t>How are you?</a:t>
            </a:r>
          </a:p>
        </p:txBody>
      </p:sp>
      <p:sp>
        <p:nvSpPr>
          <p:cNvPr id="2" name="Slide Number Placeholder 1"/>
          <p:cNvSpPr>
            <a:spLocks noGrp="1"/>
          </p:cNvSpPr>
          <p:nvPr>
            <p:ph type="sldNum" sz="quarter" idx="12"/>
          </p:nvPr>
        </p:nvSpPr>
        <p:spPr/>
        <p:txBody>
          <a:bodyPr/>
          <a:lstStyle/>
          <a:p>
            <a:fld id="{1F9F0B16-AAA5-4790-BCBA-E678911F1380}" type="slidenum">
              <a:rPr lang="en-US" smtClean="0"/>
              <a:t>19</a:t>
            </a:fld>
            <a:endParaRPr lang="en-US"/>
          </a:p>
        </p:txBody>
      </p:sp>
    </p:spTree>
    <p:extLst>
      <p:ext uri="{BB962C8B-B14F-4D97-AF65-F5344CB8AC3E}">
        <p14:creationId xmlns:p14="http://schemas.microsoft.com/office/powerpoint/2010/main" val="2102039022"/>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topics</a:t>
            </a:r>
            <a:endParaRPr lang="en-US" dirty="0"/>
          </a:p>
        </p:txBody>
      </p:sp>
      <p:sp>
        <p:nvSpPr>
          <p:cNvPr id="3" name="Content Placeholder 2"/>
          <p:cNvSpPr>
            <a:spLocks noGrp="1"/>
          </p:cNvSpPr>
          <p:nvPr>
            <p:ph idx="1"/>
          </p:nvPr>
        </p:nvSpPr>
        <p:spPr/>
        <p:txBody>
          <a:bodyPr/>
          <a:lstStyle/>
          <a:p>
            <a:pPr marL="571500" indent="-571500">
              <a:buFont typeface="+mj-lt"/>
              <a:buAutoNum type="arabicPeriod"/>
            </a:pPr>
            <a:r>
              <a:rPr lang="en-US" dirty="0" smtClean="0"/>
              <a:t> </a:t>
            </a:r>
            <a:r>
              <a:rPr lang="en-US" dirty="0" smtClean="0">
                <a:latin typeface="Courier New" panose="02070309020205020404" pitchFamily="49" charset="0"/>
                <a:cs typeface="Courier New" panose="02070309020205020404" pitchFamily="49" charset="0"/>
              </a:rPr>
              <a:t>if/else</a:t>
            </a:r>
            <a:r>
              <a:rPr lang="en-US" dirty="0" smtClean="0"/>
              <a:t> statements</a:t>
            </a:r>
          </a:p>
          <a:p>
            <a:pPr marL="571500" indent="-571500">
              <a:buFont typeface="+mj-lt"/>
              <a:buAutoNum type="arabicPeriod"/>
            </a:pPr>
            <a:r>
              <a:rPr lang="en-US" dirty="0" smtClean="0"/>
              <a:t>Built-in functions</a:t>
            </a:r>
          </a:p>
          <a:p>
            <a:pPr marL="1371600" lvl="2" indent="-571500"/>
            <a:r>
              <a:rPr lang="en-US" dirty="0" err="1" smtClean="0">
                <a:latin typeface="Courier New" panose="02070309020205020404" pitchFamily="49" charset="0"/>
                <a:cs typeface="Courier New" panose="02070309020205020404" pitchFamily="49" charset="0"/>
              </a:rPr>
              <a:t>raw_input</a:t>
            </a:r>
            <a:r>
              <a:rPr lang="en-US" dirty="0" smtClean="0">
                <a:latin typeface="Courier New" panose="02070309020205020404" pitchFamily="49" charset="0"/>
                <a:cs typeface="Courier New" panose="02070309020205020404" pitchFamily="49" charset="0"/>
              </a:rPr>
              <a:t>()</a:t>
            </a:r>
            <a:r>
              <a:rPr lang="en-US" dirty="0" smtClean="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len</a:t>
            </a:r>
            <a:r>
              <a:rPr lang="en-US" dirty="0" smtClean="0">
                <a:latin typeface="Courier New" panose="02070309020205020404" pitchFamily="49" charset="0"/>
                <a:cs typeface="Courier New" panose="02070309020205020404" pitchFamily="49" charset="0"/>
              </a:rPr>
              <a:t>()</a:t>
            </a:r>
            <a:r>
              <a:rPr lang="en-US" dirty="0" smtClean="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abs(), round()</a:t>
            </a:r>
            <a:endParaRPr lang="en-US" dirty="0" smtClean="0"/>
          </a:p>
          <a:p>
            <a:pPr marL="571500" indent="-571500">
              <a:buFont typeface="+mj-lt"/>
              <a:buAutoNum type="arabicPeriod"/>
            </a:pPr>
            <a:r>
              <a:rPr lang="en-US" dirty="0" smtClean="0"/>
              <a:t>Non-built-in functions </a:t>
            </a:r>
          </a:p>
          <a:p>
            <a:pPr marL="1371600" lvl="2" indent="-571500"/>
            <a:r>
              <a:rPr lang="en-US" dirty="0" smtClean="0"/>
              <a:t>a brief intro to modules</a:t>
            </a:r>
          </a:p>
          <a:p>
            <a:pPr marL="571500" indent="-571500">
              <a:buFont typeface="+mj-lt"/>
              <a:buAutoNum type="arabicPeriod"/>
            </a:pPr>
            <a:r>
              <a:rPr lang="en-US" dirty="0" smtClean="0"/>
              <a:t>How to read the </a:t>
            </a:r>
            <a:r>
              <a:rPr lang="en-US" dirty="0" err="1" smtClean="0"/>
              <a:t>PyDocs</a:t>
            </a:r>
            <a:endParaRPr lang="en-US" dirty="0" smtClean="0"/>
          </a:p>
          <a:p>
            <a:pPr marL="571500" indent="-571500">
              <a:buFont typeface="+mj-lt"/>
              <a:buAutoNum type="arabicPeriod"/>
            </a:pPr>
            <a:r>
              <a:rPr lang="en-US" dirty="0" smtClean="0"/>
              <a:t>Commenting your code</a:t>
            </a:r>
          </a:p>
          <a:p>
            <a:pPr marL="571500" indent="-57150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1F9F0B16-AAA5-4790-BCBA-E678911F1380}" type="slidenum">
              <a:rPr lang="en-US" smtClean="0"/>
              <a:t>2</a:t>
            </a:fld>
            <a:endParaRPr lang="en-US"/>
          </a:p>
        </p:txBody>
      </p:sp>
    </p:spTree>
    <p:extLst>
      <p:ext uri="{BB962C8B-B14F-4D97-AF65-F5344CB8AC3E}">
        <p14:creationId xmlns:p14="http://schemas.microsoft.com/office/powerpoint/2010/main" val="24868209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pPr>
            <a:r>
              <a:rPr lang="en" dirty="0" smtClean="0"/>
              <a:t>Question 5</a:t>
            </a:r>
            <a:endParaRPr lang="en" dirty="0"/>
          </a:p>
        </p:txBody>
      </p:sp>
      <p:sp>
        <p:nvSpPr>
          <p:cNvPr id="269" name="Shape 269"/>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None/>
            </a:pPr>
            <a:r>
              <a:rPr lang="en" sz="1800" dirty="0">
                <a:latin typeface="Courier New"/>
                <a:ea typeface="Courier New"/>
                <a:cs typeface="Courier New"/>
                <a:sym typeface="Courier New"/>
              </a:rPr>
              <a:t>a = True</a:t>
            </a:r>
          </a:p>
          <a:p>
            <a:pPr marL="457200" lvl="0" indent="0" rtl="0">
              <a:buNone/>
            </a:pPr>
            <a:r>
              <a:rPr lang="en" sz="1800" dirty="0">
                <a:latin typeface="Courier New"/>
                <a:ea typeface="Courier New"/>
                <a:cs typeface="Courier New"/>
                <a:sym typeface="Courier New"/>
              </a:rPr>
              <a:t>b = False</a:t>
            </a:r>
          </a:p>
          <a:p>
            <a:pPr marL="457200" lvl="0" indent="0" rtl="0">
              <a:buNone/>
            </a:pPr>
            <a:r>
              <a:rPr lang="en" sz="1800" dirty="0">
                <a:latin typeface="Courier New"/>
                <a:ea typeface="Courier New"/>
                <a:cs typeface="Courier New"/>
                <a:sym typeface="Courier New"/>
              </a:rPr>
              <a:t>if a and b:</a:t>
            </a:r>
          </a:p>
          <a:p>
            <a:pPr marL="457200" lvl="0" indent="0" rtl="0">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"Apple"</a:t>
            </a:r>
            <a:endParaRPr lang="en" sz="1800" dirty="0">
              <a:latin typeface="Courier New"/>
              <a:ea typeface="Courier New"/>
              <a:cs typeface="Courier New"/>
              <a:sym typeface="Courier New"/>
            </a:endParaRPr>
          </a:p>
          <a:p>
            <a:pPr marL="457200" lvl="0" indent="0" rtl="0">
              <a:buNone/>
            </a:pPr>
            <a:r>
              <a:rPr lang="en" sz="1800" dirty="0">
                <a:latin typeface="Courier New"/>
                <a:ea typeface="Courier New"/>
                <a:cs typeface="Courier New"/>
                <a:sym typeface="Courier New"/>
              </a:rPr>
              <a:t>else:</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"Banana"</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p:txBody>
      </p:sp>
      <p:sp>
        <p:nvSpPr>
          <p:cNvPr id="2" name="Slide Number Placeholder 1"/>
          <p:cNvSpPr>
            <a:spLocks noGrp="1"/>
          </p:cNvSpPr>
          <p:nvPr>
            <p:ph type="sldNum" sz="quarter" idx="12"/>
          </p:nvPr>
        </p:nvSpPr>
        <p:spPr/>
        <p:txBody>
          <a:bodyPr/>
          <a:lstStyle/>
          <a:p>
            <a:fld id="{1F9F0B16-AAA5-4790-BCBA-E678911F1380}" type="slidenum">
              <a:rPr lang="en-US" smtClean="0"/>
              <a:t>20</a:t>
            </a:fld>
            <a:endParaRPr lang="en-US"/>
          </a:p>
        </p:txBody>
      </p:sp>
    </p:spTree>
    <p:extLst>
      <p:ext uri="{BB962C8B-B14F-4D97-AF65-F5344CB8AC3E}">
        <p14:creationId xmlns:p14="http://schemas.microsoft.com/office/powerpoint/2010/main" val="2503494406"/>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pPr>
            <a:r>
              <a:rPr lang="en" dirty="0" smtClean="0"/>
              <a:t>Question 5</a:t>
            </a:r>
            <a:endParaRPr lang="en" dirty="0"/>
          </a:p>
        </p:txBody>
      </p:sp>
      <p:sp>
        <p:nvSpPr>
          <p:cNvPr id="275" name="Shape 275"/>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a = True</a:t>
            </a:r>
          </a:p>
          <a:p>
            <a:pPr marL="457200" lvl="0" indent="0" rtl="0">
              <a:buClr>
                <a:srgbClr val="000000"/>
              </a:buClr>
              <a:buSzPct val="61111"/>
              <a:buFont typeface="Arial"/>
              <a:buNone/>
            </a:pPr>
            <a:r>
              <a:rPr lang="en" sz="1800" dirty="0">
                <a:latin typeface="Courier New"/>
                <a:ea typeface="Courier New"/>
                <a:cs typeface="Courier New"/>
                <a:sym typeface="Courier New"/>
              </a:rPr>
              <a:t>b = False</a:t>
            </a:r>
          </a:p>
          <a:p>
            <a:pPr marL="457200" lvl="0" indent="0" rtl="0">
              <a:buClr>
                <a:srgbClr val="000000"/>
              </a:buClr>
              <a:buSzPct val="61111"/>
              <a:buFont typeface="Arial"/>
              <a:buNone/>
            </a:pPr>
            <a:r>
              <a:rPr lang="en" sz="1800" dirty="0">
                <a:latin typeface="Courier New"/>
                <a:ea typeface="Courier New"/>
                <a:cs typeface="Courier New"/>
                <a:sym typeface="Courier New"/>
              </a:rPr>
              <a:t>if a and b:</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"Apple"</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else:</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"Banana"</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a:buClr>
                <a:srgbClr val="000000"/>
              </a:buClr>
              <a:buSzPct val="61111"/>
              <a:buFont typeface="Arial"/>
              <a:buNone/>
            </a:pPr>
            <a:r>
              <a:rPr lang="en" sz="1800" dirty="0">
                <a:latin typeface="Courier New"/>
                <a:ea typeface="Courier New"/>
                <a:cs typeface="Courier New"/>
                <a:sym typeface="Courier New"/>
              </a:rPr>
              <a:t>Banana</a:t>
            </a:r>
          </a:p>
        </p:txBody>
      </p:sp>
      <p:sp>
        <p:nvSpPr>
          <p:cNvPr id="2" name="Slide Number Placeholder 1"/>
          <p:cNvSpPr>
            <a:spLocks noGrp="1"/>
          </p:cNvSpPr>
          <p:nvPr>
            <p:ph type="sldNum" sz="quarter" idx="12"/>
          </p:nvPr>
        </p:nvSpPr>
        <p:spPr/>
        <p:txBody>
          <a:bodyPr/>
          <a:lstStyle/>
          <a:p>
            <a:fld id="{1F9F0B16-AAA5-4790-BCBA-E678911F1380}" type="slidenum">
              <a:rPr lang="en-US" smtClean="0"/>
              <a:t>21</a:t>
            </a:fld>
            <a:endParaRPr lang="en-US"/>
          </a:p>
        </p:txBody>
      </p:sp>
    </p:spTree>
    <p:extLst>
      <p:ext uri="{BB962C8B-B14F-4D97-AF65-F5344CB8AC3E}">
        <p14:creationId xmlns:p14="http://schemas.microsoft.com/office/powerpoint/2010/main" val="1854290717"/>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pPr>
            <a:r>
              <a:rPr lang="en" dirty="0" smtClean="0"/>
              <a:t>Question 6</a:t>
            </a:r>
            <a:endParaRPr lang="en" dirty="0"/>
          </a:p>
        </p:txBody>
      </p:sp>
      <p:sp>
        <p:nvSpPr>
          <p:cNvPr id="281" name="Shape 281"/>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a = True</a:t>
            </a:r>
          </a:p>
          <a:p>
            <a:pPr marL="457200" lvl="0" indent="0" rtl="0">
              <a:buClr>
                <a:srgbClr val="000000"/>
              </a:buClr>
              <a:buSzPct val="61111"/>
              <a:buFont typeface="Arial"/>
              <a:buNone/>
            </a:pPr>
            <a:r>
              <a:rPr lang="en" sz="1800" dirty="0">
                <a:latin typeface="Courier New"/>
                <a:ea typeface="Courier New"/>
                <a:cs typeface="Courier New"/>
                <a:sym typeface="Courier New"/>
              </a:rPr>
              <a:t>b = False</a:t>
            </a:r>
          </a:p>
          <a:p>
            <a:pPr marL="457200" lvl="0" indent="0" rtl="0">
              <a:buClr>
                <a:srgbClr val="000000"/>
              </a:buClr>
              <a:buSzPct val="61111"/>
              <a:buFont typeface="Arial"/>
              <a:buNone/>
            </a:pPr>
            <a:r>
              <a:rPr lang="en" sz="1800" dirty="0">
                <a:latin typeface="Courier New"/>
                <a:ea typeface="Courier New"/>
                <a:cs typeface="Courier New"/>
                <a:sym typeface="Courier New"/>
              </a:rPr>
              <a:t>if a and not b:</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"Apple"</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else:</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"Banana"</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p:txBody>
      </p:sp>
      <p:sp>
        <p:nvSpPr>
          <p:cNvPr id="2" name="Slide Number Placeholder 1"/>
          <p:cNvSpPr>
            <a:spLocks noGrp="1"/>
          </p:cNvSpPr>
          <p:nvPr>
            <p:ph type="sldNum" sz="quarter" idx="12"/>
          </p:nvPr>
        </p:nvSpPr>
        <p:spPr/>
        <p:txBody>
          <a:bodyPr/>
          <a:lstStyle/>
          <a:p>
            <a:fld id="{1F9F0B16-AAA5-4790-BCBA-E678911F1380}" type="slidenum">
              <a:rPr lang="en-US" smtClean="0"/>
              <a:t>22</a:t>
            </a:fld>
            <a:endParaRPr lang="en-US"/>
          </a:p>
        </p:txBody>
      </p:sp>
    </p:spTree>
    <p:extLst>
      <p:ext uri="{BB962C8B-B14F-4D97-AF65-F5344CB8AC3E}">
        <p14:creationId xmlns:p14="http://schemas.microsoft.com/office/powerpoint/2010/main" val="597291654"/>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pPr>
            <a:r>
              <a:rPr lang="en" dirty="0" smtClean="0"/>
              <a:t>Question 6</a:t>
            </a:r>
            <a:endParaRPr lang="en" dirty="0"/>
          </a:p>
        </p:txBody>
      </p:sp>
      <p:sp>
        <p:nvSpPr>
          <p:cNvPr id="287" name="Shape 287"/>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a = True</a:t>
            </a:r>
          </a:p>
          <a:p>
            <a:pPr marL="457200" lvl="0" indent="0" rtl="0">
              <a:buClr>
                <a:srgbClr val="000000"/>
              </a:buClr>
              <a:buSzPct val="61111"/>
              <a:buFont typeface="Arial"/>
              <a:buNone/>
            </a:pPr>
            <a:r>
              <a:rPr lang="en" sz="1800" dirty="0">
                <a:latin typeface="Courier New"/>
                <a:ea typeface="Courier New"/>
                <a:cs typeface="Courier New"/>
                <a:sym typeface="Courier New"/>
              </a:rPr>
              <a:t>b = False</a:t>
            </a:r>
          </a:p>
          <a:p>
            <a:pPr marL="457200" lvl="0" indent="0" rtl="0">
              <a:buClr>
                <a:srgbClr val="000000"/>
              </a:buClr>
              <a:buSzPct val="61111"/>
              <a:buFont typeface="Arial"/>
              <a:buNone/>
            </a:pPr>
            <a:r>
              <a:rPr lang="en" sz="1800" dirty="0">
                <a:latin typeface="Courier New"/>
                <a:ea typeface="Courier New"/>
                <a:cs typeface="Courier New"/>
                <a:sym typeface="Courier New"/>
              </a:rPr>
              <a:t>if a and not b:</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"Apple"</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else:</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"Banana"</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a:buClr>
                <a:srgbClr val="000000"/>
              </a:buClr>
              <a:buSzPct val="61111"/>
              <a:buFont typeface="Arial"/>
              <a:buNone/>
            </a:pPr>
            <a:r>
              <a:rPr lang="en" sz="1800" dirty="0">
                <a:latin typeface="Courier New"/>
                <a:ea typeface="Courier New"/>
                <a:cs typeface="Courier New"/>
                <a:sym typeface="Courier New"/>
              </a:rPr>
              <a:t>Apple</a:t>
            </a:r>
          </a:p>
        </p:txBody>
      </p:sp>
      <p:sp>
        <p:nvSpPr>
          <p:cNvPr id="2" name="Slide Number Placeholder 1"/>
          <p:cNvSpPr>
            <a:spLocks noGrp="1"/>
          </p:cNvSpPr>
          <p:nvPr>
            <p:ph type="sldNum" sz="quarter" idx="12"/>
          </p:nvPr>
        </p:nvSpPr>
        <p:spPr/>
        <p:txBody>
          <a:bodyPr/>
          <a:lstStyle/>
          <a:p>
            <a:fld id="{1F9F0B16-AAA5-4790-BCBA-E678911F1380}" type="slidenum">
              <a:rPr lang="en-US" smtClean="0"/>
              <a:t>23</a:t>
            </a:fld>
            <a:endParaRPr lang="en-US"/>
          </a:p>
        </p:txBody>
      </p:sp>
    </p:spTree>
    <p:extLst>
      <p:ext uri="{BB962C8B-B14F-4D97-AF65-F5344CB8AC3E}">
        <p14:creationId xmlns:p14="http://schemas.microsoft.com/office/powerpoint/2010/main" val="1358935035"/>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pPr>
            <a:r>
              <a:rPr lang="en" dirty="0" smtClean="0"/>
              <a:t>Question 7</a:t>
            </a:r>
            <a:endParaRPr lang="en" dirty="0"/>
          </a:p>
        </p:txBody>
      </p:sp>
      <p:sp>
        <p:nvSpPr>
          <p:cNvPr id="281" name="Shape 281"/>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a = True</a:t>
            </a:r>
          </a:p>
          <a:p>
            <a:pPr marL="457200" lvl="0" indent="0" rtl="0">
              <a:buClr>
                <a:srgbClr val="000000"/>
              </a:buClr>
              <a:buSzPct val="61111"/>
              <a:buFont typeface="Arial"/>
              <a:buNone/>
            </a:pPr>
            <a:r>
              <a:rPr lang="en" sz="1800" dirty="0">
                <a:latin typeface="Courier New"/>
                <a:ea typeface="Courier New"/>
                <a:cs typeface="Courier New"/>
                <a:sym typeface="Courier New"/>
              </a:rPr>
              <a:t>b = False</a:t>
            </a:r>
          </a:p>
          <a:p>
            <a:pPr marL="457200" lvl="0" indent="0" rtl="0">
              <a:buClr>
                <a:srgbClr val="000000"/>
              </a:buClr>
              <a:buSzPct val="61111"/>
              <a:buFont typeface="Arial"/>
              <a:buNone/>
            </a:pPr>
            <a:r>
              <a:rPr lang="en" sz="1800" dirty="0">
                <a:latin typeface="Courier New"/>
                <a:ea typeface="Courier New"/>
                <a:cs typeface="Courier New"/>
                <a:sym typeface="Courier New"/>
              </a:rPr>
              <a:t>if </a:t>
            </a:r>
            <a:r>
              <a:rPr lang="en" sz="1800" dirty="0" smtClean="0">
                <a:latin typeface="Courier New"/>
                <a:ea typeface="Courier New"/>
                <a:cs typeface="Courier New"/>
                <a:sym typeface="Courier New"/>
              </a:rPr>
              <a:t>not a </a:t>
            </a:r>
            <a:r>
              <a:rPr lang="en" sz="1800" dirty="0">
                <a:latin typeface="Courier New"/>
                <a:ea typeface="Courier New"/>
                <a:cs typeface="Courier New"/>
                <a:sym typeface="Courier New"/>
              </a:rPr>
              <a:t>and </a:t>
            </a:r>
            <a:r>
              <a:rPr lang="en" sz="1800" dirty="0" smtClean="0">
                <a:latin typeface="Courier New"/>
                <a:ea typeface="Courier New"/>
                <a:cs typeface="Courier New"/>
                <a:sym typeface="Courier New"/>
              </a:rPr>
              <a:t>b</a:t>
            </a:r>
            <a:r>
              <a:rPr lang="en" sz="1800" dirty="0">
                <a:latin typeface="Courier New"/>
                <a:ea typeface="Courier New"/>
                <a:cs typeface="Courier New"/>
                <a:sym typeface="Courier New"/>
              </a:rPr>
              <a:t>:</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"Apple"</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else:</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"Banana"</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p:txBody>
      </p:sp>
      <p:sp>
        <p:nvSpPr>
          <p:cNvPr id="2" name="Slide Number Placeholder 1"/>
          <p:cNvSpPr>
            <a:spLocks noGrp="1"/>
          </p:cNvSpPr>
          <p:nvPr>
            <p:ph type="sldNum" sz="quarter" idx="12"/>
          </p:nvPr>
        </p:nvSpPr>
        <p:spPr/>
        <p:txBody>
          <a:bodyPr/>
          <a:lstStyle/>
          <a:p>
            <a:fld id="{1F9F0B16-AAA5-4790-BCBA-E678911F1380}" type="slidenum">
              <a:rPr lang="en-US" smtClean="0"/>
              <a:t>24</a:t>
            </a:fld>
            <a:endParaRPr lang="en-US"/>
          </a:p>
        </p:txBody>
      </p:sp>
    </p:spTree>
    <p:extLst>
      <p:ext uri="{BB962C8B-B14F-4D97-AF65-F5344CB8AC3E}">
        <p14:creationId xmlns:p14="http://schemas.microsoft.com/office/powerpoint/2010/main" val="343336614"/>
      </p:ext>
    </p:extLst>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pPr>
            <a:r>
              <a:rPr lang="en" dirty="0" smtClean="0"/>
              <a:t>Question 7</a:t>
            </a:r>
            <a:endParaRPr lang="en" dirty="0"/>
          </a:p>
        </p:txBody>
      </p:sp>
      <p:sp>
        <p:nvSpPr>
          <p:cNvPr id="287" name="Shape 287"/>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a = True</a:t>
            </a:r>
          </a:p>
          <a:p>
            <a:pPr marL="457200" lvl="0" indent="0" rtl="0">
              <a:buClr>
                <a:srgbClr val="000000"/>
              </a:buClr>
              <a:buSzPct val="61111"/>
              <a:buFont typeface="Arial"/>
              <a:buNone/>
            </a:pPr>
            <a:r>
              <a:rPr lang="en" sz="1800" dirty="0">
                <a:latin typeface="Courier New"/>
                <a:ea typeface="Courier New"/>
                <a:cs typeface="Courier New"/>
                <a:sym typeface="Courier New"/>
              </a:rPr>
              <a:t>b = False</a:t>
            </a:r>
          </a:p>
          <a:p>
            <a:pPr marL="457200" lvl="0" indent="0" rtl="0">
              <a:buClr>
                <a:srgbClr val="000000"/>
              </a:buClr>
              <a:buSzPct val="61111"/>
              <a:buFont typeface="Arial"/>
              <a:buNone/>
            </a:pPr>
            <a:r>
              <a:rPr lang="en" sz="1800" dirty="0">
                <a:latin typeface="Courier New"/>
                <a:ea typeface="Courier New"/>
                <a:cs typeface="Courier New"/>
                <a:sym typeface="Courier New"/>
              </a:rPr>
              <a:t>if </a:t>
            </a:r>
            <a:r>
              <a:rPr lang="en" sz="1800" dirty="0" smtClean="0">
                <a:latin typeface="Courier New"/>
                <a:ea typeface="Courier New"/>
                <a:cs typeface="Courier New"/>
                <a:sym typeface="Courier New"/>
              </a:rPr>
              <a:t>not a and </a:t>
            </a:r>
            <a:r>
              <a:rPr lang="en" sz="1800" dirty="0">
                <a:latin typeface="Courier New"/>
                <a:ea typeface="Courier New"/>
                <a:cs typeface="Courier New"/>
                <a:sym typeface="Courier New"/>
              </a:rPr>
              <a:t>b:</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"Apple"</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else:</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"Banana"</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a:buClr>
                <a:srgbClr val="000000"/>
              </a:buClr>
              <a:buSzPct val="61111"/>
              <a:buFont typeface="Arial"/>
              <a:buNone/>
            </a:pPr>
            <a:r>
              <a:rPr lang="en" sz="1800" dirty="0" smtClean="0">
                <a:latin typeface="Courier New"/>
                <a:ea typeface="Courier New"/>
                <a:cs typeface="Courier New"/>
                <a:sym typeface="Courier New"/>
              </a:rPr>
              <a:t>Banana</a:t>
            </a:r>
            <a:endParaRPr lang="en" sz="1800" dirty="0">
              <a:latin typeface="Courier New"/>
              <a:ea typeface="Courier New"/>
              <a:cs typeface="Courier New"/>
              <a:sym typeface="Courier New"/>
            </a:endParaRPr>
          </a:p>
        </p:txBody>
      </p:sp>
      <p:sp>
        <p:nvSpPr>
          <p:cNvPr id="2" name="Slide Number Placeholder 1"/>
          <p:cNvSpPr>
            <a:spLocks noGrp="1"/>
          </p:cNvSpPr>
          <p:nvPr>
            <p:ph type="sldNum" sz="quarter" idx="12"/>
          </p:nvPr>
        </p:nvSpPr>
        <p:spPr/>
        <p:txBody>
          <a:bodyPr/>
          <a:lstStyle/>
          <a:p>
            <a:fld id="{1F9F0B16-AAA5-4790-BCBA-E678911F1380}" type="slidenum">
              <a:rPr lang="en-US" smtClean="0"/>
              <a:t>25</a:t>
            </a:fld>
            <a:endParaRPr lang="en-US"/>
          </a:p>
        </p:txBody>
      </p:sp>
    </p:spTree>
    <p:extLst>
      <p:ext uri="{BB962C8B-B14F-4D97-AF65-F5344CB8AC3E}">
        <p14:creationId xmlns:p14="http://schemas.microsoft.com/office/powerpoint/2010/main" val="3858775868"/>
      </p:ext>
    </p:extLst>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pPr>
            <a:r>
              <a:rPr lang="en" dirty="0" smtClean="0"/>
              <a:t>Question 8</a:t>
            </a:r>
            <a:endParaRPr lang="en" dirty="0"/>
          </a:p>
        </p:txBody>
      </p:sp>
      <p:sp>
        <p:nvSpPr>
          <p:cNvPr id="305" name="Shape 305"/>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a = True</a:t>
            </a:r>
          </a:p>
          <a:p>
            <a:pPr marL="457200" lvl="0" indent="0" rtl="0">
              <a:buClr>
                <a:srgbClr val="000000"/>
              </a:buClr>
              <a:buSzPct val="61111"/>
              <a:buFont typeface="Arial"/>
              <a:buNone/>
            </a:pPr>
            <a:r>
              <a:rPr lang="en" sz="1800" dirty="0">
                <a:latin typeface="Courier New"/>
                <a:ea typeface="Courier New"/>
                <a:cs typeface="Courier New"/>
                <a:sym typeface="Courier New"/>
              </a:rPr>
              <a:t>b = False</a:t>
            </a:r>
          </a:p>
          <a:p>
            <a:pPr marL="457200" lvl="0" indent="0" rtl="0">
              <a:buClr>
                <a:srgbClr val="000000"/>
              </a:buClr>
              <a:buSzPct val="61111"/>
              <a:buFont typeface="Arial"/>
              <a:buNone/>
            </a:pPr>
            <a:r>
              <a:rPr lang="en" sz="1800" dirty="0">
                <a:latin typeface="Courier New"/>
                <a:ea typeface="Courier New"/>
                <a:cs typeface="Courier New"/>
                <a:sym typeface="Courier New"/>
              </a:rPr>
              <a:t>if not (a and b):</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"Apple"</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else:</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"Banana"</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p:txBody>
      </p:sp>
      <p:sp>
        <p:nvSpPr>
          <p:cNvPr id="2" name="Slide Number Placeholder 1"/>
          <p:cNvSpPr>
            <a:spLocks noGrp="1"/>
          </p:cNvSpPr>
          <p:nvPr>
            <p:ph type="sldNum" sz="quarter" idx="12"/>
          </p:nvPr>
        </p:nvSpPr>
        <p:spPr/>
        <p:txBody>
          <a:bodyPr/>
          <a:lstStyle/>
          <a:p>
            <a:fld id="{1F9F0B16-AAA5-4790-BCBA-E678911F1380}" type="slidenum">
              <a:rPr lang="en-US" smtClean="0"/>
              <a:t>26</a:t>
            </a:fld>
            <a:endParaRPr lang="en-US"/>
          </a:p>
        </p:txBody>
      </p:sp>
    </p:spTree>
    <p:extLst>
      <p:ext uri="{BB962C8B-B14F-4D97-AF65-F5344CB8AC3E}">
        <p14:creationId xmlns:p14="http://schemas.microsoft.com/office/powerpoint/2010/main" val="1012992581"/>
      </p:ext>
    </p:extLst>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pPr>
            <a:r>
              <a:rPr lang="en" dirty="0" smtClean="0"/>
              <a:t>Question 8</a:t>
            </a:r>
            <a:endParaRPr lang="en" dirty="0"/>
          </a:p>
        </p:txBody>
      </p:sp>
      <p:sp>
        <p:nvSpPr>
          <p:cNvPr id="311" name="Shape 311"/>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a = True</a:t>
            </a:r>
          </a:p>
          <a:p>
            <a:pPr marL="457200" lvl="0" indent="0" rtl="0">
              <a:buClr>
                <a:srgbClr val="000000"/>
              </a:buClr>
              <a:buSzPct val="61111"/>
              <a:buFont typeface="Arial"/>
              <a:buNone/>
            </a:pPr>
            <a:r>
              <a:rPr lang="en" sz="1800" dirty="0">
                <a:latin typeface="Courier New"/>
                <a:ea typeface="Courier New"/>
                <a:cs typeface="Courier New"/>
                <a:sym typeface="Courier New"/>
              </a:rPr>
              <a:t>b = False</a:t>
            </a:r>
          </a:p>
          <a:p>
            <a:pPr marL="457200" lvl="0" indent="0" rtl="0">
              <a:buClr>
                <a:srgbClr val="000000"/>
              </a:buClr>
              <a:buSzPct val="61111"/>
              <a:buFont typeface="Arial"/>
              <a:buNone/>
            </a:pPr>
            <a:r>
              <a:rPr lang="en" sz="1800" dirty="0">
                <a:latin typeface="Courier New"/>
                <a:ea typeface="Courier New"/>
                <a:cs typeface="Courier New"/>
                <a:sym typeface="Courier New"/>
              </a:rPr>
              <a:t>if not (a and b):</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"Apple"</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else:</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"Banana"</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a:buClr>
                <a:srgbClr val="000000"/>
              </a:buClr>
              <a:buSzPct val="61111"/>
              <a:buFont typeface="Arial"/>
              <a:buNone/>
            </a:pPr>
            <a:r>
              <a:rPr lang="en" sz="1800" dirty="0">
                <a:latin typeface="Courier New"/>
                <a:ea typeface="Courier New"/>
                <a:cs typeface="Courier New"/>
                <a:sym typeface="Courier New"/>
              </a:rPr>
              <a:t>Apple</a:t>
            </a:r>
          </a:p>
        </p:txBody>
      </p:sp>
      <p:sp>
        <p:nvSpPr>
          <p:cNvPr id="2" name="Slide Number Placeholder 1"/>
          <p:cNvSpPr>
            <a:spLocks noGrp="1"/>
          </p:cNvSpPr>
          <p:nvPr>
            <p:ph type="sldNum" sz="quarter" idx="12"/>
          </p:nvPr>
        </p:nvSpPr>
        <p:spPr/>
        <p:txBody>
          <a:bodyPr/>
          <a:lstStyle/>
          <a:p>
            <a:fld id="{1F9F0B16-AAA5-4790-BCBA-E678911F1380}" type="slidenum">
              <a:rPr lang="en-US" smtClean="0"/>
              <a:t>27</a:t>
            </a:fld>
            <a:endParaRPr lang="en-US"/>
          </a:p>
        </p:txBody>
      </p:sp>
    </p:spTree>
    <p:extLst>
      <p:ext uri="{BB962C8B-B14F-4D97-AF65-F5344CB8AC3E}">
        <p14:creationId xmlns:p14="http://schemas.microsoft.com/office/powerpoint/2010/main" val="3352743647"/>
      </p:ext>
    </p:extLst>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pPr>
            <a:r>
              <a:rPr lang="en" dirty="0" smtClean="0"/>
              <a:t>Question 9</a:t>
            </a:r>
            <a:endParaRPr lang="en" dirty="0"/>
          </a:p>
        </p:txBody>
      </p:sp>
      <p:sp>
        <p:nvSpPr>
          <p:cNvPr id="293" name="Shape 293"/>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a = True</a:t>
            </a:r>
          </a:p>
          <a:p>
            <a:pPr marL="457200" lvl="0" indent="0" rtl="0">
              <a:buClr>
                <a:srgbClr val="000000"/>
              </a:buClr>
              <a:buSzPct val="61111"/>
              <a:buFont typeface="Arial"/>
              <a:buNone/>
            </a:pPr>
            <a:r>
              <a:rPr lang="en" sz="1800" dirty="0">
                <a:latin typeface="Courier New"/>
                <a:ea typeface="Courier New"/>
                <a:cs typeface="Courier New"/>
                <a:sym typeface="Courier New"/>
              </a:rPr>
              <a:t>b = False</a:t>
            </a:r>
          </a:p>
          <a:p>
            <a:pPr marL="457200" lvl="0" indent="0" rtl="0">
              <a:buClr>
                <a:srgbClr val="000000"/>
              </a:buClr>
              <a:buSzPct val="61111"/>
              <a:buFont typeface="Arial"/>
              <a:buNone/>
            </a:pPr>
            <a:r>
              <a:rPr lang="en" sz="1800" dirty="0">
                <a:latin typeface="Courier New"/>
                <a:ea typeface="Courier New"/>
                <a:cs typeface="Courier New"/>
                <a:sym typeface="Courier New"/>
              </a:rPr>
              <a:t>if a or b:</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"Apple"</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else:</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"Banana"</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p:txBody>
      </p:sp>
      <p:sp>
        <p:nvSpPr>
          <p:cNvPr id="2" name="Slide Number Placeholder 1"/>
          <p:cNvSpPr>
            <a:spLocks noGrp="1"/>
          </p:cNvSpPr>
          <p:nvPr>
            <p:ph type="sldNum" sz="quarter" idx="12"/>
          </p:nvPr>
        </p:nvSpPr>
        <p:spPr/>
        <p:txBody>
          <a:bodyPr/>
          <a:lstStyle/>
          <a:p>
            <a:fld id="{1F9F0B16-AAA5-4790-BCBA-E678911F1380}" type="slidenum">
              <a:rPr lang="en-US" smtClean="0"/>
              <a:t>28</a:t>
            </a:fld>
            <a:endParaRPr lang="en-US"/>
          </a:p>
        </p:txBody>
      </p:sp>
    </p:spTree>
    <p:extLst>
      <p:ext uri="{BB962C8B-B14F-4D97-AF65-F5344CB8AC3E}">
        <p14:creationId xmlns:p14="http://schemas.microsoft.com/office/powerpoint/2010/main" val="1187030296"/>
      </p:ext>
    </p:extLst>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pPr>
            <a:r>
              <a:rPr lang="en" dirty="0" smtClean="0"/>
              <a:t>Question 9</a:t>
            </a:r>
            <a:endParaRPr lang="en" dirty="0"/>
          </a:p>
        </p:txBody>
      </p:sp>
      <p:sp>
        <p:nvSpPr>
          <p:cNvPr id="299" name="Shape 299"/>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a = True</a:t>
            </a:r>
          </a:p>
          <a:p>
            <a:pPr marL="457200" lvl="0" indent="0" rtl="0">
              <a:buClr>
                <a:srgbClr val="000000"/>
              </a:buClr>
              <a:buSzPct val="61111"/>
              <a:buFont typeface="Arial"/>
              <a:buNone/>
            </a:pPr>
            <a:r>
              <a:rPr lang="en" sz="1800" dirty="0">
                <a:latin typeface="Courier New"/>
                <a:ea typeface="Courier New"/>
                <a:cs typeface="Courier New"/>
                <a:sym typeface="Courier New"/>
              </a:rPr>
              <a:t>b = False</a:t>
            </a:r>
          </a:p>
          <a:p>
            <a:pPr marL="457200" lvl="0" indent="0" rtl="0">
              <a:buClr>
                <a:srgbClr val="000000"/>
              </a:buClr>
              <a:buSzPct val="61111"/>
              <a:buFont typeface="Arial"/>
              <a:buNone/>
            </a:pPr>
            <a:r>
              <a:rPr lang="en" sz="1800" dirty="0">
                <a:latin typeface="Courier New"/>
                <a:ea typeface="Courier New"/>
                <a:cs typeface="Courier New"/>
                <a:sym typeface="Courier New"/>
              </a:rPr>
              <a:t>if a or b:</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"Apple"</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else:</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"Banana"</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a:buClr>
                <a:srgbClr val="000000"/>
              </a:buClr>
              <a:buSzPct val="61111"/>
              <a:buFont typeface="Arial"/>
              <a:buNone/>
            </a:pPr>
            <a:r>
              <a:rPr lang="en" sz="1800" dirty="0">
                <a:latin typeface="Courier New"/>
                <a:ea typeface="Courier New"/>
                <a:cs typeface="Courier New"/>
                <a:sym typeface="Courier New"/>
              </a:rPr>
              <a:t>Apple</a:t>
            </a:r>
          </a:p>
        </p:txBody>
      </p:sp>
      <p:sp>
        <p:nvSpPr>
          <p:cNvPr id="2" name="Slide Number Placeholder 1"/>
          <p:cNvSpPr>
            <a:spLocks noGrp="1"/>
          </p:cNvSpPr>
          <p:nvPr>
            <p:ph type="sldNum" sz="quarter" idx="12"/>
          </p:nvPr>
        </p:nvSpPr>
        <p:spPr/>
        <p:txBody>
          <a:bodyPr/>
          <a:lstStyle/>
          <a:p>
            <a:fld id="{1F9F0B16-AAA5-4790-BCBA-E678911F1380}" type="slidenum">
              <a:rPr lang="en-US" smtClean="0"/>
              <a:t>29</a:t>
            </a:fld>
            <a:endParaRPr lang="en-US"/>
          </a:p>
        </p:txBody>
      </p:sp>
    </p:spTree>
    <p:extLst>
      <p:ext uri="{BB962C8B-B14F-4D97-AF65-F5344CB8AC3E}">
        <p14:creationId xmlns:p14="http://schemas.microsoft.com/office/powerpoint/2010/main" val="3354072869"/>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latin typeface="Calibri Light" panose="020F0302020204030204" pitchFamily="34" charset="0"/>
              </a:rPr>
              <a:t>1. </a:t>
            </a:r>
            <a:r>
              <a:rPr lang="en-US" dirty="0" smtClean="0">
                <a:latin typeface="Calibri Light" panose="020F0302020204030204" pitchFamily="34" charset="0"/>
                <a:cs typeface="Courier New" panose="02070309020205020404" pitchFamily="49" charset="0"/>
              </a:rPr>
              <a:t>if/else</a:t>
            </a:r>
            <a:r>
              <a:rPr lang="en-US" dirty="0" smtClean="0">
                <a:latin typeface="Calibri Light" panose="020F0302020204030204" pitchFamily="34" charset="0"/>
              </a:rPr>
              <a:t> statements</a:t>
            </a:r>
            <a:endParaRPr lang="en-US" dirty="0">
              <a:latin typeface="Calibri Light" panose="020F0302020204030204" pitchFamily="34" charset="0"/>
            </a:endParaRPr>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1F9F0B16-AAA5-4790-BCBA-E678911F1380}" type="slidenum">
              <a:rPr lang="en-US" smtClean="0"/>
              <a:t>3</a:t>
            </a:fld>
            <a:endParaRPr lang="en-US"/>
          </a:p>
        </p:txBody>
      </p:sp>
    </p:spTree>
    <p:extLst>
      <p:ext uri="{BB962C8B-B14F-4D97-AF65-F5344CB8AC3E}">
        <p14:creationId xmlns:p14="http://schemas.microsoft.com/office/powerpoint/2010/main" val="27334921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dirty="0" smtClean="0"/>
              <a:t>Question 10</a:t>
            </a:r>
            <a:endParaRPr lang="en" dirty="0"/>
          </a:p>
        </p:txBody>
      </p:sp>
      <p:sp>
        <p:nvSpPr>
          <p:cNvPr id="317" name="Shape 317"/>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a = True</a:t>
            </a:r>
          </a:p>
          <a:p>
            <a:pPr marL="457200" lvl="0" indent="0" rtl="0">
              <a:buClr>
                <a:srgbClr val="000000"/>
              </a:buClr>
              <a:buSzPct val="61111"/>
              <a:buFont typeface="Arial"/>
              <a:buNone/>
            </a:pPr>
            <a:r>
              <a:rPr lang="en" sz="1800" dirty="0">
                <a:latin typeface="Courier New"/>
                <a:ea typeface="Courier New"/>
                <a:cs typeface="Courier New"/>
                <a:sym typeface="Courier New"/>
              </a:rPr>
              <a:t>b = False</a:t>
            </a:r>
          </a:p>
          <a:p>
            <a:pPr marL="457200" lvl="0" indent="0" rtl="0">
              <a:buClr>
                <a:srgbClr val="000000"/>
              </a:buClr>
              <a:buSzPct val="61111"/>
              <a:buFont typeface="Arial"/>
              <a:buNone/>
            </a:pPr>
            <a:r>
              <a:rPr lang="en" sz="1800" dirty="0">
                <a:latin typeface="Courier New"/>
                <a:ea typeface="Courier New"/>
                <a:cs typeface="Courier New"/>
                <a:sym typeface="Courier New"/>
              </a:rPr>
              <a:t>if not (a or b):</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"Apple"</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else:</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"Banana"</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p:txBody>
      </p:sp>
      <p:sp>
        <p:nvSpPr>
          <p:cNvPr id="2" name="Slide Number Placeholder 1"/>
          <p:cNvSpPr>
            <a:spLocks noGrp="1"/>
          </p:cNvSpPr>
          <p:nvPr>
            <p:ph type="sldNum" sz="quarter" idx="12"/>
          </p:nvPr>
        </p:nvSpPr>
        <p:spPr/>
        <p:txBody>
          <a:bodyPr/>
          <a:lstStyle/>
          <a:p>
            <a:fld id="{1F9F0B16-AAA5-4790-BCBA-E678911F1380}" type="slidenum">
              <a:rPr lang="en-US" smtClean="0"/>
              <a:t>30</a:t>
            </a:fld>
            <a:endParaRPr lang="en-US"/>
          </a:p>
        </p:txBody>
      </p:sp>
    </p:spTree>
    <p:extLst>
      <p:ext uri="{BB962C8B-B14F-4D97-AF65-F5344CB8AC3E}">
        <p14:creationId xmlns:p14="http://schemas.microsoft.com/office/powerpoint/2010/main" val="484211727"/>
      </p:ext>
    </p:extLst>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dirty="0" smtClean="0"/>
              <a:t>Question 10</a:t>
            </a:r>
            <a:endParaRPr lang="en" dirty="0"/>
          </a:p>
        </p:txBody>
      </p:sp>
      <p:sp>
        <p:nvSpPr>
          <p:cNvPr id="323" name="Shape 323"/>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a = True</a:t>
            </a:r>
          </a:p>
          <a:p>
            <a:pPr marL="457200" lvl="0" indent="0" rtl="0">
              <a:buClr>
                <a:srgbClr val="000000"/>
              </a:buClr>
              <a:buSzPct val="61111"/>
              <a:buFont typeface="Arial"/>
              <a:buNone/>
            </a:pPr>
            <a:r>
              <a:rPr lang="en" sz="1800" dirty="0">
                <a:latin typeface="Courier New"/>
                <a:ea typeface="Courier New"/>
                <a:cs typeface="Courier New"/>
                <a:sym typeface="Courier New"/>
              </a:rPr>
              <a:t>b = False</a:t>
            </a:r>
          </a:p>
          <a:p>
            <a:pPr marL="457200" lvl="0" indent="0" rtl="0">
              <a:buClr>
                <a:srgbClr val="000000"/>
              </a:buClr>
              <a:buSzPct val="61111"/>
              <a:buFont typeface="Arial"/>
              <a:buNone/>
            </a:pPr>
            <a:r>
              <a:rPr lang="en" sz="1800" dirty="0">
                <a:latin typeface="Courier New"/>
                <a:ea typeface="Courier New"/>
                <a:cs typeface="Courier New"/>
                <a:sym typeface="Courier New"/>
              </a:rPr>
              <a:t>if not (a or b):</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"Apple"</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else:</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"Banana"</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a:buClr>
                <a:srgbClr val="000000"/>
              </a:buClr>
              <a:buSzPct val="61111"/>
              <a:buFont typeface="Arial"/>
              <a:buNone/>
            </a:pPr>
            <a:r>
              <a:rPr lang="en" sz="1800" dirty="0">
                <a:latin typeface="Courier New"/>
                <a:ea typeface="Courier New"/>
                <a:cs typeface="Courier New"/>
                <a:sym typeface="Courier New"/>
              </a:rPr>
              <a:t>Banana</a:t>
            </a:r>
          </a:p>
        </p:txBody>
      </p:sp>
      <p:sp>
        <p:nvSpPr>
          <p:cNvPr id="2" name="Slide Number Placeholder 1"/>
          <p:cNvSpPr>
            <a:spLocks noGrp="1"/>
          </p:cNvSpPr>
          <p:nvPr>
            <p:ph type="sldNum" sz="quarter" idx="12"/>
          </p:nvPr>
        </p:nvSpPr>
        <p:spPr/>
        <p:txBody>
          <a:bodyPr/>
          <a:lstStyle/>
          <a:p>
            <a:fld id="{1F9F0B16-AAA5-4790-BCBA-E678911F1380}" type="slidenum">
              <a:rPr lang="en-US" smtClean="0"/>
              <a:t>31</a:t>
            </a:fld>
            <a:endParaRPr lang="en-US"/>
          </a:p>
        </p:txBody>
      </p:sp>
    </p:spTree>
    <p:extLst>
      <p:ext uri="{BB962C8B-B14F-4D97-AF65-F5344CB8AC3E}">
        <p14:creationId xmlns:p14="http://schemas.microsoft.com/office/powerpoint/2010/main" val="2650181011"/>
      </p:ext>
    </p:extLst>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Shape 328"/>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pPr>
            <a:r>
              <a:rPr lang="en" dirty="0" smtClean="0"/>
              <a:t>Question 11</a:t>
            </a:r>
            <a:endParaRPr lang="en" dirty="0"/>
          </a:p>
        </p:txBody>
      </p:sp>
      <p:sp>
        <p:nvSpPr>
          <p:cNvPr id="329" name="Shape 329"/>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marR="0" lvl="0" indent="0" algn="l" rtl="0">
              <a:lnSpc>
                <a:spcPct val="100000"/>
              </a:lnSpc>
              <a:spcBef>
                <a:spcPts val="600"/>
              </a:spcBef>
              <a:spcAft>
                <a:spcPts val="0"/>
              </a:spcAft>
              <a:buClr>
                <a:srgbClr val="000000"/>
              </a:buClr>
              <a:buSzPct val="61111"/>
              <a:buFont typeface="Arial"/>
              <a:buNone/>
            </a:pPr>
            <a:r>
              <a:rPr lang="en" sz="1800" dirty="0">
                <a:latin typeface="Courier New"/>
                <a:ea typeface="Courier New"/>
                <a:cs typeface="Courier New"/>
                <a:sym typeface="Courier New"/>
              </a:rPr>
              <a:t>a = 5</a:t>
            </a:r>
          </a:p>
          <a:p>
            <a:pPr marL="457200" lvl="0" indent="0" rtl="0">
              <a:buNone/>
            </a:pPr>
            <a:r>
              <a:rPr lang="en" sz="1800" dirty="0">
                <a:latin typeface="Courier New"/>
                <a:ea typeface="Courier New"/>
                <a:cs typeface="Courier New"/>
                <a:sym typeface="Courier New"/>
              </a:rPr>
              <a:t>b = 10</a:t>
            </a:r>
          </a:p>
          <a:p>
            <a:pPr marL="457200" lvl="0" indent="0" rtl="0">
              <a:buClr>
                <a:srgbClr val="000000"/>
              </a:buClr>
              <a:buSzPct val="61111"/>
              <a:buFont typeface="Arial"/>
              <a:buNone/>
            </a:pPr>
            <a:r>
              <a:rPr lang="en" sz="1800" dirty="0">
                <a:latin typeface="Courier New"/>
                <a:ea typeface="Courier New"/>
                <a:cs typeface="Courier New"/>
                <a:sym typeface="Courier New"/>
              </a:rPr>
              <a:t>if (a == 5) and (b &gt; 0):</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"Apple"</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else:</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"Banana"</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p:txBody>
      </p:sp>
      <p:sp>
        <p:nvSpPr>
          <p:cNvPr id="2" name="Slide Number Placeholder 1"/>
          <p:cNvSpPr>
            <a:spLocks noGrp="1"/>
          </p:cNvSpPr>
          <p:nvPr>
            <p:ph type="sldNum" sz="quarter" idx="12"/>
          </p:nvPr>
        </p:nvSpPr>
        <p:spPr/>
        <p:txBody>
          <a:bodyPr/>
          <a:lstStyle/>
          <a:p>
            <a:fld id="{1F9F0B16-AAA5-4790-BCBA-E678911F1380}" type="slidenum">
              <a:rPr lang="en-US" smtClean="0"/>
              <a:t>32</a:t>
            </a:fld>
            <a:endParaRPr lang="en-US"/>
          </a:p>
        </p:txBody>
      </p:sp>
    </p:spTree>
    <p:extLst>
      <p:ext uri="{BB962C8B-B14F-4D97-AF65-F5344CB8AC3E}">
        <p14:creationId xmlns:p14="http://schemas.microsoft.com/office/powerpoint/2010/main" val="2462633831"/>
      </p:ext>
    </p:extLst>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pPr>
            <a:r>
              <a:rPr lang="en" dirty="0" smtClean="0"/>
              <a:t>Question 11</a:t>
            </a:r>
            <a:endParaRPr lang="en" dirty="0"/>
          </a:p>
        </p:txBody>
      </p:sp>
      <p:sp>
        <p:nvSpPr>
          <p:cNvPr id="335" name="Shape 335"/>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a = 5</a:t>
            </a:r>
          </a:p>
          <a:p>
            <a:pPr marL="457200" lvl="0" indent="0" rtl="0">
              <a:buClr>
                <a:srgbClr val="000000"/>
              </a:buClr>
              <a:buSzPct val="61111"/>
              <a:buFont typeface="Arial"/>
              <a:buNone/>
            </a:pPr>
            <a:r>
              <a:rPr lang="en" sz="1800" dirty="0">
                <a:latin typeface="Courier New"/>
                <a:ea typeface="Courier New"/>
                <a:cs typeface="Courier New"/>
                <a:sym typeface="Courier New"/>
              </a:rPr>
              <a:t>b = 10</a:t>
            </a:r>
          </a:p>
          <a:p>
            <a:pPr marL="457200" lvl="0" indent="0" rtl="0">
              <a:buClr>
                <a:srgbClr val="000000"/>
              </a:buClr>
              <a:buSzPct val="61111"/>
              <a:buFont typeface="Arial"/>
              <a:buNone/>
            </a:pPr>
            <a:r>
              <a:rPr lang="en" sz="1800" dirty="0">
                <a:latin typeface="Courier New"/>
                <a:ea typeface="Courier New"/>
                <a:cs typeface="Courier New"/>
                <a:sym typeface="Courier New"/>
              </a:rPr>
              <a:t>if (a == 5) and (b &gt; 0):</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"Apple"</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else:</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"Banana"</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a:buClr>
                <a:srgbClr val="000000"/>
              </a:buClr>
              <a:buSzPct val="61111"/>
              <a:buFont typeface="Arial"/>
              <a:buNone/>
            </a:pPr>
            <a:r>
              <a:rPr lang="en" sz="1800" dirty="0">
                <a:latin typeface="Courier New"/>
                <a:ea typeface="Courier New"/>
                <a:cs typeface="Courier New"/>
                <a:sym typeface="Courier New"/>
              </a:rPr>
              <a:t>Apple</a:t>
            </a:r>
          </a:p>
        </p:txBody>
      </p:sp>
      <p:sp>
        <p:nvSpPr>
          <p:cNvPr id="2" name="Slide Number Placeholder 1"/>
          <p:cNvSpPr>
            <a:spLocks noGrp="1"/>
          </p:cNvSpPr>
          <p:nvPr>
            <p:ph type="sldNum" sz="quarter" idx="12"/>
          </p:nvPr>
        </p:nvSpPr>
        <p:spPr/>
        <p:txBody>
          <a:bodyPr/>
          <a:lstStyle/>
          <a:p>
            <a:fld id="{1F9F0B16-AAA5-4790-BCBA-E678911F1380}" type="slidenum">
              <a:rPr lang="en-US" smtClean="0"/>
              <a:t>33</a:t>
            </a:fld>
            <a:endParaRPr lang="en-US"/>
          </a:p>
        </p:txBody>
      </p:sp>
    </p:spTree>
    <p:extLst>
      <p:ext uri="{BB962C8B-B14F-4D97-AF65-F5344CB8AC3E}">
        <p14:creationId xmlns:p14="http://schemas.microsoft.com/office/powerpoint/2010/main" val="572997971"/>
      </p:ext>
    </p:extLst>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pPr>
            <a:r>
              <a:rPr lang="en" dirty="0" smtClean="0"/>
              <a:t>Question 12</a:t>
            </a:r>
            <a:endParaRPr lang="en" dirty="0"/>
          </a:p>
        </p:txBody>
      </p:sp>
      <p:sp>
        <p:nvSpPr>
          <p:cNvPr id="341" name="Shape 341"/>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a = 5</a:t>
            </a:r>
          </a:p>
          <a:p>
            <a:pPr marL="457200" lvl="0" indent="0" rtl="0">
              <a:buClr>
                <a:srgbClr val="000000"/>
              </a:buClr>
              <a:buSzPct val="61111"/>
              <a:buFont typeface="Arial"/>
              <a:buNone/>
            </a:pPr>
            <a:r>
              <a:rPr lang="en" sz="1800" dirty="0">
                <a:latin typeface="Courier New"/>
                <a:ea typeface="Courier New"/>
                <a:cs typeface="Courier New"/>
                <a:sym typeface="Courier New"/>
              </a:rPr>
              <a:t>b = 10</a:t>
            </a:r>
          </a:p>
          <a:p>
            <a:pPr marL="457200" lvl="0" indent="0" rtl="0">
              <a:buClr>
                <a:srgbClr val="000000"/>
              </a:buClr>
              <a:buSzPct val="61111"/>
              <a:buFont typeface="Arial"/>
              <a:buNone/>
            </a:pPr>
            <a:r>
              <a:rPr lang="en" sz="1800" dirty="0">
                <a:latin typeface="Courier New"/>
                <a:ea typeface="Courier New"/>
                <a:cs typeface="Courier New"/>
                <a:sym typeface="Courier New"/>
              </a:rPr>
              <a:t>if ((a == 1) and (b &gt; 0)) or (b == (2 * a)):</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"Apple"</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else:</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"Banana"</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p:txBody>
      </p:sp>
      <p:sp>
        <p:nvSpPr>
          <p:cNvPr id="2" name="Slide Number Placeholder 1"/>
          <p:cNvSpPr>
            <a:spLocks noGrp="1"/>
          </p:cNvSpPr>
          <p:nvPr>
            <p:ph type="sldNum" sz="quarter" idx="12"/>
          </p:nvPr>
        </p:nvSpPr>
        <p:spPr/>
        <p:txBody>
          <a:bodyPr/>
          <a:lstStyle/>
          <a:p>
            <a:fld id="{1F9F0B16-AAA5-4790-BCBA-E678911F1380}" type="slidenum">
              <a:rPr lang="en-US" smtClean="0"/>
              <a:t>34</a:t>
            </a:fld>
            <a:endParaRPr lang="en-US"/>
          </a:p>
        </p:txBody>
      </p:sp>
    </p:spTree>
    <p:extLst>
      <p:ext uri="{BB962C8B-B14F-4D97-AF65-F5344CB8AC3E}">
        <p14:creationId xmlns:p14="http://schemas.microsoft.com/office/powerpoint/2010/main" val="3169411739"/>
      </p:ext>
    </p:extLst>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Shape 346"/>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pPr>
            <a:r>
              <a:rPr lang="en" dirty="0" smtClean="0"/>
              <a:t>Question 12</a:t>
            </a:r>
            <a:endParaRPr lang="en" dirty="0"/>
          </a:p>
        </p:txBody>
      </p:sp>
      <p:sp>
        <p:nvSpPr>
          <p:cNvPr id="347" name="Shape 347"/>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a = 5</a:t>
            </a:r>
          </a:p>
          <a:p>
            <a:pPr marL="457200" lvl="0" indent="0" rtl="0">
              <a:buClr>
                <a:srgbClr val="000000"/>
              </a:buClr>
              <a:buSzPct val="61111"/>
              <a:buFont typeface="Arial"/>
              <a:buNone/>
            </a:pPr>
            <a:r>
              <a:rPr lang="en" sz="1800" dirty="0">
                <a:latin typeface="Courier New"/>
                <a:ea typeface="Courier New"/>
                <a:cs typeface="Courier New"/>
                <a:sym typeface="Courier New"/>
              </a:rPr>
              <a:t>b = 10</a:t>
            </a:r>
          </a:p>
          <a:p>
            <a:pPr marL="457200" lvl="0" indent="0" rtl="0">
              <a:buClr>
                <a:srgbClr val="000000"/>
              </a:buClr>
              <a:buSzPct val="61111"/>
              <a:buFont typeface="Arial"/>
              <a:buNone/>
            </a:pPr>
            <a:r>
              <a:rPr lang="en" sz="1800" dirty="0">
                <a:latin typeface="Courier New"/>
                <a:ea typeface="Courier New"/>
                <a:cs typeface="Courier New"/>
                <a:sym typeface="Courier New"/>
              </a:rPr>
              <a:t>if ((a == 1) and (b &gt; 0)) or (b == (2 * a)):</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"Apple"</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else:</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"Banana"</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a:buClr>
                <a:srgbClr val="000000"/>
              </a:buClr>
              <a:buSzPct val="61111"/>
              <a:buFont typeface="Arial"/>
              <a:buNone/>
            </a:pPr>
            <a:r>
              <a:rPr lang="en" sz="1800" dirty="0">
                <a:latin typeface="Courier New"/>
                <a:ea typeface="Courier New"/>
                <a:cs typeface="Courier New"/>
                <a:sym typeface="Courier New"/>
              </a:rPr>
              <a:t>Apple</a:t>
            </a:r>
          </a:p>
        </p:txBody>
      </p:sp>
      <p:sp>
        <p:nvSpPr>
          <p:cNvPr id="2" name="Slide Number Placeholder 1"/>
          <p:cNvSpPr>
            <a:spLocks noGrp="1"/>
          </p:cNvSpPr>
          <p:nvPr>
            <p:ph type="sldNum" sz="quarter" idx="12"/>
          </p:nvPr>
        </p:nvSpPr>
        <p:spPr/>
        <p:txBody>
          <a:bodyPr/>
          <a:lstStyle/>
          <a:p>
            <a:fld id="{1F9F0B16-AAA5-4790-BCBA-E678911F1380}" type="slidenum">
              <a:rPr lang="en-US" smtClean="0"/>
              <a:t>35</a:t>
            </a:fld>
            <a:endParaRPr lang="en-US"/>
          </a:p>
        </p:txBody>
      </p:sp>
    </p:spTree>
    <p:extLst>
      <p:ext uri="{BB962C8B-B14F-4D97-AF65-F5344CB8AC3E}">
        <p14:creationId xmlns:p14="http://schemas.microsoft.com/office/powerpoint/2010/main" val="4153393860"/>
      </p:ext>
    </p:extLst>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on indentation</a:t>
            </a:r>
            <a:endParaRPr lang="en-US" dirty="0"/>
          </a:p>
        </p:txBody>
      </p:sp>
      <p:sp>
        <p:nvSpPr>
          <p:cNvPr id="3" name="Content Placeholder 2"/>
          <p:cNvSpPr>
            <a:spLocks noGrp="1"/>
          </p:cNvSpPr>
          <p:nvPr>
            <p:ph idx="1"/>
          </p:nvPr>
        </p:nvSpPr>
        <p:spPr>
          <a:xfrm>
            <a:off x="457200" y="1600200"/>
            <a:ext cx="8229600" cy="4800600"/>
          </a:xfrm>
        </p:spPr>
        <p:txBody>
          <a:bodyPr>
            <a:normAutofit fontScale="85000" lnSpcReduction="20000"/>
          </a:bodyPr>
          <a:lstStyle/>
          <a:p>
            <a:pPr>
              <a:spcAft>
                <a:spcPts val="600"/>
              </a:spcAft>
            </a:pPr>
            <a:r>
              <a:rPr lang="en-US" dirty="0" smtClean="0"/>
              <a:t>Indentation is very important in Python; it's how Python tells what code belongs to which control statements</a:t>
            </a:r>
          </a:p>
          <a:p>
            <a:pPr>
              <a:spcAft>
                <a:spcPts val="600"/>
              </a:spcAft>
            </a:pPr>
            <a:r>
              <a:rPr lang="en-US" dirty="0" smtClean="0"/>
              <a:t>Consecutive lines of code with the same indenting are sometimes called "blocks"</a:t>
            </a:r>
          </a:p>
          <a:p>
            <a:pPr>
              <a:spcAft>
                <a:spcPts val="600"/>
              </a:spcAft>
            </a:pPr>
            <a:r>
              <a:rPr lang="en-US" dirty="0" smtClean="0"/>
              <a:t>Indenting should only be done in specific circumstances (</a:t>
            </a:r>
            <a:r>
              <a:rPr lang="en-US" dirty="0"/>
              <a:t>i</a:t>
            </a:r>
            <a:r>
              <a:rPr lang="en-US" dirty="0" smtClean="0"/>
              <a:t>f statements are one example, and we'll see a few more soon). Indent anywhere else and you'll get an error.</a:t>
            </a:r>
          </a:p>
          <a:p>
            <a:pPr>
              <a:spcAft>
                <a:spcPts val="600"/>
              </a:spcAft>
            </a:pPr>
            <a:r>
              <a:rPr lang="en-US" dirty="0" smtClean="0"/>
              <a:t>You can indent by however much you want, but you must be consistent. Pick one indentation scheme (e.g. 1 tab per indent level, or 4 spaces) and stick to it.</a:t>
            </a:r>
          </a:p>
          <a:p>
            <a:pPr>
              <a:spcAft>
                <a:spcPts val="600"/>
              </a:spcAft>
            </a:pPr>
            <a:endParaRPr lang="en-US" dirty="0"/>
          </a:p>
        </p:txBody>
      </p:sp>
      <p:sp>
        <p:nvSpPr>
          <p:cNvPr id="4" name="Slide Number Placeholder 3"/>
          <p:cNvSpPr>
            <a:spLocks noGrp="1"/>
          </p:cNvSpPr>
          <p:nvPr>
            <p:ph type="sldNum" sz="quarter" idx="12"/>
          </p:nvPr>
        </p:nvSpPr>
        <p:spPr/>
        <p:txBody>
          <a:bodyPr/>
          <a:lstStyle/>
          <a:p>
            <a:fld id="{1F9F0B16-AAA5-4790-BCBA-E678911F1380}" type="slidenum">
              <a:rPr lang="en-US" smtClean="0"/>
              <a:t>36</a:t>
            </a:fld>
            <a:endParaRPr lang="en-US"/>
          </a:p>
        </p:txBody>
      </p:sp>
    </p:spTree>
    <p:extLst>
      <p:ext uri="{BB962C8B-B14F-4D97-AF65-F5344CB8AC3E}">
        <p14:creationId xmlns:p14="http://schemas.microsoft.com/office/powerpoint/2010/main" val="10608237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forms of the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Multi-</a:t>
            </a:r>
            <a:r>
              <a:rPr lang="en-US" sz="2800" dirty="0" smtClean="0">
                <a:latin typeface="Courier New" panose="02070309020205020404" pitchFamily="49" charset="0"/>
                <a:cs typeface="Courier New" panose="02070309020205020404" pitchFamily="49" charset="0"/>
              </a:rPr>
              <a:t>if/else</a:t>
            </a:r>
            <a:r>
              <a:rPr lang="en-US" sz="2800" dirty="0" smtClean="0"/>
              <a:t>:</a:t>
            </a:r>
            <a:endParaRPr lang="en-US" sz="2800" dirty="0"/>
          </a:p>
          <a:p>
            <a:pPr marL="0" indent="0">
              <a:buNone/>
            </a:pPr>
            <a:endParaRPr lang="en-US" sz="1600" dirty="0" smtClean="0">
              <a:latin typeface="Courier New" pitchFamily="49" charset="0"/>
              <a:cs typeface="Courier New" pitchFamily="49" charset="0"/>
            </a:endParaRPr>
          </a:p>
          <a:p>
            <a:pPr marL="0" indent="0">
              <a:buNone/>
            </a:pPr>
            <a:r>
              <a:rPr lang="en-US" sz="1600" dirty="0" smtClean="0">
                <a:latin typeface="Courier New" pitchFamily="49" charset="0"/>
                <a:cs typeface="Courier New" pitchFamily="49" charset="0"/>
              </a:rPr>
              <a:t>choice </a:t>
            </a:r>
            <a:r>
              <a:rPr lang="en-US" sz="1600" dirty="0">
                <a:latin typeface="Courier New" pitchFamily="49" charset="0"/>
                <a:cs typeface="Courier New" pitchFamily="49" charset="0"/>
              </a:rPr>
              <a:t>= </a:t>
            </a:r>
            <a:r>
              <a:rPr lang="en-US" sz="1600" b="1" dirty="0" err="1">
                <a:solidFill>
                  <a:schemeClr val="accent1"/>
                </a:solidFill>
                <a:latin typeface="Courier New" pitchFamily="49" charset="0"/>
                <a:cs typeface="Courier New" pitchFamily="49" charset="0"/>
              </a:rPr>
              <a:t>raw_input</a:t>
            </a:r>
            <a:r>
              <a:rPr lang="en-US" sz="1600" dirty="0" smtClean="0">
                <a:latin typeface="Courier New" pitchFamily="49" charset="0"/>
                <a:cs typeface="Courier New" pitchFamily="49" charset="0"/>
              </a:rPr>
              <a:t>("Choose </a:t>
            </a:r>
            <a:r>
              <a:rPr lang="en-US" sz="1600" dirty="0">
                <a:latin typeface="Courier New" pitchFamily="49" charset="0"/>
                <a:cs typeface="Courier New" pitchFamily="49" charset="0"/>
              </a:rPr>
              <a:t>option 1, 2, or 3: </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pPr marL="0" indent="0">
              <a:buNone/>
            </a:pPr>
            <a:r>
              <a:rPr lang="en-US" sz="1600" b="1" dirty="0">
                <a:solidFill>
                  <a:schemeClr val="accent1"/>
                </a:solidFill>
                <a:latin typeface="Courier New" pitchFamily="49" charset="0"/>
                <a:cs typeface="Courier New" pitchFamily="49" charset="0"/>
              </a:rPr>
              <a:t>if</a:t>
            </a:r>
            <a:r>
              <a:rPr lang="en-US" sz="1600" dirty="0">
                <a:latin typeface="Courier New" pitchFamily="49" charset="0"/>
                <a:cs typeface="Courier New" pitchFamily="49" charset="0"/>
              </a:rPr>
              <a:t> (choice == </a:t>
            </a:r>
            <a:r>
              <a:rPr lang="en-US" sz="1600" dirty="0" smtClean="0">
                <a:latin typeface="Courier New" pitchFamily="49" charset="0"/>
                <a:cs typeface="Courier New" pitchFamily="49" charset="0"/>
              </a:rPr>
              <a:t>"1"):</a:t>
            </a:r>
            <a:endParaRPr lang="en-US" sz="1600" dirty="0">
              <a:latin typeface="Courier New" pitchFamily="49" charset="0"/>
              <a:cs typeface="Courier New" pitchFamily="49" charset="0"/>
            </a:endParaRPr>
          </a:p>
          <a:p>
            <a:pPr marL="0" indent="0">
              <a:buNone/>
            </a:pPr>
            <a:r>
              <a:rPr lang="en-US" sz="1600" dirty="0" smtClean="0">
                <a:latin typeface="Courier New" pitchFamily="49" charset="0"/>
                <a:cs typeface="Courier New" pitchFamily="49" charset="0"/>
              </a:rPr>
              <a:t>	</a:t>
            </a:r>
            <a:r>
              <a:rPr lang="en-US" sz="1600" b="1" dirty="0" smtClean="0">
                <a:solidFill>
                  <a:schemeClr val="accent1"/>
                </a:solidFill>
                <a:latin typeface="Courier New" pitchFamily="49" charset="0"/>
                <a:cs typeface="Courier New" pitchFamily="49" charset="0"/>
              </a:rPr>
              <a:t>print</a:t>
            </a:r>
            <a:r>
              <a:rPr lang="en-US" sz="1600" dirty="0" smtClean="0">
                <a:latin typeface="Courier New" pitchFamily="49" charset="0"/>
                <a:cs typeface="Courier New" pitchFamily="49" charset="0"/>
              </a:rPr>
              <a:t> "You </a:t>
            </a:r>
            <a:r>
              <a:rPr lang="en-US" sz="1600" dirty="0">
                <a:latin typeface="Courier New" pitchFamily="49" charset="0"/>
                <a:cs typeface="Courier New" pitchFamily="49" charset="0"/>
              </a:rPr>
              <a:t>have chosen option 1: </a:t>
            </a:r>
            <a:r>
              <a:rPr lang="en-US" sz="1600" dirty="0" smtClean="0">
                <a:latin typeface="Courier New" pitchFamily="49" charset="0"/>
                <a:cs typeface="Courier New" pitchFamily="49" charset="0"/>
              </a:rPr>
              <a:t>cake"</a:t>
            </a:r>
            <a:endParaRPr lang="en-US" sz="1600" dirty="0">
              <a:latin typeface="Courier New" pitchFamily="49" charset="0"/>
              <a:cs typeface="Courier New" pitchFamily="49" charset="0"/>
            </a:endParaRPr>
          </a:p>
          <a:p>
            <a:pPr marL="0" indent="0">
              <a:buNone/>
            </a:pPr>
            <a:r>
              <a:rPr lang="en-US" sz="1600" b="1" dirty="0" err="1">
                <a:solidFill>
                  <a:schemeClr val="accent1"/>
                </a:solidFill>
                <a:latin typeface="Courier New" pitchFamily="49" charset="0"/>
                <a:cs typeface="Courier New" pitchFamily="49" charset="0"/>
              </a:rPr>
              <a:t>elif</a:t>
            </a:r>
            <a:r>
              <a:rPr lang="en-US" sz="1600" dirty="0">
                <a:latin typeface="Courier New" pitchFamily="49" charset="0"/>
                <a:cs typeface="Courier New" pitchFamily="49" charset="0"/>
              </a:rPr>
              <a:t> (choice == </a:t>
            </a:r>
            <a:r>
              <a:rPr lang="en-US" sz="1600" dirty="0" smtClean="0">
                <a:latin typeface="Courier New" pitchFamily="49" charset="0"/>
                <a:cs typeface="Courier New" pitchFamily="49" charset="0"/>
              </a:rPr>
              <a:t>"2"):</a:t>
            </a:r>
            <a:endParaRPr lang="en-US" sz="1600" dirty="0">
              <a:latin typeface="Courier New" pitchFamily="49" charset="0"/>
              <a:cs typeface="Courier New" pitchFamily="49" charset="0"/>
            </a:endParaRPr>
          </a:p>
          <a:p>
            <a:pPr marL="0" indent="0">
              <a:buNone/>
            </a:pPr>
            <a:r>
              <a:rPr lang="en-US" sz="1600" dirty="0" smtClean="0">
                <a:latin typeface="Courier New" pitchFamily="49" charset="0"/>
                <a:cs typeface="Courier New" pitchFamily="49" charset="0"/>
              </a:rPr>
              <a:t>	</a:t>
            </a:r>
            <a:r>
              <a:rPr lang="en-US" sz="1600" b="1" dirty="0" smtClean="0">
                <a:solidFill>
                  <a:schemeClr val="accent1"/>
                </a:solidFill>
                <a:latin typeface="Courier New" pitchFamily="49" charset="0"/>
                <a:cs typeface="Courier New" pitchFamily="49" charset="0"/>
              </a:rPr>
              <a:t>print</a:t>
            </a:r>
            <a:r>
              <a:rPr lang="en-US" sz="1600" dirty="0" smtClean="0">
                <a:latin typeface="Courier New" pitchFamily="49" charset="0"/>
                <a:cs typeface="Courier New" pitchFamily="49" charset="0"/>
              </a:rPr>
              <a:t> "You </a:t>
            </a:r>
            <a:r>
              <a:rPr lang="en-US" sz="1600" dirty="0">
                <a:latin typeface="Courier New" pitchFamily="49" charset="0"/>
                <a:cs typeface="Courier New" pitchFamily="49" charset="0"/>
              </a:rPr>
              <a:t>have chosen option 2: ice </a:t>
            </a:r>
            <a:r>
              <a:rPr lang="en-US" sz="1600" dirty="0" smtClean="0">
                <a:latin typeface="Courier New" pitchFamily="49" charset="0"/>
                <a:cs typeface="Courier New" pitchFamily="49" charset="0"/>
              </a:rPr>
              <a:t>cream"</a:t>
            </a:r>
            <a:endParaRPr lang="en-US" sz="1600" dirty="0">
              <a:latin typeface="Courier New" pitchFamily="49" charset="0"/>
              <a:cs typeface="Courier New" pitchFamily="49" charset="0"/>
            </a:endParaRPr>
          </a:p>
          <a:p>
            <a:pPr marL="0" indent="0">
              <a:buNone/>
            </a:pPr>
            <a:r>
              <a:rPr lang="en-US" sz="1600" b="1" dirty="0" err="1">
                <a:solidFill>
                  <a:schemeClr val="accent1"/>
                </a:solidFill>
                <a:latin typeface="Courier New" pitchFamily="49" charset="0"/>
                <a:cs typeface="Courier New" pitchFamily="49" charset="0"/>
              </a:rPr>
              <a:t>elif</a:t>
            </a:r>
            <a:r>
              <a:rPr lang="en-US" sz="1600" dirty="0">
                <a:latin typeface="Courier New" pitchFamily="49" charset="0"/>
                <a:cs typeface="Courier New" pitchFamily="49" charset="0"/>
              </a:rPr>
              <a:t> (choice == </a:t>
            </a:r>
            <a:r>
              <a:rPr lang="en-US" sz="1600" dirty="0" smtClean="0">
                <a:latin typeface="Courier New" pitchFamily="49" charset="0"/>
                <a:cs typeface="Courier New" pitchFamily="49" charset="0"/>
              </a:rPr>
              <a:t>"3"):</a:t>
            </a:r>
            <a:endParaRPr lang="en-US" sz="1600" dirty="0">
              <a:latin typeface="Courier New" pitchFamily="49" charset="0"/>
              <a:cs typeface="Courier New" pitchFamily="49" charset="0"/>
            </a:endParaRPr>
          </a:p>
          <a:p>
            <a:pPr marL="0" indent="0">
              <a:buNone/>
            </a:pPr>
            <a:r>
              <a:rPr lang="en-US" sz="1600" dirty="0" smtClean="0">
                <a:latin typeface="Courier New" pitchFamily="49" charset="0"/>
                <a:cs typeface="Courier New" pitchFamily="49" charset="0"/>
              </a:rPr>
              <a:t>	</a:t>
            </a:r>
            <a:r>
              <a:rPr lang="en-US" sz="1600" b="1" dirty="0" smtClean="0">
                <a:solidFill>
                  <a:schemeClr val="accent1"/>
                </a:solidFill>
                <a:latin typeface="Courier New" pitchFamily="49" charset="0"/>
                <a:cs typeface="Courier New" pitchFamily="49" charset="0"/>
              </a:rPr>
              <a:t>print</a:t>
            </a:r>
            <a:r>
              <a:rPr lang="en-US" sz="1600" dirty="0" smtClean="0">
                <a:latin typeface="Courier New" pitchFamily="49" charset="0"/>
                <a:cs typeface="Courier New" pitchFamily="49" charset="0"/>
              </a:rPr>
              <a:t> "You </a:t>
            </a:r>
            <a:r>
              <a:rPr lang="en-US" sz="1600" dirty="0">
                <a:latin typeface="Courier New" pitchFamily="49" charset="0"/>
                <a:cs typeface="Courier New" pitchFamily="49" charset="0"/>
              </a:rPr>
              <a:t>have chosen option 3: </a:t>
            </a:r>
            <a:r>
              <a:rPr lang="en-US" sz="1600" dirty="0" smtClean="0">
                <a:latin typeface="Courier New" pitchFamily="49" charset="0"/>
                <a:cs typeface="Courier New" pitchFamily="49" charset="0"/>
              </a:rPr>
              <a:t>broccoli"</a:t>
            </a:r>
            <a:endParaRPr lang="en-US" sz="1600" dirty="0">
              <a:latin typeface="Courier New" pitchFamily="49" charset="0"/>
              <a:cs typeface="Courier New" pitchFamily="49" charset="0"/>
            </a:endParaRPr>
          </a:p>
          <a:p>
            <a:pPr marL="0" indent="0">
              <a:buNone/>
            </a:pPr>
            <a:r>
              <a:rPr lang="en-US" sz="1600" b="1" dirty="0">
                <a:solidFill>
                  <a:schemeClr val="accent1"/>
                </a:solidFill>
                <a:latin typeface="Courier New" pitchFamily="49" charset="0"/>
                <a:cs typeface="Courier New" pitchFamily="49" charset="0"/>
              </a:rPr>
              <a:t>else</a:t>
            </a:r>
            <a:r>
              <a:rPr lang="en-US" sz="1600" dirty="0">
                <a:latin typeface="Courier New" pitchFamily="49" charset="0"/>
                <a:cs typeface="Courier New" pitchFamily="49" charset="0"/>
              </a:rPr>
              <a:t>:</a:t>
            </a:r>
          </a:p>
          <a:p>
            <a:pPr marL="0" indent="0">
              <a:buNone/>
            </a:pPr>
            <a:r>
              <a:rPr lang="en-US" sz="1600" dirty="0" smtClean="0">
                <a:latin typeface="Courier New" pitchFamily="49" charset="0"/>
                <a:cs typeface="Courier New" pitchFamily="49" charset="0"/>
              </a:rPr>
              <a:t>	</a:t>
            </a:r>
            <a:r>
              <a:rPr lang="en-US" sz="1600" b="1" dirty="0" smtClean="0">
                <a:solidFill>
                  <a:schemeClr val="accent1"/>
                </a:solidFill>
                <a:latin typeface="Courier New" pitchFamily="49" charset="0"/>
                <a:cs typeface="Courier New" pitchFamily="49" charset="0"/>
              </a:rPr>
              <a:t>print</a:t>
            </a:r>
            <a:r>
              <a:rPr lang="en-US" sz="1600" dirty="0" smtClean="0">
                <a:latin typeface="Courier New" pitchFamily="49" charset="0"/>
                <a:cs typeface="Courier New" pitchFamily="49" charset="0"/>
              </a:rPr>
              <a:t> "Invalid </a:t>
            </a:r>
            <a:r>
              <a:rPr lang="en-US" sz="1600" dirty="0">
                <a:latin typeface="Courier New" pitchFamily="49" charset="0"/>
                <a:cs typeface="Courier New" pitchFamily="49" charset="0"/>
              </a:rPr>
              <a:t>input</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pPr marL="0" indent="0">
              <a:buNone/>
            </a:pPr>
            <a:endParaRPr lang="en-US" sz="1600" dirty="0" smtClean="0"/>
          </a:p>
          <a:p>
            <a:pPr marL="0" indent="0">
              <a:buNone/>
            </a:pPr>
            <a:r>
              <a:rPr lang="en-US" sz="1600" dirty="0"/>
              <a:t/>
            </a:r>
            <a:br>
              <a:rPr lang="en-US" sz="1600" dirty="0"/>
            </a:br>
            <a:r>
              <a:rPr lang="en-US" sz="2400" dirty="0"/>
              <a:t>Only one of these code blocks will be executed.</a:t>
            </a:r>
          </a:p>
        </p:txBody>
      </p:sp>
      <p:sp>
        <p:nvSpPr>
          <p:cNvPr id="4" name="Slide Number Placeholder 3"/>
          <p:cNvSpPr>
            <a:spLocks noGrp="1"/>
          </p:cNvSpPr>
          <p:nvPr>
            <p:ph type="sldNum" sz="quarter" idx="12"/>
          </p:nvPr>
        </p:nvSpPr>
        <p:spPr/>
        <p:txBody>
          <a:bodyPr/>
          <a:lstStyle/>
          <a:p>
            <a:fld id="{1F9F0B16-AAA5-4790-BCBA-E678911F1380}" type="slidenum">
              <a:rPr lang="en-US" smtClean="0"/>
              <a:t>37</a:t>
            </a:fld>
            <a:endParaRPr lang="en-US"/>
          </a:p>
        </p:txBody>
      </p:sp>
    </p:spTree>
    <p:extLst>
      <p:ext uri="{BB962C8B-B14F-4D97-AF65-F5344CB8AC3E}">
        <p14:creationId xmlns:p14="http://schemas.microsoft.com/office/powerpoint/2010/main" val="42168721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forms of the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"Nested" </a:t>
            </a:r>
            <a:r>
              <a:rPr lang="en-US" sz="2800" dirty="0" smtClean="0">
                <a:latin typeface="Courier New" panose="02070309020205020404" pitchFamily="49" charset="0"/>
                <a:cs typeface="Courier New" panose="02070309020205020404" pitchFamily="49" charset="0"/>
              </a:rPr>
              <a:t>if/else</a:t>
            </a:r>
            <a:r>
              <a:rPr lang="en-US" sz="2800" dirty="0" smtClean="0"/>
              <a:t>:</a:t>
            </a:r>
            <a:endParaRPr lang="en-US" sz="2800" dirty="0"/>
          </a:p>
          <a:p>
            <a:pPr marL="0" indent="0">
              <a:buNone/>
            </a:pPr>
            <a:endParaRPr lang="en-US" sz="1600" dirty="0" smtClean="0">
              <a:latin typeface="Courier New" pitchFamily="49" charset="0"/>
              <a:cs typeface="Courier New" pitchFamily="49" charset="0"/>
            </a:endParaRPr>
          </a:p>
          <a:p>
            <a:pPr marL="0" indent="0">
              <a:buNone/>
            </a:pPr>
            <a:r>
              <a:rPr lang="en-US" sz="1600" dirty="0" smtClean="0">
                <a:latin typeface="Courier New" pitchFamily="49" charset="0"/>
                <a:cs typeface="Courier New" pitchFamily="49" charset="0"/>
              </a:rPr>
              <a:t>test </a:t>
            </a:r>
            <a:r>
              <a:rPr lang="en-US" sz="1600" dirty="0">
                <a:latin typeface="Courier New" pitchFamily="49" charset="0"/>
                <a:cs typeface="Courier New" pitchFamily="49" charset="0"/>
              </a:rPr>
              <a:t>= </a:t>
            </a:r>
            <a:r>
              <a:rPr lang="en-US" sz="1600" b="1" dirty="0" err="1">
                <a:solidFill>
                  <a:schemeClr val="accent1"/>
                </a:solidFill>
                <a:latin typeface="Courier New" pitchFamily="49" charset="0"/>
                <a:cs typeface="Courier New" pitchFamily="49" charset="0"/>
              </a:rPr>
              <a:t>raw_input</a:t>
            </a:r>
            <a:r>
              <a:rPr lang="en-US" sz="1600" dirty="0" smtClean="0">
                <a:latin typeface="Courier New" pitchFamily="49" charset="0"/>
                <a:cs typeface="Courier New" pitchFamily="49" charset="0"/>
              </a:rPr>
              <a:t>("What </a:t>
            </a:r>
            <a:r>
              <a:rPr lang="en-US" sz="1600" dirty="0">
                <a:latin typeface="Courier New" pitchFamily="49" charset="0"/>
                <a:cs typeface="Courier New" pitchFamily="49" charset="0"/>
              </a:rPr>
              <a:t>is 1+1? </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pPr marL="0" indent="0">
              <a:buNone/>
            </a:pPr>
            <a:r>
              <a:rPr lang="en-US" sz="1600" b="1" dirty="0">
                <a:solidFill>
                  <a:schemeClr val="accent1"/>
                </a:solidFill>
                <a:latin typeface="Courier New" pitchFamily="49" charset="0"/>
                <a:cs typeface="Courier New" pitchFamily="49" charset="0"/>
              </a:rPr>
              <a:t>if</a:t>
            </a:r>
            <a:r>
              <a:rPr lang="en-US" sz="1600" dirty="0">
                <a:latin typeface="Courier New" pitchFamily="49" charset="0"/>
                <a:cs typeface="Courier New" pitchFamily="49" charset="0"/>
              </a:rPr>
              <a:t> (test == </a:t>
            </a:r>
            <a:r>
              <a:rPr lang="en-US" sz="1600" dirty="0" smtClean="0">
                <a:latin typeface="Courier New" pitchFamily="49" charset="0"/>
                <a:cs typeface="Courier New" pitchFamily="49" charset="0"/>
              </a:rPr>
              <a:t>"2"):</a:t>
            </a:r>
            <a:endParaRPr lang="en-US" sz="1600" dirty="0">
              <a:latin typeface="Courier New" pitchFamily="49" charset="0"/>
              <a:cs typeface="Courier New" pitchFamily="49" charset="0"/>
            </a:endParaRPr>
          </a:p>
          <a:p>
            <a:pPr marL="0" indent="0">
              <a:buNone/>
            </a:pPr>
            <a:r>
              <a:rPr lang="en-US" sz="1600" dirty="0" smtClean="0">
                <a:latin typeface="Courier New" pitchFamily="49" charset="0"/>
                <a:cs typeface="Courier New" pitchFamily="49" charset="0"/>
              </a:rPr>
              <a:t>	</a:t>
            </a:r>
            <a:r>
              <a:rPr lang="en-US" sz="1600" b="1" dirty="0" smtClean="0">
                <a:solidFill>
                  <a:schemeClr val="accent1"/>
                </a:solidFill>
                <a:latin typeface="Courier New" pitchFamily="49" charset="0"/>
                <a:cs typeface="Courier New" pitchFamily="49" charset="0"/>
              </a:rPr>
              <a:t>print</a:t>
            </a:r>
            <a:r>
              <a:rPr lang="en-US" sz="1600" dirty="0" smtClean="0">
                <a:latin typeface="Courier New" pitchFamily="49" charset="0"/>
                <a:cs typeface="Courier New" pitchFamily="49" charset="0"/>
              </a:rPr>
              <a:t> "Correct!"</a:t>
            </a:r>
            <a:endParaRPr lang="en-US" sz="1600" dirty="0">
              <a:latin typeface="Courier New" pitchFamily="49" charset="0"/>
              <a:cs typeface="Courier New" pitchFamily="49" charset="0"/>
            </a:endParaRPr>
          </a:p>
          <a:p>
            <a:pPr marL="0" indent="0">
              <a:buNone/>
            </a:pPr>
            <a:r>
              <a:rPr lang="en-US" sz="1600" dirty="0" smtClean="0">
                <a:latin typeface="Courier New" pitchFamily="49" charset="0"/>
                <a:cs typeface="Courier New" pitchFamily="49" charset="0"/>
              </a:rPr>
              <a:t>	test2 </a:t>
            </a:r>
            <a:r>
              <a:rPr lang="en-US" sz="1600" dirty="0">
                <a:latin typeface="Courier New" pitchFamily="49" charset="0"/>
                <a:cs typeface="Courier New" pitchFamily="49" charset="0"/>
              </a:rPr>
              <a:t>= </a:t>
            </a:r>
            <a:r>
              <a:rPr lang="en-US" sz="1600" b="1" dirty="0" err="1">
                <a:solidFill>
                  <a:schemeClr val="accent1"/>
                </a:solidFill>
                <a:latin typeface="Courier New" pitchFamily="49" charset="0"/>
                <a:cs typeface="Courier New" pitchFamily="49" charset="0"/>
              </a:rPr>
              <a:t>raw_input</a:t>
            </a:r>
            <a:r>
              <a:rPr lang="en-US" sz="1600" dirty="0" smtClean="0">
                <a:latin typeface="Courier New" pitchFamily="49" charset="0"/>
                <a:cs typeface="Courier New" pitchFamily="49" charset="0"/>
              </a:rPr>
              <a:t>("What </a:t>
            </a:r>
            <a:r>
              <a:rPr lang="en-US" sz="1600" dirty="0">
                <a:latin typeface="Courier New" pitchFamily="49" charset="0"/>
                <a:cs typeface="Courier New" pitchFamily="49" charset="0"/>
              </a:rPr>
              <a:t>is 2314*32626? </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pPr marL="0" indent="0">
              <a:buNone/>
            </a:pPr>
            <a:r>
              <a:rPr lang="en-US" sz="1600" dirty="0" smtClean="0">
                <a:latin typeface="Courier New" pitchFamily="49" charset="0"/>
                <a:cs typeface="Courier New" pitchFamily="49" charset="0"/>
              </a:rPr>
              <a:t>	</a:t>
            </a:r>
            <a:r>
              <a:rPr lang="en-US" sz="1600" b="1" dirty="0" smtClean="0">
                <a:solidFill>
                  <a:schemeClr val="accent1"/>
                </a:solidFill>
                <a:latin typeface="Courier New" pitchFamily="49" charset="0"/>
                <a:cs typeface="Courier New" pitchFamily="49" charset="0"/>
              </a:rPr>
              <a:t>if</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(test2 == </a:t>
            </a:r>
            <a:r>
              <a:rPr lang="en-US" sz="1600" dirty="0" smtClean="0">
                <a:latin typeface="Courier New" pitchFamily="49" charset="0"/>
                <a:cs typeface="Courier New" pitchFamily="49" charset="0"/>
              </a:rPr>
              <a:t>"75496564"):</a:t>
            </a:r>
            <a:endParaRPr lang="en-US" sz="1600" dirty="0">
              <a:latin typeface="Courier New" pitchFamily="49" charset="0"/>
              <a:cs typeface="Courier New" pitchFamily="49" charset="0"/>
            </a:endParaRPr>
          </a:p>
          <a:p>
            <a:pPr marL="0" indent="0">
              <a:buNone/>
            </a:pPr>
            <a:r>
              <a:rPr lang="en-US" sz="1600" dirty="0" smtClean="0">
                <a:latin typeface="Courier New" pitchFamily="49" charset="0"/>
                <a:cs typeface="Courier New" pitchFamily="49" charset="0"/>
              </a:rPr>
              <a:t>		</a:t>
            </a:r>
            <a:r>
              <a:rPr lang="en-US" sz="1600" b="1" dirty="0" smtClean="0">
                <a:solidFill>
                  <a:schemeClr val="accent1"/>
                </a:solidFill>
                <a:latin typeface="Courier New" pitchFamily="49" charset="0"/>
                <a:cs typeface="Courier New" pitchFamily="49" charset="0"/>
              </a:rPr>
              <a:t>print</a:t>
            </a:r>
            <a:r>
              <a:rPr lang="en-US" sz="1600" dirty="0" smtClean="0">
                <a:latin typeface="Courier New" pitchFamily="49" charset="0"/>
                <a:cs typeface="Courier New" pitchFamily="49" charset="0"/>
              </a:rPr>
              <a:t> "Correct</a:t>
            </a:r>
            <a:r>
              <a:rPr lang="en-US" sz="1600" dirty="0">
                <a:latin typeface="Courier New" pitchFamily="49" charset="0"/>
                <a:cs typeface="Courier New" pitchFamily="49" charset="0"/>
              </a:rPr>
              <a:t>! You passed all my tests</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pPr marL="0" indent="0">
              <a:buNone/>
            </a:pPr>
            <a:r>
              <a:rPr lang="en-US" sz="1600" dirty="0" smtClean="0">
                <a:latin typeface="Courier New" pitchFamily="49" charset="0"/>
                <a:cs typeface="Courier New" pitchFamily="49" charset="0"/>
              </a:rPr>
              <a:t>	</a:t>
            </a:r>
            <a:r>
              <a:rPr lang="en-US" sz="1600" b="1" dirty="0" smtClean="0">
                <a:solidFill>
                  <a:schemeClr val="accent1"/>
                </a:solidFill>
                <a:latin typeface="Courier New" pitchFamily="49" charset="0"/>
                <a:cs typeface="Courier New" pitchFamily="49" charset="0"/>
              </a:rPr>
              <a:t>else</a:t>
            </a:r>
            <a:r>
              <a:rPr lang="en-US" sz="1600" dirty="0">
                <a:latin typeface="Courier New" pitchFamily="49" charset="0"/>
                <a:cs typeface="Courier New" pitchFamily="49" charset="0"/>
              </a:rPr>
              <a:t>:</a:t>
            </a:r>
          </a:p>
          <a:p>
            <a:pPr marL="0" indent="0">
              <a:buNone/>
            </a:pPr>
            <a:r>
              <a:rPr lang="en-US" sz="1600" dirty="0" smtClean="0">
                <a:latin typeface="Courier New" pitchFamily="49" charset="0"/>
                <a:cs typeface="Courier New" pitchFamily="49" charset="0"/>
              </a:rPr>
              <a:t>		</a:t>
            </a:r>
            <a:r>
              <a:rPr lang="en-US" sz="1600" b="1" dirty="0" smtClean="0">
                <a:solidFill>
                  <a:schemeClr val="accent1"/>
                </a:solidFill>
                <a:latin typeface="Courier New" pitchFamily="49" charset="0"/>
                <a:cs typeface="Courier New" pitchFamily="49" charset="0"/>
              </a:rPr>
              <a:t>print</a:t>
            </a:r>
            <a:r>
              <a:rPr lang="en-US" sz="1600" dirty="0" smtClean="0">
                <a:latin typeface="Courier New" pitchFamily="49" charset="0"/>
                <a:cs typeface="Courier New" pitchFamily="49" charset="0"/>
              </a:rPr>
              <a:t> "Sorry</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that's </a:t>
            </a:r>
            <a:r>
              <a:rPr lang="en-US" sz="1600" dirty="0">
                <a:latin typeface="Courier New" pitchFamily="49" charset="0"/>
                <a:cs typeface="Courier New" pitchFamily="49" charset="0"/>
              </a:rPr>
              <a:t>wrong</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pPr marL="0" indent="0">
              <a:buNone/>
            </a:pPr>
            <a:r>
              <a:rPr lang="en-US" sz="1600" b="1" dirty="0">
                <a:solidFill>
                  <a:schemeClr val="accent1"/>
                </a:solidFill>
                <a:latin typeface="Courier New" pitchFamily="49" charset="0"/>
                <a:cs typeface="Courier New" pitchFamily="49" charset="0"/>
              </a:rPr>
              <a:t>else</a:t>
            </a:r>
            <a:r>
              <a:rPr lang="en-US" sz="1600" dirty="0">
                <a:latin typeface="Courier New" pitchFamily="49" charset="0"/>
                <a:cs typeface="Courier New" pitchFamily="49" charset="0"/>
              </a:rPr>
              <a:t>:</a:t>
            </a:r>
          </a:p>
          <a:p>
            <a:pPr marL="0" indent="0">
              <a:buNone/>
            </a:pPr>
            <a:r>
              <a:rPr lang="en-US" sz="1600" dirty="0" smtClean="0">
                <a:latin typeface="Courier New" pitchFamily="49" charset="0"/>
                <a:cs typeface="Courier New" pitchFamily="49" charset="0"/>
              </a:rPr>
              <a:t>	</a:t>
            </a:r>
            <a:r>
              <a:rPr lang="en-US" sz="1600" b="1" dirty="0" smtClean="0">
                <a:solidFill>
                  <a:schemeClr val="accent1"/>
                </a:solidFill>
                <a:latin typeface="Courier New" pitchFamily="49" charset="0"/>
                <a:cs typeface="Courier New" pitchFamily="49" charset="0"/>
              </a:rPr>
              <a:t>print</a:t>
            </a:r>
            <a:r>
              <a:rPr lang="en-US" sz="1600" dirty="0" smtClean="0">
                <a:latin typeface="Courier New" pitchFamily="49" charset="0"/>
                <a:cs typeface="Courier New" pitchFamily="49" charset="0"/>
              </a:rPr>
              <a:t> "Sorry</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that's </a:t>
            </a:r>
            <a:r>
              <a:rPr lang="en-US" sz="1600" dirty="0">
                <a:latin typeface="Courier New" pitchFamily="49" charset="0"/>
                <a:cs typeface="Courier New" pitchFamily="49" charset="0"/>
              </a:rPr>
              <a:t>wrong</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pPr marL="0" indent="0">
              <a:buNone/>
            </a:pPr>
            <a:r>
              <a:rPr lang="en-US" sz="1600" dirty="0"/>
              <a:t/>
            </a:r>
            <a:br>
              <a:rPr lang="en-US" sz="1600" dirty="0"/>
            </a:br>
            <a:endParaRPr lang="en-US" sz="1600" dirty="0"/>
          </a:p>
        </p:txBody>
      </p:sp>
      <p:sp>
        <p:nvSpPr>
          <p:cNvPr id="4" name="Slide Number Placeholder 3"/>
          <p:cNvSpPr>
            <a:spLocks noGrp="1"/>
          </p:cNvSpPr>
          <p:nvPr>
            <p:ph type="sldNum" sz="quarter" idx="12"/>
          </p:nvPr>
        </p:nvSpPr>
        <p:spPr/>
        <p:txBody>
          <a:bodyPr/>
          <a:lstStyle/>
          <a:p>
            <a:fld id="{1F9F0B16-AAA5-4790-BCBA-E678911F1380}" type="slidenum">
              <a:rPr lang="en-US" smtClean="0"/>
              <a:t>38</a:t>
            </a:fld>
            <a:endParaRPr lang="en-US"/>
          </a:p>
        </p:txBody>
      </p:sp>
    </p:spTree>
    <p:extLst>
      <p:ext uri="{BB962C8B-B14F-4D97-AF65-F5344CB8AC3E}">
        <p14:creationId xmlns:p14="http://schemas.microsoft.com/office/powerpoint/2010/main" val="9801325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latin typeface="Calibri Light" panose="020F0302020204030204" pitchFamily="34" charset="0"/>
              </a:rPr>
              <a:t>2. Built-in functions</a:t>
            </a:r>
            <a:endParaRPr lang="en-US" dirty="0">
              <a:latin typeface="Calibri Light" panose="020F0302020204030204" pitchFamily="34" charset="0"/>
            </a:endParaRP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1F9F0B16-AAA5-4790-BCBA-E678911F1380}" type="slidenum">
              <a:rPr lang="en-US" smtClean="0"/>
              <a:t>39</a:t>
            </a:fld>
            <a:endParaRPr lang="en-US"/>
          </a:p>
        </p:txBody>
      </p:sp>
    </p:spTree>
    <p:extLst>
      <p:ext uri="{BB962C8B-B14F-4D97-AF65-F5344CB8AC3E}">
        <p14:creationId xmlns:p14="http://schemas.microsoft.com/office/powerpoint/2010/main" val="3344989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Control statements – what are they?</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Programming is a lot like giving someone instructions or directions. For example, if I wanted to give you directions to my house, I might say...</a:t>
            </a:r>
            <a:endParaRPr lang="en-US" dirty="0"/>
          </a:p>
          <a:p>
            <a:pPr lvl="1" fontAlgn="base"/>
            <a:r>
              <a:rPr lang="en-US" dirty="0"/>
              <a:t>Turn right onto </a:t>
            </a:r>
            <a:r>
              <a:rPr lang="en-US" dirty="0" smtClean="0"/>
              <a:t>Main </a:t>
            </a:r>
            <a:r>
              <a:rPr lang="en-US" dirty="0"/>
              <a:t>Street</a:t>
            </a:r>
          </a:p>
          <a:p>
            <a:pPr lvl="1" fontAlgn="base"/>
            <a:r>
              <a:rPr lang="en-US" dirty="0"/>
              <a:t>Turn left onto </a:t>
            </a:r>
            <a:r>
              <a:rPr lang="en-US" dirty="0" smtClean="0"/>
              <a:t>Maple Ave</a:t>
            </a:r>
            <a:endParaRPr lang="en-US" dirty="0"/>
          </a:p>
          <a:p>
            <a:pPr lvl="1" fontAlgn="base"/>
            <a:r>
              <a:rPr lang="en-US" b="1" dirty="0"/>
              <a:t>If</a:t>
            </a:r>
            <a:r>
              <a:rPr lang="en-US" dirty="0"/>
              <a:t> there is </a:t>
            </a:r>
            <a:r>
              <a:rPr lang="en-US" dirty="0" smtClean="0"/>
              <a:t>construction</a:t>
            </a:r>
            <a:r>
              <a:rPr lang="en-US" dirty="0"/>
              <a:t>, continue straight on Maple Ave, turn right on Cat Lane, and left on </a:t>
            </a:r>
            <a:r>
              <a:rPr lang="en-US" dirty="0" smtClean="0"/>
              <a:t>Fake Street; </a:t>
            </a:r>
            <a:r>
              <a:rPr lang="en-US" b="1" dirty="0" smtClean="0"/>
              <a:t>otherwise </a:t>
            </a:r>
            <a:r>
              <a:rPr lang="en-US" dirty="0"/>
              <a:t>cut through the empty lot to </a:t>
            </a:r>
            <a:r>
              <a:rPr lang="en-US" dirty="0" smtClean="0"/>
              <a:t>Fake Street</a:t>
            </a:r>
          </a:p>
          <a:p>
            <a:pPr lvl="1" fontAlgn="base"/>
            <a:r>
              <a:rPr lang="en-US" dirty="0" smtClean="0"/>
              <a:t>Go </a:t>
            </a:r>
            <a:r>
              <a:rPr lang="en-US" dirty="0"/>
              <a:t>straight on </a:t>
            </a:r>
            <a:r>
              <a:rPr lang="en-US" dirty="0" smtClean="0"/>
              <a:t>Fake Street </a:t>
            </a:r>
            <a:r>
              <a:rPr lang="en-US" dirty="0"/>
              <a:t>until </a:t>
            </a:r>
            <a:r>
              <a:rPr lang="en-US" dirty="0" smtClean="0"/>
              <a:t>house 123</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1F9F0B16-AAA5-4790-BCBA-E678911F1380}" type="slidenum">
              <a:rPr lang="en-US" smtClean="0"/>
              <a:t>4</a:t>
            </a:fld>
            <a:endParaRPr lang="en-US"/>
          </a:p>
        </p:txBody>
      </p:sp>
    </p:spTree>
    <p:extLst>
      <p:ext uri="{BB962C8B-B14F-4D97-AF65-F5344CB8AC3E}">
        <p14:creationId xmlns:p14="http://schemas.microsoft.com/office/powerpoint/2010/main" val="7764595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 built-in function?</a:t>
            </a:r>
            <a:endParaRPr lang="en-US" dirty="0"/>
          </a:p>
        </p:txBody>
      </p:sp>
      <p:sp>
        <p:nvSpPr>
          <p:cNvPr id="3" name="Content Placeholder 2"/>
          <p:cNvSpPr>
            <a:spLocks noGrp="1"/>
          </p:cNvSpPr>
          <p:nvPr>
            <p:ph idx="1"/>
          </p:nvPr>
        </p:nvSpPr>
        <p:spPr/>
        <p:txBody>
          <a:bodyPr>
            <a:normAutofit/>
          </a:bodyPr>
          <a:lstStyle/>
          <a:p>
            <a:r>
              <a:rPr lang="en-US" sz="2800" dirty="0" smtClean="0"/>
              <a:t>Python provides some useful built-in functions that perform specific tasks</a:t>
            </a:r>
          </a:p>
          <a:p>
            <a:r>
              <a:rPr lang="en-US" sz="2800" dirty="0" smtClean="0"/>
              <a:t>What makes them "built-in"? </a:t>
            </a:r>
          </a:p>
          <a:p>
            <a:pPr lvl="1"/>
            <a:r>
              <a:rPr lang="en-US" sz="2400" dirty="0" smtClean="0"/>
              <a:t>Simply that you don't have to "import" anything in order to use them -- they're always available</a:t>
            </a:r>
          </a:p>
          <a:p>
            <a:r>
              <a:rPr lang="en-US" sz="2800" dirty="0" smtClean="0"/>
              <a:t>We've already seen some examples:</a:t>
            </a:r>
          </a:p>
          <a:p>
            <a:pPr lvl="1"/>
            <a:r>
              <a:rPr lang="en-US" sz="2400" b="1" dirty="0" smtClean="0">
                <a:solidFill>
                  <a:schemeClr val="accent1"/>
                </a:solidFill>
                <a:latin typeface="Courier New" panose="02070309020205020404" pitchFamily="49" charset="0"/>
                <a:cs typeface="Courier New" panose="02070309020205020404" pitchFamily="49" charset="0"/>
              </a:rPr>
              <a:t>print</a:t>
            </a:r>
            <a:r>
              <a:rPr lang="en-US" sz="2400" dirty="0" smtClean="0">
                <a:latin typeface="Courier New" panose="02070309020205020404" pitchFamily="49" charset="0"/>
                <a:cs typeface="Courier New" panose="02070309020205020404" pitchFamily="49" charset="0"/>
              </a:rPr>
              <a:t>, </a:t>
            </a:r>
            <a:r>
              <a:rPr lang="en-US" sz="2400" b="1" dirty="0" err="1" smtClean="0">
                <a:solidFill>
                  <a:schemeClr val="accent1"/>
                </a:solidFill>
                <a:latin typeface="Courier New" panose="02070309020205020404" pitchFamily="49" charset="0"/>
                <a:cs typeface="Courier New" panose="02070309020205020404" pitchFamily="49" charset="0"/>
              </a:rPr>
              <a:t>int</a:t>
            </a:r>
            <a:r>
              <a:rPr lang="en-US" sz="2400" dirty="0" smtClean="0">
                <a:latin typeface="Courier New" panose="02070309020205020404" pitchFamily="49" charset="0"/>
                <a:cs typeface="Courier New" panose="02070309020205020404" pitchFamily="49" charset="0"/>
              </a:rPr>
              <a:t>(), </a:t>
            </a:r>
            <a:r>
              <a:rPr lang="en-US" sz="2400" b="1" dirty="0" smtClean="0">
                <a:solidFill>
                  <a:schemeClr val="accent1"/>
                </a:solidFill>
                <a:latin typeface="Courier New" panose="02070309020205020404" pitchFamily="49" charset="0"/>
                <a:cs typeface="Courier New" panose="02070309020205020404" pitchFamily="49" charset="0"/>
              </a:rPr>
              <a:t>float</a:t>
            </a:r>
            <a:r>
              <a:rPr lang="en-US" sz="2400" dirty="0" smtClean="0">
                <a:latin typeface="Courier New" panose="02070309020205020404" pitchFamily="49" charset="0"/>
                <a:cs typeface="Courier New" panose="02070309020205020404" pitchFamily="49" charset="0"/>
              </a:rPr>
              <a:t>(), </a:t>
            </a:r>
            <a:r>
              <a:rPr lang="en-US" sz="2400" b="1" dirty="0" err="1" smtClean="0">
                <a:solidFill>
                  <a:schemeClr val="accent1"/>
                </a:solidFill>
                <a:latin typeface="Courier New" panose="02070309020205020404" pitchFamily="49" charset="0"/>
                <a:cs typeface="Courier New" panose="02070309020205020404" pitchFamily="49" charset="0"/>
              </a:rPr>
              <a:t>str</a:t>
            </a:r>
            <a:r>
              <a:rPr lang="en-US" sz="2400" dirty="0" smtClean="0">
                <a:latin typeface="Courier New" panose="02070309020205020404" pitchFamily="49" charset="0"/>
                <a:cs typeface="Courier New" panose="02070309020205020404" pitchFamily="49" charset="0"/>
              </a:rPr>
              <a:t>()</a:t>
            </a:r>
          </a:p>
          <a:p>
            <a:r>
              <a:rPr lang="en-US" sz="2800" dirty="0" smtClean="0"/>
              <a:t>Now we'll look at a few more</a:t>
            </a:r>
            <a:endParaRPr lang="en-US" sz="2800" dirty="0"/>
          </a:p>
        </p:txBody>
      </p:sp>
      <p:sp>
        <p:nvSpPr>
          <p:cNvPr id="4" name="Slide Number Placeholder 3"/>
          <p:cNvSpPr>
            <a:spLocks noGrp="1"/>
          </p:cNvSpPr>
          <p:nvPr>
            <p:ph type="sldNum" sz="quarter" idx="12"/>
          </p:nvPr>
        </p:nvSpPr>
        <p:spPr/>
        <p:txBody>
          <a:bodyPr/>
          <a:lstStyle/>
          <a:p>
            <a:fld id="{1F9F0B16-AAA5-4790-BCBA-E678911F1380}" type="slidenum">
              <a:rPr lang="en-US" smtClean="0"/>
              <a:t>40</a:t>
            </a:fld>
            <a:endParaRPr lang="en-US"/>
          </a:p>
        </p:txBody>
      </p:sp>
    </p:spTree>
    <p:extLst>
      <p:ext uri="{BB962C8B-B14F-4D97-AF65-F5344CB8AC3E}">
        <p14:creationId xmlns:p14="http://schemas.microsoft.com/office/powerpoint/2010/main" val="5245601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latin typeface="Courier New" pitchFamily="49" charset="0"/>
                <a:cs typeface="Courier New" pitchFamily="49" charset="0"/>
              </a:rPr>
              <a:t>raw_input</a:t>
            </a:r>
            <a:r>
              <a:rPr lang="en-US" sz="4000" dirty="0" smtClean="0">
                <a:latin typeface="Courier New" pitchFamily="49" charset="0"/>
                <a:cs typeface="Courier New" pitchFamily="49" charset="0"/>
              </a:rPr>
              <a:t>()</a:t>
            </a:r>
            <a:endParaRPr lang="en-US" sz="4000" dirty="0">
              <a:latin typeface="Courier New" pitchFamily="49" charset="0"/>
              <a:cs typeface="Courier New" pitchFamily="49" charset="0"/>
            </a:endParaRPr>
          </a:p>
        </p:txBody>
      </p:sp>
      <p:sp>
        <p:nvSpPr>
          <p:cNvPr id="3" name="Content Placeholder 2"/>
          <p:cNvSpPr>
            <a:spLocks noGrp="1"/>
          </p:cNvSpPr>
          <p:nvPr>
            <p:ph idx="1"/>
          </p:nvPr>
        </p:nvSpPr>
        <p:spPr/>
        <p:txBody>
          <a:bodyPr>
            <a:normAutofit fontScale="77500" lnSpcReduction="20000"/>
          </a:bodyPr>
          <a:lstStyle/>
          <a:p>
            <a:pPr marL="0" indent="0">
              <a:buNone/>
            </a:pPr>
            <a:r>
              <a:rPr lang="en-US" b="1" dirty="0" smtClean="0"/>
              <a:t>Description:</a:t>
            </a:r>
            <a:r>
              <a:rPr lang="en-US" dirty="0" smtClean="0"/>
              <a:t> A built-in function that allows user input </a:t>
            </a:r>
            <a:r>
              <a:rPr lang="en-US" dirty="0"/>
              <a:t>to be read from the terminal. </a:t>
            </a:r>
            <a:endParaRPr lang="en-US" dirty="0" smtClean="0"/>
          </a:p>
          <a:p>
            <a:pPr lvl="1"/>
            <a:r>
              <a:rPr lang="en-US" dirty="0" smtClean="0"/>
              <a:t>As seen in the lab1 problem set.</a:t>
            </a:r>
          </a:p>
          <a:p>
            <a:pPr lvl="1"/>
            <a:r>
              <a:rPr lang="en-US" dirty="0" smtClean="0"/>
              <a:t>The </a:t>
            </a:r>
            <a:r>
              <a:rPr lang="en-US" dirty="0"/>
              <a:t>execution of the code will pause when it reaches the </a:t>
            </a:r>
            <a:r>
              <a:rPr lang="en-US" dirty="0" err="1">
                <a:latin typeface="Courier New" panose="02070309020205020404" pitchFamily="49" charset="0"/>
                <a:cs typeface="Courier New" panose="02070309020205020404" pitchFamily="49" charset="0"/>
              </a:rPr>
              <a:t>raw_input</a:t>
            </a:r>
            <a:r>
              <a:rPr lang="en-US" dirty="0">
                <a:latin typeface="Courier New" panose="02070309020205020404" pitchFamily="49" charset="0"/>
                <a:cs typeface="Courier New" panose="02070309020205020404" pitchFamily="49" charset="0"/>
              </a:rPr>
              <a:t>()</a:t>
            </a:r>
            <a:r>
              <a:rPr lang="en-US" dirty="0"/>
              <a:t> </a:t>
            </a:r>
            <a:r>
              <a:rPr lang="en-US" dirty="0" smtClean="0"/>
              <a:t>function </a:t>
            </a:r>
            <a:r>
              <a:rPr lang="en-US" dirty="0"/>
              <a:t>and wait for the user to input something. </a:t>
            </a:r>
            <a:endParaRPr lang="en-US" dirty="0" smtClean="0"/>
          </a:p>
          <a:p>
            <a:pPr lvl="1"/>
            <a:r>
              <a:rPr lang="en-US" dirty="0" smtClean="0"/>
              <a:t>The </a:t>
            </a:r>
            <a:r>
              <a:rPr lang="en-US" dirty="0"/>
              <a:t>input ends when the user hits </a:t>
            </a:r>
            <a:r>
              <a:rPr lang="en-US" dirty="0" smtClean="0"/>
              <a:t>"enter". </a:t>
            </a:r>
          </a:p>
          <a:p>
            <a:pPr lvl="1"/>
            <a:r>
              <a:rPr lang="en-US" dirty="0" smtClean="0"/>
              <a:t>The data that is read by </a:t>
            </a:r>
            <a:r>
              <a:rPr lang="en-US" dirty="0" err="1" smtClean="0">
                <a:latin typeface="Courier New" panose="02070309020205020404" pitchFamily="49" charset="0"/>
                <a:cs typeface="Courier New" panose="02070309020205020404" pitchFamily="49" charset="0"/>
              </a:rPr>
              <a:t>raw_input</a:t>
            </a:r>
            <a:r>
              <a:rPr lang="en-US" dirty="0" smtClean="0">
                <a:latin typeface="Courier New" panose="02070309020205020404" pitchFamily="49" charset="0"/>
                <a:cs typeface="Courier New" panose="02070309020205020404" pitchFamily="49" charset="0"/>
              </a:rPr>
              <a:t>()</a:t>
            </a:r>
            <a:r>
              <a:rPr lang="en-US" dirty="0" smtClean="0">
                <a:cs typeface="Courier New" panose="02070309020205020404" pitchFamily="49" charset="0"/>
              </a:rPr>
              <a:t> </a:t>
            </a:r>
            <a:r>
              <a:rPr lang="en-US" dirty="0" smtClean="0"/>
              <a:t>can </a:t>
            </a:r>
            <a:r>
              <a:rPr lang="en-US" dirty="0"/>
              <a:t>then be stored in a </a:t>
            </a:r>
            <a:r>
              <a:rPr lang="en-US" dirty="0" smtClean="0"/>
              <a:t>variable and used in the code.</a:t>
            </a:r>
          </a:p>
          <a:p>
            <a:pPr lvl="1"/>
            <a:r>
              <a:rPr lang="en-US" b="1" dirty="0" smtClean="0"/>
              <a:t>This function always returns a string, even if the user entered a number.</a:t>
            </a:r>
          </a:p>
          <a:p>
            <a:pPr marL="0" indent="0">
              <a:buNone/>
            </a:pPr>
            <a:endParaRPr lang="en-US" dirty="0" smtClean="0"/>
          </a:p>
          <a:p>
            <a:pPr marL="0" indent="0" algn="ctr">
              <a:buNone/>
            </a:pPr>
            <a:r>
              <a:rPr lang="en-US" dirty="0" smtClean="0"/>
              <a:t>This allows us to change what our program does without actually changing the code itself!</a:t>
            </a:r>
          </a:p>
        </p:txBody>
      </p:sp>
      <p:sp>
        <p:nvSpPr>
          <p:cNvPr id="4" name="Slide Number Placeholder 3"/>
          <p:cNvSpPr>
            <a:spLocks noGrp="1"/>
          </p:cNvSpPr>
          <p:nvPr>
            <p:ph type="sldNum" sz="quarter" idx="12"/>
          </p:nvPr>
        </p:nvSpPr>
        <p:spPr/>
        <p:txBody>
          <a:bodyPr/>
          <a:lstStyle/>
          <a:p>
            <a:fld id="{1F9F0B16-AAA5-4790-BCBA-E678911F1380}" type="slidenum">
              <a:rPr lang="en-US" smtClean="0"/>
              <a:t>41</a:t>
            </a:fld>
            <a:endParaRPr lang="en-US"/>
          </a:p>
        </p:txBody>
      </p:sp>
    </p:spTree>
    <p:extLst>
      <p:ext uri="{BB962C8B-B14F-4D97-AF65-F5344CB8AC3E}">
        <p14:creationId xmlns:p14="http://schemas.microsoft.com/office/powerpoint/2010/main" val="8867139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Courier New" panose="02070309020205020404" pitchFamily="49" charset="0"/>
                <a:cs typeface="Courier New" panose="02070309020205020404" pitchFamily="49" charset="0"/>
              </a:rPr>
              <a:t>raw_input</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marL="0" indent="0">
              <a:buNone/>
            </a:pPr>
            <a:r>
              <a:rPr lang="en-US" dirty="0" smtClean="0"/>
              <a:t>Syntax:</a:t>
            </a:r>
          </a:p>
          <a:p>
            <a:pPr marL="0" indent="0">
              <a:buNone/>
            </a:pPr>
            <a:r>
              <a:rPr lang="en-US" dirty="0" smtClean="0"/>
              <a:t>	</a:t>
            </a:r>
            <a:r>
              <a:rPr lang="en-US" sz="2400" b="1" dirty="0" err="1" smtClean="0">
                <a:solidFill>
                  <a:schemeClr val="accent1"/>
                </a:solidFill>
                <a:latin typeface="Courier New" pitchFamily="49" charset="0"/>
                <a:cs typeface="Courier New" pitchFamily="49" charset="0"/>
              </a:rPr>
              <a:t>raw_input</a:t>
            </a:r>
            <a:r>
              <a:rPr lang="en-US" sz="2400" dirty="0" smtClean="0">
                <a:latin typeface="Courier New" pitchFamily="49" charset="0"/>
                <a:cs typeface="Courier New" pitchFamily="49" charset="0"/>
              </a:rPr>
              <a:t>("Optional prompt: ")</a:t>
            </a:r>
            <a:endParaRPr lang="en-US" dirty="0" smtClean="0"/>
          </a:p>
          <a:p>
            <a:pPr marL="0" indent="0">
              <a:buNone/>
            </a:pPr>
            <a:r>
              <a:rPr lang="en-US" dirty="0" smtClean="0"/>
              <a:t>Examples: </a:t>
            </a:r>
            <a:endParaRPr lang="en-US" sz="2400" dirty="0" smtClean="0">
              <a:latin typeface="Courier New" pitchFamily="49" charset="0"/>
              <a:cs typeface="Courier New" pitchFamily="49" charset="0"/>
            </a:endParaRPr>
          </a:p>
          <a:p>
            <a:pPr marL="0" indent="0">
              <a:buNone/>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name </a:t>
            </a:r>
            <a:r>
              <a:rPr lang="en-US" sz="2400" dirty="0">
                <a:latin typeface="Courier New" pitchFamily="49" charset="0"/>
                <a:cs typeface="Courier New" pitchFamily="49" charset="0"/>
              </a:rPr>
              <a:t>= </a:t>
            </a:r>
            <a:r>
              <a:rPr lang="en-US" sz="2400" b="1" dirty="0" err="1">
                <a:solidFill>
                  <a:schemeClr val="accent1"/>
                </a:solidFill>
                <a:latin typeface="Courier New" pitchFamily="49" charset="0"/>
                <a:cs typeface="Courier New" pitchFamily="49" charset="0"/>
              </a:rPr>
              <a:t>raw_input</a:t>
            </a:r>
            <a:r>
              <a:rPr lang="en-US" sz="2400" dirty="0" smtClean="0">
                <a:latin typeface="Courier New" pitchFamily="49" charset="0"/>
                <a:cs typeface="Courier New" pitchFamily="49" charset="0"/>
              </a:rPr>
              <a:t>("Your name: ")</a:t>
            </a:r>
          </a:p>
          <a:p>
            <a:pPr marL="0" indent="0">
              <a:buNone/>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age = </a:t>
            </a:r>
            <a:r>
              <a:rPr lang="en-US" sz="2400" b="1" dirty="0" err="1" smtClean="0">
                <a:solidFill>
                  <a:schemeClr val="accent1"/>
                </a:solidFill>
                <a:latin typeface="Courier New" pitchFamily="49" charset="0"/>
                <a:cs typeface="Courier New" pitchFamily="49" charset="0"/>
              </a:rPr>
              <a:t>int</a:t>
            </a:r>
            <a:r>
              <a:rPr lang="en-US" sz="2400" dirty="0" smtClean="0">
                <a:latin typeface="Courier New" pitchFamily="49" charset="0"/>
                <a:cs typeface="Courier New" pitchFamily="49" charset="0"/>
              </a:rPr>
              <a:t>(</a:t>
            </a:r>
            <a:r>
              <a:rPr lang="en-US" sz="2400" b="1" dirty="0" err="1" smtClean="0">
                <a:solidFill>
                  <a:schemeClr val="accent1"/>
                </a:solidFill>
                <a:latin typeface="Courier New" pitchFamily="49" charset="0"/>
                <a:cs typeface="Courier New" pitchFamily="49" charset="0"/>
              </a:rPr>
              <a:t>raw_input</a:t>
            </a:r>
            <a:r>
              <a:rPr lang="en-US" sz="2400" dirty="0" smtClean="0">
                <a:latin typeface="Courier New" pitchFamily="49" charset="0"/>
                <a:cs typeface="Courier New" pitchFamily="49" charset="0"/>
              </a:rPr>
              <a:t>("Your age: "))</a:t>
            </a:r>
            <a:endParaRPr lang="en-US" sz="24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F9F0B16-AAA5-4790-BCBA-E678911F1380}" type="slidenum">
              <a:rPr lang="en-US" smtClean="0"/>
              <a:t>42</a:t>
            </a:fld>
            <a:endParaRPr lang="en-US"/>
          </a:p>
        </p:txBody>
      </p:sp>
      <p:sp>
        <p:nvSpPr>
          <p:cNvPr id="5" name="TextBox 4"/>
          <p:cNvSpPr txBox="1"/>
          <p:nvPr/>
        </p:nvSpPr>
        <p:spPr>
          <a:xfrm>
            <a:off x="5715000" y="4495800"/>
            <a:ext cx="2895600" cy="1677382"/>
          </a:xfrm>
          <a:prstGeom prst="rect">
            <a:avLst/>
          </a:prstGeom>
          <a:solidFill>
            <a:schemeClr val="bg2"/>
          </a:solidFill>
          <a:ln>
            <a:solidFill>
              <a:schemeClr val="tx1">
                <a:lumMod val="50000"/>
                <a:lumOff val="50000"/>
              </a:schemeClr>
            </a:solidFill>
          </a:ln>
        </p:spPr>
        <p:txBody>
          <a:bodyPr wrap="square" rtlCol="0">
            <a:spAutoFit/>
          </a:bodyPr>
          <a:lstStyle/>
          <a:p>
            <a:pPr>
              <a:spcAft>
                <a:spcPts val="600"/>
              </a:spcAft>
            </a:pPr>
            <a:r>
              <a:rPr lang="en-US" sz="1400" i="1" dirty="0" smtClean="0"/>
              <a:t>Important to note:</a:t>
            </a:r>
          </a:p>
          <a:p>
            <a:pPr>
              <a:spcAft>
                <a:spcPts val="600"/>
              </a:spcAft>
            </a:pPr>
            <a:r>
              <a:rPr lang="en-US" sz="1400" dirty="0" smtClean="0"/>
              <a:t>We can </a:t>
            </a:r>
            <a:r>
              <a:rPr lang="en-US" sz="1400" b="1" dirty="0"/>
              <a:t>nest commands</a:t>
            </a:r>
            <a:r>
              <a:rPr lang="en-US" sz="1400" dirty="0"/>
              <a:t> inside of each other, as in the second example here. This works a lot like the order of operations in math—whatever is the most nested is executed first, and then execution proceeds outward</a:t>
            </a:r>
            <a:r>
              <a:rPr lang="en-US" sz="1400" dirty="0" smtClean="0"/>
              <a:t>.</a:t>
            </a:r>
            <a:endParaRPr lang="en-US" sz="1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645" y="4775802"/>
            <a:ext cx="5078631" cy="6154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8344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Courier New" panose="02070309020205020404" pitchFamily="49" charset="0"/>
                <a:cs typeface="Courier New" panose="02070309020205020404" pitchFamily="49" charset="0"/>
              </a:rPr>
              <a:t>raw_input</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marL="0" indent="0">
              <a:buNone/>
            </a:pPr>
            <a:r>
              <a:rPr lang="en-US" dirty="0" smtClean="0"/>
              <a:t>Syntax:</a:t>
            </a:r>
          </a:p>
          <a:p>
            <a:pPr marL="0" indent="0">
              <a:buNone/>
            </a:pPr>
            <a:r>
              <a:rPr lang="en-US" dirty="0"/>
              <a:t>	</a:t>
            </a:r>
            <a:r>
              <a:rPr lang="en-US" sz="2400" b="1" dirty="0" err="1" smtClean="0">
                <a:solidFill>
                  <a:schemeClr val="accent1"/>
                </a:solidFill>
                <a:latin typeface="Courier New" pitchFamily="49" charset="0"/>
                <a:cs typeface="Courier New" pitchFamily="49" charset="0"/>
              </a:rPr>
              <a:t>raw_input</a:t>
            </a:r>
            <a:r>
              <a:rPr lang="en-US" sz="2400" dirty="0" smtClean="0">
                <a:latin typeface="Courier New" pitchFamily="49" charset="0"/>
                <a:cs typeface="Courier New" pitchFamily="49" charset="0"/>
              </a:rPr>
              <a:t>("Optional prompt: ")</a:t>
            </a:r>
            <a:endParaRPr lang="en-US" dirty="0" smtClean="0"/>
          </a:p>
          <a:p>
            <a:pPr marL="0" indent="0">
              <a:buNone/>
            </a:pPr>
            <a:r>
              <a:rPr lang="en-US" dirty="0" smtClean="0"/>
              <a:t>Examples: </a:t>
            </a:r>
          </a:p>
          <a:p>
            <a:pPr marL="0" indent="0">
              <a:buNone/>
            </a:pPr>
            <a:r>
              <a:rPr lang="en-US" sz="2400" dirty="0">
                <a:latin typeface="Courier New" pitchFamily="49" charset="0"/>
                <a:cs typeface="Courier New" pitchFamily="49" charset="0"/>
              </a:rPr>
              <a:t>	</a:t>
            </a:r>
            <a:endParaRPr lang="en-US" sz="2400" dirty="0" smtClean="0">
              <a:latin typeface="Courier New" pitchFamily="49" charset="0"/>
              <a:cs typeface="Courier New" pitchFamily="49" charset="0"/>
            </a:endParaRPr>
          </a:p>
          <a:p>
            <a:pPr marL="0" indent="0">
              <a:buNone/>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name </a:t>
            </a:r>
            <a:r>
              <a:rPr lang="en-US" sz="2400" dirty="0">
                <a:latin typeface="Courier New" pitchFamily="49" charset="0"/>
                <a:cs typeface="Courier New" pitchFamily="49" charset="0"/>
              </a:rPr>
              <a:t>= </a:t>
            </a:r>
            <a:r>
              <a:rPr lang="en-US" sz="2400" b="1" dirty="0" err="1">
                <a:solidFill>
                  <a:schemeClr val="accent1"/>
                </a:solidFill>
                <a:latin typeface="Courier New" pitchFamily="49" charset="0"/>
                <a:cs typeface="Courier New" pitchFamily="49" charset="0"/>
              </a:rPr>
              <a:t>raw_input</a:t>
            </a:r>
            <a:r>
              <a:rPr lang="en-US" sz="2400" dirty="0" smtClean="0">
                <a:latin typeface="Courier New" pitchFamily="49" charset="0"/>
                <a:cs typeface="Courier New" pitchFamily="49" charset="0"/>
              </a:rPr>
              <a:t>("Your name: ")</a:t>
            </a:r>
          </a:p>
          <a:p>
            <a:pPr marL="0" indent="0">
              <a:buNone/>
            </a:pPr>
            <a:r>
              <a:rPr lang="en-US" sz="2400" dirty="0">
                <a:latin typeface="Courier New" pitchFamily="49" charset="0"/>
                <a:cs typeface="Courier New" pitchFamily="49" charset="0"/>
              </a:rPr>
              <a:t>	</a:t>
            </a:r>
            <a:endParaRPr lang="en-US" sz="2400" dirty="0" smtClean="0">
              <a:latin typeface="Courier New" pitchFamily="49" charset="0"/>
              <a:cs typeface="Courier New" pitchFamily="49" charset="0"/>
            </a:endParaRPr>
          </a:p>
          <a:p>
            <a:pPr marL="0" indent="0">
              <a:buNone/>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age = </a:t>
            </a:r>
            <a:r>
              <a:rPr lang="en-US" sz="2400" b="1" dirty="0" err="1" smtClean="0">
                <a:solidFill>
                  <a:srgbClr val="0070C0"/>
                </a:solidFill>
                <a:latin typeface="Courier New" pitchFamily="49" charset="0"/>
                <a:cs typeface="Courier New" pitchFamily="49" charset="0"/>
              </a:rPr>
              <a:t>int</a:t>
            </a:r>
            <a:r>
              <a:rPr lang="en-US" sz="2400" dirty="0" smtClean="0">
                <a:latin typeface="Courier New" pitchFamily="49" charset="0"/>
                <a:cs typeface="Courier New" pitchFamily="49" charset="0"/>
              </a:rPr>
              <a:t>(</a:t>
            </a:r>
            <a:r>
              <a:rPr lang="en-US" sz="2400" b="1" dirty="0" err="1" smtClean="0">
                <a:solidFill>
                  <a:schemeClr val="accent1"/>
                </a:solidFill>
                <a:latin typeface="Courier New" pitchFamily="49" charset="0"/>
                <a:cs typeface="Courier New" pitchFamily="49" charset="0"/>
              </a:rPr>
              <a:t>raw_input</a:t>
            </a:r>
            <a:r>
              <a:rPr lang="en-US" sz="2400" dirty="0" smtClean="0">
                <a:latin typeface="Courier New" pitchFamily="49" charset="0"/>
                <a:cs typeface="Courier New" pitchFamily="49" charset="0"/>
              </a:rPr>
              <a:t>("Your age: "))</a:t>
            </a:r>
            <a:endParaRPr lang="en-US" sz="24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F9F0B16-AAA5-4790-BCBA-E678911F1380}" type="slidenum">
              <a:rPr lang="en-US" smtClean="0"/>
              <a:t>43</a:t>
            </a:fld>
            <a:endParaRPr lang="en-US"/>
          </a:p>
        </p:txBody>
      </p:sp>
      <p:sp>
        <p:nvSpPr>
          <p:cNvPr id="7" name="Freeform 6"/>
          <p:cNvSpPr/>
          <p:nvPr/>
        </p:nvSpPr>
        <p:spPr>
          <a:xfrm>
            <a:off x="1937426" y="3657600"/>
            <a:ext cx="1186774" cy="228600"/>
          </a:xfrm>
          <a:custGeom>
            <a:avLst/>
            <a:gdLst>
              <a:gd name="connsiteX0" fmla="*/ 0 w 1186774"/>
              <a:gd name="connsiteY0" fmla="*/ 350242 h 350242"/>
              <a:gd name="connsiteX1" fmla="*/ 583660 w 1186774"/>
              <a:gd name="connsiteY1" fmla="*/ 46 h 350242"/>
              <a:gd name="connsiteX2" fmla="*/ 1186774 w 1186774"/>
              <a:gd name="connsiteY2" fmla="*/ 330786 h 350242"/>
            </a:gdLst>
            <a:ahLst/>
            <a:cxnLst>
              <a:cxn ang="0">
                <a:pos x="connsiteX0" y="connsiteY0"/>
              </a:cxn>
              <a:cxn ang="0">
                <a:pos x="connsiteX1" y="connsiteY1"/>
              </a:cxn>
              <a:cxn ang="0">
                <a:pos x="connsiteX2" y="connsiteY2"/>
              </a:cxn>
            </a:cxnLst>
            <a:rect l="l" t="t" r="r" b="b"/>
            <a:pathLst>
              <a:path w="1186774" h="350242">
                <a:moveTo>
                  <a:pt x="0" y="350242"/>
                </a:moveTo>
                <a:cubicBezTo>
                  <a:pt x="192932" y="176765"/>
                  <a:pt x="385864" y="3289"/>
                  <a:pt x="583660" y="46"/>
                </a:cubicBezTo>
                <a:cubicBezTo>
                  <a:pt x="781456" y="-3197"/>
                  <a:pt x="984115" y="163794"/>
                  <a:pt x="1186774" y="330786"/>
                </a:cubicBezTo>
              </a:path>
            </a:pathLst>
          </a:custGeom>
          <a:noFill/>
          <a:ln w="19050">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752600" y="4572000"/>
            <a:ext cx="990600" cy="228600"/>
          </a:xfrm>
          <a:custGeom>
            <a:avLst/>
            <a:gdLst>
              <a:gd name="connsiteX0" fmla="*/ 0 w 1186774"/>
              <a:gd name="connsiteY0" fmla="*/ 350242 h 350242"/>
              <a:gd name="connsiteX1" fmla="*/ 583660 w 1186774"/>
              <a:gd name="connsiteY1" fmla="*/ 46 h 350242"/>
              <a:gd name="connsiteX2" fmla="*/ 1186774 w 1186774"/>
              <a:gd name="connsiteY2" fmla="*/ 330786 h 350242"/>
            </a:gdLst>
            <a:ahLst/>
            <a:cxnLst>
              <a:cxn ang="0">
                <a:pos x="connsiteX0" y="connsiteY0"/>
              </a:cxn>
              <a:cxn ang="0">
                <a:pos x="connsiteX1" y="connsiteY1"/>
              </a:cxn>
              <a:cxn ang="0">
                <a:pos x="connsiteX2" y="connsiteY2"/>
              </a:cxn>
            </a:cxnLst>
            <a:rect l="l" t="t" r="r" b="b"/>
            <a:pathLst>
              <a:path w="1186774" h="350242">
                <a:moveTo>
                  <a:pt x="0" y="350242"/>
                </a:moveTo>
                <a:cubicBezTo>
                  <a:pt x="192932" y="176765"/>
                  <a:pt x="385864" y="3289"/>
                  <a:pt x="583660" y="46"/>
                </a:cubicBezTo>
                <a:cubicBezTo>
                  <a:pt x="781456" y="-3197"/>
                  <a:pt x="984115" y="163794"/>
                  <a:pt x="1186774" y="330786"/>
                </a:cubicBezTo>
              </a:path>
            </a:pathLst>
          </a:custGeom>
          <a:noFill/>
          <a:ln w="19050">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2819400" y="4572000"/>
            <a:ext cx="914400" cy="228600"/>
          </a:xfrm>
          <a:custGeom>
            <a:avLst/>
            <a:gdLst>
              <a:gd name="connsiteX0" fmla="*/ 0 w 1186774"/>
              <a:gd name="connsiteY0" fmla="*/ 350242 h 350242"/>
              <a:gd name="connsiteX1" fmla="*/ 583660 w 1186774"/>
              <a:gd name="connsiteY1" fmla="*/ 46 h 350242"/>
              <a:gd name="connsiteX2" fmla="*/ 1186774 w 1186774"/>
              <a:gd name="connsiteY2" fmla="*/ 330786 h 350242"/>
            </a:gdLst>
            <a:ahLst/>
            <a:cxnLst>
              <a:cxn ang="0">
                <a:pos x="connsiteX0" y="connsiteY0"/>
              </a:cxn>
              <a:cxn ang="0">
                <a:pos x="connsiteX1" y="connsiteY1"/>
              </a:cxn>
              <a:cxn ang="0">
                <a:pos x="connsiteX2" y="connsiteY2"/>
              </a:cxn>
            </a:cxnLst>
            <a:rect l="l" t="t" r="r" b="b"/>
            <a:pathLst>
              <a:path w="1186774" h="350242">
                <a:moveTo>
                  <a:pt x="0" y="350242"/>
                </a:moveTo>
                <a:cubicBezTo>
                  <a:pt x="192932" y="176765"/>
                  <a:pt x="385864" y="3289"/>
                  <a:pt x="583660" y="46"/>
                </a:cubicBezTo>
                <a:cubicBezTo>
                  <a:pt x="781456" y="-3197"/>
                  <a:pt x="984115" y="163794"/>
                  <a:pt x="1186774" y="330786"/>
                </a:cubicBezTo>
              </a:path>
            </a:pathLst>
          </a:custGeom>
          <a:noFill/>
          <a:ln w="19050">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42549" y="5638800"/>
            <a:ext cx="8470332" cy="523220"/>
          </a:xfrm>
          <a:prstGeom prst="rect">
            <a:avLst/>
          </a:prstGeom>
          <a:noFill/>
        </p:spPr>
        <p:txBody>
          <a:bodyPr wrap="none" rtlCol="0">
            <a:spAutoFit/>
          </a:bodyPr>
          <a:lstStyle/>
          <a:p>
            <a:pPr algn="ctr"/>
            <a:r>
              <a:rPr lang="en-US" sz="1400" dirty="0" smtClean="0"/>
              <a:t>We say that </a:t>
            </a:r>
            <a:r>
              <a:rPr lang="en-US" sz="1200" dirty="0" err="1" smtClean="0">
                <a:latin typeface="Courier New" pitchFamily="49" charset="0"/>
                <a:cs typeface="Courier New" pitchFamily="49" charset="0"/>
              </a:rPr>
              <a:t>raw_input</a:t>
            </a:r>
            <a:r>
              <a:rPr lang="en-US" sz="1200" dirty="0" smtClean="0">
                <a:latin typeface="Courier New" pitchFamily="49" charset="0"/>
                <a:cs typeface="Courier New" pitchFamily="49" charset="0"/>
              </a:rPr>
              <a:t>()</a:t>
            </a:r>
            <a:r>
              <a:rPr lang="en-US" sz="1200" dirty="0" smtClean="0">
                <a:cs typeface="Courier New" pitchFamily="49" charset="0"/>
              </a:rPr>
              <a:t> </a:t>
            </a:r>
            <a:r>
              <a:rPr lang="en-US" sz="1400" dirty="0" smtClean="0"/>
              <a:t>"returns" a value (in this case, a string version of whatever was entered in the terminal)</a:t>
            </a:r>
          </a:p>
          <a:p>
            <a:pPr algn="ctr"/>
            <a:r>
              <a:rPr lang="en-US" sz="1400" dirty="0" smtClean="0"/>
              <a:t>This value can then be used by another function (e.g. </a:t>
            </a:r>
            <a:r>
              <a:rPr lang="en-US" sz="1200" dirty="0" err="1" smtClean="0">
                <a:latin typeface="Courier New" pitchFamily="49" charset="0"/>
                <a:cs typeface="Courier New" pitchFamily="49" charset="0"/>
              </a:rPr>
              <a:t>int</a:t>
            </a:r>
            <a:r>
              <a:rPr lang="en-US" sz="1200" dirty="0" smtClean="0">
                <a:latin typeface="Courier New" pitchFamily="49" charset="0"/>
                <a:cs typeface="Courier New" pitchFamily="49" charset="0"/>
              </a:rPr>
              <a:t>()</a:t>
            </a:r>
            <a:r>
              <a:rPr lang="en-US" sz="1400" dirty="0" smtClean="0"/>
              <a:t>) or saved in a variable.</a:t>
            </a:r>
            <a:endParaRPr lang="en-US" sz="1400" dirty="0"/>
          </a:p>
        </p:txBody>
      </p:sp>
      <p:sp>
        <p:nvSpPr>
          <p:cNvPr id="12" name="TextBox 11"/>
          <p:cNvSpPr txBox="1"/>
          <p:nvPr/>
        </p:nvSpPr>
        <p:spPr>
          <a:xfrm>
            <a:off x="1905000" y="3429000"/>
            <a:ext cx="1295400" cy="230832"/>
          </a:xfrm>
          <a:prstGeom prst="rect">
            <a:avLst/>
          </a:prstGeom>
          <a:noFill/>
        </p:spPr>
        <p:txBody>
          <a:bodyPr wrap="square" rtlCol="0">
            <a:spAutoFit/>
          </a:bodyPr>
          <a:lstStyle/>
          <a:p>
            <a:pPr algn="ctr"/>
            <a:r>
              <a:rPr lang="en-US" sz="900" dirty="0" smtClean="0"/>
              <a:t>returned value</a:t>
            </a:r>
            <a:endParaRPr lang="en-US" sz="900" dirty="0"/>
          </a:p>
        </p:txBody>
      </p:sp>
      <p:sp>
        <p:nvSpPr>
          <p:cNvPr id="13" name="TextBox 12"/>
          <p:cNvSpPr txBox="1"/>
          <p:nvPr/>
        </p:nvSpPr>
        <p:spPr>
          <a:xfrm>
            <a:off x="2590800" y="4343400"/>
            <a:ext cx="1295400" cy="230832"/>
          </a:xfrm>
          <a:prstGeom prst="rect">
            <a:avLst/>
          </a:prstGeom>
          <a:noFill/>
        </p:spPr>
        <p:txBody>
          <a:bodyPr wrap="square" rtlCol="0">
            <a:spAutoFit/>
          </a:bodyPr>
          <a:lstStyle/>
          <a:p>
            <a:pPr algn="ctr"/>
            <a:r>
              <a:rPr lang="en-US" sz="900" dirty="0" smtClean="0"/>
              <a:t>returned value</a:t>
            </a:r>
            <a:endParaRPr lang="en-US" sz="900" dirty="0"/>
          </a:p>
        </p:txBody>
      </p:sp>
      <p:sp>
        <p:nvSpPr>
          <p:cNvPr id="14" name="TextBox 13"/>
          <p:cNvSpPr txBox="1"/>
          <p:nvPr/>
        </p:nvSpPr>
        <p:spPr>
          <a:xfrm>
            <a:off x="1676400" y="4343400"/>
            <a:ext cx="1066800" cy="230832"/>
          </a:xfrm>
          <a:prstGeom prst="rect">
            <a:avLst/>
          </a:prstGeom>
          <a:noFill/>
        </p:spPr>
        <p:txBody>
          <a:bodyPr wrap="square" rtlCol="0">
            <a:spAutoFit/>
          </a:bodyPr>
          <a:lstStyle/>
          <a:p>
            <a:pPr algn="ctr"/>
            <a:r>
              <a:rPr lang="en-US" sz="900" dirty="0" smtClean="0"/>
              <a:t>returned value</a:t>
            </a:r>
            <a:endParaRPr lang="en-US" sz="900" dirty="0"/>
          </a:p>
        </p:txBody>
      </p:sp>
    </p:spTree>
    <p:extLst>
      <p:ext uri="{BB962C8B-B14F-4D97-AF65-F5344CB8AC3E}">
        <p14:creationId xmlns:p14="http://schemas.microsoft.com/office/powerpoint/2010/main" val="27658813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7462" y="3387138"/>
            <a:ext cx="3705225"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err="1" smtClean="0">
                <a:latin typeface="Courier New" panose="02070309020205020404" pitchFamily="49" charset="0"/>
                <a:cs typeface="Courier New" panose="02070309020205020404" pitchFamily="49" charset="0"/>
              </a:rPr>
              <a:t>len</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normAutofit/>
          </a:bodyPr>
          <a:lstStyle/>
          <a:p>
            <a:pPr marL="0" indent="0">
              <a:spcAft>
                <a:spcPts val="1800"/>
              </a:spcAft>
              <a:buNone/>
            </a:pPr>
            <a:r>
              <a:rPr lang="en-US" sz="2800" b="1" dirty="0" smtClean="0"/>
              <a:t>Description: </a:t>
            </a:r>
            <a:r>
              <a:rPr lang="en-US" sz="2800" dirty="0" smtClean="0"/>
              <a:t>Returns the length of a string (also works on certain data structures). Doesn't work on numerical types.</a:t>
            </a:r>
            <a:endParaRPr lang="en-US" sz="2800" dirty="0"/>
          </a:p>
          <a:p>
            <a:pPr marL="0" indent="0">
              <a:buNone/>
            </a:pPr>
            <a:r>
              <a:rPr lang="en-US" sz="2800" dirty="0" smtClean="0"/>
              <a:t>Examples:</a:t>
            </a:r>
          </a:p>
        </p:txBody>
      </p:sp>
      <p:sp>
        <p:nvSpPr>
          <p:cNvPr id="4" name="Slide Number Placeholder 3"/>
          <p:cNvSpPr>
            <a:spLocks noGrp="1"/>
          </p:cNvSpPr>
          <p:nvPr>
            <p:ph type="sldNum" sz="quarter" idx="12"/>
          </p:nvPr>
        </p:nvSpPr>
        <p:spPr/>
        <p:txBody>
          <a:bodyPr/>
          <a:lstStyle/>
          <a:p>
            <a:fld id="{1F9F0B16-AAA5-4790-BCBA-E678911F1380}" type="slidenum">
              <a:rPr lang="en-US" smtClean="0"/>
              <a:t>44</a:t>
            </a:fld>
            <a:endParaRPr lang="en-US"/>
          </a:p>
        </p:txBody>
      </p:sp>
      <p:sp>
        <p:nvSpPr>
          <p:cNvPr id="5" name="Freeform 4"/>
          <p:cNvSpPr/>
          <p:nvPr/>
        </p:nvSpPr>
        <p:spPr>
          <a:xfrm flipV="1">
            <a:off x="2935708" y="5383628"/>
            <a:ext cx="990600" cy="228600"/>
          </a:xfrm>
          <a:custGeom>
            <a:avLst/>
            <a:gdLst>
              <a:gd name="connsiteX0" fmla="*/ 0 w 1186774"/>
              <a:gd name="connsiteY0" fmla="*/ 350242 h 350242"/>
              <a:gd name="connsiteX1" fmla="*/ 583660 w 1186774"/>
              <a:gd name="connsiteY1" fmla="*/ 46 h 350242"/>
              <a:gd name="connsiteX2" fmla="*/ 1186774 w 1186774"/>
              <a:gd name="connsiteY2" fmla="*/ 330786 h 350242"/>
            </a:gdLst>
            <a:ahLst/>
            <a:cxnLst>
              <a:cxn ang="0">
                <a:pos x="connsiteX0" y="connsiteY0"/>
              </a:cxn>
              <a:cxn ang="0">
                <a:pos x="connsiteX1" y="connsiteY1"/>
              </a:cxn>
              <a:cxn ang="0">
                <a:pos x="connsiteX2" y="connsiteY2"/>
              </a:cxn>
            </a:cxnLst>
            <a:rect l="l" t="t" r="r" b="b"/>
            <a:pathLst>
              <a:path w="1186774" h="350242">
                <a:moveTo>
                  <a:pt x="0" y="350242"/>
                </a:moveTo>
                <a:cubicBezTo>
                  <a:pt x="192932" y="176765"/>
                  <a:pt x="385864" y="3289"/>
                  <a:pt x="583660" y="46"/>
                </a:cubicBezTo>
                <a:cubicBezTo>
                  <a:pt x="781456" y="-3197"/>
                  <a:pt x="984115" y="163794"/>
                  <a:pt x="1186774" y="330786"/>
                </a:cubicBezTo>
              </a:path>
            </a:pathLst>
          </a:custGeom>
          <a:noFill/>
          <a:ln w="19050">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862262" y="5618132"/>
            <a:ext cx="1064046" cy="369332"/>
          </a:xfrm>
          <a:prstGeom prst="rect">
            <a:avLst/>
          </a:prstGeom>
          <a:noFill/>
        </p:spPr>
        <p:txBody>
          <a:bodyPr wrap="square" rtlCol="0">
            <a:spAutoFit/>
          </a:bodyPr>
          <a:lstStyle/>
          <a:p>
            <a:pPr algn="ctr"/>
            <a:r>
              <a:rPr lang="en-US" sz="900" dirty="0" smtClean="0"/>
              <a:t>returned value saved in variable</a:t>
            </a:r>
            <a:endParaRPr lang="en-US" sz="900" dirty="0"/>
          </a:p>
        </p:txBody>
      </p:sp>
    </p:spTree>
    <p:extLst>
      <p:ext uri="{BB962C8B-B14F-4D97-AF65-F5344CB8AC3E}">
        <p14:creationId xmlns:p14="http://schemas.microsoft.com/office/powerpoint/2010/main" val="8641318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anose="02070309020205020404" pitchFamily="49" charset="0"/>
                <a:cs typeface="Courier New" panose="02070309020205020404" pitchFamily="49" charset="0"/>
              </a:rPr>
              <a:t>abs()</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normAutofit/>
          </a:bodyPr>
          <a:lstStyle/>
          <a:p>
            <a:pPr marL="0" indent="0">
              <a:spcAft>
                <a:spcPts val="1800"/>
              </a:spcAft>
              <a:buNone/>
            </a:pPr>
            <a:r>
              <a:rPr lang="en-US" sz="2800" b="1" dirty="0" smtClean="0"/>
              <a:t>Description</a:t>
            </a:r>
            <a:r>
              <a:rPr lang="en-US" sz="2800" dirty="0" smtClean="0"/>
              <a:t>: Returns the absolute value of a numerical value. Doesn't accept strings.</a:t>
            </a:r>
          </a:p>
          <a:p>
            <a:pPr marL="0" indent="0">
              <a:buNone/>
            </a:pPr>
            <a:r>
              <a:rPr lang="en-US" sz="2800" dirty="0" smtClean="0"/>
              <a:t>Examples:</a:t>
            </a:r>
          </a:p>
          <a:p>
            <a:pPr marL="800100" lvl="2" indent="0">
              <a:buNone/>
            </a:pPr>
            <a:endParaRPr lang="en-US" sz="2800" dirty="0" smtClean="0">
              <a:latin typeface="Courier New" panose="02070309020205020404" pitchFamily="49" charset="0"/>
              <a:cs typeface="Courier New" panose="02070309020205020404" pitchFamily="49" charset="0"/>
            </a:endParaRPr>
          </a:p>
          <a:p>
            <a:pPr marL="800100" lvl="2" indent="0">
              <a:buNone/>
            </a:pPr>
            <a:endParaRPr lang="en-US" sz="2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1F9F0B16-AAA5-4790-BCBA-E678911F1380}" type="slidenum">
              <a:rPr lang="en-US" smtClean="0"/>
              <a:t>45</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1724" y="2980223"/>
            <a:ext cx="5948363" cy="34158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43224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anose="02070309020205020404" pitchFamily="49" charset="0"/>
                <a:cs typeface="Courier New" panose="02070309020205020404" pitchFamily="49" charset="0"/>
              </a:rPr>
              <a:t>round()</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457200" y="1600200"/>
            <a:ext cx="8229600" cy="4648200"/>
          </a:xfrm>
        </p:spPr>
        <p:txBody>
          <a:bodyPr>
            <a:normAutofit/>
          </a:bodyPr>
          <a:lstStyle/>
          <a:p>
            <a:pPr marL="0" indent="0">
              <a:spcAft>
                <a:spcPts val="1800"/>
              </a:spcAft>
              <a:buNone/>
            </a:pPr>
            <a:r>
              <a:rPr lang="en-US" sz="2800" b="1" dirty="0" smtClean="0"/>
              <a:t>Description</a:t>
            </a:r>
            <a:r>
              <a:rPr lang="en-US" sz="2800" dirty="0" smtClean="0"/>
              <a:t>: Rounds a float to the indicated number of decimal places. If no number of decimal places is indicated, rounds to zero decimal places.</a:t>
            </a:r>
          </a:p>
          <a:p>
            <a:pPr marL="0" indent="0">
              <a:buNone/>
            </a:pPr>
            <a:r>
              <a:rPr lang="en-US" sz="2800" dirty="0" err="1" smtClean="0"/>
              <a:t>Synatx</a:t>
            </a:r>
            <a:r>
              <a:rPr lang="en-US" sz="2800" dirty="0" smtClean="0"/>
              <a:t>:</a:t>
            </a:r>
          </a:p>
          <a:p>
            <a:pPr marL="800100" lvl="2" indent="0">
              <a:spcAft>
                <a:spcPts val="1800"/>
              </a:spcAft>
              <a:buNone/>
            </a:pPr>
            <a:r>
              <a:rPr lang="en-US" sz="2000" b="1" dirty="0" smtClean="0">
                <a:solidFill>
                  <a:schemeClr val="accent1"/>
                </a:solidFill>
                <a:latin typeface="Courier New" panose="02070309020205020404" pitchFamily="49" charset="0"/>
                <a:cs typeface="Courier New" panose="02070309020205020404" pitchFamily="49" charset="0"/>
              </a:rPr>
              <a:t>round</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someNumber</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numDecimalPlaces</a:t>
            </a:r>
            <a:r>
              <a:rPr lang="en-US" sz="2000" dirty="0" smtClean="0">
                <a:latin typeface="Courier New" panose="02070309020205020404" pitchFamily="49" charset="0"/>
                <a:cs typeface="Courier New" panose="02070309020205020404" pitchFamily="49" charset="0"/>
              </a:rPr>
              <a:t>)</a:t>
            </a:r>
          </a:p>
          <a:p>
            <a:pPr marL="0" indent="0">
              <a:buNone/>
            </a:pPr>
            <a:r>
              <a:rPr lang="en-US" sz="2800" dirty="0" smtClean="0"/>
              <a:t>Examples:</a:t>
            </a:r>
          </a:p>
        </p:txBody>
      </p:sp>
      <p:sp>
        <p:nvSpPr>
          <p:cNvPr id="4" name="Slide Number Placeholder 3"/>
          <p:cNvSpPr>
            <a:spLocks noGrp="1"/>
          </p:cNvSpPr>
          <p:nvPr>
            <p:ph type="sldNum" sz="quarter" idx="12"/>
          </p:nvPr>
        </p:nvSpPr>
        <p:spPr/>
        <p:txBody>
          <a:bodyPr/>
          <a:lstStyle/>
          <a:p>
            <a:fld id="{1F9F0B16-AAA5-4790-BCBA-E678911F1380}" type="slidenum">
              <a:rPr lang="en-US" smtClean="0"/>
              <a:t>46</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674" y="4475246"/>
            <a:ext cx="3190875" cy="21160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66821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 are many more!</a:t>
            </a:r>
            <a:endParaRPr lang="en-US" dirty="0"/>
          </a:p>
        </p:txBody>
      </p:sp>
      <p:sp>
        <p:nvSpPr>
          <p:cNvPr id="3" name="Content Placeholder 2"/>
          <p:cNvSpPr>
            <a:spLocks noGrp="1"/>
          </p:cNvSpPr>
          <p:nvPr>
            <p:ph idx="1"/>
          </p:nvPr>
        </p:nvSpPr>
        <p:spPr/>
        <p:txBody>
          <a:bodyPr/>
          <a:lstStyle/>
          <a:p>
            <a:r>
              <a:rPr lang="en-US" dirty="0" smtClean="0"/>
              <a:t>Most of the other built-in functions are too advanced right now, but we'll see some more in the future</a:t>
            </a:r>
          </a:p>
          <a:p>
            <a:r>
              <a:rPr lang="en-US" dirty="0" smtClean="0"/>
              <a:t>If you're curious, there's a full list here:</a:t>
            </a:r>
          </a:p>
          <a:p>
            <a:pPr marL="0" indent="0">
              <a:buNone/>
            </a:pPr>
            <a:endParaRPr lang="en-US" dirty="0"/>
          </a:p>
          <a:p>
            <a:pPr marL="0" indent="0" algn="ctr">
              <a:buNone/>
            </a:pPr>
            <a:r>
              <a:rPr lang="en-US" dirty="0">
                <a:hlinkClick r:id="rId3"/>
              </a:rPr>
              <a:t>https://</a:t>
            </a:r>
            <a:r>
              <a:rPr lang="en-US" sz="2800" dirty="0" smtClean="0">
                <a:hlinkClick r:id="rId3"/>
              </a:rPr>
              <a:t>docs.python.org/2/library/functions.html</a:t>
            </a:r>
            <a:r>
              <a:rPr lang="en-US" dirty="0" smtClean="0"/>
              <a:t> </a:t>
            </a:r>
            <a:endParaRPr lang="en-US" dirty="0"/>
          </a:p>
        </p:txBody>
      </p:sp>
      <p:sp>
        <p:nvSpPr>
          <p:cNvPr id="4" name="Slide Number Placeholder 3"/>
          <p:cNvSpPr>
            <a:spLocks noGrp="1"/>
          </p:cNvSpPr>
          <p:nvPr>
            <p:ph type="sldNum" sz="quarter" idx="12"/>
          </p:nvPr>
        </p:nvSpPr>
        <p:spPr/>
        <p:txBody>
          <a:bodyPr/>
          <a:lstStyle/>
          <a:p>
            <a:fld id="{1F9F0B16-AAA5-4790-BCBA-E678911F1380}" type="slidenum">
              <a:rPr lang="en-US" smtClean="0"/>
              <a:t>47</a:t>
            </a:fld>
            <a:endParaRPr lang="en-US"/>
          </a:p>
        </p:txBody>
      </p:sp>
    </p:spTree>
    <p:extLst>
      <p:ext uri="{BB962C8B-B14F-4D97-AF65-F5344CB8AC3E}">
        <p14:creationId xmlns:p14="http://schemas.microsoft.com/office/powerpoint/2010/main" val="14002328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latin typeface="Calibri Light" panose="020F0302020204030204" pitchFamily="34" charset="0"/>
              </a:rPr>
              <a:t>3. Non-built-in functions</a:t>
            </a:r>
            <a:endParaRPr lang="en-US" dirty="0">
              <a:latin typeface="Calibri Light" panose="020F0302020204030204" pitchFamily="34" charset="0"/>
            </a:endParaRP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1F9F0B16-AAA5-4790-BCBA-E678911F1380}" type="slidenum">
              <a:rPr lang="en-US" smtClean="0"/>
              <a:t>48</a:t>
            </a:fld>
            <a:endParaRPr lang="en-US"/>
          </a:p>
        </p:txBody>
      </p:sp>
    </p:spTree>
    <p:extLst>
      <p:ext uri="{BB962C8B-B14F-4D97-AF65-F5344CB8AC3E}">
        <p14:creationId xmlns:p14="http://schemas.microsoft.com/office/powerpoint/2010/main" val="4907574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non-built-in function?</a:t>
            </a:r>
            <a:endParaRPr lang="en-US" dirty="0"/>
          </a:p>
        </p:txBody>
      </p:sp>
      <p:sp>
        <p:nvSpPr>
          <p:cNvPr id="3" name="Content Placeholder 2"/>
          <p:cNvSpPr>
            <a:spLocks noGrp="1"/>
          </p:cNvSpPr>
          <p:nvPr>
            <p:ph idx="1"/>
          </p:nvPr>
        </p:nvSpPr>
        <p:spPr/>
        <p:txBody>
          <a:bodyPr>
            <a:noAutofit/>
          </a:bodyPr>
          <a:lstStyle/>
          <a:p>
            <a:pPr>
              <a:spcAft>
                <a:spcPts val="1200"/>
              </a:spcAft>
            </a:pPr>
            <a:r>
              <a:rPr lang="en-US" sz="2800" dirty="0" smtClean="0"/>
              <a:t>The only difference is that these functions aren't accessible until you </a:t>
            </a:r>
            <a:r>
              <a:rPr lang="en-US" sz="2800" b="1" dirty="0" smtClean="0"/>
              <a:t>import</a:t>
            </a:r>
            <a:r>
              <a:rPr lang="en-US" sz="2800" dirty="0" smtClean="0"/>
              <a:t> them</a:t>
            </a:r>
          </a:p>
          <a:p>
            <a:pPr>
              <a:spcAft>
                <a:spcPts val="1200"/>
              </a:spcAft>
            </a:pPr>
            <a:r>
              <a:rPr lang="en-US" sz="2800" dirty="0" smtClean="0"/>
              <a:t>Why aren't they all just built-in? It improves speed and memory usage to only import what is needed.</a:t>
            </a:r>
          </a:p>
          <a:p>
            <a:pPr>
              <a:spcAft>
                <a:spcPts val="1200"/>
              </a:spcAft>
            </a:pPr>
            <a:r>
              <a:rPr lang="en-US" sz="2800" dirty="0" smtClean="0"/>
              <a:t>Related functions are grouped into modules. Importing a module imports all the module's functions.</a:t>
            </a:r>
          </a:p>
          <a:p>
            <a:pPr>
              <a:spcAft>
                <a:spcPts val="1200"/>
              </a:spcAft>
            </a:pPr>
            <a:r>
              <a:rPr lang="en-US" sz="2800" dirty="0" smtClean="0"/>
              <a:t>We'll go over two modules today: </a:t>
            </a:r>
            <a:r>
              <a:rPr lang="en-US" sz="2800" dirty="0" smtClean="0">
                <a:latin typeface="Courier New" panose="02070309020205020404" pitchFamily="49" charset="0"/>
                <a:cs typeface="Courier New" panose="02070309020205020404" pitchFamily="49" charset="0"/>
              </a:rPr>
              <a:t>math</a:t>
            </a:r>
            <a:r>
              <a:rPr lang="en-US" sz="2800" dirty="0" smtClean="0"/>
              <a:t> and </a:t>
            </a:r>
            <a:r>
              <a:rPr lang="en-US" sz="2800" dirty="0" smtClean="0">
                <a:latin typeface="Courier New" panose="02070309020205020404" pitchFamily="49" charset="0"/>
                <a:cs typeface="Courier New" panose="02070309020205020404" pitchFamily="49" charset="0"/>
              </a:rPr>
              <a:t>random</a:t>
            </a:r>
            <a:endParaRPr lang="en-US" sz="2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1F9F0B16-AAA5-4790-BCBA-E678911F1380}" type="slidenum">
              <a:rPr lang="en-US" smtClean="0"/>
              <a:t>49</a:t>
            </a:fld>
            <a:endParaRPr lang="en-US"/>
          </a:p>
        </p:txBody>
      </p:sp>
    </p:spTree>
    <p:extLst>
      <p:ext uri="{BB962C8B-B14F-4D97-AF65-F5344CB8AC3E}">
        <p14:creationId xmlns:p14="http://schemas.microsoft.com/office/powerpoint/2010/main" val="636727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Control statements – what are they?</a:t>
            </a:r>
            <a:endParaRPr lang="en-US" dirty="0"/>
          </a:p>
        </p:txBody>
      </p:sp>
      <p:sp>
        <p:nvSpPr>
          <p:cNvPr id="3" name="Content Placeholder 2"/>
          <p:cNvSpPr>
            <a:spLocks noGrp="1"/>
          </p:cNvSpPr>
          <p:nvPr>
            <p:ph idx="1"/>
          </p:nvPr>
        </p:nvSpPr>
        <p:spPr>
          <a:xfrm>
            <a:off x="457200" y="1600200"/>
            <a:ext cx="8229600" cy="4800600"/>
          </a:xfrm>
        </p:spPr>
        <p:txBody>
          <a:bodyPr>
            <a:noAutofit/>
          </a:bodyPr>
          <a:lstStyle/>
          <a:p>
            <a:pPr marL="0" indent="0">
              <a:buNone/>
            </a:pPr>
            <a:r>
              <a:rPr lang="en-US" sz="2400" dirty="0" smtClean="0"/>
              <a:t>The same directions, but in code:</a:t>
            </a:r>
          </a:p>
          <a:p>
            <a:pPr marL="0" indent="0">
              <a:buNone/>
            </a:pPr>
            <a:r>
              <a:rPr lang="en-US" sz="1200" dirty="0"/>
              <a:t/>
            </a:r>
            <a:br>
              <a:rPr lang="en-US" sz="1200" dirty="0"/>
            </a:br>
            <a:r>
              <a:rPr lang="en-US" sz="1200" dirty="0">
                <a:latin typeface="Courier New" pitchFamily="49" charset="0"/>
                <a:cs typeface="Courier New" pitchFamily="49" charset="0"/>
              </a:rPr>
              <a:t>construction = </a:t>
            </a:r>
            <a:r>
              <a:rPr lang="en-US" sz="1200" b="1" dirty="0">
                <a:solidFill>
                  <a:srgbClr val="0070C0"/>
                </a:solidFill>
                <a:latin typeface="Courier New" pitchFamily="49" charset="0"/>
                <a:cs typeface="Courier New" pitchFamily="49" charset="0"/>
              </a:rPr>
              <a:t>False</a:t>
            </a:r>
          </a:p>
          <a:p>
            <a:pPr marL="0" indent="0">
              <a:buNone/>
            </a:pPr>
            <a:r>
              <a:rPr lang="en-US" sz="1200" b="1" dirty="0">
                <a:solidFill>
                  <a:srgbClr val="0070C0"/>
                </a:solidFill>
                <a:latin typeface="Courier New" pitchFamily="49" charset="0"/>
                <a:cs typeface="Courier New" pitchFamily="49" charset="0"/>
              </a:rPr>
              <a:t>print</a:t>
            </a:r>
            <a:r>
              <a:rPr lang="en-US" sz="1200" dirty="0">
                <a:latin typeface="Courier New" pitchFamily="49" charset="0"/>
                <a:cs typeface="Courier New" pitchFamily="49" charset="0"/>
              </a:rPr>
              <a:t> </a:t>
            </a:r>
            <a:r>
              <a:rPr lang="en-US" sz="1200" dirty="0" smtClean="0">
                <a:solidFill>
                  <a:schemeClr val="tx1">
                    <a:lumMod val="65000"/>
                    <a:lumOff val="35000"/>
                  </a:schemeClr>
                </a:solidFill>
                <a:latin typeface="Courier New" pitchFamily="49" charset="0"/>
                <a:cs typeface="Courier New" pitchFamily="49" charset="0"/>
              </a:rPr>
              <a:t>"Turn </a:t>
            </a:r>
            <a:r>
              <a:rPr lang="en-US" sz="1200" dirty="0">
                <a:solidFill>
                  <a:schemeClr val="tx1">
                    <a:lumMod val="65000"/>
                    <a:lumOff val="35000"/>
                  </a:schemeClr>
                </a:solidFill>
                <a:latin typeface="Courier New" pitchFamily="49" charset="0"/>
                <a:cs typeface="Courier New" pitchFamily="49" charset="0"/>
              </a:rPr>
              <a:t>right onto </a:t>
            </a:r>
            <a:r>
              <a:rPr lang="en-US" sz="1200" dirty="0" smtClean="0">
                <a:solidFill>
                  <a:schemeClr val="tx1">
                    <a:lumMod val="65000"/>
                    <a:lumOff val="35000"/>
                  </a:schemeClr>
                </a:solidFill>
                <a:latin typeface="Courier New" pitchFamily="49" charset="0"/>
                <a:cs typeface="Courier New" pitchFamily="49" charset="0"/>
              </a:rPr>
              <a:t>Main Street"</a:t>
            </a:r>
            <a:endParaRPr lang="en-US" sz="1200" dirty="0">
              <a:solidFill>
                <a:schemeClr val="tx1">
                  <a:lumMod val="65000"/>
                  <a:lumOff val="35000"/>
                </a:schemeClr>
              </a:solidFill>
              <a:latin typeface="Courier New" pitchFamily="49" charset="0"/>
              <a:cs typeface="Courier New" pitchFamily="49" charset="0"/>
            </a:endParaRPr>
          </a:p>
          <a:p>
            <a:pPr marL="0" indent="0">
              <a:buNone/>
            </a:pPr>
            <a:r>
              <a:rPr lang="en-US" sz="1200" b="1" dirty="0">
                <a:solidFill>
                  <a:srgbClr val="0070C0"/>
                </a:solidFill>
                <a:latin typeface="Courier New" pitchFamily="49" charset="0"/>
                <a:cs typeface="Courier New" pitchFamily="49" charset="0"/>
              </a:rPr>
              <a:t>print</a:t>
            </a:r>
            <a:r>
              <a:rPr lang="en-US" sz="1200" dirty="0">
                <a:latin typeface="Courier New" pitchFamily="49" charset="0"/>
                <a:cs typeface="Courier New" pitchFamily="49" charset="0"/>
              </a:rPr>
              <a:t> </a:t>
            </a:r>
            <a:r>
              <a:rPr lang="en-US" sz="1200" dirty="0" smtClean="0">
                <a:solidFill>
                  <a:schemeClr val="tx1">
                    <a:lumMod val="65000"/>
                    <a:lumOff val="35000"/>
                  </a:schemeClr>
                </a:solidFill>
                <a:latin typeface="Courier New" pitchFamily="49" charset="0"/>
                <a:cs typeface="Courier New" pitchFamily="49" charset="0"/>
              </a:rPr>
              <a:t>"Turn </a:t>
            </a:r>
            <a:r>
              <a:rPr lang="en-US" sz="1200" dirty="0">
                <a:solidFill>
                  <a:schemeClr val="tx1">
                    <a:lumMod val="65000"/>
                    <a:lumOff val="35000"/>
                  </a:schemeClr>
                </a:solidFill>
                <a:latin typeface="Courier New" pitchFamily="49" charset="0"/>
                <a:cs typeface="Courier New" pitchFamily="49" charset="0"/>
              </a:rPr>
              <a:t>left onto </a:t>
            </a:r>
            <a:r>
              <a:rPr lang="en-US" sz="1200" dirty="0" smtClean="0">
                <a:solidFill>
                  <a:schemeClr val="tx1">
                    <a:lumMod val="65000"/>
                    <a:lumOff val="35000"/>
                  </a:schemeClr>
                </a:solidFill>
                <a:latin typeface="Courier New" pitchFamily="49" charset="0"/>
                <a:cs typeface="Courier New" pitchFamily="49" charset="0"/>
              </a:rPr>
              <a:t>Maple Ave"</a:t>
            </a:r>
            <a:endParaRPr lang="en-US" sz="1200" dirty="0">
              <a:solidFill>
                <a:schemeClr val="tx1">
                  <a:lumMod val="65000"/>
                  <a:lumOff val="35000"/>
                </a:schemeClr>
              </a:solidFill>
              <a:latin typeface="Courier New" pitchFamily="49" charset="0"/>
              <a:cs typeface="Courier New" pitchFamily="49" charset="0"/>
            </a:endParaRPr>
          </a:p>
          <a:p>
            <a:pPr marL="0" indent="0">
              <a:buNone/>
            </a:pPr>
            <a:r>
              <a:rPr lang="en-US" sz="1200" b="1" dirty="0">
                <a:solidFill>
                  <a:srgbClr val="0070C0"/>
                </a:solidFill>
                <a:latin typeface="Courier New" pitchFamily="49" charset="0"/>
                <a:cs typeface="Courier New" pitchFamily="49" charset="0"/>
              </a:rPr>
              <a:t>if</a:t>
            </a:r>
            <a:r>
              <a:rPr lang="en-US" sz="1200" dirty="0">
                <a:latin typeface="Courier New" pitchFamily="49" charset="0"/>
                <a:cs typeface="Courier New" pitchFamily="49" charset="0"/>
              </a:rPr>
              <a:t> construction:</a:t>
            </a:r>
          </a:p>
          <a:p>
            <a:pPr marL="0" indent="0">
              <a:buNone/>
            </a:pPr>
            <a:r>
              <a:rPr lang="en-US" sz="1200" dirty="0" smtClean="0">
                <a:latin typeface="Courier New" pitchFamily="49" charset="0"/>
                <a:cs typeface="Courier New" pitchFamily="49" charset="0"/>
              </a:rPr>
              <a:t>	</a:t>
            </a:r>
            <a:r>
              <a:rPr lang="en-US" sz="1200" b="1" dirty="0" smtClean="0">
                <a:solidFill>
                  <a:srgbClr val="0070C0"/>
                </a:solidFill>
                <a:latin typeface="Courier New" pitchFamily="49" charset="0"/>
                <a:cs typeface="Courier New" pitchFamily="49" charset="0"/>
              </a:rPr>
              <a:t>print</a:t>
            </a:r>
            <a:r>
              <a:rPr lang="en-US" sz="1200" dirty="0" smtClean="0">
                <a:latin typeface="Courier New" pitchFamily="49" charset="0"/>
                <a:cs typeface="Courier New" pitchFamily="49" charset="0"/>
              </a:rPr>
              <a:t> </a:t>
            </a:r>
            <a:r>
              <a:rPr lang="en-US" sz="1200" dirty="0" smtClean="0">
                <a:solidFill>
                  <a:schemeClr val="tx1">
                    <a:lumMod val="65000"/>
                    <a:lumOff val="35000"/>
                  </a:schemeClr>
                </a:solidFill>
                <a:latin typeface="Courier New" pitchFamily="49" charset="0"/>
                <a:cs typeface="Courier New" pitchFamily="49" charset="0"/>
              </a:rPr>
              <a:t>"Continue </a:t>
            </a:r>
            <a:r>
              <a:rPr lang="en-US" sz="1200" dirty="0">
                <a:solidFill>
                  <a:schemeClr val="tx1">
                    <a:lumMod val="65000"/>
                    <a:lumOff val="35000"/>
                  </a:schemeClr>
                </a:solidFill>
                <a:latin typeface="Courier New" pitchFamily="49" charset="0"/>
                <a:cs typeface="Courier New" pitchFamily="49" charset="0"/>
              </a:rPr>
              <a:t>straight on </a:t>
            </a:r>
            <a:r>
              <a:rPr lang="en-US" sz="1200" dirty="0" smtClean="0">
                <a:solidFill>
                  <a:schemeClr val="tx1">
                    <a:lumMod val="65000"/>
                    <a:lumOff val="35000"/>
                  </a:schemeClr>
                </a:solidFill>
                <a:latin typeface="Courier New" pitchFamily="49" charset="0"/>
                <a:cs typeface="Courier New" pitchFamily="49" charset="0"/>
              </a:rPr>
              <a:t>Maple Ave" </a:t>
            </a:r>
            <a:endParaRPr lang="en-US" sz="1200" dirty="0">
              <a:solidFill>
                <a:schemeClr val="tx1">
                  <a:lumMod val="65000"/>
                  <a:lumOff val="35000"/>
                </a:schemeClr>
              </a:solidFill>
              <a:latin typeface="Courier New" pitchFamily="49" charset="0"/>
              <a:cs typeface="Courier New" pitchFamily="49" charset="0"/>
            </a:endParaRPr>
          </a:p>
          <a:p>
            <a:pPr marL="0" indent="0">
              <a:buNone/>
            </a:pPr>
            <a:r>
              <a:rPr lang="en-US" sz="1200" dirty="0" smtClean="0">
                <a:latin typeface="Courier New" pitchFamily="49" charset="0"/>
                <a:cs typeface="Courier New" pitchFamily="49" charset="0"/>
              </a:rPr>
              <a:t>	</a:t>
            </a:r>
            <a:r>
              <a:rPr lang="en-US" sz="1200" b="1" dirty="0" smtClean="0">
                <a:solidFill>
                  <a:srgbClr val="0070C0"/>
                </a:solidFill>
                <a:latin typeface="Courier New" pitchFamily="49" charset="0"/>
                <a:cs typeface="Courier New" pitchFamily="49" charset="0"/>
              </a:rPr>
              <a:t>print</a:t>
            </a:r>
            <a:r>
              <a:rPr lang="en-US" sz="1200" dirty="0" smtClean="0">
                <a:latin typeface="Courier New" pitchFamily="49" charset="0"/>
                <a:cs typeface="Courier New" pitchFamily="49" charset="0"/>
              </a:rPr>
              <a:t> </a:t>
            </a:r>
            <a:r>
              <a:rPr lang="en-US" sz="1200" dirty="0" smtClean="0">
                <a:solidFill>
                  <a:schemeClr val="tx1">
                    <a:lumMod val="65000"/>
                    <a:lumOff val="35000"/>
                  </a:schemeClr>
                </a:solidFill>
                <a:latin typeface="Courier New" pitchFamily="49" charset="0"/>
                <a:cs typeface="Courier New" pitchFamily="49" charset="0"/>
              </a:rPr>
              <a:t>"Turn </a:t>
            </a:r>
            <a:r>
              <a:rPr lang="en-US" sz="1200" dirty="0">
                <a:solidFill>
                  <a:schemeClr val="tx1">
                    <a:lumMod val="65000"/>
                    <a:lumOff val="35000"/>
                  </a:schemeClr>
                </a:solidFill>
                <a:latin typeface="Courier New" pitchFamily="49" charset="0"/>
                <a:cs typeface="Courier New" pitchFamily="49" charset="0"/>
              </a:rPr>
              <a:t>right </a:t>
            </a:r>
            <a:r>
              <a:rPr lang="en-US" sz="1200" dirty="0" smtClean="0">
                <a:solidFill>
                  <a:schemeClr val="tx1">
                    <a:lumMod val="65000"/>
                    <a:lumOff val="35000"/>
                  </a:schemeClr>
                </a:solidFill>
                <a:latin typeface="Courier New" pitchFamily="49" charset="0"/>
                <a:cs typeface="Courier New" pitchFamily="49" charset="0"/>
              </a:rPr>
              <a:t>onto Cat Lane"</a:t>
            </a:r>
            <a:endParaRPr lang="en-US" sz="1200" dirty="0">
              <a:solidFill>
                <a:schemeClr val="tx1">
                  <a:lumMod val="65000"/>
                  <a:lumOff val="35000"/>
                </a:schemeClr>
              </a:solidFill>
              <a:latin typeface="Courier New" pitchFamily="49" charset="0"/>
              <a:cs typeface="Courier New" pitchFamily="49" charset="0"/>
            </a:endParaRPr>
          </a:p>
          <a:p>
            <a:pPr marL="0" indent="0">
              <a:buNone/>
            </a:pPr>
            <a:r>
              <a:rPr lang="en-US" sz="1200" dirty="0" smtClean="0">
                <a:latin typeface="Courier New" pitchFamily="49" charset="0"/>
                <a:cs typeface="Courier New" pitchFamily="49" charset="0"/>
              </a:rPr>
              <a:t>	</a:t>
            </a:r>
            <a:r>
              <a:rPr lang="en-US" sz="1200" b="1" dirty="0" smtClean="0">
                <a:solidFill>
                  <a:srgbClr val="0070C0"/>
                </a:solidFill>
                <a:latin typeface="Courier New" pitchFamily="49" charset="0"/>
                <a:cs typeface="Courier New" pitchFamily="49" charset="0"/>
              </a:rPr>
              <a:t>print</a:t>
            </a:r>
            <a:r>
              <a:rPr lang="en-US" sz="1200" dirty="0" smtClean="0">
                <a:latin typeface="Courier New" pitchFamily="49" charset="0"/>
                <a:cs typeface="Courier New" pitchFamily="49" charset="0"/>
              </a:rPr>
              <a:t> </a:t>
            </a:r>
            <a:r>
              <a:rPr lang="en-US" sz="1200" dirty="0" smtClean="0">
                <a:solidFill>
                  <a:schemeClr val="tx1">
                    <a:lumMod val="65000"/>
                    <a:lumOff val="35000"/>
                  </a:schemeClr>
                </a:solidFill>
                <a:latin typeface="Courier New" pitchFamily="49" charset="0"/>
                <a:cs typeface="Courier New" pitchFamily="49" charset="0"/>
              </a:rPr>
              <a:t>"Turn </a:t>
            </a:r>
            <a:r>
              <a:rPr lang="en-US" sz="1200" dirty="0">
                <a:solidFill>
                  <a:schemeClr val="tx1">
                    <a:lumMod val="65000"/>
                    <a:lumOff val="35000"/>
                  </a:schemeClr>
                </a:solidFill>
                <a:latin typeface="Courier New" pitchFamily="49" charset="0"/>
                <a:cs typeface="Courier New" pitchFamily="49" charset="0"/>
              </a:rPr>
              <a:t>left </a:t>
            </a:r>
            <a:r>
              <a:rPr lang="en-US" sz="1200" dirty="0" smtClean="0">
                <a:solidFill>
                  <a:schemeClr val="tx1">
                    <a:lumMod val="65000"/>
                    <a:lumOff val="35000"/>
                  </a:schemeClr>
                </a:solidFill>
                <a:latin typeface="Courier New" pitchFamily="49" charset="0"/>
                <a:cs typeface="Courier New" pitchFamily="49" charset="0"/>
              </a:rPr>
              <a:t>onto Fake Street"</a:t>
            </a:r>
            <a:endParaRPr lang="en-US" sz="1200" dirty="0">
              <a:solidFill>
                <a:schemeClr val="tx1">
                  <a:lumMod val="65000"/>
                  <a:lumOff val="35000"/>
                </a:schemeClr>
              </a:solidFill>
              <a:latin typeface="Courier New" pitchFamily="49" charset="0"/>
              <a:cs typeface="Courier New" pitchFamily="49" charset="0"/>
            </a:endParaRPr>
          </a:p>
          <a:p>
            <a:pPr marL="0" indent="0">
              <a:buNone/>
            </a:pPr>
            <a:r>
              <a:rPr lang="en-US" sz="1200" b="1" dirty="0">
                <a:solidFill>
                  <a:srgbClr val="0070C0"/>
                </a:solidFill>
                <a:latin typeface="Courier New" pitchFamily="49" charset="0"/>
                <a:cs typeface="Courier New" pitchFamily="49" charset="0"/>
              </a:rPr>
              <a:t>else</a:t>
            </a:r>
            <a:r>
              <a:rPr lang="en-US" sz="1200" dirty="0">
                <a:latin typeface="Courier New" pitchFamily="49" charset="0"/>
                <a:cs typeface="Courier New" pitchFamily="49" charset="0"/>
              </a:rPr>
              <a:t>:</a:t>
            </a:r>
          </a:p>
          <a:p>
            <a:pPr marL="0" indent="0">
              <a:buNone/>
            </a:pPr>
            <a:r>
              <a:rPr lang="en-US" sz="1200" dirty="0" smtClean="0">
                <a:latin typeface="Courier New" pitchFamily="49" charset="0"/>
                <a:cs typeface="Courier New" pitchFamily="49" charset="0"/>
              </a:rPr>
              <a:t>	</a:t>
            </a:r>
            <a:r>
              <a:rPr lang="en-US" sz="1200" b="1" dirty="0" smtClean="0">
                <a:solidFill>
                  <a:srgbClr val="0070C0"/>
                </a:solidFill>
                <a:latin typeface="Courier New" pitchFamily="49" charset="0"/>
                <a:cs typeface="Courier New" pitchFamily="49" charset="0"/>
              </a:rPr>
              <a:t>print</a:t>
            </a:r>
            <a:r>
              <a:rPr lang="en-US" sz="1200" dirty="0" smtClean="0">
                <a:latin typeface="Courier New" pitchFamily="49" charset="0"/>
                <a:cs typeface="Courier New" pitchFamily="49" charset="0"/>
              </a:rPr>
              <a:t> </a:t>
            </a:r>
            <a:r>
              <a:rPr lang="en-US" sz="1200" dirty="0" smtClean="0">
                <a:solidFill>
                  <a:schemeClr val="tx1">
                    <a:lumMod val="65000"/>
                    <a:lumOff val="35000"/>
                  </a:schemeClr>
                </a:solidFill>
                <a:latin typeface="Courier New" pitchFamily="49" charset="0"/>
                <a:cs typeface="Courier New" pitchFamily="49" charset="0"/>
              </a:rPr>
              <a:t>"Cut </a:t>
            </a:r>
            <a:r>
              <a:rPr lang="en-US" sz="1200" dirty="0">
                <a:solidFill>
                  <a:schemeClr val="tx1">
                    <a:lumMod val="65000"/>
                    <a:lumOff val="35000"/>
                  </a:schemeClr>
                </a:solidFill>
                <a:latin typeface="Courier New" pitchFamily="49" charset="0"/>
                <a:cs typeface="Courier New" pitchFamily="49" charset="0"/>
              </a:rPr>
              <a:t>through </a:t>
            </a:r>
            <a:r>
              <a:rPr lang="en-US" sz="1200" dirty="0" smtClean="0">
                <a:solidFill>
                  <a:schemeClr val="tx1">
                    <a:lumMod val="65000"/>
                    <a:lumOff val="35000"/>
                  </a:schemeClr>
                </a:solidFill>
                <a:latin typeface="Courier New" pitchFamily="49" charset="0"/>
                <a:cs typeface="Courier New" pitchFamily="49" charset="0"/>
              </a:rPr>
              <a:t>the empty lot to Fake Street"</a:t>
            </a:r>
            <a:endParaRPr lang="en-US" sz="1200" dirty="0">
              <a:solidFill>
                <a:schemeClr val="tx1">
                  <a:lumMod val="65000"/>
                  <a:lumOff val="35000"/>
                </a:schemeClr>
              </a:solidFill>
              <a:latin typeface="Courier New" pitchFamily="49" charset="0"/>
              <a:cs typeface="Courier New" pitchFamily="49" charset="0"/>
            </a:endParaRPr>
          </a:p>
          <a:p>
            <a:pPr marL="0" indent="0">
              <a:buNone/>
            </a:pPr>
            <a:r>
              <a:rPr lang="en-US" sz="1200" b="1" dirty="0" smtClean="0">
                <a:solidFill>
                  <a:srgbClr val="0070C0"/>
                </a:solidFill>
                <a:latin typeface="Courier New" pitchFamily="49" charset="0"/>
                <a:cs typeface="Courier New" pitchFamily="49" charset="0"/>
              </a:rPr>
              <a:t>print</a:t>
            </a:r>
            <a:r>
              <a:rPr lang="en-US" sz="1200" dirty="0" smtClean="0">
                <a:latin typeface="Courier New" pitchFamily="49" charset="0"/>
                <a:cs typeface="Courier New" pitchFamily="49" charset="0"/>
              </a:rPr>
              <a:t> </a:t>
            </a:r>
            <a:r>
              <a:rPr lang="en-US" sz="1200" dirty="0" smtClean="0">
                <a:solidFill>
                  <a:schemeClr val="tx1">
                    <a:lumMod val="65000"/>
                    <a:lumOff val="35000"/>
                  </a:schemeClr>
                </a:solidFill>
                <a:latin typeface="Courier New" pitchFamily="49" charset="0"/>
                <a:cs typeface="Courier New" pitchFamily="49" charset="0"/>
              </a:rPr>
              <a:t>"Go </a:t>
            </a:r>
            <a:r>
              <a:rPr lang="en-US" sz="1200" dirty="0">
                <a:solidFill>
                  <a:schemeClr val="tx1">
                    <a:lumMod val="65000"/>
                    <a:lumOff val="35000"/>
                  </a:schemeClr>
                </a:solidFill>
                <a:latin typeface="Courier New" pitchFamily="49" charset="0"/>
                <a:cs typeface="Courier New" pitchFamily="49" charset="0"/>
              </a:rPr>
              <a:t>straight on </a:t>
            </a:r>
            <a:r>
              <a:rPr lang="en-US" sz="1200" dirty="0" smtClean="0">
                <a:solidFill>
                  <a:schemeClr val="tx1">
                    <a:lumMod val="65000"/>
                    <a:lumOff val="35000"/>
                  </a:schemeClr>
                </a:solidFill>
                <a:latin typeface="Courier New" pitchFamily="49" charset="0"/>
                <a:cs typeface="Courier New" pitchFamily="49" charset="0"/>
              </a:rPr>
              <a:t>Fake Street until house 123"</a:t>
            </a:r>
            <a:endParaRPr lang="en-US" sz="1200" dirty="0">
              <a:solidFill>
                <a:schemeClr val="tx1">
                  <a:lumMod val="65000"/>
                  <a:lumOff val="35000"/>
                </a:schemeClr>
              </a:solidFill>
              <a:latin typeface="Courier New" pitchFamily="49" charset="0"/>
              <a:cs typeface="Courier New" pitchFamily="49" charset="0"/>
            </a:endParaRPr>
          </a:p>
          <a:p>
            <a:pPr marL="0" indent="0">
              <a:buNone/>
            </a:pPr>
            <a:r>
              <a:rPr lang="en-US" sz="1200" dirty="0"/>
              <a:t/>
            </a:r>
            <a:br>
              <a:rPr lang="en-US" sz="1200" dirty="0"/>
            </a:br>
            <a:endParaRPr lang="en-US" sz="1200" dirty="0" smtClean="0"/>
          </a:p>
          <a:p>
            <a:pPr marL="0" indent="0">
              <a:buNone/>
            </a:pPr>
            <a:r>
              <a:rPr lang="en-US" sz="2400" dirty="0" smtClean="0"/>
              <a:t>Output</a:t>
            </a:r>
            <a:r>
              <a:rPr lang="en-US" sz="2400" dirty="0"/>
              <a:t>:</a:t>
            </a:r>
          </a:p>
          <a:p>
            <a:pPr marL="0" indent="0">
              <a:buNone/>
            </a:pPr>
            <a:r>
              <a:rPr lang="en-US" sz="1200" dirty="0">
                <a:latin typeface="Courier New" panose="02070309020205020404" pitchFamily="49" charset="0"/>
                <a:cs typeface="Courier New" panose="02070309020205020404" pitchFamily="49" charset="0"/>
              </a:rPr>
              <a:t>Turn right onto Main Street</a:t>
            </a:r>
          </a:p>
          <a:p>
            <a:pPr marL="0" indent="0">
              <a:buNone/>
            </a:pPr>
            <a:r>
              <a:rPr lang="en-US" sz="1200" dirty="0">
                <a:latin typeface="Courier New" panose="02070309020205020404" pitchFamily="49" charset="0"/>
                <a:cs typeface="Courier New" panose="02070309020205020404" pitchFamily="49" charset="0"/>
              </a:rPr>
              <a:t>Turn left onto Maple Ave</a:t>
            </a:r>
          </a:p>
          <a:p>
            <a:pPr marL="0" indent="0">
              <a:buNone/>
            </a:pPr>
            <a:r>
              <a:rPr lang="en-US" sz="1200" dirty="0">
                <a:latin typeface="Courier New" panose="02070309020205020404" pitchFamily="49" charset="0"/>
                <a:cs typeface="Courier New" panose="02070309020205020404" pitchFamily="49" charset="0"/>
              </a:rPr>
              <a:t>Cut through the empty lot to Fake Street</a:t>
            </a:r>
          </a:p>
          <a:p>
            <a:pPr marL="0" indent="0">
              <a:buNone/>
            </a:pPr>
            <a:r>
              <a:rPr lang="en-US" sz="1200" dirty="0">
                <a:latin typeface="Courier New" panose="02070309020205020404" pitchFamily="49" charset="0"/>
                <a:cs typeface="Courier New" panose="02070309020205020404" pitchFamily="49" charset="0"/>
              </a:rPr>
              <a:t>Go straight on Fake Street until house 123</a:t>
            </a:r>
          </a:p>
        </p:txBody>
      </p:sp>
      <p:sp>
        <p:nvSpPr>
          <p:cNvPr id="4" name="Slide Number Placeholder 3"/>
          <p:cNvSpPr>
            <a:spLocks noGrp="1"/>
          </p:cNvSpPr>
          <p:nvPr>
            <p:ph type="sldNum" sz="quarter" idx="12"/>
          </p:nvPr>
        </p:nvSpPr>
        <p:spPr/>
        <p:txBody>
          <a:bodyPr/>
          <a:lstStyle/>
          <a:p>
            <a:fld id="{1F9F0B16-AAA5-4790-BCBA-E678911F1380}" type="slidenum">
              <a:rPr lang="en-US" smtClean="0"/>
              <a:t>5</a:t>
            </a:fld>
            <a:endParaRPr lang="en-US"/>
          </a:p>
        </p:txBody>
      </p:sp>
    </p:spTree>
    <p:extLst>
      <p:ext uri="{BB962C8B-B14F-4D97-AF65-F5344CB8AC3E}">
        <p14:creationId xmlns:p14="http://schemas.microsoft.com/office/powerpoint/2010/main" val="18203142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a module</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First you must import the module. Add this to the top of your script:</a:t>
            </a:r>
          </a:p>
          <a:p>
            <a:pPr marL="800100" lvl="2" indent="0">
              <a:buNone/>
            </a:pPr>
            <a:endParaRPr lang="en-US" dirty="0" smtClean="0">
              <a:latin typeface="Courier New" panose="02070309020205020404" pitchFamily="49" charset="0"/>
              <a:cs typeface="Courier New" panose="02070309020205020404" pitchFamily="49" charset="0"/>
            </a:endParaRPr>
          </a:p>
          <a:p>
            <a:pPr marL="800100" lvl="2" indent="0">
              <a:buNone/>
            </a:pPr>
            <a:r>
              <a:rPr lang="en-US" b="1" dirty="0" smtClean="0">
                <a:solidFill>
                  <a:schemeClr val="accent1"/>
                </a:solidFill>
                <a:latin typeface="Courier New" panose="02070309020205020404" pitchFamily="49" charset="0"/>
                <a:cs typeface="Courier New" panose="02070309020205020404" pitchFamily="49" charset="0"/>
              </a:rPr>
              <a:t>import</a:t>
            </a:r>
            <a:r>
              <a:rPr lang="en-US" dirty="0" smtClean="0">
                <a:solidFill>
                  <a:schemeClr val="accent1"/>
                </a:solidFill>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&lt;</a:t>
            </a:r>
            <a:r>
              <a:rPr lang="en-US" dirty="0" err="1" smtClean="0">
                <a:latin typeface="Courier New" panose="02070309020205020404" pitchFamily="49" charset="0"/>
                <a:cs typeface="Courier New" panose="02070309020205020404" pitchFamily="49" charset="0"/>
              </a:rPr>
              <a:t>moduleName</a:t>
            </a:r>
            <a:r>
              <a:rPr lang="en-US" dirty="0" smtClean="0">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a:p>
            <a:pPr marL="800100" lvl="2" indent="0">
              <a:buNone/>
            </a:pPr>
            <a:endParaRPr lang="en-US" dirty="0" smtClean="0"/>
          </a:p>
          <a:p>
            <a:pPr marL="514350" indent="-514350">
              <a:buFont typeface="+mj-lt"/>
              <a:buAutoNum type="arabicPeriod"/>
            </a:pPr>
            <a:r>
              <a:rPr lang="en-US" dirty="0" smtClean="0"/>
              <a:t>To use a function of the module, you must prefix the function with the name of the module (using a period between them):</a:t>
            </a:r>
          </a:p>
          <a:p>
            <a:pPr marL="800100" lvl="2" indent="0">
              <a:buNone/>
            </a:pPr>
            <a:endParaRPr lang="en-US" dirty="0"/>
          </a:p>
          <a:p>
            <a:pPr marL="800100" lvl="2" indent="0">
              <a:buNone/>
            </a:pPr>
            <a:r>
              <a:rPr lang="en-US" dirty="0" smtClean="0">
                <a:latin typeface="Courier New" panose="02070309020205020404" pitchFamily="49" charset="0"/>
                <a:cs typeface="Courier New" panose="02070309020205020404" pitchFamily="49" charset="0"/>
              </a:rPr>
              <a:t>&lt;</a:t>
            </a:r>
            <a:r>
              <a:rPr lang="en-US" dirty="0" err="1" smtClean="0">
                <a:latin typeface="Courier New" panose="02070309020205020404" pitchFamily="49" charset="0"/>
                <a:cs typeface="Courier New" panose="02070309020205020404" pitchFamily="49" charset="0"/>
              </a:rPr>
              <a:t>moduleName</a:t>
            </a:r>
            <a:r>
              <a:rPr lang="en-US" dirty="0" smtClean="0">
                <a:latin typeface="Courier New" panose="02070309020205020404" pitchFamily="49" charset="0"/>
                <a:cs typeface="Courier New" panose="02070309020205020404" pitchFamily="49" charset="0"/>
              </a:rPr>
              <a:t>&gt;.&lt;</a:t>
            </a:r>
            <a:r>
              <a:rPr lang="en-US" dirty="0" err="1" smtClean="0">
                <a:latin typeface="Courier New" panose="02070309020205020404" pitchFamily="49" charset="0"/>
                <a:cs typeface="Courier New" panose="02070309020205020404" pitchFamily="49" charset="0"/>
              </a:rPr>
              <a:t>functionName</a:t>
            </a:r>
            <a:r>
              <a:rPr lang="en-US" dirty="0" smtClean="0">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1F9F0B16-AAA5-4790-BCBA-E678911F1380}" type="slidenum">
              <a:rPr lang="en-US" smtClean="0"/>
              <a:t>50</a:t>
            </a:fld>
            <a:endParaRPr lang="en-US"/>
          </a:p>
        </p:txBody>
      </p:sp>
    </p:spTree>
    <p:extLst>
      <p:ext uri="{BB962C8B-B14F-4D97-AF65-F5344CB8AC3E}">
        <p14:creationId xmlns:p14="http://schemas.microsoft.com/office/powerpoint/2010/main" val="4241651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latin typeface="Courier New" panose="02070309020205020404" pitchFamily="49" charset="0"/>
                <a:cs typeface="Courier New" panose="02070309020205020404" pitchFamily="49" charset="0"/>
              </a:rPr>
              <a:t>math</a:t>
            </a:r>
            <a:r>
              <a:rPr lang="en-US" dirty="0" smtClean="0"/>
              <a:t> module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Description</a:t>
            </a:r>
            <a:r>
              <a:rPr lang="en-US" dirty="0" smtClean="0"/>
              <a:t>: Contains many advanced math-related functions.</a:t>
            </a:r>
          </a:p>
          <a:p>
            <a:pPr marL="0" indent="0">
              <a:buNone/>
            </a:pPr>
            <a:endParaRPr lang="en-US" dirty="0"/>
          </a:p>
          <a:p>
            <a:pPr marL="0" indent="0">
              <a:buNone/>
            </a:pPr>
            <a:r>
              <a:rPr lang="en-US" dirty="0" smtClean="0"/>
              <a:t>Usage example:</a:t>
            </a:r>
          </a:p>
          <a:p>
            <a:pPr marL="800100" lvl="2" indent="0">
              <a:buNone/>
            </a:pPr>
            <a:r>
              <a:rPr lang="en-US" b="1" dirty="0" smtClean="0">
                <a:solidFill>
                  <a:schemeClr val="accent1"/>
                </a:solidFill>
                <a:latin typeface="Courier New" panose="02070309020205020404" pitchFamily="49" charset="0"/>
                <a:cs typeface="Courier New" panose="02070309020205020404" pitchFamily="49" charset="0"/>
              </a:rPr>
              <a:t>import</a:t>
            </a:r>
            <a:r>
              <a:rPr lang="en-US" dirty="0" smtClean="0">
                <a:solidFill>
                  <a:schemeClr val="accent1"/>
                </a:solidFill>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math</a:t>
            </a:r>
          </a:p>
          <a:p>
            <a:pPr marL="800100" lvl="2" indent="0">
              <a:buNone/>
            </a:pPr>
            <a:endParaRPr lang="en-US" dirty="0">
              <a:latin typeface="Courier New" panose="02070309020205020404" pitchFamily="49" charset="0"/>
              <a:cs typeface="Courier New" panose="02070309020205020404" pitchFamily="49" charset="0"/>
            </a:endParaRPr>
          </a:p>
          <a:p>
            <a:pPr marL="800100" lvl="2" indent="0">
              <a:buNone/>
            </a:pPr>
            <a:r>
              <a:rPr lang="en-US" dirty="0" err="1" smtClean="0">
                <a:latin typeface="Courier New" panose="02070309020205020404" pitchFamily="49" charset="0"/>
                <a:cs typeface="Courier New" panose="02070309020205020404" pitchFamily="49" charset="0"/>
              </a:rPr>
              <a:t>math.sqrt</a:t>
            </a:r>
            <a:r>
              <a:rPr lang="en-US" dirty="0" smtClean="0">
                <a:latin typeface="Courier New" panose="02070309020205020404" pitchFamily="49" charset="0"/>
                <a:cs typeface="Courier New" panose="02070309020205020404" pitchFamily="49" charset="0"/>
              </a:rPr>
              <a:t>(4)</a:t>
            </a:r>
          </a:p>
          <a:p>
            <a:pPr marL="800100" lvl="2" indent="0">
              <a:buNone/>
            </a:pPr>
            <a:r>
              <a:rPr lang="en-US" dirty="0" smtClean="0">
                <a:latin typeface="Courier New" panose="02070309020205020404" pitchFamily="49" charset="0"/>
                <a:cs typeface="Courier New" panose="02070309020205020404" pitchFamily="49" charset="0"/>
              </a:rPr>
              <a:t>math.log10(1000)</a:t>
            </a:r>
          </a:p>
          <a:p>
            <a:pPr marL="800100" lvl="2" indent="0">
              <a:buNone/>
            </a:pPr>
            <a:r>
              <a:rPr lang="en-US" dirty="0" err="1" smtClean="0">
                <a:latin typeface="Courier New" panose="02070309020205020404" pitchFamily="49" charset="0"/>
                <a:cs typeface="Courier New" panose="02070309020205020404" pitchFamily="49" charset="0"/>
              </a:rPr>
              <a:t>math.sin</a:t>
            </a:r>
            <a:r>
              <a:rPr lang="en-US" dirty="0" smtClean="0">
                <a:latin typeface="Courier New" panose="02070309020205020404" pitchFamily="49" charset="0"/>
                <a:cs typeface="Courier New" panose="02070309020205020404" pitchFamily="49" charset="0"/>
              </a:rPr>
              <a:t>(1)</a:t>
            </a:r>
          </a:p>
          <a:p>
            <a:pPr marL="800100" lvl="2" indent="0">
              <a:buNone/>
            </a:pPr>
            <a:r>
              <a:rPr lang="en-US" dirty="0" err="1" smtClean="0">
                <a:latin typeface="Courier New" panose="02070309020205020404" pitchFamily="49" charset="0"/>
                <a:cs typeface="Courier New" panose="02070309020205020404" pitchFamily="49" charset="0"/>
              </a:rPr>
              <a:t>math.cos</a:t>
            </a:r>
            <a:r>
              <a:rPr lang="en-US" dirty="0" smtClean="0">
                <a:latin typeface="Courier New" panose="02070309020205020404" pitchFamily="49" charset="0"/>
                <a:cs typeface="Courier New" panose="02070309020205020404" pitchFamily="49" charset="0"/>
              </a:rPr>
              <a:t>(0)</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1F9F0B16-AAA5-4790-BCBA-E678911F1380}" type="slidenum">
              <a:rPr lang="en-US" smtClean="0"/>
              <a:t>51</a:t>
            </a:fld>
            <a:endParaRPr lang="en-US"/>
          </a:p>
        </p:txBody>
      </p:sp>
      <p:sp>
        <p:nvSpPr>
          <p:cNvPr id="5" name="TextBox 4"/>
          <p:cNvSpPr txBox="1"/>
          <p:nvPr/>
        </p:nvSpPr>
        <p:spPr>
          <a:xfrm>
            <a:off x="6019800" y="4419600"/>
            <a:ext cx="2667000" cy="1538883"/>
          </a:xfrm>
          <a:prstGeom prst="rect">
            <a:avLst/>
          </a:prstGeom>
          <a:solidFill>
            <a:schemeClr val="bg2"/>
          </a:solidFill>
          <a:ln>
            <a:solidFill>
              <a:schemeClr val="tx1">
                <a:lumMod val="50000"/>
                <a:lumOff val="50000"/>
              </a:schemeClr>
            </a:solidFill>
          </a:ln>
        </p:spPr>
        <p:txBody>
          <a:bodyPr wrap="square" rtlCol="0">
            <a:spAutoFit/>
          </a:bodyPr>
          <a:lstStyle/>
          <a:p>
            <a:pPr>
              <a:spcAft>
                <a:spcPts val="600"/>
              </a:spcAft>
            </a:pPr>
            <a:r>
              <a:rPr lang="en-US" sz="1400" i="1" dirty="0" smtClean="0"/>
              <a:t>Important to note:</a:t>
            </a:r>
          </a:p>
          <a:p>
            <a:pPr>
              <a:spcAft>
                <a:spcPts val="600"/>
              </a:spcAft>
            </a:pPr>
            <a:r>
              <a:rPr lang="en-US" sz="1400" dirty="0" smtClean="0"/>
              <a:t>These functions all return values! (As do most functions) </a:t>
            </a:r>
          </a:p>
          <a:p>
            <a:pPr>
              <a:spcAft>
                <a:spcPts val="600"/>
              </a:spcAft>
            </a:pPr>
            <a:r>
              <a:rPr lang="en-US" sz="1400" dirty="0" smtClean="0"/>
              <a:t>You must save the returned value in a variable to use it elsewhere in the code.</a:t>
            </a:r>
            <a:endParaRPr lang="en-US" sz="1400" dirty="0"/>
          </a:p>
        </p:txBody>
      </p:sp>
    </p:spTree>
    <p:extLst>
      <p:ext uri="{BB962C8B-B14F-4D97-AF65-F5344CB8AC3E}">
        <p14:creationId xmlns:p14="http://schemas.microsoft.com/office/powerpoint/2010/main" val="7791633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latin typeface="Courier New" panose="02070309020205020404" pitchFamily="49" charset="0"/>
                <a:cs typeface="Courier New" panose="02070309020205020404" pitchFamily="49" charset="0"/>
              </a:rPr>
              <a:t>random</a:t>
            </a:r>
            <a:r>
              <a:rPr lang="en-US" dirty="0" smtClean="0"/>
              <a:t> module</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Description</a:t>
            </a:r>
            <a:r>
              <a:rPr lang="en-US" dirty="0" smtClean="0"/>
              <a:t>:</a:t>
            </a:r>
            <a:r>
              <a:rPr lang="en-US" b="1" dirty="0" smtClean="0"/>
              <a:t> </a:t>
            </a:r>
            <a:r>
              <a:rPr lang="en-US" dirty="0" smtClean="0"/>
              <a:t>contains functions for generating random numbers.</a:t>
            </a:r>
          </a:p>
          <a:p>
            <a:pPr marL="0" indent="0">
              <a:buNone/>
            </a:pPr>
            <a:endParaRPr lang="en-US" dirty="0"/>
          </a:p>
          <a:p>
            <a:pPr marL="0" indent="0">
              <a:buNone/>
            </a:pPr>
            <a:r>
              <a:rPr lang="en-US" dirty="0" smtClean="0"/>
              <a:t>Usage example:</a:t>
            </a:r>
          </a:p>
          <a:p>
            <a:pPr marL="800100" lvl="2" indent="0">
              <a:buNone/>
            </a:pPr>
            <a:r>
              <a:rPr lang="en-US" b="1" dirty="0" smtClean="0">
                <a:solidFill>
                  <a:schemeClr val="accent1"/>
                </a:solidFill>
                <a:latin typeface="Courier New" panose="02070309020205020404" pitchFamily="49" charset="0"/>
                <a:cs typeface="Courier New" panose="02070309020205020404" pitchFamily="49" charset="0"/>
              </a:rPr>
              <a:t>import</a:t>
            </a:r>
            <a:r>
              <a:rPr lang="en-US" dirty="0" smtClean="0">
                <a:solidFill>
                  <a:schemeClr val="accent1"/>
                </a:solidFill>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random</a:t>
            </a:r>
          </a:p>
          <a:p>
            <a:pPr marL="800100" lvl="2" indent="0">
              <a:buNone/>
            </a:pPr>
            <a:endParaRPr lang="en-US" dirty="0" smtClean="0">
              <a:latin typeface="Courier New" panose="02070309020205020404" pitchFamily="49" charset="0"/>
              <a:cs typeface="Courier New" panose="02070309020205020404" pitchFamily="49" charset="0"/>
            </a:endParaRPr>
          </a:p>
          <a:p>
            <a:pPr marL="800100" lvl="2" indent="0">
              <a:buNone/>
            </a:pPr>
            <a:r>
              <a:rPr lang="en-US" dirty="0" err="1" smtClean="0">
                <a:latin typeface="Courier New" panose="02070309020205020404" pitchFamily="49" charset="0"/>
                <a:cs typeface="Courier New" panose="02070309020205020404" pitchFamily="49" charset="0"/>
              </a:rPr>
              <a:t>random.random</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800100" lvl="2" indent="0">
              <a:buNone/>
            </a:pPr>
            <a:r>
              <a:rPr lang="en-US" dirty="0" err="1" smtClean="0">
                <a:latin typeface="Courier New" panose="02070309020205020404" pitchFamily="49" charset="0"/>
                <a:cs typeface="Courier New" panose="02070309020205020404" pitchFamily="49" charset="0"/>
              </a:rPr>
              <a:t>random.randint</a:t>
            </a:r>
            <a:r>
              <a:rPr lang="en-US" dirty="0" smtClean="0">
                <a:latin typeface="Courier New" panose="02070309020205020404" pitchFamily="49" charset="0"/>
                <a:cs typeface="Courier New" panose="02070309020205020404" pitchFamily="49" charset="0"/>
              </a:rPr>
              <a:t>(0,10)</a:t>
            </a:r>
          </a:p>
          <a:p>
            <a:pPr marL="800100" lvl="2" indent="0">
              <a:buNone/>
            </a:pPr>
            <a:r>
              <a:rPr lang="en-US" dirty="0" err="1" smtClean="0">
                <a:latin typeface="Courier New" panose="02070309020205020404" pitchFamily="49" charset="0"/>
                <a:cs typeface="Courier New" panose="02070309020205020404" pitchFamily="49" charset="0"/>
              </a:rPr>
              <a:t>random.gauss</a:t>
            </a:r>
            <a:r>
              <a:rPr lang="en-US" dirty="0" smtClean="0">
                <a:latin typeface="Courier New" panose="02070309020205020404" pitchFamily="49" charset="0"/>
                <a:cs typeface="Courier New" panose="02070309020205020404" pitchFamily="49" charset="0"/>
              </a:rPr>
              <a:t>(5, 2) </a:t>
            </a:r>
          </a:p>
          <a:p>
            <a:pPr marL="800100" lvl="2" indent="0">
              <a:buNone/>
            </a:pP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1F9F0B16-AAA5-4790-BCBA-E678911F1380}" type="slidenum">
              <a:rPr lang="en-US" smtClean="0"/>
              <a:t>52</a:t>
            </a:fld>
            <a:endParaRPr lang="en-US"/>
          </a:p>
        </p:txBody>
      </p:sp>
      <p:sp>
        <p:nvSpPr>
          <p:cNvPr id="6" name="TextBox 5"/>
          <p:cNvSpPr txBox="1"/>
          <p:nvPr/>
        </p:nvSpPr>
        <p:spPr>
          <a:xfrm>
            <a:off x="6019800" y="4419600"/>
            <a:ext cx="2667000" cy="1538883"/>
          </a:xfrm>
          <a:prstGeom prst="rect">
            <a:avLst/>
          </a:prstGeom>
          <a:solidFill>
            <a:schemeClr val="bg2"/>
          </a:solidFill>
          <a:ln>
            <a:solidFill>
              <a:schemeClr val="tx1">
                <a:lumMod val="50000"/>
                <a:lumOff val="50000"/>
              </a:schemeClr>
            </a:solidFill>
          </a:ln>
        </p:spPr>
        <p:txBody>
          <a:bodyPr wrap="square" rtlCol="0">
            <a:spAutoFit/>
          </a:bodyPr>
          <a:lstStyle/>
          <a:p>
            <a:pPr>
              <a:spcAft>
                <a:spcPts val="600"/>
              </a:spcAft>
            </a:pPr>
            <a:r>
              <a:rPr lang="en-US" sz="1400" i="1" dirty="0" smtClean="0"/>
              <a:t>Important to note:</a:t>
            </a:r>
          </a:p>
          <a:p>
            <a:pPr>
              <a:spcAft>
                <a:spcPts val="600"/>
              </a:spcAft>
            </a:pPr>
            <a:r>
              <a:rPr lang="en-US" sz="1400" dirty="0" smtClean="0"/>
              <a:t>These functions all return values! (As do most functions) </a:t>
            </a:r>
          </a:p>
          <a:p>
            <a:pPr>
              <a:spcAft>
                <a:spcPts val="600"/>
              </a:spcAft>
            </a:pPr>
            <a:r>
              <a:rPr lang="en-US" sz="1400" dirty="0" smtClean="0"/>
              <a:t>You must save the returned value in a variable to use it elsewhere in the code.</a:t>
            </a:r>
            <a:endParaRPr lang="en-US" sz="1400" dirty="0"/>
          </a:p>
        </p:txBody>
      </p:sp>
    </p:spTree>
    <p:extLst>
      <p:ext uri="{BB962C8B-B14F-4D97-AF65-F5344CB8AC3E}">
        <p14:creationId xmlns:p14="http://schemas.microsoft.com/office/powerpoint/2010/main" val="34930973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Variations of importing</a:t>
            </a:r>
            <a:endParaRPr lang="en-US" dirty="0"/>
          </a:p>
        </p:txBody>
      </p:sp>
      <p:sp>
        <p:nvSpPr>
          <p:cNvPr id="3" name="Content Placeholder 2"/>
          <p:cNvSpPr>
            <a:spLocks noGrp="1"/>
          </p:cNvSpPr>
          <p:nvPr>
            <p:ph idx="1"/>
          </p:nvPr>
        </p:nvSpPr>
        <p:spPr/>
        <p:txBody>
          <a:bodyPr>
            <a:normAutofit fontScale="70000" lnSpcReduction="20000"/>
          </a:bodyPr>
          <a:lstStyle/>
          <a:p>
            <a:pPr>
              <a:spcAft>
                <a:spcPts val="600"/>
              </a:spcAft>
            </a:pPr>
            <a:r>
              <a:rPr lang="en-US" dirty="0" smtClean="0"/>
              <a:t>You can import more than one module at a time:</a:t>
            </a:r>
          </a:p>
          <a:p>
            <a:pPr marL="800100" lvl="2" indent="0">
              <a:spcAft>
                <a:spcPts val="600"/>
              </a:spcAft>
              <a:buNone/>
            </a:pPr>
            <a:r>
              <a:rPr lang="en-US" b="1" dirty="0" smtClean="0">
                <a:solidFill>
                  <a:schemeClr val="accent1"/>
                </a:solidFill>
                <a:latin typeface="Courier New" panose="02070309020205020404" pitchFamily="49" charset="0"/>
                <a:cs typeface="Courier New" panose="02070309020205020404" pitchFamily="49" charset="0"/>
              </a:rPr>
              <a:t>import</a:t>
            </a:r>
            <a:r>
              <a:rPr lang="en-US" dirty="0" smtClean="0">
                <a:solidFill>
                  <a:schemeClr val="accent1"/>
                </a:solidFill>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math, random</a:t>
            </a:r>
          </a:p>
          <a:p>
            <a:pPr>
              <a:spcAft>
                <a:spcPts val="600"/>
              </a:spcAft>
            </a:pPr>
            <a:r>
              <a:rPr lang="en-US" dirty="0" smtClean="0"/>
              <a:t>You can give a module an alias and use that in your code (good when module name is long):</a:t>
            </a:r>
          </a:p>
          <a:p>
            <a:pPr marL="800100" lvl="2" indent="0">
              <a:spcAft>
                <a:spcPts val="600"/>
              </a:spcAft>
              <a:buNone/>
            </a:pPr>
            <a:r>
              <a:rPr lang="en-US" b="1" dirty="0" smtClean="0">
                <a:solidFill>
                  <a:schemeClr val="accent1"/>
                </a:solidFill>
                <a:latin typeface="Courier New" panose="02070309020205020404" pitchFamily="49" charset="0"/>
                <a:cs typeface="Courier New" panose="02070309020205020404" pitchFamily="49" charset="0"/>
              </a:rPr>
              <a:t>import</a:t>
            </a:r>
            <a:r>
              <a:rPr lang="en-US" dirty="0" smtClean="0">
                <a:solidFill>
                  <a:schemeClr val="accent1"/>
                </a:solidFill>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random </a:t>
            </a:r>
            <a:r>
              <a:rPr lang="en-US" b="1" dirty="0" smtClean="0">
                <a:solidFill>
                  <a:schemeClr val="accent1"/>
                </a:solidFill>
                <a:latin typeface="Courier New" panose="02070309020205020404" pitchFamily="49" charset="0"/>
                <a:cs typeface="Courier New" panose="02070309020205020404" pitchFamily="49" charset="0"/>
              </a:rPr>
              <a:t>as</a:t>
            </a:r>
            <a:r>
              <a:rPr lang="en-US" dirty="0" smtClean="0">
                <a:solidFill>
                  <a:schemeClr val="accent1"/>
                </a:solidFill>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rnd</a:t>
            </a:r>
            <a:endParaRPr lang="en-US" dirty="0" smtClean="0">
              <a:latin typeface="Courier New" panose="02070309020205020404" pitchFamily="49" charset="0"/>
              <a:cs typeface="Courier New" panose="02070309020205020404" pitchFamily="49" charset="0"/>
            </a:endParaRPr>
          </a:p>
          <a:p>
            <a:pPr>
              <a:spcAft>
                <a:spcPts val="600"/>
              </a:spcAft>
            </a:pPr>
            <a:r>
              <a:rPr lang="en-US" dirty="0" smtClean="0"/>
              <a:t>You can import individual functions from a module (note that if you do this, you must call the function </a:t>
            </a:r>
            <a:r>
              <a:rPr lang="en-US" i="1" dirty="0" smtClean="0"/>
              <a:t>WITHOUT</a:t>
            </a:r>
            <a:r>
              <a:rPr lang="en-US" dirty="0" smtClean="0"/>
              <a:t> prefixing it):</a:t>
            </a:r>
          </a:p>
          <a:p>
            <a:pPr marL="800100" lvl="2" indent="0">
              <a:buNone/>
            </a:pPr>
            <a:r>
              <a:rPr lang="en-US" b="1" dirty="0" smtClean="0">
                <a:solidFill>
                  <a:schemeClr val="accent1"/>
                </a:solidFill>
                <a:latin typeface="Courier New" panose="02070309020205020404" pitchFamily="49" charset="0"/>
                <a:cs typeface="Courier New" panose="02070309020205020404" pitchFamily="49" charset="0"/>
              </a:rPr>
              <a:t>from</a:t>
            </a:r>
            <a:r>
              <a:rPr lang="en-US" dirty="0" smtClean="0">
                <a:solidFill>
                  <a:schemeClr val="accent1"/>
                </a:solidFill>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math </a:t>
            </a:r>
            <a:r>
              <a:rPr lang="en-US" b="1" dirty="0" smtClean="0">
                <a:solidFill>
                  <a:schemeClr val="accent1"/>
                </a:solidFill>
                <a:latin typeface="Courier New" panose="02070309020205020404" pitchFamily="49" charset="0"/>
                <a:cs typeface="Courier New" panose="02070309020205020404" pitchFamily="49" charset="0"/>
              </a:rPr>
              <a:t>import</a:t>
            </a:r>
            <a:r>
              <a:rPr lang="en-US" dirty="0" smtClean="0">
                <a:solidFill>
                  <a:schemeClr val="accent1"/>
                </a:solidFill>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log10</a:t>
            </a:r>
          </a:p>
          <a:p>
            <a:pPr marL="800100" lvl="2" indent="0">
              <a:spcAft>
                <a:spcPts val="600"/>
              </a:spcAft>
              <a:buNone/>
            </a:pPr>
            <a:r>
              <a:rPr lang="en-US" dirty="0" smtClean="0">
                <a:latin typeface="Courier New" panose="02070309020205020404" pitchFamily="49" charset="0"/>
                <a:cs typeface="Courier New" panose="02070309020205020404" pitchFamily="49" charset="0"/>
              </a:rPr>
              <a:t>log10(100)</a:t>
            </a:r>
          </a:p>
          <a:p>
            <a:pPr>
              <a:spcAft>
                <a:spcPts val="600"/>
              </a:spcAft>
            </a:pPr>
            <a:r>
              <a:rPr lang="en-US" dirty="0" smtClean="0"/>
              <a:t>You can import all functions as above if you use * (so then you can use all functions without prefixing with the module name):</a:t>
            </a:r>
          </a:p>
          <a:p>
            <a:pPr marL="800100" lvl="2" indent="0">
              <a:buNone/>
            </a:pPr>
            <a:r>
              <a:rPr lang="en-US" b="1" dirty="0" smtClean="0">
                <a:solidFill>
                  <a:schemeClr val="accent1"/>
                </a:solidFill>
                <a:latin typeface="Courier New" panose="02070309020205020404" pitchFamily="49" charset="0"/>
                <a:cs typeface="Courier New" panose="02070309020205020404" pitchFamily="49" charset="0"/>
              </a:rPr>
              <a:t>from</a:t>
            </a:r>
            <a:r>
              <a:rPr lang="en-US" dirty="0" smtClean="0">
                <a:solidFill>
                  <a:schemeClr val="accent1"/>
                </a:solidFill>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math </a:t>
            </a:r>
            <a:r>
              <a:rPr lang="en-US" b="1" dirty="0" smtClean="0">
                <a:solidFill>
                  <a:schemeClr val="accent1"/>
                </a:solidFill>
                <a:latin typeface="Courier New" panose="02070309020205020404" pitchFamily="49" charset="0"/>
                <a:cs typeface="Courier New" panose="02070309020205020404" pitchFamily="49" charset="0"/>
              </a:rPr>
              <a:t>import</a:t>
            </a:r>
            <a:r>
              <a:rPr lang="en-US" dirty="0" smtClean="0">
                <a:latin typeface="Courier New" panose="02070309020205020404" pitchFamily="49" charset="0"/>
                <a:cs typeface="Courier New" panose="02070309020205020404" pitchFamily="49" charset="0"/>
              </a:rPr>
              <a:t> *</a:t>
            </a:r>
          </a:p>
          <a:p>
            <a:pPr marL="800100" lvl="2" indent="0">
              <a:buNone/>
            </a:pPr>
            <a:r>
              <a:rPr lang="en-US" dirty="0" err="1" smtClean="0">
                <a:latin typeface="Courier New" panose="02070309020205020404" pitchFamily="49" charset="0"/>
                <a:cs typeface="Courier New" panose="02070309020205020404" pitchFamily="49" charset="0"/>
              </a:rPr>
              <a:t>sqrt</a:t>
            </a:r>
            <a:r>
              <a:rPr lang="en-US" dirty="0" smtClean="0">
                <a:latin typeface="Courier New" panose="02070309020205020404" pitchFamily="49" charset="0"/>
                <a:cs typeface="Courier New" panose="02070309020205020404" pitchFamily="49" charset="0"/>
              </a:rPr>
              <a:t>(64)</a:t>
            </a:r>
          </a:p>
          <a:p>
            <a:pPr marL="0" indent="0">
              <a:spcAft>
                <a:spcPts val="600"/>
              </a:spcAft>
              <a:buNone/>
            </a:pPr>
            <a:endParaRPr lang="en-US" dirty="0" smtClean="0"/>
          </a:p>
          <a:p>
            <a:pPr marL="0" indent="0">
              <a:spcAft>
                <a:spcPts val="600"/>
              </a:spcAft>
              <a:buNone/>
            </a:pPr>
            <a:endParaRPr lang="en-US" dirty="0" smtClean="0"/>
          </a:p>
        </p:txBody>
      </p:sp>
      <p:sp>
        <p:nvSpPr>
          <p:cNvPr id="4" name="Slide Number Placeholder 3"/>
          <p:cNvSpPr>
            <a:spLocks noGrp="1"/>
          </p:cNvSpPr>
          <p:nvPr>
            <p:ph type="sldNum" sz="quarter" idx="12"/>
          </p:nvPr>
        </p:nvSpPr>
        <p:spPr/>
        <p:txBody>
          <a:bodyPr/>
          <a:lstStyle/>
          <a:p>
            <a:fld id="{1F9F0B16-AAA5-4790-BCBA-E678911F1380}" type="slidenum">
              <a:rPr lang="en-US" smtClean="0"/>
              <a:t>53</a:t>
            </a:fld>
            <a:endParaRPr lang="en-US"/>
          </a:p>
        </p:txBody>
      </p:sp>
      <p:sp>
        <p:nvSpPr>
          <p:cNvPr id="5" name="TextBox 4"/>
          <p:cNvSpPr txBox="1"/>
          <p:nvPr/>
        </p:nvSpPr>
        <p:spPr>
          <a:xfrm>
            <a:off x="4191000" y="5486400"/>
            <a:ext cx="3733800" cy="954107"/>
          </a:xfrm>
          <a:prstGeom prst="rect">
            <a:avLst/>
          </a:prstGeom>
          <a:solidFill>
            <a:schemeClr val="bg2"/>
          </a:solidFill>
          <a:ln>
            <a:solidFill>
              <a:schemeClr val="tx1">
                <a:lumMod val="50000"/>
                <a:lumOff val="50000"/>
              </a:schemeClr>
            </a:solidFill>
          </a:ln>
        </p:spPr>
        <p:txBody>
          <a:bodyPr wrap="square" rtlCol="0">
            <a:spAutoFit/>
          </a:bodyPr>
          <a:lstStyle/>
          <a:p>
            <a:r>
              <a:rPr lang="en-US" sz="1400" i="1" dirty="0" smtClean="0"/>
              <a:t>Important to note:</a:t>
            </a:r>
          </a:p>
          <a:p>
            <a:r>
              <a:rPr lang="en-US" sz="1400" dirty="0" smtClean="0"/>
              <a:t>This last one is generally a bad idea, actually. It can lead to a lot of confusion in large scripts with many modules in use. Use it sparingly, if at all.</a:t>
            </a:r>
            <a:endParaRPr lang="en-US" sz="1400" dirty="0"/>
          </a:p>
        </p:txBody>
      </p:sp>
    </p:spTree>
    <p:extLst>
      <p:ext uri="{BB962C8B-B14F-4D97-AF65-F5344CB8AC3E}">
        <p14:creationId xmlns:p14="http://schemas.microsoft.com/office/powerpoint/2010/main" val="9918227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 are many more!</a:t>
            </a:r>
            <a:endParaRPr lang="en-US" dirty="0"/>
          </a:p>
        </p:txBody>
      </p:sp>
      <p:sp>
        <p:nvSpPr>
          <p:cNvPr id="3" name="Content Placeholder 2"/>
          <p:cNvSpPr>
            <a:spLocks noGrp="1"/>
          </p:cNvSpPr>
          <p:nvPr>
            <p:ph idx="1"/>
          </p:nvPr>
        </p:nvSpPr>
        <p:spPr/>
        <p:txBody>
          <a:bodyPr/>
          <a:lstStyle/>
          <a:p>
            <a:pPr marL="0" indent="0">
              <a:buNone/>
            </a:pPr>
            <a:r>
              <a:rPr lang="en-US" dirty="0" smtClean="0"/>
              <a:t>If you are curious, there's a list </a:t>
            </a:r>
            <a:r>
              <a:rPr lang="en-US" dirty="0"/>
              <a:t>of modules here: </a:t>
            </a:r>
            <a:endParaRPr lang="en-US" dirty="0" smtClean="0"/>
          </a:p>
          <a:p>
            <a:endParaRPr lang="en-US" dirty="0" smtClean="0"/>
          </a:p>
          <a:p>
            <a:pPr marL="0" indent="0" algn="ctr">
              <a:buNone/>
            </a:pPr>
            <a:r>
              <a:rPr lang="en-US" dirty="0" smtClean="0">
                <a:hlinkClick r:id="rId3"/>
              </a:rPr>
              <a:t>https</a:t>
            </a:r>
            <a:r>
              <a:rPr lang="en-US" dirty="0">
                <a:hlinkClick r:id="rId3"/>
              </a:rPr>
              <a:t>://</a:t>
            </a:r>
            <a:r>
              <a:rPr lang="en-US" dirty="0" smtClean="0">
                <a:hlinkClick r:id="rId3"/>
              </a:rPr>
              <a:t>docs.python.org/2.7/py-modindex.html</a:t>
            </a:r>
            <a:r>
              <a:rPr lang="en-US" dirty="0" smtClean="0"/>
              <a:t> </a:t>
            </a:r>
            <a:endParaRPr lang="en-US" dirty="0"/>
          </a:p>
        </p:txBody>
      </p:sp>
      <p:sp>
        <p:nvSpPr>
          <p:cNvPr id="4" name="Slide Number Placeholder 3"/>
          <p:cNvSpPr>
            <a:spLocks noGrp="1"/>
          </p:cNvSpPr>
          <p:nvPr>
            <p:ph type="sldNum" sz="quarter" idx="12"/>
          </p:nvPr>
        </p:nvSpPr>
        <p:spPr/>
        <p:txBody>
          <a:bodyPr/>
          <a:lstStyle/>
          <a:p>
            <a:fld id="{1F9F0B16-AAA5-4790-BCBA-E678911F1380}" type="slidenum">
              <a:rPr lang="en-US" smtClean="0"/>
              <a:t>54</a:t>
            </a:fld>
            <a:endParaRPr lang="en-US"/>
          </a:p>
        </p:txBody>
      </p:sp>
    </p:spTree>
    <p:extLst>
      <p:ext uri="{BB962C8B-B14F-4D97-AF65-F5344CB8AC3E}">
        <p14:creationId xmlns:p14="http://schemas.microsoft.com/office/powerpoint/2010/main" val="4879044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latin typeface="Calibri Light" panose="020F0302020204030204" pitchFamily="34" charset="0"/>
              </a:rPr>
              <a:t>4. Understanding the </a:t>
            </a:r>
            <a:r>
              <a:rPr lang="en-US" dirty="0" err="1" smtClean="0">
                <a:latin typeface="Calibri Light" panose="020F0302020204030204" pitchFamily="34" charset="0"/>
              </a:rPr>
              <a:t>PyDocs</a:t>
            </a:r>
            <a:endParaRPr lang="en-US" dirty="0">
              <a:latin typeface="Calibri Light" panose="020F0302020204030204" pitchFamily="34" charset="0"/>
            </a:endParaRP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1F9F0B16-AAA5-4790-BCBA-E678911F1380}" type="slidenum">
              <a:rPr lang="en-US" smtClean="0"/>
              <a:t>55</a:t>
            </a:fld>
            <a:endParaRPr lang="en-US"/>
          </a:p>
        </p:txBody>
      </p:sp>
    </p:spTree>
    <p:extLst>
      <p:ext uri="{BB962C8B-B14F-4D97-AF65-F5344CB8AC3E}">
        <p14:creationId xmlns:p14="http://schemas.microsoft.com/office/powerpoint/2010/main" val="42419977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quick primer on reading the </a:t>
            </a:r>
            <a:r>
              <a:rPr lang="en-US" dirty="0" err="1"/>
              <a:t>PyDocs</a:t>
            </a:r>
            <a:endParaRPr lang="en-US" dirty="0"/>
          </a:p>
        </p:txBody>
      </p:sp>
      <p:sp>
        <p:nvSpPr>
          <p:cNvPr id="5" name="Content Placeholder 4"/>
          <p:cNvSpPr>
            <a:spLocks noGrp="1"/>
          </p:cNvSpPr>
          <p:nvPr>
            <p:ph idx="1"/>
          </p:nvPr>
        </p:nvSpPr>
        <p:spPr/>
        <p:txBody>
          <a:bodyPr/>
          <a:lstStyle/>
          <a:p>
            <a:pPr marL="0" indent="0">
              <a:buNone/>
            </a:pPr>
            <a:r>
              <a:rPr lang="en-US" dirty="0" smtClean="0"/>
              <a:t>Example </a:t>
            </a:r>
            <a:r>
              <a:rPr lang="en-US" dirty="0" err="1" smtClean="0"/>
              <a:t>PyDoc</a:t>
            </a:r>
            <a:r>
              <a:rPr lang="en-US" dirty="0" smtClean="0"/>
              <a:t> entry:</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124200"/>
            <a:ext cx="7335274" cy="2210109"/>
          </a:xfrm>
          <a:prstGeom prst="rect">
            <a:avLst/>
          </a:prstGeom>
        </p:spPr>
      </p:pic>
      <p:sp>
        <p:nvSpPr>
          <p:cNvPr id="3" name="Slide Number Placeholder 2"/>
          <p:cNvSpPr>
            <a:spLocks noGrp="1"/>
          </p:cNvSpPr>
          <p:nvPr>
            <p:ph type="sldNum" sz="quarter" idx="12"/>
          </p:nvPr>
        </p:nvSpPr>
        <p:spPr/>
        <p:txBody>
          <a:bodyPr/>
          <a:lstStyle/>
          <a:p>
            <a:fld id="{1F9F0B16-AAA5-4790-BCBA-E678911F1380}" type="slidenum">
              <a:rPr lang="en-US" smtClean="0"/>
              <a:t>56</a:t>
            </a:fld>
            <a:endParaRPr lang="en-US"/>
          </a:p>
        </p:txBody>
      </p:sp>
    </p:spTree>
    <p:extLst>
      <p:ext uri="{BB962C8B-B14F-4D97-AF65-F5344CB8AC3E}">
        <p14:creationId xmlns:p14="http://schemas.microsoft.com/office/powerpoint/2010/main" val="36695677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quick primer on reading the </a:t>
            </a:r>
            <a:r>
              <a:rPr lang="en-US" dirty="0" err="1"/>
              <a:t>PyDocs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124200"/>
            <a:ext cx="7335274" cy="2210109"/>
          </a:xfrm>
          <a:prstGeom prst="rect">
            <a:avLst/>
          </a:prstGeom>
        </p:spPr>
      </p:pic>
      <p:sp>
        <p:nvSpPr>
          <p:cNvPr id="6" name="TextBox 5"/>
          <p:cNvSpPr txBox="1"/>
          <p:nvPr/>
        </p:nvSpPr>
        <p:spPr>
          <a:xfrm>
            <a:off x="2179940" y="2286000"/>
            <a:ext cx="1095172" cy="276999"/>
          </a:xfrm>
          <a:prstGeom prst="rect">
            <a:avLst/>
          </a:prstGeom>
          <a:noFill/>
        </p:spPr>
        <p:txBody>
          <a:bodyPr wrap="none" rtlCol="0">
            <a:spAutoFit/>
          </a:bodyPr>
          <a:lstStyle/>
          <a:p>
            <a:r>
              <a:rPr lang="en-US" sz="1200" i="1" dirty="0" smtClean="0"/>
              <a:t>function name</a:t>
            </a:r>
            <a:endParaRPr lang="en-US" sz="1200" i="1" dirty="0"/>
          </a:p>
        </p:txBody>
      </p:sp>
      <p:sp>
        <p:nvSpPr>
          <p:cNvPr id="7" name="Freeform 6"/>
          <p:cNvSpPr/>
          <p:nvPr/>
        </p:nvSpPr>
        <p:spPr>
          <a:xfrm>
            <a:off x="1152525" y="2438400"/>
            <a:ext cx="1076325" cy="685800"/>
          </a:xfrm>
          <a:custGeom>
            <a:avLst/>
            <a:gdLst>
              <a:gd name="connsiteX0" fmla="*/ 0 w 1076325"/>
              <a:gd name="connsiteY0" fmla="*/ 737933 h 737933"/>
              <a:gd name="connsiteX1" fmla="*/ 238125 w 1076325"/>
              <a:gd name="connsiteY1" fmla="*/ 109283 h 737933"/>
              <a:gd name="connsiteX2" fmla="*/ 1076325 w 1076325"/>
              <a:gd name="connsiteY2" fmla="*/ 4508 h 737933"/>
            </a:gdLst>
            <a:ahLst/>
            <a:cxnLst>
              <a:cxn ang="0">
                <a:pos x="connsiteX0" y="connsiteY0"/>
              </a:cxn>
              <a:cxn ang="0">
                <a:pos x="connsiteX1" y="connsiteY1"/>
              </a:cxn>
              <a:cxn ang="0">
                <a:pos x="connsiteX2" y="connsiteY2"/>
              </a:cxn>
            </a:cxnLst>
            <a:rect l="l" t="t" r="r" b="b"/>
            <a:pathLst>
              <a:path w="1076325" h="737933">
                <a:moveTo>
                  <a:pt x="0" y="737933"/>
                </a:moveTo>
                <a:cubicBezTo>
                  <a:pt x="29369" y="484726"/>
                  <a:pt x="58738" y="231520"/>
                  <a:pt x="238125" y="109283"/>
                </a:cubicBezTo>
                <a:cubicBezTo>
                  <a:pt x="417512" y="-12954"/>
                  <a:pt x="746918" y="-4223"/>
                  <a:pt x="1076325" y="4508"/>
                </a:cubicBezTo>
              </a:path>
            </a:pathLst>
          </a:custGeom>
          <a:noFill/>
          <a:ln w="12700">
            <a:solidFill>
              <a:schemeClr val="accent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752600" y="2667000"/>
            <a:ext cx="990599" cy="457200"/>
          </a:xfrm>
          <a:custGeom>
            <a:avLst/>
            <a:gdLst>
              <a:gd name="connsiteX0" fmla="*/ 0 w 1076325"/>
              <a:gd name="connsiteY0" fmla="*/ 737933 h 737933"/>
              <a:gd name="connsiteX1" fmla="*/ 238125 w 1076325"/>
              <a:gd name="connsiteY1" fmla="*/ 109283 h 737933"/>
              <a:gd name="connsiteX2" fmla="*/ 1076325 w 1076325"/>
              <a:gd name="connsiteY2" fmla="*/ 4508 h 737933"/>
            </a:gdLst>
            <a:ahLst/>
            <a:cxnLst>
              <a:cxn ang="0">
                <a:pos x="connsiteX0" y="connsiteY0"/>
              </a:cxn>
              <a:cxn ang="0">
                <a:pos x="connsiteX1" y="connsiteY1"/>
              </a:cxn>
              <a:cxn ang="0">
                <a:pos x="connsiteX2" y="connsiteY2"/>
              </a:cxn>
            </a:cxnLst>
            <a:rect l="l" t="t" r="r" b="b"/>
            <a:pathLst>
              <a:path w="1076325" h="737933">
                <a:moveTo>
                  <a:pt x="0" y="737933"/>
                </a:moveTo>
                <a:cubicBezTo>
                  <a:pt x="29369" y="484726"/>
                  <a:pt x="58738" y="231520"/>
                  <a:pt x="238125" y="109283"/>
                </a:cubicBezTo>
                <a:cubicBezTo>
                  <a:pt x="417512" y="-12954"/>
                  <a:pt x="746918" y="-4223"/>
                  <a:pt x="1076325" y="4508"/>
                </a:cubicBezTo>
              </a:path>
            </a:pathLst>
          </a:custGeom>
          <a:noFill/>
          <a:ln w="12700">
            <a:solidFill>
              <a:schemeClr val="accent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743200" y="2514600"/>
            <a:ext cx="5155707" cy="276999"/>
          </a:xfrm>
          <a:prstGeom prst="rect">
            <a:avLst/>
          </a:prstGeom>
          <a:noFill/>
        </p:spPr>
        <p:txBody>
          <a:bodyPr wrap="none" rtlCol="0">
            <a:spAutoFit/>
          </a:bodyPr>
          <a:lstStyle/>
          <a:p>
            <a:r>
              <a:rPr lang="en-US" sz="1200" i="1" dirty="0" smtClean="0"/>
              <a:t>required parameters; there may be none or many; must be in the specified order</a:t>
            </a:r>
            <a:endParaRPr lang="en-US" sz="1200" i="1" dirty="0"/>
          </a:p>
        </p:txBody>
      </p:sp>
      <p:sp>
        <p:nvSpPr>
          <p:cNvPr id="11" name="Freeform 10"/>
          <p:cNvSpPr/>
          <p:nvPr/>
        </p:nvSpPr>
        <p:spPr>
          <a:xfrm>
            <a:off x="2362200" y="2895600"/>
            <a:ext cx="990599" cy="228600"/>
          </a:xfrm>
          <a:custGeom>
            <a:avLst/>
            <a:gdLst>
              <a:gd name="connsiteX0" fmla="*/ 0 w 1076325"/>
              <a:gd name="connsiteY0" fmla="*/ 737933 h 737933"/>
              <a:gd name="connsiteX1" fmla="*/ 238125 w 1076325"/>
              <a:gd name="connsiteY1" fmla="*/ 109283 h 737933"/>
              <a:gd name="connsiteX2" fmla="*/ 1076325 w 1076325"/>
              <a:gd name="connsiteY2" fmla="*/ 4508 h 737933"/>
            </a:gdLst>
            <a:ahLst/>
            <a:cxnLst>
              <a:cxn ang="0">
                <a:pos x="connsiteX0" y="connsiteY0"/>
              </a:cxn>
              <a:cxn ang="0">
                <a:pos x="connsiteX1" y="connsiteY1"/>
              </a:cxn>
              <a:cxn ang="0">
                <a:pos x="connsiteX2" y="connsiteY2"/>
              </a:cxn>
            </a:cxnLst>
            <a:rect l="l" t="t" r="r" b="b"/>
            <a:pathLst>
              <a:path w="1076325" h="737933">
                <a:moveTo>
                  <a:pt x="0" y="737933"/>
                </a:moveTo>
                <a:cubicBezTo>
                  <a:pt x="29369" y="484726"/>
                  <a:pt x="58738" y="231520"/>
                  <a:pt x="238125" y="109283"/>
                </a:cubicBezTo>
                <a:cubicBezTo>
                  <a:pt x="417512" y="-12954"/>
                  <a:pt x="746918" y="-4223"/>
                  <a:pt x="1076325" y="4508"/>
                </a:cubicBezTo>
              </a:path>
            </a:pathLst>
          </a:custGeom>
          <a:noFill/>
          <a:ln w="12700">
            <a:solidFill>
              <a:schemeClr val="accent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352800" y="2743200"/>
            <a:ext cx="5038110" cy="276999"/>
          </a:xfrm>
          <a:prstGeom prst="rect">
            <a:avLst/>
          </a:prstGeom>
          <a:noFill/>
        </p:spPr>
        <p:txBody>
          <a:bodyPr wrap="none" rtlCol="0">
            <a:spAutoFit/>
          </a:bodyPr>
          <a:lstStyle/>
          <a:p>
            <a:r>
              <a:rPr lang="en-US" sz="1200" i="1" dirty="0" smtClean="0"/>
              <a:t>optional parameters are shown in brackets; must also be in the specified order</a:t>
            </a:r>
            <a:endParaRPr lang="en-US" sz="1200" i="1" dirty="0"/>
          </a:p>
        </p:txBody>
      </p:sp>
      <p:sp>
        <p:nvSpPr>
          <p:cNvPr id="13" name="Left Brace 12"/>
          <p:cNvSpPr/>
          <p:nvPr/>
        </p:nvSpPr>
        <p:spPr>
          <a:xfrm rot="19072117">
            <a:off x="802875" y="4288395"/>
            <a:ext cx="685800" cy="1981200"/>
          </a:xfrm>
          <a:prstGeom prst="leftBrace">
            <a:avLst>
              <a:gd name="adj1" fmla="val 52777"/>
              <a:gd name="adj2" fmla="val 50000"/>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300988" y="5410200"/>
            <a:ext cx="689612" cy="523220"/>
          </a:xfrm>
          <a:prstGeom prst="rect">
            <a:avLst/>
          </a:prstGeom>
          <a:noFill/>
        </p:spPr>
        <p:txBody>
          <a:bodyPr wrap="none" rtlCol="0">
            <a:spAutoFit/>
          </a:bodyPr>
          <a:lstStyle/>
          <a:p>
            <a:pPr algn="ctr"/>
            <a:r>
              <a:rPr lang="en-US" sz="1400" i="1" dirty="0" smtClean="0"/>
              <a:t>Useful </a:t>
            </a:r>
          </a:p>
          <a:p>
            <a:pPr algn="ctr"/>
            <a:r>
              <a:rPr lang="en-US" sz="1400" i="1" dirty="0" smtClean="0"/>
              <a:t>info</a:t>
            </a:r>
          </a:p>
        </p:txBody>
      </p:sp>
      <p:sp>
        <p:nvSpPr>
          <p:cNvPr id="15" name="Content Placeholder 4"/>
          <p:cNvSpPr>
            <a:spLocks noGrp="1"/>
          </p:cNvSpPr>
          <p:nvPr>
            <p:ph idx="1"/>
          </p:nvPr>
        </p:nvSpPr>
        <p:spPr>
          <a:xfrm>
            <a:off x="457200" y="1600200"/>
            <a:ext cx="8229600" cy="4525963"/>
          </a:xfrm>
        </p:spPr>
        <p:txBody>
          <a:bodyPr/>
          <a:lstStyle/>
          <a:p>
            <a:pPr marL="0" indent="0">
              <a:buNone/>
            </a:pPr>
            <a:r>
              <a:rPr lang="en-US" dirty="0" smtClean="0"/>
              <a:t>Example </a:t>
            </a:r>
            <a:r>
              <a:rPr lang="en-US" dirty="0" err="1" smtClean="0"/>
              <a:t>PyDoc</a:t>
            </a:r>
            <a:r>
              <a:rPr lang="en-US" dirty="0" smtClean="0"/>
              <a:t> entry:</a:t>
            </a:r>
            <a:endParaRPr lang="en-US" dirty="0"/>
          </a:p>
        </p:txBody>
      </p:sp>
      <p:sp>
        <p:nvSpPr>
          <p:cNvPr id="3" name="Slide Number Placeholder 2"/>
          <p:cNvSpPr>
            <a:spLocks noGrp="1"/>
          </p:cNvSpPr>
          <p:nvPr>
            <p:ph type="sldNum" sz="quarter" idx="12"/>
          </p:nvPr>
        </p:nvSpPr>
        <p:spPr/>
        <p:txBody>
          <a:bodyPr/>
          <a:lstStyle/>
          <a:p>
            <a:fld id="{1F9F0B16-AAA5-4790-BCBA-E678911F1380}" type="slidenum">
              <a:rPr lang="en-US" smtClean="0"/>
              <a:t>57</a:t>
            </a:fld>
            <a:endParaRPr lang="en-US"/>
          </a:p>
        </p:txBody>
      </p:sp>
    </p:spTree>
    <p:extLst>
      <p:ext uri="{BB962C8B-B14F-4D97-AF65-F5344CB8AC3E}">
        <p14:creationId xmlns:p14="http://schemas.microsoft.com/office/powerpoint/2010/main" val="12991027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quick primer on reading the </a:t>
            </a:r>
            <a:r>
              <a:rPr lang="en-US" dirty="0" err="1"/>
              <a:t>PyDocs</a:t>
            </a:r>
            <a:endParaRPr lang="en-US" dirty="0"/>
          </a:p>
        </p:txBody>
      </p:sp>
      <p:sp>
        <p:nvSpPr>
          <p:cNvPr id="3" name="Content Placeholder 2"/>
          <p:cNvSpPr>
            <a:spLocks noGrp="1"/>
          </p:cNvSpPr>
          <p:nvPr>
            <p:ph idx="1"/>
          </p:nvPr>
        </p:nvSpPr>
        <p:spPr/>
        <p:txBody>
          <a:bodyPr/>
          <a:lstStyle/>
          <a:p>
            <a:pPr marL="0" indent="0">
              <a:buNone/>
            </a:pPr>
            <a:r>
              <a:rPr lang="en-US" dirty="0" smtClean="0"/>
              <a:t>Another example:</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r="49546"/>
          <a:stretch/>
        </p:blipFill>
        <p:spPr>
          <a:xfrm>
            <a:off x="2438400" y="3429000"/>
            <a:ext cx="3648075" cy="485843"/>
          </a:xfrm>
          <a:prstGeom prst="rect">
            <a:avLst/>
          </a:prstGeom>
        </p:spPr>
      </p:pic>
      <p:sp>
        <p:nvSpPr>
          <p:cNvPr id="4" name="Slide Number Placeholder 3"/>
          <p:cNvSpPr>
            <a:spLocks noGrp="1"/>
          </p:cNvSpPr>
          <p:nvPr>
            <p:ph type="sldNum" sz="quarter" idx="12"/>
          </p:nvPr>
        </p:nvSpPr>
        <p:spPr/>
        <p:txBody>
          <a:bodyPr/>
          <a:lstStyle/>
          <a:p>
            <a:fld id="{1F9F0B16-AAA5-4790-BCBA-E678911F1380}" type="slidenum">
              <a:rPr lang="en-US" smtClean="0"/>
              <a:t>58</a:t>
            </a:fld>
            <a:endParaRPr lang="en-US"/>
          </a:p>
        </p:txBody>
      </p:sp>
    </p:spTree>
    <p:extLst>
      <p:ext uri="{BB962C8B-B14F-4D97-AF65-F5344CB8AC3E}">
        <p14:creationId xmlns:p14="http://schemas.microsoft.com/office/powerpoint/2010/main" val="23348705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quick primer on reading the </a:t>
            </a:r>
            <a:r>
              <a:rPr lang="en-US" dirty="0" err="1"/>
              <a:t>PyDocs</a:t>
            </a:r>
            <a:endParaRPr lang="en-US" dirty="0"/>
          </a:p>
        </p:txBody>
      </p:sp>
      <p:sp>
        <p:nvSpPr>
          <p:cNvPr id="3" name="Content Placeholder 2"/>
          <p:cNvSpPr>
            <a:spLocks noGrp="1"/>
          </p:cNvSpPr>
          <p:nvPr>
            <p:ph idx="1"/>
          </p:nvPr>
        </p:nvSpPr>
        <p:spPr/>
        <p:txBody>
          <a:bodyPr/>
          <a:lstStyle/>
          <a:p>
            <a:pPr marL="0" indent="0">
              <a:buNone/>
            </a:pPr>
            <a:r>
              <a:rPr lang="en-US" dirty="0" smtClean="0"/>
              <a:t>Another example:</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r="49546"/>
          <a:stretch/>
        </p:blipFill>
        <p:spPr>
          <a:xfrm>
            <a:off x="2438400" y="3429000"/>
            <a:ext cx="3648075" cy="485843"/>
          </a:xfrm>
          <a:prstGeom prst="rect">
            <a:avLst/>
          </a:prstGeom>
        </p:spPr>
      </p:pic>
      <p:sp>
        <p:nvSpPr>
          <p:cNvPr id="7" name="Right Brace 6"/>
          <p:cNvSpPr/>
          <p:nvPr/>
        </p:nvSpPr>
        <p:spPr>
          <a:xfrm rot="16200000">
            <a:off x="4305300" y="2400300"/>
            <a:ext cx="228600" cy="1676400"/>
          </a:xfrm>
          <a:prstGeom prst="rightBrace">
            <a:avLst>
              <a:gd name="adj1" fmla="val 62878"/>
              <a:gd name="adj2" fmla="val 50000"/>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2514600" y="2438400"/>
            <a:ext cx="3810000" cy="646331"/>
          </a:xfrm>
          <a:prstGeom prst="rect">
            <a:avLst/>
          </a:prstGeom>
          <a:noFill/>
        </p:spPr>
        <p:txBody>
          <a:bodyPr wrap="square" rtlCol="0">
            <a:spAutoFit/>
          </a:bodyPr>
          <a:lstStyle/>
          <a:p>
            <a:pPr algn="ctr"/>
            <a:r>
              <a:rPr lang="en-US" sz="1200" i="1" dirty="0" smtClean="0"/>
              <a:t>When brackets are nested like this, it means that to use the more nested parameters, you must also specify the previous parameters (i.e. the ones "less" nested)</a:t>
            </a:r>
            <a:endParaRPr lang="en-US" sz="1200" i="1" dirty="0"/>
          </a:p>
        </p:txBody>
      </p:sp>
      <p:sp>
        <p:nvSpPr>
          <p:cNvPr id="9" name="TextBox 8"/>
          <p:cNvSpPr txBox="1"/>
          <p:nvPr/>
        </p:nvSpPr>
        <p:spPr>
          <a:xfrm>
            <a:off x="613543" y="3867150"/>
            <a:ext cx="1443857" cy="461665"/>
          </a:xfrm>
          <a:prstGeom prst="rect">
            <a:avLst/>
          </a:prstGeom>
          <a:noFill/>
        </p:spPr>
        <p:txBody>
          <a:bodyPr wrap="none" rtlCol="0">
            <a:spAutoFit/>
          </a:bodyPr>
          <a:lstStyle/>
          <a:p>
            <a:r>
              <a:rPr lang="en-US" sz="2400" dirty="0" smtClean="0"/>
              <a:t>Examples:</a:t>
            </a:r>
          </a:p>
        </p:txBody>
      </p:sp>
      <p:sp>
        <p:nvSpPr>
          <p:cNvPr id="10" name="TextBox 9"/>
          <p:cNvSpPr txBox="1"/>
          <p:nvPr/>
        </p:nvSpPr>
        <p:spPr>
          <a:xfrm>
            <a:off x="676038" y="4324350"/>
            <a:ext cx="3438762" cy="1107996"/>
          </a:xfrm>
          <a:prstGeom prst="rect">
            <a:avLst/>
          </a:prstGeom>
          <a:noFill/>
        </p:spPr>
        <p:txBody>
          <a:bodyPr wrap="none" rtlCol="0">
            <a:spAutoFit/>
          </a:bodyPr>
          <a:lstStyle/>
          <a:p>
            <a:r>
              <a:rPr lang="en-US" dirty="0" smtClean="0"/>
              <a:t>Allowed:</a:t>
            </a:r>
          </a:p>
          <a:p>
            <a:r>
              <a:rPr lang="en-US" sz="1200" dirty="0" smtClean="0">
                <a:latin typeface="Courier New" pitchFamily="49" charset="0"/>
                <a:cs typeface="Courier New" pitchFamily="49" charset="0"/>
              </a:rPr>
              <a:t>sorted(</a:t>
            </a:r>
            <a:r>
              <a:rPr lang="en-US" sz="1200" dirty="0" err="1" smtClean="0">
                <a:latin typeface="Courier New" pitchFamily="49" charset="0"/>
                <a:cs typeface="Courier New" pitchFamily="49" charset="0"/>
              </a:rPr>
              <a:t>iterable</a:t>
            </a:r>
            <a:r>
              <a:rPr lang="en-US" sz="1200" dirty="0" smtClean="0">
                <a:latin typeface="Courier New" pitchFamily="49" charset="0"/>
                <a:cs typeface="Courier New" pitchFamily="49" charset="0"/>
              </a:rPr>
              <a:t>)</a:t>
            </a:r>
          </a:p>
          <a:p>
            <a:r>
              <a:rPr lang="en-US" sz="1200" dirty="0" smtClean="0">
                <a:latin typeface="Courier New" pitchFamily="49" charset="0"/>
                <a:cs typeface="Courier New" pitchFamily="49" charset="0"/>
              </a:rPr>
              <a:t>sorted(</a:t>
            </a:r>
            <a:r>
              <a:rPr lang="en-US" sz="1200" dirty="0" err="1" smtClean="0">
                <a:latin typeface="Courier New" pitchFamily="49" charset="0"/>
                <a:cs typeface="Courier New" pitchFamily="49" charset="0"/>
              </a:rPr>
              <a:t>iterable</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cmp</a:t>
            </a:r>
            <a:r>
              <a:rPr lang="en-US" sz="1200" dirty="0" smtClean="0">
                <a:latin typeface="Courier New" pitchFamily="49" charset="0"/>
                <a:cs typeface="Courier New" pitchFamily="49" charset="0"/>
              </a:rPr>
              <a:t>)</a:t>
            </a:r>
          </a:p>
          <a:p>
            <a:r>
              <a:rPr lang="en-US" sz="1200" dirty="0" smtClean="0">
                <a:latin typeface="Courier New" pitchFamily="49" charset="0"/>
                <a:cs typeface="Courier New" pitchFamily="49" charset="0"/>
              </a:rPr>
              <a:t>sorted(</a:t>
            </a:r>
            <a:r>
              <a:rPr lang="en-US" sz="1200" dirty="0" err="1" smtClean="0">
                <a:latin typeface="Courier New" pitchFamily="49" charset="0"/>
                <a:cs typeface="Courier New" pitchFamily="49" charset="0"/>
              </a:rPr>
              <a:t>iterable</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cmp</a:t>
            </a:r>
            <a:r>
              <a:rPr lang="en-US" sz="1200" dirty="0" smtClean="0">
                <a:latin typeface="Courier New" pitchFamily="49" charset="0"/>
                <a:cs typeface="Courier New" pitchFamily="49" charset="0"/>
              </a:rPr>
              <a:t>, key)</a:t>
            </a:r>
          </a:p>
          <a:p>
            <a:r>
              <a:rPr lang="en-US" sz="1200" dirty="0" smtClean="0">
                <a:latin typeface="Courier New" pitchFamily="49" charset="0"/>
                <a:cs typeface="Courier New" pitchFamily="49" charset="0"/>
              </a:rPr>
              <a:t>sorted(</a:t>
            </a:r>
            <a:r>
              <a:rPr lang="en-US" sz="1200" dirty="0" err="1" smtClean="0">
                <a:latin typeface="Courier New" pitchFamily="49" charset="0"/>
                <a:cs typeface="Courier New" pitchFamily="49" charset="0"/>
              </a:rPr>
              <a:t>iterable</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cmp</a:t>
            </a:r>
            <a:r>
              <a:rPr lang="en-US" sz="1200" dirty="0" smtClean="0">
                <a:latin typeface="Courier New" pitchFamily="49" charset="0"/>
                <a:cs typeface="Courier New" pitchFamily="49" charset="0"/>
              </a:rPr>
              <a:t>, key, reverse)</a:t>
            </a:r>
            <a:endParaRPr lang="en-US" sz="1200" dirty="0">
              <a:latin typeface="Courier New" pitchFamily="49" charset="0"/>
              <a:cs typeface="Courier New" pitchFamily="49" charset="0"/>
            </a:endParaRPr>
          </a:p>
        </p:txBody>
      </p:sp>
      <p:sp>
        <p:nvSpPr>
          <p:cNvPr id="11" name="TextBox 10"/>
          <p:cNvSpPr txBox="1"/>
          <p:nvPr/>
        </p:nvSpPr>
        <p:spPr>
          <a:xfrm>
            <a:off x="4648200" y="4324350"/>
            <a:ext cx="3531736" cy="923330"/>
          </a:xfrm>
          <a:prstGeom prst="rect">
            <a:avLst/>
          </a:prstGeom>
          <a:noFill/>
        </p:spPr>
        <p:txBody>
          <a:bodyPr wrap="none" rtlCol="0">
            <a:spAutoFit/>
          </a:bodyPr>
          <a:lstStyle/>
          <a:p>
            <a:r>
              <a:rPr lang="en-US" dirty="0" smtClean="0"/>
              <a:t>Not allowed:</a:t>
            </a:r>
          </a:p>
          <a:p>
            <a:r>
              <a:rPr lang="en-US" sz="1200" dirty="0" smtClean="0">
                <a:latin typeface="Courier New" pitchFamily="49" charset="0"/>
                <a:cs typeface="Courier New" pitchFamily="49" charset="0"/>
              </a:rPr>
              <a:t>sorted(</a:t>
            </a:r>
            <a:r>
              <a:rPr lang="en-US" sz="1200" dirty="0" err="1" smtClean="0">
                <a:latin typeface="Courier New" pitchFamily="49" charset="0"/>
                <a:cs typeface="Courier New" pitchFamily="49" charset="0"/>
              </a:rPr>
              <a:t>cmp</a:t>
            </a:r>
            <a:r>
              <a:rPr lang="en-US" sz="1200" dirty="0" smtClean="0">
                <a:latin typeface="Courier New" pitchFamily="49" charset="0"/>
                <a:cs typeface="Courier New" pitchFamily="49" charset="0"/>
              </a:rPr>
              <a:t>)</a:t>
            </a:r>
          </a:p>
          <a:p>
            <a:r>
              <a:rPr lang="en-US" sz="1200" dirty="0" smtClean="0">
                <a:latin typeface="Courier New" pitchFamily="49" charset="0"/>
                <a:cs typeface="Courier New" pitchFamily="49" charset="0"/>
              </a:rPr>
              <a:t>sorted(</a:t>
            </a:r>
            <a:r>
              <a:rPr lang="en-US" sz="1200" dirty="0" err="1" smtClean="0">
                <a:latin typeface="Courier New" pitchFamily="49" charset="0"/>
                <a:cs typeface="Courier New" pitchFamily="49" charset="0"/>
              </a:rPr>
              <a:t>iterable</a:t>
            </a:r>
            <a:r>
              <a:rPr lang="en-US" sz="1200" dirty="0" smtClean="0">
                <a:latin typeface="Courier New" pitchFamily="49" charset="0"/>
                <a:cs typeface="Courier New" pitchFamily="49" charset="0"/>
              </a:rPr>
              <a:t>, key)</a:t>
            </a:r>
          </a:p>
          <a:p>
            <a:r>
              <a:rPr lang="en-US" sz="1200" dirty="0" smtClean="0">
                <a:latin typeface="Courier New" pitchFamily="49" charset="0"/>
                <a:cs typeface="Courier New" pitchFamily="49" charset="0"/>
              </a:rPr>
              <a:t>sorted(</a:t>
            </a:r>
            <a:r>
              <a:rPr lang="en-US" sz="1200" dirty="0" err="1" smtClean="0">
                <a:latin typeface="Courier New" pitchFamily="49" charset="0"/>
                <a:cs typeface="Courier New" pitchFamily="49" charset="0"/>
              </a:rPr>
              <a:t>iterable</a:t>
            </a:r>
            <a:r>
              <a:rPr lang="en-US" sz="1200" dirty="0" smtClean="0">
                <a:latin typeface="Courier New" pitchFamily="49" charset="0"/>
                <a:cs typeface="Courier New" pitchFamily="49" charset="0"/>
              </a:rPr>
              <a:t>, reverse, </a:t>
            </a:r>
            <a:r>
              <a:rPr lang="en-US" sz="1200" dirty="0" err="1" smtClean="0">
                <a:latin typeface="Courier New" pitchFamily="49" charset="0"/>
                <a:cs typeface="Courier New" pitchFamily="49" charset="0"/>
              </a:rPr>
              <a:t>cmp</a:t>
            </a:r>
            <a:r>
              <a:rPr lang="en-US" sz="1200" dirty="0" smtClean="0">
                <a:latin typeface="Courier New" pitchFamily="49" charset="0"/>
                <a:cs typeface="Courier New" pitchFamily="49" charset="0"/>
              </a:rPr>
              <a:t>, key)</a:t>
            </a:r>
            <a:endParaRPr lang="en-US" sz="1200" dirty="0">
              <a:latin typeface="Courier New" pitchFamily="49" charset="0"/>
              <a:cs typeface="Courier New" pitchFamily="49" charset="0"/>
            </a:endParaRPr>
          </a:p>
        </p:txBody>
      </p:sp>
      <p:sp>
        <p:nvSpPr>
          <p:cNvPr id="4" name="TextBox 3"/>
          <p:cNvSpPr txBox="1"/>
          <p:nvPr/>
        </p:nvSpPr>
        <p:spPr>
          <a:xfrm>
            <a:off x="613543" y="5648325"/>
            <a:ext cx="7108934" cy="553998"/>
          </a:xfrm>
          <a:prstGeom prst="rect">
            <a:avLst/>
          </a:prstGeom>
          <a:noFill/>
        </p:spPr>
        <p:txBody>
          <a:bodyPr wrap="none" rtlCol="0">
            <a:spAutoFit/>
          </a:bodyPr>
          <a:lstStyle/>
          <a:p>
            <a:r>
              <a:rPr lang="en-US" dirty="0" smtClean="0"/>
              <a:t>However, you can specify in any order if you refer to parameters by name:</a:t>
            </a:r>
          </a:p>
          <a:p>
            <a:r>
              <a:rPr lang="en-US" sz="1200" dirty="0" smtClean="0">
                <a:latin typeface="Courier New" panose="02070309020205020404" pitchFamily="49" charset="0"/>
                <a:cs typeface="Courier New" panose="02070309020205020404" pitchFamily="49" charset="0"/>
              </a:rPr>
              <a:t>sorted(</a:t>
            </a:r>
            <a:r>
              <a:rPr lang="en-US" sz="1200" dirty="0" err="1" smtClean="0">
                <a:latin typeface="Courier New" panose="02070309020205020404" pitchFamily="49" charset="0"/>
                <a:cs typeface="Courier New" panose="02070309020205020404" pitchFamily="49" charset="0"/>
              </a:rPr>
              <a:t>iterable</a:t>
            </a:r>
            <a:r>
              <a:rPr lang="en-US" sz="1200" dirty="0" smtClean="0">
                <a:latin typeface="Courier New" panose="02070309020205020404" pitchFamily="49" charset="0"/>
                <a:cs typeface="Courier New" panose="02070309020205020404" pitchFamily="49" charset="0"/>
              </a:rPr>
              <a:t> = </a:t>
            </a:r>
            <a:r>
              <a:rPr lang="en-US" sz="1200" dirty="0" err="1" smtClean="0">
                <a:latin typeface="Courier New" panose="02070309020205020404" pitchFamily="49" charset="0"/>
                <a:cs typeface="Courier New" panose="02070309020205020404" pitchFamily="49" charset="0"/>
              </a:rPr>
              <a:t>someIterableThing</a:t>
            </a:r>
            <a:r>
              <a:rPr lang="en-US" sz="1200" dirty="0" smtClean="0">
                <a:latin typeface="Courier New" panose="02070309020205020404" pitchFamily="49" charset="0"/>
                <a:cs typeface="Courier New" panose="02070309020205020404" pitchFamily="49" charset="0"/>
              </a:rPr>
              <a:t>, reverse = True)</a:t>
            </a:r>
            <a:endParaRPr lang="en-US" sz="12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1F9F0B16-AAA5-4790-BCBA-E678911F1380}" type="slidenum">
              <a:rPr lang="en-US" smtClean="0"/>
              <a:t>59</a:t>
            </a:fld>
            <a:endParaRPr lang="en-US"/>
          </a:p>
        </p:txBody>
      </p:sp>
    </p:spTree>
    <p:extLst>
      <p:ext uri="{BB962C8B-B14F-4D97-AF65-F5344CB8AC3E}">
        <p14:creationId xmlns:p14="http://schemas.microsoft.com/office/powerpoint/2010/main" val="1745759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a:spLocks noGrp="1"/>
          </p:cNvSpPr>
          <p:nvPr>
            <p:ph idx="1"/>
          </p:nvPr>
        </p:nvSpPr>
        <p:spPr>
          <a:xfrm>
            <a:off x="457200" y="1600200"/>
            <a:ext cx="8229600" cy="4800600"/>
          </a:xfrm>
        </p:spPr>
        <p:txBody>
          <a:bodyPr>
            <a:noAutofit/>
          </a:bodyPr>
          <a:lstStyle/>
          <a:p>
            <a:pPr marL="0" indent="0">
              <a:buNone/>
            </a:pPr>
            <a:r>
              <a:rPr lang="en-US" sz="2400" dirty="0" smtClean="0"/>
              <a:t>The same directions, but in code:</a:t>
            </a:r>
          </a:p>
          <a:p>
            <a:pPr marL="0" indent="0">
              <a:buNone/>
            </a:pPr>
            <a:r>
              <a:rPr lang="en-US" sz="1200" dirty="0"/>
              <a:t/>
            </a:r>
            <a:br>
              <a:rPr lang="en-US" sz="1200" dirty="0"/>
            </a:br>
            <a:r>
              <a:rPr lang="en-US" sz="1200" dirty="0">
                <a:latin typeface="Courier New" pitchFamily="49" charset="0"/>
                <a:cs typeface="Courier New" pitchFamily="49" charset="0"/>
              </a:rPr>
              <a:t>construction = </a:t>
            </a:r>
            <a:r>
              <a:rPr lang="en-US" sz="1200" b="1" dirty="0">
                <a:solidFill>
                  <a:srgbClr val="0070C0"/>
                </a:solidFill>
                <a:latin typeface="Courier New" pitchFamily="49" charset="0"/>
                <a:cs typeface="Courier New" pitchFamily="49" charset="0"/>
              </a:rPr>
              <a:t>False</a:t>
            </a:r>
          </a:p>
          <a:p>
            <a:pPr marL="0" indent="0">
              <a:buNone/>
            </a:pPr>
            <a:r>
              <a:rPr lang="en-US" sz="1200" b="1" dirty="0">
                <a:solidFill>
                  <a:srgbClr val="0070C0"/>
                </a:solidFill>
                <a:latin typeface="Courier New" pitchFamily="49" charset="0"/>
                <a:cs typeface="Courier New" pitchFamily="49" charset="0"/>
              </a:rPr>
              <a:t>print</a:t>
            </a:r>
            <a:r>
              <a:rPr lang="en-US" sz="1200" dirty="0">
                <a:latin typeface="Courier New" pitchFamily="49" charset="0"/>
                <a:cs typeface="Courier New" pitchFamily="49" charset="0"/>
              </a:rPr>
              <a:t> </a:t>
            </a:r>
            <a:r>
              <a:rPr lang="en-US" sz="1200" dirty="0" smtClean="0">
                <a:solidFill>
                  <a:schemeClr val="tx1">
                    <a:lumMod val="65000"/>
                    <a:lumOff val="35000"/>
                  </a:schemeClr>
                </a:solidFill>
                <a:latin typeface="Courier New" pitchFamily="49" charset="0"/>
                <a:cs typeface="Courier New" pitchFamily="49" charset="0"/>
              </a:rPr>
              <a:t>"Turn </a:t>
            </a:r>
            <a:r>
              <a:rPr lang="en-US" sz="1200" dirty="0">
                <a:solidFill>
                  <a:schemeClr val="tx1">
                    <a:lumMod val="65000"/>
                    <a:lumOff val="35000"/>
                  </a:schemeClr>
                </a:solidFill>
                <a:latin typeface="Courier New" pitchFamily="49" charset="0"/>
                <a:cs typeface="Courier New" pitchFamily="49" charset="0"/>
              </a:rPr>
              <a:t>right onto </a:t>
            </a:r>
            <a:r>
              <a:rPr lang="en-US" sz="1200" dirty="0" smtClean="0">
                <a:solidFill>
                  <a:schemeClr val="tx1">
                    <a:lumMod val="65000"/>
                    <a:lumOff val="35000"/>
                  </a:schemeClr>
                </a:solidFill>
                <a:latin typeface="Courier New" pitchFamily="49" charset="0"/>
                <a:cs typeface="Courier New" pitchFamily="49" charset="0"/>
              </a:rPr>
              <a:t>Main Street"</a:t>
            </a:r>
            <a:endParaRPr lang="en-US" sz="1200" dirty="0">
              <a:solidFill>
                <a:schemeClr val="tx1">
                  <a:lumMod val="65000"/>
                  <a:lumOff val="35000"/>
                </a:schemeClr>
              </a:solidFill>
              <a:latin typeface="Courier New" pitchFamily="49" charset="0"/>
              <a:cs typeface="Courier New" pitchFamily="49" charset="0"/>
            </a:endParaRPr>
          </a:p>
          <a:p>
            <a:pPr marL="0" indent="0">
              <a:buNone/>
            </a:pPr>
            <a:r>
              <a:rPr lang="en-US" sz="1200" b="1" dirty="0">
                <a:solidFill>
                  <a:srgbClr val="0070C0"/>
                </a:solidFill>
                <a:latin typeface="Courier New" pitchFamily="49" charset="0"/>
                <a:cs typeface="Courier New" pitchFamily="49" charset="0"/>
              </a:rPr>
              <a:t>print</a:t>
            </a:r>
            <a:r>
              <a:rPr lang="en-US" sz="1200" dirty="0">
                <a:latin typeface="Courier New" pitchFamily="49" charset="0"/>
                <a:cs typeface="Courier New" pitchFamily="49" charset="0"/>
              </a:rPr>
              <a:t> </a:t>
            </a:r>
            <a:r>
              <a:rPr lang="en-US" sz="1200" dirty="0" smtClean="0">
                <a:solidFill>
                  <a:schemeClr val="tx1">
                    <a:lumMod val="65000"/>
                    <a:lumOff val="35000"/>
                  </a:schemeClr>
                </a:solidFill>
                <a:latin typeface="Courier New" pitchFamily="49" charset="0"/>
                <a:cs typeface="Courier New" pitchFamily="49" charset="0"/>
              </a:rPr>
              <a:t>"Turn </a:t>
            </a:r>
            <a:r>
              <a:rPr lang="en-US" sz="1200" dirty="0">
                <a:solidFill>
                  <a:schemeClr val="tx1">
                    <a:lumMod val="65000"/>
                    <a:lumOff val="35000"/>
                  </a:schemeClr>
                </a:solidFill>
                <a:latin typeface="Courier New" pitchFamily="49" charset="0"/>
                <a:cs typeface="Courier New" pitchFamily="49" charset="0"/>
              </a:rPr>
              <a:t>left onto </a:t>
            </a:r>
            <a:r>
              <a:rPr lang="en-US" sz="1200" dirty="0" smtClean="0">
                <a:solidFill>
                  <a:schemeClr val="tx1">
                    <a:lumMod val="65000"/>
                    <a:lumOff val="35000"/>
                  </a:schemeClr>
                </a:solidFill>
                <a:latin typeface="Courier New" pitchFamily="49" charset="0"/>
                <a:cs typeface="Courier New" pitchFamily="49" charset="0"/>
              </a:rPr>
              <a:t>Maple Ave"</a:t>
            </a:r>
            <a:endParaRPr lang="en-US" sz="1200" dirty="0">
              <a:solidFill>
                <a:schemeClr val="tx1">
                  <a:lumMod val="65000"/>
                  <a:lumOff val="35000"/>
                </a:schemeClr>
              </a:solidFill>
              <a:latin typeface="Courier New" pitchFamily="49" charset="0"/>
              <a:cs typeface="Courier New" pitchFamily="49" charset="0"/>
            </a:endParaRPr>
          </a:p>
          <a:p>
            <a:pPr marL="0" indent="0">
              <a:buNone/>
            </a:pPr>
            <a:r>
              <a:rPr lang="en-US" sz="1200" b="1" dirty="0">
                <a:solidFill>
                  <a:srgbClr val="0070C0"/>
                </a:solidFill>
                <a:latin typeface="Courier New" pitchFamily="49" charset="0"/>
                <a:cs typeface="Courier New" pitchFamily="49" charset="0"/>
              </a:rPr>
              <a:t>if</a:t>
            </a:r>
            <a:r>
              <a:rPr lang="en-US" sz="1200" dirty="0">
                <a:latin typeface="Courier New" pitchFamily="49" charset="0"/>
                <a:cs typeface="Courier New" pitchFamily="49" charset="0"/>
              </a:rPr>
              <a:t> construction:</a:t>
            </a:r>
          </a:p>
          <a:p>
            <a:pPr marL="0" indent="0">
              <a:buNone/>
            </a:pPr>
            <a:r>
              <a:rPr lang="en-US" sz="1200" dirty="0" smtClean="0">
                <a:latin typeface="Courier New" pitchFamily="49" charset="0"/>
                <a:cs typeface="Courier New" pitchFamily="49" charset="0"/>
              </a:rPr>
              <a:t>	</a:t>
            </a:r>
            <a:r>
              <a:rPr lang="en-US" sz="1200" b="1" dirty="0" smtClean="0">
                <a:solidFill>
                  <a:srgbClr val="0070C0"/>
                </a:solidFill>
                <a:latin typeface="Courier New" pitchFamily="49" charset="0"/>
                <a:cs typeface="Courier New" pitchFamily="49" charset="0"/>
              </a:rPr>
              <a:t>print</a:t>
            </a:r>
            <a:r>
              <a:rPr lang="en-US" sz="1200" dirty="0" smtClean="0">
                <a:latin typeface="Courier New" pitchFamily="49" charset="0"/>
                <a:cs typeface="Courier New" pitchFamily="49" charset="0"/>
              </a:rPr>
              <a:t> </a:t>
            </a:r>
            <a:r>
              <a:rPr lang="en-US" sz="1200" dirty="0" smtClean="0">
                <a:solidFill>
                  <a:schemeClr val="tx1">
                    <a:lumMod val="65000"/>
                    <a:lumOff val="35000"/>
                  </a:schemeClr>
                </a:solidFill>
                <a:latin typeface="Courier New" pitchFamily="49" charset="0"/>
                <a:cs typeface="Courier New" pitchFamily="49" charset="0"/>
              </a:rPr>
              <a:t>"Continue </a:t>
            </a:r>
            <a:r>
              <a:rPr lang="en-US" sz="1200" dirty="0">
                <a:solidFill>
                  <a:schemeClr val="tx1">
                    <a:lumMod val="65000"/>
                    <a:lumOff val="35000"/>
                  </a:schemeClr>
                </a:solidFill>
                <a:latin typeface="Courier New" pitchFamily="49" charset="0"/>
                <a:cs typeface="Courier New" pitchFamily="49" charset="0"/>
              </a:rPr>
              <a:t>straight on </a:t>
            </a:r>
            <a:r>
              <a:rPr lang="en-US" sz="1200" dirty="0" smtClean="0">
                <a:solidFill>
                  <a:schemeClr val="tx1">
                    <a:lumMod val="65000"/>
                    <a:lumOff val="35000"/>
                  </a:schemeClr>
                </a:solidFill>
                <a:latin typeface="Courier New" pitchFamily="49" charset="0"/>
                <a:cs typeface="Courier New" pitchFamily="49" charset="0"/>
              </a:rPr>
              <a:t>Maple Ave" </a:t>
            </a:r>
            <a:endParaRPr lang="en-US" sz="1200" dirty="0">
              <a:solidFill>
                <a:schemeClr val="tx1">
                  <a:lumMod val="65000"/>
                  <a:lumOff val="35000"/>
                </a:schemeClr>
              </a:solidFill>
              <a:latin typeface="Courier New" pitchFamily="49" charset="0"/>
              <a:cs typeface="Courier New" pitchFamily="49" charset="0"/>
            </a:endParaRPr>
          </a:p>
          <a:p>
            <a:pPr marL="0" indent="0">
              <a:buNone/>
            </a:pPr>
            <a:r>
              <a:rPr lang="en-US" sz="1200" dirty="0" smtClean="0">
                <a:latin typeface="Courier New" pitchFamily="49" charset="0"/>
                <a:cs typeface="Courier New" pitchFamily="49" charset="0"/>
              </a:rPr>
              <a:t>	</a:t>
            </a:r>
            <a:r>
              <a:rPr lang="en-US" sz="1200" b="1" dirty="0" smtClean="0">
                <a:solidFill>
                  <a:srgbClr val="0070C0"/>
                </a:solidFill>
                <a:latin typeface="Courier New" pitchFamily="49" charset="0"/>
                <a:cs typeface="Courier New" pitchFamily="49" charset="0"/>
              </a:rPr>
              <a:t>print</a:t>
            </a:r>
            <a:r>
              <a:rPr lang="en-US" sz="1200" dirty="0" smtClean="0">
                <a:latin typeface="Courier New" pitchFamily="49" charset="0"/>
                <a:cs typeface="Courier New" pitchFamily="49" charset="0"/>
              </a:rPr>
              <a:t> </a:t>
            </a:r>
            <a:r>
              <a:rPr lang="en-US" sz="1200" dirty="0" smtClean="0">
                <a:solidFill>
                  <a:schemeClr val="tx1">
                    <a:lumMod val="65000"/>
                    <a:lumOff val="35000"/>
                  </a:schemeClr>
                </a:solidFill>
                <a:latin typeface="Courier New" pitchFamily="49" charset="0"/>
                <a:cs typeface="Courier New" pitchFamily="49" charset="0"/>
              </a:rPr>
              <a:t>"Turn </a:t>
            </a:r>
            <a:r>
              <a:rPr lang="en-US" sz="1200" dirty="0">
                <a:solidFill>
                  <a:schemeClr val="tx1">
                    <a:lumMod val="65000"/>
                    <a:lumOff val="35000"/>
                  </a:schemeClr>
                </a:solidFill>
                <a:latin typeface="Courier New" pitchFamily="49" charset="0"/>
                <a:cs typeface="Courier New" pitchFamily="49" charset="0"/>
              </a:rPr>
              <a:t>right </a:t>
            </a:r>
            <a:r>
              <a:rPr lang="en-US" sz="1200" dirty="0" smtClean="0">
                <a:solidFill>
                  <a:schemeClr val="tx1">
                    <a:lumMod val="65000"/>
                    <a:lumOff val="35000"/>
                  </a:schemeClr>
                </a:solidFill>
                <a:latin typeface="Courier New" pitchFamily="49" charset="0"/>
                <a:cs typeface="Courier New" pitchFamily="49" charset="0"/>
              </a:rPr>
              <a:t>onto Cat Lane"</a:t>
            </a:r>
            <a:endParaRPr lang="en-US" sz="1200" dirty="0">
              <a:solidFill>
                <a:schemeClr val="tx1">
                  <a:lumMod val="65000"/>
                  <a:lumOff val="35000"/>
                </a:schemeClr>
              </a:solidFill>
              <a:latin typeface="Courier New" pitchFamily="49" charset="0"/>
              <a:cs typeface="Courier New" pitchFamily="49" charset="0"/>
            </a:endParaRPr>
          </a:p>
          <a:p>
            <a:pPr marL="0" indent="0">
              <a:buNone/>
            </a:pPr>
            <a:r>
              <a:rPr lang="en-US" sz="1200" dirty="0" smtClean="0">
                <a:latin typeface="Courier New" pitchFamily="49" charset="0"/>
                <a:cs typeface="Courier New" pitchFamily="49" charset="0"/>
              </a:rPr>
              <a:t>	</a:t>
            </a:r>
            <a:r>
              <a:rPr lang="en-US" sz="1200" b="1" dirty="0" smtClean="0">
                <a:solidFill>
                  <a:srgbClr val="0070C0"/>
                </a:solidFill>
                <a:latin typeface="Courier New" pitchFamily="49" charset="0"/>
                <a:cs typeface="Courier New" pitchFamily="49" charset="0"/>
              </a:rPr>
              <a:t>print</a:t>
            </a:r>
            <a:r>
              <a:rPr lang="en-US" sz="1200" dirty="0" smtClean="0">
                <a:latin typeface="Courier New" pitchFamily="49" charset="0"/>
                <a:cs typeface="Courier New" pitchFamily="49" charset="0"/>
              </a:rPr>
              <a:t> </a:t>
            </a:r>
            <a:r>
              <a:rPr lang="en-US" sz="1200" dirty="0" smtClean="0">
                <a:solidFill>
                  <a:schemeClr val="tx1">
                    <a:lumMod val="65000"/>
                    <a:lumOff val="35000"/>
                  </a:schemeClr>
                </a:solidFill>
                <a:latin typeface="Courier New" pitchFamily="49" charset="0"/>
                <a:cs typeface="Courier New" pitchFamily="49" charset="0"/>
              </a:rPr>
              <a:t>"Turn </a:t>
            </a:r>
            <a:r>
              <a:rPr lang="en-US" sz="1200" dirty="0">
                <a:solidFill>
                  <a:schemeClr val="tx1">
                    <a:lumMod val="65000"/>
                    <a:lumOff val="35000"/>
                  </a:schemeClr>
                </a:solidFill>
                <a:latin typeface="Courier New" pitchFamily="49" charset="0"/>
                <a:cs typeface="Courier New" pitchFamily="49" charset="0"/>
              </a:rPr>
              <a:t>left </a:t>
            </a:r>
            <a:r>
              <a:rPr lang="en-US" sz="1200" dirty="0" smtClean="0">
                <a:solidFill>
                  <a:schemeClr val="tx1">
                    <a:lumMod val="65000"/>
                    <a:lumOff val="35000"/>
                  </a:schemeClr>
                </a:solidFill>
                <a:latin typeface="Courier New" pitchFamily="49" charset="0"/>
                <a:cs typeface="Courier New" pitchFamily="49" charset="0"/>
              </a:rPr>
              <a:t>onto Fake Street"</a:t>
            </a:r>
            <a:endParaRPr lang="en-US" sz="1200" dirty="0">
              <a:solidFill>
                <a:schemeClr val="tx1">
                  <a:lumMod val="65000"/>
                  <a:lumOff val="35000"/>
                </a:schemeClr>
              </a:solidFill>
              <a:latin typeface="Courier New" pitchFamily="49" charset="0"/>
              <a:cs typeface="Courier New" pitchFamily="49" charset="0"/>
            </a:endParaRPr>
          </a:p>
          <a:p>
            <a:pPr marL="0" indent="0">
              <a:buNone/>
            </a:pPr>
            <a:r>
              <a:rPr lang="en-US" sz="1200" b="1" dirty="0">
                <a:solidFill>
                  <a:srgbClr val="0070C0"/>
                </a:solidFill>
                <a:latin typeface="Courier New" pitchFamily="49" charset="0"/>
                <a:cs typeface="Courier New" pitchFamily="49" charset="0"/>
              </a:rPr>
              <a:t>else</a:t>
            </a:r>
            <a:r>
              <a:rPr lang="en-US" sz="1200" dirty="0">
                <a:latin typeface="Courier New" pitchFamily="49" charset="0"/>
                <a:cs typeface="Courier New" pitchFamily="49" charset="0"/>
              </a:rPr>
              <a:t>:</a:t>
            </a:r>
          </a:p>
          <a:p>
            <a:pPr marL="0" indent="0">
              <a:buNone/>
            </a:pPr>
            <a:r>
              <a:rPr lang="en-US" sz="1200" dirty="0" smtClean="0">
                <a:latin typeface="Courier New" pitchFamily="49" charset="0"/>
                <a:cs typeface="Courier New" pitchFamily="49" charset="0"/>
              </a:rPr>
              <a:t>	</a:t>
            </a:r>
            <a:r>
              <a:rPr lang="en-US" sz="1200" b="1" dirty="0" smtClean="0">
                <a:solidFill>
                  <a:srgbClr val="0070C0"/>
                </a:solidFill>
                <a:latin typeface="Courier New" pitchFamily="49" charset="0"/>
                <a:cs typeface="Courier New" pitchFamily="49" charset="0"/>
              </a:rPr>
              <a:t>print</a:t>
            </a:r>
            <a:r>
              <a:rPr lang="en-US" sz="1200" dirty="0" smtClean="0">
                <a:latin typeface="Courier New" pitchFamily="49" charset="0"/>
                <a:cs typeface="Courier New" pitchFamily="49" charset="0"/>
              </a:rPr>
              <a:t> </a:t>
            </a:r>
            <a:r>
              <a:rPr lang="en-US" sz="1200" dirty="0" smtClean="0">
                <a:solidFill>
                  <a:schemeClr val="tx1">
                    <a:lumMod val="65000"/>
                    <a:lumOff val="35000"/>
                  </a:schemeClr>
                </a:solidFill>
                <a:latin typeface="Courier New" pitchFamily="49" charset="0"/>
                <a:cs typeface="Courier New" pitchFamily="49" charset="0"/>
              </a:rPr>
              <a:t>"Cut </a:t>
            </a:r>
            <a:r>
              <a:rPr lang="en-US" sz="1200" dirty="0">
                <a:solidFill>
                  <a:schemeClr val="tx1">
                    <a:lumMod val="65000"/>
                    <a:lumOff val="35000"/>
                  </a:schemeClr>
                </a:solidFill>
                <a:latin typeface="Courier New" pitchFamily="49" charset="0"/>
                <a:cs typeface="Courier New" pitchFamily="49" charset="0"/>
              </a:rPr>
              <a:t>through </a:t>
            </a:r>
            <a:r>
              <a:rPr lang="en-US" sz="1200" dirty="0" smtClean="0">
                <a:solidFill>
                  <a:schemeClr val="tx1">
                    <a:lumMod val="65000"/>
                    <a:lumOff val="35000"/>
                  </a:schemeClr>
                </a:solidFill>
                <a:latin typeface="Courier New" pitchFamily="49" charset="0"/>
                <a:cs typeface="Courier New" pitchFamily="49" charset="0"/>
              </a:rPr>
              <a:t>the empty lot to Fake Street"</a:t>
            </a:r>
            <a:endParaRPr lang="en-US" sz="1200" dirty="0">
              <a:solidFill>
                <a:schemeClr val="tx1">
                  <a:lumMod val="65000"/>
                  <a:lumOff val="35000"/>
                </a:schemeClr>
              </a:solidFill>
              <a:latin typeface="Courier New" pitchFamily="49" charset="0"/>
              <a:cs typeface="Courier New" pitchFamily="49" charset="0"/>
            </a:endParaRPr>
          </a:p>
          <a:p>
            <a:pPr marL="0" indent="0">
              <a:buNone/>
            </a:pPr>
            <a:r>
              <a:rPr lang="en-US" sz="1200" b="1" dirty="0" smtClean="0">
                <a:solidFill>
                  <a:srgbClr val="0070C0"/>
                </a:solidFill>
                <a:latin typeface="Courier New" pitchFamily="49" charset="0"/>
                <a:cs typeface="Courier New" pitchFamily="49" charset="0"/>
              </a:rPr>
              <a:t>print</a:t>
            </a:r>
            <a:r>
              <a:rPr lang="en-US" sz="1200" dirty="0" smtClean="0">
                <a:latin typeface="Courier New" pitchFamily="49" charset="0"/>
                <a:cs typeface="Courier New" pitchFamily="49" charset="0"/>
              </a:rPr>
              <a:t> </a:t>
            </a:r>
            <a:r>
              <a:rPr lang="en-US" sz="1200" dirty="0" smtClean="0">
                <a:solidFill>
                  <a:schemeClr val="tx1">
                    <a:lumMod val="65000"/>
                    <a:lumOff val="35000"/>
                  </a:schemeClr>
                </a:solidFill>
                <a:latin typeface="Courier New" pitchFamily="49" charset="0"/>
                <a:cs typeface="Courier New" pitchFamily="49" charset="0"/>
              </a:rPr>
              <a:t>"Go </a:t>
            </a:r>
            <a:r>
              <a:rPr lang="en-US" sz="1200" dirty="0">
                <a:solidFill>
                  <a:schemeClr val="tx1">
                    <a:lumMod val="65000"/>
                    <a:lumOff val="35000"/>
                  </a:schemeClr>
                </a:solidFill>
                <a:latin typeface="Courier New" pitchFamily="49" charset="0"/>
                <a:cs typeface="Courier New" pitchFamily="49" charset="0"/>
              </a:rPr>
              <a:t>straight on </a:t>
            </a:r>
            <a:r>
              <a:rPr lang="en-US" sz="1200" dirty="0" smtClean="0">
                <a:solidFill>
                  <a:schemeClr val="tx1">
                    <a:lumMod val="65000"/>
                    <a:lumOff val="35000"/>
                  </a:schemeClr>
                </a:solidFill>
                <a:latin typeface="Courier New" pitchFamily="49" charset="0"/>
                <a:cs typeface="Courier New" pitchFamily="49" charset="0"/>
              </a:rPr>
              <a:t>Fake Street until house 123"</a:t>
            </a:r>
            <a:endParaRPr lang="en-US" sz="1200" dirty="0">
              <a:solidFill>
                <a:schemeClr val="tx1">
                  <a:lumMod val="65000"/>
                  <a:lumOff val="35000"/>
                </a:schemeClr>
              </a:solidFill>
              <a:latin typeface="Courier New" pitchFamily="49" charset="0"/>
              <a:cs typeface="Courier New" pitchFamily="49" charset="0"/>
            </a:endParaRPr>
          </a:p>
          <a:p>
            <a:pPr marL="0" indent="0">
              <a:buNone/>
            </a:pPr>
            <a:r>
              <a:rPr lang="en-US" sz="1200" dirty="0"/>
              <a:t/>
            </a:r>
            <a:br>
              <a:rPr lang="en-US" sz="1200" dirty="0"/>
            </a:br>
            <a:endParaRPr lang="en-US" sz="1200" dirty="0" smtClean="0"/>
          </a:p>
          <a:p>
            <a:pPr marL="0" indent="0">
              <a:buNone/>
            </a:pPr>
            <a:r>
              <a:rPr lang="en-US" sz="2400" dirty="0" smtClean="0"/>
              <a:t>Output</a:t>
            </a:r>
            <a:r>
              <a:rPr lang="en-US" sz="2400" dirty="0"/>
              <a:t>:</a:t>
            </a:r>
          </a:p>
          <a:p>
            <a:pPr marL="0" indent="0">
              <a:buNone/>
            </a:pPr>
            <a:r>
              <a:rPr lang="en-US" sz="1200" dirty="0">
                <a:latin typeface="Courier New" panose="02070309020205020404" pitchFamily="49" charset="0"/>
                <a:cs typeface="Courier New" panose="02070309020205020404" pitchFamily="49" charset="0"/>
              </a:rPr>
              <a:t>Turn right onto Main Street</a:t>
            </a:r>
          </a:p>
          <a:p>
            <a:pPr marL="0" indent="0">
              <a:buNone/>
            </a:pPr>
            <a:r>
              <a:rPr lang="en-US" sz="1200" dirty="0">
                <a:latin typeface="Courier New" panose="02070309020205020404" pitchFamily="49" charset="0"/>
                <a:cs typeface="Courier New" panose="02070309020205020404" pitchFamily="49" charset="0"/>
              </a:rPr>
              <a:t>Turn left onto Maple Ave</a:t>
            </a:r>
          </a:p>
          <a:p>
            <a:pPr marL="0" indent="0">
              <a:buNone/>
            </a:pPr>
            <a:r>
              <a:rPr lang="en-US" sz="1200" dirty="0">
                <a:latin typeface="Courier New" panose="02070309020205020404" pitchFamily="49" charset="0"/>
                <a:cs typeface="Courier New" panose="02070309020205020404" pitchFamily="49" charset="0"/>
              </a:rPr>
              <a:t>Cut through the empty lot to Fake Street</a:t>
            </a:r>
          </a:p>
          <a:p>
            <a:pPr marL="0" indent="0">
              <a:buNone/>
            </a:pPr>
            <a:r>
              <a:rPr lang="en-US" sz="1200" dirty="0">
                <a:latin typeface="Courier New" panose="02070309020205020404" pitchFamily="49" charset="0"/>
                <a:cs typeface="Courier New" panose="02070309020205020404" pitchFamily="49" charset="0"/>
              </a:rPr>
              <a:t>Go straight on Fake Street until house 123</a:t>
            </a:r>
          </a:p>
        </p:txBody>
      </p:sp>
      <p:sp>
        <p:nvSpPr>
          <p:cNvPr id="2" name="Title 1"/>
          <p:cNvSpPr>
            <a:spLocks noGrp="1"/>
          </p:cNvSpPr>
          <p:nvPr>
            <p:ph type="title"/>
          </p:nvPr>
        </p:nvSpPr>
        <p:spPr/>
        <p:txBody>
          <a:bodyPr>
            <a:normAutofit fontScale="90000"/>
          </a:bodyPr>
          <a:lstStyle/>
          <a:p>
            <a:r>
              <a:rPr lang="en-US" dirty="0" smtClean="0"/>
              <a:t>Control statements – what are they?</a:t>
            </a:r>
            <a:endParaRPr lang="en-US" dirty="0"/>
          </a:p>
        </p:txBody>
      </p:sp>
      <p:sp>
        <p:nvSpPr>
          <p:cNvPr id="4" name="Slide Number Placeholder 3"/>
          <p:cNvSpPr>
            <a:spLocks noGrp="1"/>
          </p:cNvSpPr>
          <p:nvPr>
            <p:ph type="sldNum" sz="quarter" idx="12"/>
          </p:nvPr>
        </p:nvSpPr>
        <p:spPr/>
        <p:txBody>
          <a:bodyPr/>
          <a:lstStyle/>
          <a:p>
            <a:fld id="{1F9F0B16-AAA5-4790-BCBA-E678911F1380}" type="slidenum">
              <a:rPr lang="en-US" smtClean="0"/>
              <a:t>6</a:t>
            </a:fld>
            <a:endParaRPr lang="en-US" dirty="0"/>
          </a:p>
        </p:txBody>
      </p:sp>
      <p:sp>
        <p:nvSpPr>
          <p:cNvPr id="5" name="Rectangle 4"/>
          <p:cNvSpPr/>
          <p:nvPr/>
        </p:nvSpPr>
        <p:spPr>
          <a:xfrm>
            <a:off x="5638800" y="2133600"/>
            <a:ext cx="2819400" cy="523220"/>
          </a:xfrm>
          <a:prstGeom prst="rect">
            <a:avLst/>
          </a:prstGeom>
        </p:spPr>
        <p:txBody>
          <a:bodyPr wrap="square">
            <a:spAutoFit/>
          </a:bodyPr>
          <a:lstStyle/>
          <a:p>
            <a:r>
              <a:rPr lang="en-US" sz="1200" b="1" dirty="0" smtClean="0">
                <a:solidFill>
                  <a:srgbClr val="0070C0"/>
                </a:solidFill>
                <a:latin typeface="Courier New" pitchFamily="49" charset="0"/>
                <a:cs typeface="Courier New" pitchFamily="49" charset="0"/>
              </a:rPr>
              <a:t>True</a:t>
            </a:r>
            <a:r>
              <a:rPr lang="en-US" sz="1400" dirty="0" smtClean="0">
                <a:latin typeface="Courier New" pitchFamily="49" charset="0"/>
                <a:cs typeface="Courier New" pitchFamily="49" charset="0"/>
              </a:rPr>
              <a:t> </a:t>
            </a:r>
            <a:r>
              <a:rPr lang="en-US" sz="1400" dirty="0" smtClean="0"/>
              <a:t>and </a:t>
            </a:r>
            <a:r>
              <a:rPr lang="en-US" sz="1200" b="1" dirty="0" smtClean="0">
                <a:solidFill>
                  <a:srgbClr val="0070C0"/>
                </a:solidFill>
                <a:latin typeface="Courier New" pitchFamily="49" charset="0"/>
                <a:cs typeface="Courier New" pitchFamily="49" charset="0"/>
              </a:rPr>
              <a:t>False</a:t>
            </a:r>
            <a:r>
              <a:rPr lang="en-US" sz="1400" dirty="0" smtClean="0"/>
              <a:t> are special words in Python called </a:t>
            </a:r>
            <a:r>
              <a:rPr lang="en-US" sz="1400" b="1" dirty="0" smtClean="0"/>
              <a:t>Booleans</a:t>
            </a:r>
            <a:endParaRPr lang="en-US" sz="1400" dirty="0"/>
          </a:p>
        </p:txBody>
      </p:sp>
      <p:sp>
        <p:nvSpPr>
          <p:cNvPr id="6" name="Rectangle 5"/>
          <p:cNvSpPr/>
          <p:nvPr/>
        </p:nvSpPr>
        <p:spPr>
          <a:xfrm>
            <a:off x="6477000" y="2958405"/>
            <a:ext cx="2438400" cy="1815882"/>
          </a:xfrm>
          <a:prstGeom prst="rect">
            <a:avLst/>
          </a:prstGeom>
        </p:spPr>
        <p:txBody>
          <a:bodyPr wrap="square">
            <a:spAutoFit/>
          </a:bodyPr>
          <a:lstStyle/>
          <a:p>
            <a:r>
              <a:rPr lang="en-US" sz="1400" dirty="0"/>
              <a:t>This is called an </a:t>
            </a:r>
            <a:r>
              <a:rPr lang="en-US" sz="1400" dirty="0" smtClean="0"/>
              <a:t>"</a:t>
            </a:r>
            <a:r>
              <a:rPr lang="en-US" sz="1400" b="1" dirty="0" smtClean="0"/>
              <a:t>if statement</a:t>
            </a:r>
            <a:r>
              <a:rPr lang="en-US" sz="1400" dirty="0" smtClean="0"/>
              <a:t>". </a:t>
            </a:r>
            <a:r>
              <a:rPr lang="en-US" sz="1400" dirty="0"/>
              <a:t>It works pretty much how </a:t>
            </a:r>
            <a:r>
              <a:rPr lang="en-US" sz="1400" dirty="0" smtClean="0"/>
              <a:t>you'd </a:t>
            </a:r>
            <a:r>
              <a:rPr lang="en-US" sz="1400" dirty="0"/>
              <a:t>expect it to: if the statement is true, it executes the first block of </a:t>
            </a:r>
            <a:r>
              <a:rPr lang="en-US" sz="1400" dirty="0" smtClean="0"/>
              <a:t>code; </a:t>
            </a:r>
            <a:r>
              <a:rPr lang="en-US" sz="1400" dirty="0"/>
              <a:t>if the statement is false, it executes the second block of </a:t>
            </a:r>
            <a:r>
              <a:rPr lang="en-US" sz="1400" dirty="0" smtClean="0"/>
              <a:t>code </a:t>
            </a:r>
            <a:r>
              <a:rPr lang="en-US" sz="1400" dirty="0"/>
              <a:t>(under the </a:t>
            </a:r>
            <a:r>
              <a:rPr lang="en-US" sz="1200" dirty="0" smtClean="0">
                <a:latin typeface="Courier New" pitchFamily="49" charset="0"/>
                <a:cs typeface="Courier New" pitchFamily="49" charset="0"/>
              </a:rPr>
              <a:t>else</a:t>
            </a:r>
            <a:r>
              <a:rPr lang="en-US" sz="1400" dirty="0" smtClean="0"/>
              <a:t>)</a:t>
            </a:r>
            <a:endParaRPr lang="en-US" sz="1400" dirty="0"/>
          </a:p>
        </p:txBody>
      </p:sp>
      <p:sp>
        <p:nvSpPr>
          <p:cNvPr id="7" name="Rectangle 6"/>
          <p:cNvSpPr/>
          <p:nvPr/>
        </p:nvSpPr>
        <p:spPr>
          <a:xfrm>
            <a:off x="5638800" y="5181600"/>
            <a:ext cx="3048000" cy="954107"/>
          </a:xfrm>
          <a:prstGeom prst="rect">
            <a:avLst/>
          </a:prstGeom>
        </p:spPr>
        <p:txBody>
          <a:bodyPr wrap="square">
            <a:spAutoFit/>
          </a:bodyPr>
          <a:lstStyle/>
          <a:p>
            <a:r>
              <a:rPr lang="en-US" sz="1400" dirty="0"/>
              <a:t>Since </a:t>
            </a:r>
            <a:r>
              <a:rPr lang="en-US" sz="1200" dirty="0">
                <a:latin typeface="Courier New" pitchFamily="49" charset="0"/>
                <a:cs typeface="Courier New" pitchFamily="49" charset="0"/>
              </a:rPr>
              <a:t>construction</a:t>
            </a:r>
            <a:r>
              <a:rPr lang="en-US" sz="1400" dirty="0"/>
              <a:t> holds the value </a:t>
            </a:r>
            <a:r>
              <a:rPr lang="en-US" sz="1200" b="1" dirty="0" smtClean="0">
                <a:solidFill>
                  <a:srgbClr val="0070C0"/>
                </a:solidFill>
                <a:latin typeface="Courier New" pitchFamily="49" charset="0"/>
                <a:cs typeface="Courier New" pitchFamily="49" charset="0"/>
              </a:rPr>
              <a:t>False</a:t>
            </a:r>
            <a:r>
              <a:rPr lang="en-US" sz="1400" dirty="0" smtClean="0"/>
              <a:t>, </a:t>
            </a:r>
            <a:r>
              <a:rPr lang="en-US" sz="1400" dirty="0"/>
              <a:t>the </a:t>
            </a:r>
            <a:r>
              <a:rPr lang="en-US" sz="1200" dirty="0">
                <a:latin typeface="Courier New" pitchFamily="49" charset="0"/>
                <a:cs typeface="Courier New" pitchFamily="49" charset="0"/>
              </a:rPr>
              <a:t>if</a:t>
            </a:r>
            <a:r>
              <a:rPr lang="en-US" sz="1400" dirty="0"/>
              <a:t> statement skips the first block of print statements and only executes what is in the </a:t>
            </a:r>
            <a:r>
              <a:rPr lang="en-US" sz="1200" dirty="0">
                <a:latin typeface="Courier New" pitchFamily="49" charset="0"/>
                <a:cs typeface="Courier New" pitchFamily="49" charset="0"/>
              </a:rPr>
              <a:t>else:</a:t>
            </a:r>
            <a:r>
              <a:rPr lang="en-US" sz="1400" dirty="0"/>
              <a:t> block</a:t>
            </a:r>
            <a:r>
              <a:rPr lang="en-US" sz="1400" dirty="0" smtClean="0"/>
              <a:t>.</a:t>
            </a:r>
            <a:endParaRPr lang="en-US" sz="1400" dirty="0"/>
          </a:p>
        </p:txBody>
      </p:sp>
      <p:sp>
        <p:nvSpPr>
          <p:cNvPr id="8" name="Right Brace 7"/>
          <p:cNvSpPr/>
          <p:nvPr/>
        </p:nvSpPr>
        <p:spPr>
          <a:xfrm>
            <a:off x="6019800" y="2895600"/>
            <a:ext cx="381000" cy="1295400"/>
          </a:xfrm>
          <a:prstGeom prst="rightBrace">
            <a:avLst>
              <a:gd name="adj1" fmla="val 8333"/>
              <a:gd name="adj2" fmla="val 5058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Arrow Connector 9"/>
          <p:cNvCxnSpPr/>
          <p:nvPr/>
        </p:nvCxnSpPr>
        <p:spPr>
          <a:xfrm>
            <a:off x="2590800" y="2286000"/>
            <a:ext cx="2971800" cy="0"/>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76600" y="5562600"/>
            <a:ext cx="2286000" cy="0"/>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904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latin typeface="Calibri Light" panose="020F0302020204030204" pitchFamily="34" charset="0"/>
              </a:rPr>
              <a:t>5. Commenting your code</a:t>
            </a:r>
            <a:endParaRPr lang="en-US" dirty="0">
              <a:latin typeface="Calibri Light" panose="020F0302020204030204" pitchFamily="34" charset="0"/>
            </a:endParaRP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1F9F0B16-AAA5-4790-BCBA-E678911F1380}" type="slidenum">
              <a:rPr lang="en-US" smtClean="0"/>
              <a:t>60</a:t>
            </a:fld>
            <a:endParaRPr lang="en-US"/>
          </a:p>
        </p:txBody>
      </p:sp>
    </p:spTree>
    <p:extLst>
      <p:ext uri="{BB962C8B-B14F-4D97-AF65-F5344CB8AC3E}">
        <p14:creationId xmlns:p14="http://schemas.microsoft.com/office/powerpoint/2010/main" val="17028303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Commenting your code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Comments are text you add to your code that is ignored by Python. Comments are meant to help others (and yourself) better understand what your code is doing.</a:t>
            </a:r>
          </a:p>
          <a:p>
            <a:pPr marL="0" indent="0">
              <a:buNone/>
            </a:pPr>
            <a:endParaRPr lang="en-US" sz="2100" dirty="0"/>
          </a:p>
          <a:p>
            <a:pPr marL="457200" lvl="0" indent="0">
              <a:buNone/>
            </a:pPr>
            <a:r>
              <a:rPr lang="en" sz="2100" i="1" dirty="0" smtClean="0">
                <a:solidFill>
                  <a:schemeClr val="accent3"/>
                </a:solidFill>
                <a:latin typeface="Courier New"/>
                <a:ea typeface="Courier New"/>
                <a:cs typeface="Courier New"/>
                <a:sym typeface="Courier New"/>
              </a:rPr>
              <a:t># this is a comment</a:t>
            </a:r>
          </a:p>
          <a:p>
            <a:pPr marL="457200" lvl="0" indent="0">
              <a:buNone/>
            </a:pPr>
            <a:r>
              <a:rPr lang="en" sz="2100" i="1" dirty="0" smtClean="0">
                <a:solidFill>
                  <a:schemeClr val="accent3"/>
                </a:solidFill>
                <a:latin typeface="Courier New"/>
                <a:ea typeface="Courier New"/>
                <a:cs typeface="Courier New"/>
                <a:sym typeface="Courier New"/>
              </a:rPr>
              <a:t># comments are ignored by Python</a:t>
            </a:r>
          </a:p>
          <a:p>
            <a:pPr marL="457200" lvl="0" indent="0">
              <a:buNone/>
            </a:pPr>
            <a:r>
              <a:rPr lang="en" sz="2100" dirty="0" smtClean="0">
                <a:latin typeface="Courier New"/>
                <a:ea typeface="Courier New"/>
                <a:cs typeface="Courier New"/>
                <a:sym typeface="Courier New"/>
              </a:rPr>
              <a:t>print "Hello!" </a:t>
            </a:r>
            <a:r>
              <a:rPr lang="en" sz="2100" i="1" dirty="0" smtClean="0">
                <a:solidFill>
                  <a:schemeClr val="accent3"/>
                </a:solidFill>
                <a:latin typeface="Courier New"/>
                <a:ea typeface="Courier New"/>
                <a:cs typeface="Courier New"/>
                <a:sym typeface="Courier New"/>
              </a:rPr>
              <a:t># you can put them almost anywhere</a:t>
            </a:r>
          </a:p>
          <a:p>
            <a:pPr marL="457200" lvl="0" indent="0">
              <a:buNone/>
            </a:pPr>
            <a:r>
              <a:rPr lang="en" sz="2100" dirty="0" smtClean="0">
                <a:latin typeface="Courier New"/>
                <a:ea typeface="Courier New"/>
                <a:cs typeface="Courier New"/>
                <a:sym typeface="Courier New"/>
              </a:rPr>
              <a:t>print "How are you?"</a:t>
            </a:r>
            <a:r>
              <a:rPr lang="en" sz="2100" i="1" dirty="0" smtClean="0">
                <a:solidFill>
                  <a:srgbClr val="999999"/>
                </a:solidFill>
                <a:latin typeface="Courier New"/>
                <a:ea typeface="Courier New"/>
                <a:cs typeface="Courier New"/>
                <a:sym typeface="Courier New"/>
              </a:rPr>
              <a:t> </a:t>
            </a:r>
            <a:r>
              <a:rPr lang="en" sz="2100" i="1" dirty="0" smtClean="0">
                <a:solidFill>
                  <a:schemeClr val="accent3"/>
                </a:solidFill>
                <a:latin typeface="Courier New"/>
                <a:ea typeface="Courier New"/>
                <a:cs typeface="Courier New"/>
                <a:sym typeface="Courier New"/>
              </a:rPr>
              <a:t># use them often!</a:t>
            </a:r>
          </a:p>
          <a:p>
            <a:pPr marL="0" lvl="0" indent="0">
              <a:buNone/>
            </a:pPr>
            <a:endParaRPr lang="en" dirty="0" smtClean="0"/>
          </a:p>
          <a:p>
            <a:pPr marL="0" lvl="0" indent="0">
              <a:buNone/>
            </a:pPr>
            <a:r>
              <a:rPr lang="en" dirty="0" smtClean="0"/>
              <a:t>What this code prints:</a:t>
            </a:r>
          </a:p>
          <a:p>
            <a:pPr marL="457200" lvl="0" indent="0">
              <a:buNone/>
            </a:pPr>
            <a:r>
              <a:rPr lang="en" sz="2100" dirty="0" smtClean="0">
                <a:latin typeface="Courier New"/>
                <a:ea typeface="Courier New"/>
                <a:cs typeface="Courier New"/>
                <a:sym typeface="Courier New"/>
              </a:rPr>
              <a:t>Hello!</a:t>
            </a:r>
          </a:p>
          <a:p>
            <a:pPr marL="457200" indent="0">
              <a:buNone/>
            </a:pPr>
            <a:r>
              <a:rPr lang="en" sz="2100" dirty="0" smtClean="0">
                <a:latin typeface="Courier New"/>
                <a:ea typeface="Courier New"/>
                <a:cs typeface="Courier New"/>
                <a:sym typeface="Courier New"/>
              </a:rPr>
              <a:t>How are you?</a:t>
            </a:r>
            <a:endParaRPr lang="en-US" sz="2800" dirty="0" smtClean="0"/>
          </a:p>
          <a:p>
            <a:pPr marL="0" indent="0">
              <a:buNone/>
            </a:pPr>
            <a:endParaRPr lang="en-US" dirty="0"/>
          </a:p>
        </p:txBody>
      </p:sp>
      <p:sp>
        <p:nvSpPr>
          <p:cNvPr id="4" name="TextBox 3"/>
          <p:cNvSpPr txBox="1"/>
          <p:nvPr/>
        </p:nvSpPr>
        <p:spPr>
          <a:xfrm>
            <a:off x="5658080" y="5181600"/>
            <a:ext cx="2841610" cy="1246495"/>
          </a:xfrm>
          <a:prstGeom prst="rect">
            <a:avLst/>
          </a:prstGeom>
          <a:solidFill>
            <a:schemeClr val="bg2"/>
          </a:solidFill>
          <a:ln>
            <a:solidFill>
              <a:schemeClr val="tx1">
                <a:lumMod val="50000"/>
                <a:lumOff val="50000"/>
              </a:schemeClr>
            </a:solidFill>
          </a:ln>
        </p:spPr>
        <p:txBody>
          <a:bodyPr wrap="square" rtlCol="0">
            <a:spAutoFit/>
          </a:bodyPr>
          <a:lstStyle/>
          <a:p>
            <a:pPr>
              <a:spcAft>
                <a:spcPts val="600"/>
              </a:spcAft>
            </a:pPr>
            <a:r>
              <a:rPr lang="en-US" sz="1400" i="1" dirty="0" smtClean="0"/>
              <a:t>Important to note:</a:t>
            </a:r>
          </a:p>
          <a:p>
            <a:pPr>
              <a:spcAft>
                <a:spcPts val="600"/>
              </a:spcAft>
            </a:pPr>
            <a:r>
              <a:rPr lang="en-US" sz="1400" dirty="0" smtClean="0"/>
              <a:t>If you add a comment in an indented block, the comment must be indented as well (otherwise you will get an error).</a:t>
            </a:r>
          </a:p>
        </p:txBody>
      </p:sp>
      <p:sp>
        <p:nvSpPr>
          <p:cNvPr id="5" name="Slide Number Placeholder 4"/>
          <p:cNvSpPr>
            <a:spLocks noGrp="1"/>
          </p:cNvSpPr>
          <p:nvPr>
            <p:ph type="sldNum" sz="quarter" idx="12"/>
          </p:nvPr>
        </p:nvSpPr>
        <p:spPr/>
        <p:txBody>
          <a:bodyPr/>
          <a:lstStyle/>
          <a:p>
            <a:fld id="{1F9F0B16-AAA5-4790-BCBA-E678911F1380}" type="slidenum">
              <a:rPr lang="en-US" smtClean="0"/>
              <a:t>61</a:t>
            </a:fld>
            <a:endParaRPr lang="en-US"/>
          </a:p>
        </p:txBody>
      </p:sp>
    </p:spTree>
    <p:extLst>
      <p:ext uri="{BB962C8B-B14F-4D97-AF65-F5344CB8AC3E}">
        <p14:creationId xmlns:p14="http://schemas.microsoft.com/office/powerpoint/2010/main" val="895791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Multi-line comments</a:t>
            </a:r>
            <a:endParaRPr lang="en-US" dirty="0"/>
          </a:p>
        </p:txBody>
      </p:sp>
      <p:sp>
        <p:nvSpPr>
          <p:cNvPr id="3" name="Content Placeholder 2"/>
          <p:cNvSpPr>
            <a:spLocks noGrp="1"/>
          </p:cNvSpPr>
          <p:nvPr>
            <p:ph idx="1"/>
          </p:nvPr>
        </p:nvSpPr>
        <p:spPr/>
        <p:txBody>
          <a:bodyPr>
            <a:normAutofit/>
          </a:bodyPr>
          <a:lstStyle/>
          <a:p>
            <a:pPr lvl="0">
              <a:buNone/>
            </a:pPr>
            <a:r>
              <a:rPr lang="en" sz="2800" dirty="0" smtClean="0"/>
              <a:t>Single line comments are made using the </a:t>
            </a:r>
            <a:r>
              <a:rPr lang="en" sz="2800" dirty="0" smtClean="0">
                <a:latin typeface="Courier New"/>
                <a:ea typeface="Courier New"/>
                <a:cs typeface="Courier New"/>
                <a:sym typeface="Courier New"/>
              </a:rPr>
              <a:t>#</a:t>
            </a:r>
            <a:r>
              <a:rPr lang="en" sz="2800" dirty="0" smtClean="0">
                <a:ea typeface="Courier New"/>
                <a:cs typeface="Courier New"/>
                <a:sym typeface="Courier New"/>
              </a:rPr>
              <a:t> sign.</a:t>
            </a:r>
          </a:p>
          <a:p>
            <a:pPr lvl="0">
              <a:buNone/>
            </a:pPr>
            <a:r>
              <a:rPr lang="en" sz="2800" dirty="0" smtClean="0"/>
              <a:t>For a multi-line comment, use </a:t>
            </a:r>
            <a:r>
              <a:rPr lang="en" sz="2800" dirty="0" smtClean="0">
                <a:latin typeface="Courier New"/>
                <a:ea typeface="Courier New"/>
                <a:cs typeface="Courier New"/>
                <a:sym typeface="Courier New"/>
              </a:rPr>
              <a:t>"""</a:t>
            </a:r>
            <a:r>
              <a:rPr lang="en" sz="2800" dirty="0" smtClean="0"/>
              <a:t> or </a:t>
            </a:r>
            <a:r>
              <a:rPr lang="en" sz="2800" dirty="0" smtClean="0">
                <a:latin typeface="Courier New"/>
                <a:ea typeface="Courier New"/>
                <a:cs typeface="Courier New"/>
                <a:sym typeface="Courier New"/>
              </a:rPr>
              <a:t>'''</a:t>
            </a:r>
            <a:r>
              <a:rPr lang="en" sz="2800" dirty="0" smtClean="0">
                <a:ea typeface="Courier New"/>
                <a:cs typeface="Courier New"/>
                <a:sym typeface="Courier New"/>
              </a:rPr>
              <a:t> like so:</a:t>
            </a:r>
            <a:endParaRPr lang="en" dirty="0" smtClean="0">
              <a:ea typeface="Courier New"/>
              <a:cs typeface="Courier New"/>
              <a:sym typeface="Courier New"/>
            </a:endParaRPr>
          </a:p>
          <a:p>
            <a:pPr lvl="0">
              <a:buNone/>
            </a:pPr>
            <a:endParaRPr lang="en" sz="2200" dirty="0" smtClean="0">
              <a:ea typeface="Courier New"/>
              <a:cs typeface="Courier New"/>
              <a:sym typeface="Courier New"/>
            </a:endParaRPr>
          </a:p>
          <a:p>
            <a:pPr lvl="0">
              <a:buNone/>
            </a:pPr>
            <a:r>
              <a:rPr lang="en" sz="2200" dirty="0" smtClean="0">
                <a:ea typeface="Courier New"/>
                <a:cs typeface="Courier New"/>
                <a:sym typeface="Courier New"/>
              </a:rPr>
              <a:t>Example:</a:t>
            </a:r>
          </a:p>
          <a:p>
            <a:pPr marL="457200" lvl="0" indent="0">
              <a:buNone/>
            </a:pPr>
            <a:r>
              <a:rPr lang="en" sz="1600" i="1" dirty="0" smtClean="0">
                <a:solidFill>
                  <a:schemeClr val="accent3"/>
                </a:solidFill>
                <a:latin typeface="Courier New"/>
                <a:ea typeface="Courier New"/>
                <a:cs typeface="Courier New"/>
                <a:sym typeface="Courier New"/>
              </a:rPr>
              <a:t>""" </a:t>
            </a:r>
          </a:p>
          <a:p>
            <a:pPr marL="457200" lvl="0" indent="0">
              <a:buNone/>
            </a:pPr>
            <a:r>
              <a:rPr lang="en" sz="1600" i="1" dirty="0" smtClean="0">
                <a:solidFill>
                  <a:schemeClr val="accent3"/>
                </a:solidFill>
                <a:latin typeface="Courier New"/>
                <a:ea typeface="Courier New"/>
                <a:cs typeface="Courier New"/>
                <a:sym typeface="Courier New"/>
              </a:rPr>
              <a:t>This here is a multi-line comment.</a:t>
            </a:r>
          </a:p>
          <a:p>
            <a:pPr marL="457200" lvl="0" indent="0">
              <a:buNone/>
            </a:pPr>
            <a:r>
              <a:rPr lang="en" sz="1600" i="1" dirty="0" smtClean="0">
                <a:solidFill>
                  <a:schemeClr val="accent3"/>
                </a:solidFill>
                <a:latin typeface="Courier New"/>
                <a:ea typeface="Courier New"/>
                <a:cs typeface="Courier New"/>
                <a:sym typeface="Courier New"/>
              </a:rPr>
              <a:t>Make sure to end it with matching quotes!</a:t>
            </a:r>
          </a:p>
          <a:p>
            <a:pPr marL="457200" lvl="0" indent="0">
              <a:buNone/>
            </a:pPr>
            <a:r>
              <a:rPr lang="en" sz="1600" i="1" dirty="0" smtClean="0">
                <a:solidFill>
                  <a:schemeClr val="accent3"/>
                </a:solidFill>
                <a:latin typeface="Courier New"/>
                <a:ea typeface="Courier New"/>
                <a:cs typeface="Courier New"/>
                <a:sym typeface="Courier New"/>
              </a:rPr>
              <a:t>"""</a:t>
            </a:r>
          </a:p>
          <a:p>
            <a:pPr marL="457200" indent="0">
              <a:buNone/>
            </a:pPr>
            <a:r>
              <a:rPr lang="en" sz="1600" dirty="0" smtClean="0">
                <a:latin typeface="Courier New"/>
                <a:ea typeface="Courier New"/>
                <a:cs typeface="Courier New"/>
                <a:sym typeface="Courier New"/>
              </a:rPr>
              <a:t>print "hello" </a:t>
            </a:r>
          </a:p>
          <a:p>
            <a:pPr marL="457200" indent="0">
              <a:buNone/>
            </a:pPr>
            <a:r>
              <a:rPr lang="en" sz="1600" dirty="0" smtClean="0">
                <a:solidFill>
                  <a:schemeClr val="accent3"/>
                </a:solidFill>
                <a:latin typeface="Courier New"/>
                <a:ea typeface="Courier New"/>
                <a:cs typeface="Courier New"/>
                <a:sym typeface="Courier New"/>
              </a:rPr>
              <a:t>'''</a:t>
            </a:r>
          </a:p>
          <a:p>
            <a:pPr marL="457200" indent="0">
              <a:buNone/>
            </a:pPr>
            <a:r>
              <a:rPr lang="en" sz="1600" i="1" dirty="0" smtClean="0">
                <a:solidFill>
                  <a:schemeClr val="accent3"/>
                </a:solidFill>
                <a:latin typeface="Courier New"/>
                <a:ea typeface="Courier New"/>
                <a:cs typeface="Courier New"/>
                <a:sym typeface="Courier New"/>
              </a:rPr>
              <a:t>This is another mutli-line comment! </a:t>
            </a:r>
          </a:p>
          <a:p>
            <a:pPr marL="457200" indent="0">
              <a:buNone/>
            </a:pPr>
            <a:r>
              <a:rPr lang="en" sz="1600" i="1" dirty="0" smtClean="0">
                <a:solidFill>
                  <a:schemeClr val="accent3"/>
                </a:solidFill>
                <a:latin typeface="Courier New"/>
                <a:ea typeface="Courier New"/>
                <a:cs typeface="Courier New"/>
                <a:sym typeface="Courier New"/>
              </a:rPr>
              <a:t>What fun!</a:t>
            </a:r>
          </a:p>
          <a:p>
            <a:pPr marL="457200" indent="0">
              <a:buNone/>
            </a:pPr>
            <a:r>
              <a:rPr lang="en" sz="1600" dirty="0" smtClean="0">
                <a:solidFill>
                  <a:schemeClr val="accent3"/>
                </a:solidFill>
                <a:latin typeface="Courier New"/>
                <a:ea typeface="Courier New"/>
                <a:cs typeface="Courier New"/>
                <a:sym typeface="Courier New"/>
              </a:rPr>
              <a:t>'''</a:t>
            </a:r>
          </a:p>
        </p:txBody>
      </p:sp>
      <p:sp>
        <p:nvSpPr>
          <p:cNvPr id="4" name="Slide Number Placeholder 3"/>
          <p:cNvSpPr>
            <a:spLocks noGrp="1"/>
          </p:cNvSpPr>
          <p:nvPr>
            <p:ph type="sldNum" sz="quarter" idx="12"/>
          </p:nvPr>
        </p:nvSpPr>
        <p:spPr/>
        <p:txBody>
          <a:bodyPr/>
          <a:lstStyle/>
          <a:p>
            <a:fld id="{1F9F0B16-AAA5-4790-BCBA-E678911F1380}" type="slidenum">
              <a:rPr lang="en-US" smtClean="0"/>
              <a:t>62</a:t>
            </a:fld>
            <a:endParaRPr lang="en-US"/>
          </a:p>
        </p:txBody>
      </p:sp>
    </p:spTree>
    <p:extLst>
      <p:ext uri="{BB962C8B-B14F-4D97-AF65-F5344CB8AC3E}">
        <p14:creationId xmlns:p14="http://schemas.microsoft.com/office/powerpoint/2010/main" val="23660819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should I comment?</a:t>
            </a:r>
            <a:endParaRPr lang="en-US" dirty="0"/>
          </a:p>
        </p:txBody>
      </p:sp>
      <p:sp>
        <p:nvSpPr>
          <p:cNvPr id="3" name="Content Placeholder 2"/>
          <p:cNvSpPr>
            <a:spLocks noGrp="1"/>
          </p:cNvSpPr>
          <p:nvPr>
            <p:ph idx="1"/>
          </p:nvPr>
        </p:nvSpPr>
        <p:spPr/>
        <p:txBody>
          <a:bodyPr>
            <a:normAutofit fontScale="77500" lnSpcReduction="20000"/>
          </a:bodyPr>
          <a:lstStyle/>
          <a:p>
            <a:pPr>
              <a:spcAft>
                <a:spcPts val="1200"/>
              </a:spcAft>
            </a:pPr>
            <a:r>
              <a:rPr lang="en-US" dirty="0" smtClean="0"/>
              <a:t>Comments are meant to improve the understandability of your code to another person (and possibly yourself in the future).</a:t>
            </a:r>
          </a:p>
          <a:p>
            <a:pPr>
              <a:spcAft>
                <a:spcPts val="1200"/>
              </a:spcAft>
            </a:pPr>
            <a:r>
              <a:rPr lang="en-US" dirty="0" smtClean="0"/>
              <a:t>Use them whenever you think a piece of code might be particularly confusing to a reader.</a:t>
            </a:r>
          </a:p>
          <a:p>
            <a:pPr>
              <a:spcAft>
                <a:spcPts val="1200"/>
              </a:spcAft>
            </a:pPr>
            <a:r>
              <a:rPr lang="en-US" dirty="0" smtClean="0"/>
              <a:t>You can also use them to "section" your code. Sometimes I write comments first, before the code, and use it as an outline for the overall code structure.</a:t>
            </a:r>
          </a:p>
          <a:p>
            <a:pPr>
              <a:spcAft>
                <a:spcPts val="1200"/>
              </a:spcAft>
            </a:pPr>
            <a:r>
              <a:rPr lang="en-US" b="1" dirty="0" smtClean="0"/>
              <a:t>Most importantly, though</a:t>
            </a:r>
            <a:r>
              <a:rPr lang="en-US" dirty="0" smtClean="0"/>
              <a:t>: always keep your comments up to date! Inaccurate comments are worse than no comments at all, because they mislead the reader and can cause false assumptions.</a:t>
            </a:r>
            <a:endParaRPr lang="en-US" dirty="0"/>
          </a:p>
        </p:txBody>
      </p:sp>
      <p:sp>
        <p:nvSpPr>
          <p:cNvPr id="4" name="Slide Number Placeholder 3"/>
          <p:cNvSpPr>
            <a:spLocks noGrp="1"/>
          </p:cNvSpPr>
          <p:nvPr>
            <p:ph type="sldNum" sz="quarter" idx="12"/>
          </p:nvPr>
        </p:nvSpPr>
        <p:spPr/>
        <p:txBody>
          <a:bodyPr/>
          <a:lstStyle/>
          <a:p>
            <a:fld id="{1F9F0B16-AAA5-4790-BCBA-E678911F1380}" type="slidenum">
              <a:rPr lang="en-US" smtClean="0"/>
              <a:t>63</a:t>
            </a:fld>
            <a:endParaRPr lang="en-US"/>
          </a:p>
        </p:txBody>
      </p:sp>
    </p:spTree>
    <p:extLst>
      <p:ext uri="{BB962C8B-B14F-4D97-AF65-F5344CB8AC3E}">
        <p14:creationId xmlns:p14="http://schemas.microsoft.com/office/powerpoint/2010/main" val="33403981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US" sz="3600" dirty="0" smtClean="0">
                <a:latin typeface="Calibri Light" panose="020F0302020204030204" pitchFamily="34" charset="0"/>
              </a:rPr>
              <a:t>Appendix:</a:t>
            </a:r>
            <a:br>
              <a:rPr lang="en-US" sz="3600" dirty="0" smtClean="0">
                <a:latin typeface="Calibri Light" panose="020F0302020204030204" pitchFamily="34" charset="0"/>
              </a:rPr>
            </a:br>
            <a:r>
              <a:rPr lang="en-US" sz="3600" dirty="0" smtClean="0">
                <a:latin typeface="Calibri Light" panose="020F0302020204030204" pitchFamily="34" charset="0"/>
              </a:rPr>
              <a:t>More </a:t>
            </a:r>
            <a:r>
              <a:rPr lang="en-US" sz="3600" dirty="0" smtClean="0">
                <a:latin typeface="Calibri Light" panose="020F0302020204030204" pitchFamily="34" charset="0"/>
                <a:cs typeface="Courier New" panose="02070309020205020404" pitchFamily="49" charset="0"/>
              </a:rPr>
              <a:t>if/else</a:t>
            </a:r>
            <a:r>
              <a:rPr lang="en-US" sz="3600" dirty="0" smtClean="0">
                <a:latin typeface="Calibri Light" panose="020F0302020204030204" pitchFamily="34" charset="0"/>
              </a:rPr>
              <a:t> examples &amp; practice</a:t>
            </a:r>
            <a:endParaRPr lang="en-US" sz="3600" dirty="0">
              <a:latin typeface="Calibri Light" panose="020F0302020204030204" pitchFamily="34" charset="0"/>
            </a:endParaRP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1F9F0B16-AAA5-4790-BCBA-E678911F1380}" type="slidenum">
              <a:rPr lang="en-US" smtClean="0"/>
              <a:t>64</a:t>
            </a:fld>
            <a:endParaRPr lang="en-US"/>
          </a:p>
        </p:txBody>
      </p:sp>
    </p:spTree>
    <p:extLst>
      <p:ext uri="{BB962C8B-B14F-4D97-AF65-F5344CB8AC3E}">
        <p14:creationId xmlns:p14="http://schemas.microsoft.com/office/powerpoint/2010/main" val="17264942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More practice</a:t>
            </a:r>
          </a:p>
        </p:txBody>
      </p:sp>
      <p:sp>
        <p:nvSpPr>
          <p:cNvPr id="365" name="Shape 365"/>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None/>
            </a:pPr>
            <a:r>
              <a:rPr lang="en" sz="1600" dirty="0">
                <a:latin typeface="Courier New"/>
                <a:ea typeface="Courier New"/>
                <a:cs typeface="Courier New"/>
                <a:sym typeface="Courier New"/>
              </a:rPr>
              <a:t>yourAge = 50</a:t>
            </a:r>
          </a:p>
          <a:p>
            <a:pPr marL="457200" lvl="0" indent="0" rtl="0">
              <a:buNone/>
            </a:pPr>
            <a:r>
              <a:rPr lang="en" sz="1600" dirty="0">
                <a:latin typeface="Courier New"/>
                <a:ea typeface="Courier New"/>
                <a:cs typeface="Courier New"/>
                <a:sym typeface="Courier New"/>
              </a:rPr>
              <a:t>catsYouOwn = 5</a:t>
            </a:r>
          </a:p>
          <a:p>
            <a:pPr marL="457200" lvl="0" indent="0" rtl="0">
              <a:buNone/>
            </a:pPr>
            <a:r>
              <a:rPr lang="en" sz="1600" b="1" dirty="0">
                <a:solidFill>
                  <a:schemeClr val="accent1"/>
                </a:solidFill>
                <a:latin typeface="Courier New"/>
                <a:ea typeface="Courier New"/>
                <a:cs typeface="Courier New"/>
                <a:sym typeface="Courier New"/>
              </a:rPr>
              <a:t>if</a:t>
            </a:r>
            <a:r>
              <a:rPr lang="en" sz="1600" dirty="0">
                <a:latin typeface="Courier New"/>
                <a:ea typeface="Courier New"/>
                <a:cs typeface="Courier New"/>
                <a:sym typeface="Courier New"/>
              </a:rPr>
              <a:t> (catsYouOwn &gt; (yourAge / 10)):</a:t>
            </a:r>
          </a:p>
          <a:p>
            <a:pPr marL="457200" lvl="0" indent="0" rtl="0">
              <a:buNone/>
            </a:pPr>
            <a:r>
              <a:rPr lang="en" sz="1600" dirty="0">
                <a:latin typeface="Courier New"/>
                <a:ea typeface="Courier New"/>
                <a:cs typeface="Courier New"/>
                <a:sym typeface="Courier New"/>
              </a:rPr>
              <a:t>	</a:t>
            </a:r>
            <a:r>
              <a:rPr lang="en" sz="1600" b="1" dirty="0">
                <a:solidFill>
                  <a:schemeClr val="accent1"/>
                </a:solidFill>
                <a:latin typeface="Courier New"/>
                <a:ea typeface="Courier New"/>
                <a:cs typeface="Courier New"/>
                <a:sym typeface="Courier New"/>
              </a:rPr>
              <a:t>print</a:t>
            </a:r>
            <a:r>
              <a:rPr lang="en" sz="1600" dirty="0">
                <a:latin typeface="Courier New"/>
                <a:ea typeface="Courier New"/>
                <a:cs typeface="Courier New"/>
                <a:sym typeface="Courier New"/>
              </a:rPr>
              <a:t> </a:t>
            </a:r>
            <a:r>
              <a:rPr lang="en" sz="1600" dirty="0" smtClean="0">
                <a:latin typeface="Courier New"/>
                <a:ea typeface="Courier New"/>
                <a:cs typeface="Courier New"/>
                <a:sym typeface="Courier New"/>
              </a:rPr>
              <a:t>"You </a:t>
            </a:r>
            <a:r>
              <a:rPr lang="en" sz="1600" dirty="0">
                <a:latin typeface="Courier New"/>
                <a:ea typeface="Courier New"/>
                <a:cs typeface="Courier New"/>
                <a:sym typeface="Courier New"/>
              </a:rPr>
              <a:t>are officially a cat lady</a:t>
            </a:r>
            <a:r>
              <a:rPr lang="en" sz="1600" dirty="0" smtClean="0">
                <a:latin typeface="Courier New"/>
                <a:ea typeface="Courier New"/>
                <a:cs typeface="Courier New"/>
                <a:sym typeface="Courier New"/>
              </a:rPr>
              <a:t>!"</a:t>
            </a:r>
            <a:endParaRPr lang="en" sz="1600" dirty="0">
              <a:latin typeface="Courier New"/>
              <a:ea typeface="Courier New"/>
              <a:cs typeface="Courier New"/>
              <a:sym typeface="Courier New"/>
            </a:endParaRPr>
          </a:p>
          <a:p>
            <a:pPr marL="457200" marR="0" lvl="0" indent="0" algn="l" rtl="0">
              <a:lnSpc>
                <a:spcPct val="100000"/>
              </a:lnSpc>
              <a:spcBef>
                <a:spcPts val="600"/>
              </a:spcBef>
              <a:spcAft>
                <a:spcPts val="0"/>
              </a:spcAft>
              <a:buClr>
                <a:srgbClr val="000000"/>
              </a:buClr>
              <a:buSzPct val="61111"/>
              <a:buFont typeface="Arial"/>
              <a:buNone/>
            </a:pPr>
            <a:r>
              <a:rPr lang="en" sz="1600" b="1" dirty="0">
                <a:solidFill>
                  <a:schemeClr val="accent1"/>
                </a:solidFill>
                <a:latin typeface="Courier New"/>
                <a:ea typeface="Courier New"/>
                <a:cs typeface="Courier New"/>
                <a:sym typeface="Courier New"/>
              </a:rPr>
              <a:t>elif</a:t>
            </a:r>
            <a:r>
              <a:rPr lang="en" sz="1600" dirty="0">
                <a:latin typeface="Courier New"/>
                <a:ea typeface="Courier New"/>
                <a:cs typeface="Courier New"/>
                <a:sym typeface="Courier New"/>
              </a:rPr>
              <a:t> (catsYouOwn == (yourAge / 10)):</a:t>
            </a:r>
          </a:p>
          <a:p>
            <a:pPr marL="457200" marR="0" lvl="0" indent="0" algn="l" rtl="0">
              <a:lnSpc>
                <a:spcPct val="100000"/>
              </a:lnSpc>
              <a:spcBef>
                <a:spcPts val="600"/>
              </a:spcBef>
              <a:spcAft>
                <a:spcPts val="0"/>
              </a:spcAft>
              <a:buClr>
                <a:srgbClr val="000000"/>
              </a:buClr>
              <a:buSzPct val="61111"/>
              <a:buFont typeface="Arial"/>
              <a:buNone/>
            </a:pPr>
            <a:r>
              <a:rPr lang="en" sz="1600" dirty="0">
                <a:latin typeface="Courier New"/>
                <a:ea typeface="Courier New"/>
                <a:cs typeface="Courier New"/>
                <a:sym typeface="Courier New"/>
              </a:rPr>
              <a:t>	</a:t>
            </a:r>
            <a:r>
              <a:rPr lang="en" sz="1600" b="1" dirty="0">
                <a:solidFill>
                  <a:schemeClr val="accent1"/>
                </a:solidFill>
                <a:latin typeface="Courier New"/>
                <a:ea typeface="Courier New"/>
                <a:cs typeface="Courier New"/>
                <a:sym typeface="Courier New"/>
              </a:rPr>
              <a:t>print</a:t>
            </a:r>
            <a:r>
              <a:rPr lang="en" sz="1600" dirty="0">
                <a:latin typeface="Courier New"/>
                <a:ea typeface="Courier New"/>
                <a:cs typeface="Courier New"/>
                <a:sym typeface="Courier New"/>
              </a:rPr>
              <a:t> </a:t>
            </a:r>
            <a:r>
              <a:rPr lang="en" sz="1600" dirty="0" smtClean="0">
                <a:latin typeface="Courier New"/>
                <a:ea typeface="Courier New"/>
                <a:cs typeface="Courier New"/>
                <a:sym typeface="Courier New"/>
              </a:rPr>
              <a:t>"Careful</a:t>
            </a:r>
            <a:r>
              <a:rPr lang="en" sz="1600" dirty="0">
                <a:latin typeface="Courier New"/>
                <a:ea typeface="Courier New"/>
                <a:cs typeface="Courier New"/>
                <a:sym typeface="Courier New"/>
              </a:rPr>
              <a:t>! You are close to becoming a cat </a:t>
            </a:r>
            <a:r>
              <a:rPr lang="en" sz="1600" dirty="0" smtClean="0">
                <a:latin typeface="Courier New"/>
                <a:ea typeface="Courier New"/>
                <a:cs typeface="Courier New"/>
                <a:sym typeface="Courier New"/>
              </a:rPr>
              <a:t>lady"</a:t>
            </a:r>
            <a:endParaRPr lang="en" sz="1600" dirty="0">
              <a:latin typeface="Courier New"/>
              <a:ea typeface="Courier New"/>
              <a:cs typeface="Courier New"/>
              <a:sym typeface="Courier New"/>
            </a:endParaRPr>
          </a:p>
          <a:p>
            <a:pPr marL="457200" marR="0" lvl="0" indent="0" algn="l" rtl="0">
              <a:lnSpc>
                <a:spcPct val="100000"/>
              </a:lnSpc>
              <a:spcBef>
                <a:spcPts val="600"/>
              </a:spcBef>
              <a:spcAft>
                <a:spcPts val="0"/>
              </a:spcAft>
              <a:buClr>
                <a:srgbClr val="000000"/>
              </a:buClr>
              <a:buSzPct val="61111"/>
              <a:buFont typeface="Arial"/>
              <a:buNone/>
            </a:pPr>
            <a:r>
              <a:rPr lang="en" sz="1600" b="1" dirty="0">
                <a:solidFill>
                  <a:schemeClr val="accent1"/>
                </a:solidFill>
                <a:latin typeface="Courier New"/>
                <a:ea typeface="Courier New"/>
                <a:cs typeface="Courier New"/>
                <a:sym typeface="Courier New"/>
              </a:rPr>
              <a:t>else</a:t>
            </a:r>
            <a:r>
              <a:rPr lang="en" sz="1600" dirty="0">
                <a:latin typeface="Courier New"/>
                <a:ea typeface="Courier New"/>
                <a:cs typeface="Courier New"/>
                <a:sym typeface="Courier New"/>
              </a:rPr>
              <a:t>:</a:t>
            </a:r>
          </a:p>
          <a:p>
            <a:pPr marL="457200" lvl="0" indent="0" rtl="0">
              <a:buNone/>
            </a:pPr>
            <a:r>
              <a:rPr lang="en" sz="1600" dirty="0">
                <a:latin typeface="Courier New"/>
                <a:ea typeface="Courier New"/>
                <a:cs typeface="Courier New"/>
                <a:sym typeface="Courier New"/>
              </a:rPr>
              <a:t>	</a:t>
            </a:r>
            <a:r>
              <a:rPr lang="en" sz="1600" b="1" dirty="0">
                <a:solidFill>
                  <a:schemeClr val="accent1"/>
                </a:solidFill>
                <a:latin typeface="Courier New"/>
                <a:ea typeface="Courier New"/>
                <a:cs typeface="Courier New"/>
                <a:sym typeface="Courier New"/>
              </a:rPr>
              <a:t>print</a:t>
            </a:r>
            <a:r>
              <a:rPr lang="en" sz="1600" dirty="0">
                <a:latin typeface="Courier New"/>
                <a:ea typeface="Courier New"/>
                <a:cs typeface="Courier New"/>
                <a:sym typeface="Courier New"/>
              </a:rPr>
              <a:t> </a:t>
            </a:r>
            <a:r>
              <a:rPr lang="en" sz="1600" dirty="0" smtClean="0">
                <a:latin typeface="Courier New"/>
                <a:ea typeface="Courier New"/>
                <a:cs typeface="Courier New"/>
                <a:sym typeface="Courier New"/>
              </a:rPr>
              <a:t>"Congrats</a:t>
            </a:r>
            <a:r>
              <a:rPr lang="en" sz="1600" dirty="0">
                <a:latin typeface="Courier New"/>
                <a:ea typeface="Courier New"/>
                <a:cs typeface="Courier New"/>
                <a:sym typeface="Courier New"/>
              </a:rPr>
              <a:t>, you are not a cat </a:t>
            </a:r>
            <a:r>
              <a:rPr lang="en" sz="1600" dirty="0" smtClean="0">
                <a:latin typeface="Courier New"/>
                <a:ea typeface="Courier New"/>
                <a:cs typeface="Courier New"/>
                <a:sym typeface="Courier New"/>
              </a:rPr>
              <a:t>lady"</a:t>
            </a:r>
            <a:endParaRPr lang="en" sz="16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p:txBody>
      </p:sp>
      <p:sp>
        <p:nvSpPr>
          <p:cNvPr id="2" name="Slide Number Placeholder 1"/>
          <p:cNvSpPr>
            <a:spLocks noGrp="1"/>
          </p:cNvSpPr>
          <p:nvPr>
            <p:ph type="sldNum" sz="quarter" idx="12"/>
          </p:nvPr>
        </p:nvSpPr>
        <p:spPr/>
        <p:txBody>
          <a:bodyPr/>
          <a:lstStyle/>
          <a:p>
            <a:fld id="{1F9F0B16-AAA5-4790-BCBA-E678911F1380}" type="slidenum">
              <a:rPr lang="en-US" smtClean="0"/>
              <a:t>65</a:t>
            </a:fld>
            <a:endParaRPr lang="en-US"/>
          </a:p>
        </p:txBody>
      </p:sp>
    </p:spTree>
    <p:extLst>
      <p:ext uri="{BB962C8B-B14F-4D97-AF65-F5344CB8AC3E}">
        <p14:creationId xmlns:p14="http://schemas.microsoft.com/office/powerpoint/2010/main" val="1388684436"/>
      </p:ext>
    </p:extLst>
  </p:cSld>
  <p:clrMapOvr>
    <a:masterClrMapping/>
  </p:clrMapOvr>
  <p:transition spd="slow">
    <p:cu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Shape 370"/>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More practice</a:t>
            </a:r>
          </a:p>
        </p:txBody>
      </p:sp>
      <p:sp>
        <p:nvSpPr>
          <p:cNvPr id="371" name="Shape 371"/>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600" dirty="0">
                <a:latin typeface="Courier New"/>
                <a:ea typeface="Courier New"/>
                <a:cs typeface="Courier New"/>
                <a:sym typeface="Courier New"/>
              </a:rPr>
              <a:t>yourAge = 50</a:t>
            </a:r>
          </a:p>
          <a:p>
            <a:pPr marL="457200" lvl="0" indent="0" rtl="0">
              <a:buClr>
                <a:srgbClr val="000000"/>
              </a:buClr>
              <a:buSzPct val="61111"/>
              <a:buFont typeface="Arial"/>
              <a:buNone/>
            </a:pPr>
            <a:r>
              <a:rPr lang="en" sz="1600" dirty="0">
                <a:latin typeface="Courier New"/>
                <a:ea typeface="Courier New"/>
                <a:cs typeface="Courier New"/>
                <a:sym typeface="Courier New"/>
              </a:rPr>
              <a:t>catsYouOwn = 5</a:t>
            </a:r>
          </a:p>
          <a:p>
            <a:pPr marL="457200" lvl="0" indent="0" rtl="0">
              <a:buClr>
                <a:srgbClr val="000000"/>
              </a:buClr>
              <a:buSzPct val="61111"/>
              <a:buFont typeface="Arial"/>
              <a:buNone/>
            </a:pPr>
            <a:r>
              <a:rPr lang="en" sz="1600" b="1" dirty="0">
                <a:solidFill>
                  <a:schemeClr val="accent1"/>
                </a:solidFill>
                <a:latin typeface="Courier New"/>
                <a:ea typeface="Courier New"/>
                <a:cs typeface="Courier New"/>
                <a:sym typeface="Courier New"/>
              </a:rPr>
              <a:t>if</a:t>
            </a:r>
            <a:r>
              <a:rPr lang="en" sz="1600" dirty="0">
                <a:latin typeface="Courier New"/>
                <a:ea typeface="Courier New"/>
                <a:cs typeface="Courier New"/>
                <a:sym typeface="Courier New"/>
              </a:rPr>
              <a:t> (catsYouOwn &gt; (yourAge / 10)):</a:t>
            </a:r>
          </a:p>
          <a:p>
            <a:pPr marL="457200" lvl="0" indent="0" rtl="0">
              <a:buClr>
                <a:srgbClr val="000000"/>
              </a:buClr>
              <a:buSzPct val="61111"/>
              <a:buFont typeface="Arial"/>
              <a:buNone/>
            </a:pPr>
            <a:r>
              <a:rPr lang="en" sz="1600" dirty="0">
                <a:latin typeface="Courier New"/>
                <a:ea typeface="Courier New"/>
                <a:cs typeface="Courier New"/>
                <a:sym typeface="Courier New"/>
              </a:rPr>
              <a:t>	</a:t>
            </a:r>
            <a:r>
              <a:rPr lang="en" sz="1600" b="1" dirty="0">
                <a:solidFill>
                  <a:schemeClr val="accent1"/>
                </a:solidFill>
                <a:latin typeface="Courier New"/>
                <a:ea typeface="Courier New"/>
                <a:cs typeface="Courier New"/>
                <a:sym typeface="Courier New"/>
              </a:rPr>
              <a:t>print</a:t>
            </a:r>
            <a:r>
              <a:rPr lang="en" sz="1600" dirty="0">
                <a:latin typeface="Courier New"/>
                <a:ea typeface="Courier New"/>
                <a:cs typeface="Courier New"/>
                <a:sym typeface="Courier New"/>
              </a:rPr>
              <a:t> </a:t>
            </a:r>
            <a:r>
              <a:rPr lang="en" sz="1600" dirty="0" smtClean="0">
                <a:latin typeface="Courier New"/>
                <a:ea typeface="Courier New"/>
                <a:cs typeface="Courier New"/>
                <a:sym typeface="Courier New"/>
              </a:rPr>
              <a:t>"You </a:t>
            </a:r>
            <a:r>
              <a:rPr lang="en" sz="1600" dirty="0">
                <a:latin typeface="Courier New"/>
                <a:ea typeface="Courier New"/>
                <a:cs typeface="Courier New"/>
                <a:sym typeface="Courier New"/>
              </a:rPr>
              <a:t>are officially a cat lady</a:t>
            </a:r>
            <a:r>
              <a:rPr lang="en" sz="1600" dirty="0" smtClean="0">
                <a:latin typeface="Courier New"/>
                <a:ea typeface="Courier New"/>
                <a:cs typeface="Courier New"/>
                <a:sym typeface="Courier New"/>
              </a:rPr>
              <a:t>!"</a:t>
            </a:r>
            <a:endParaRPr lang="en" sz="1600" dirty="0">
              <a:latin typeface="Courier New"/>
              <a:ea typeface="Courier New"/>
              <a:cs typeface="Courier New"/>
              <a:sym typeface="Courier New"/>
            </a:endParaRPr>
          </a:p>
          <a:p>
            <a:pPr marL="457200" lvl="0" indent="0" rtl="0">
              <a:buClr>
                <a:srgbClr val="000000"/>
              </a:buClr>
              <a:buSzPct val="61111"/>
              <a:buFont typeface="Arial"/>
              <a:buNone/>
            </a:pPr>
            <a:r>
              <a:rPr lang="en" sz="1600" b="1" dirty="0">
                <a:solidFill>
                  <a:schemeClr val="accent1"/>
                </a:solidFill>
                <a:latin typeface="Courier New"/>
                <a:ea typeface="Courier New"/>
                <a:cs typeface="Courier New"/>
                <a:sym typeface="Courier New"/>
              </a:rPr>
              <a:t>elif</a:t>
            </a:r>
            <a:r>
              <a:rPr lang="en" sz="1600" dirty="0">
                <a:latin typeface="Courier New"/>
                <a:ea typeface="Courier New"/>
                <a:cs typeface="Courier New"/>
                <a:sym typeface="Courier New"/>
              </a:rPr>
              <a:t> (catsYouOwn == (yourAge / 10)):</a:t>
            </a:r>
          </a:p>
          <a:p>
            <a:pPr marL="457200" lvl="0" indent="0" rtl="0">
              <a:buClr>
                <a:srgbClr val="000000"/>
              </a:buClr>
              <a:buSzPct val="61111"/>
              <a:buFont typeface="Arial"/>
              <a:buNone/>
            </a:pPr>
            <a:r>
              <a:rPr lang="en" sz="1600" dirty="0">
                <a:latin typeface="Courier New"/>
                <a:ea typeface="Courier New"/>
                <a:cs typeface="Courier New"/>
                <a:sym typeface="Courier New"/>
              </a:rPr>
              <a:t>	</a:t>
            </a:r>
            <a:r>
              <a:rPr lang="en" sz="1600" b="1" dirty="0">
                <a:solidFill>
                  <a:schemeClr val="accent1"/>
                </a:solidFill>
                <a:latin typeface="Courier New"/>
                <a:ea typeface="Courier New"/>
                <a:cs typeface="Courier New"/>
                <a:sym typeface="Courier New"/>
              </a:rPr>
              <a:t>print</a:t>
            </a:r>
            <a:r>
              <a:rPr lang="en" sz="1600" dirty="0">
                <a:latin typeface="Courier New"/>
                <a:ea typeface="Courier New"/>
                <a:cs typeface="Courier New"/>
                <a:sym typeface="Courier New"/>
              </a:rPr>
              <a:t> </a:t>
            </a:r>
            <a:r>
              <a:rPr lang="en" sz="1600" dirty="0" smtClean="0">
                <a:latin typeface="Courier New"/>
                <a:ea typeface="Courier New"/>
                <a:cs typeface="Courier New"/>
                <a:sym typeface="Courier New"/>
              </a:rPr>
              <a:t>"Careful</a:t>
            </a:r>
            <a:r>
              <a:rPr lang="en" sz="1600" dirty="0">
                <a:latin typeface="Courier New"/>
                <a:ea typeface="Courier New"/>
                <a:cs typeface="Courier New"/>
                <a:sym typeface="Courier New"/>
              </a:rPr>
              <a:t>! You are close to becoming a cat </a:t>
            </a:r>
            <a:r>
              <a:rPr lang="en" sz="1600" dirty="0" smtClean="0">
                <a:latin typeface="Courier New"/>
                <a:ea typeface="Courier New"/>
                <a:cs typeface="Courier New"/>
                <a:sym typeface="Courier New"/>
              </a:rPr>
              <a:t>lady"</a:t>
            </a:r>
            <a:endParaRPr lang="en" sz="1600" dirty="0">
              <a:latin typeface="Courier New"/>
              <a:ea typeface="Courier New"/>
              <a:cs typeface="Courier New"/>
              <a:sym typeface="Courier New"/>
            </a:endParaRPr>
          </a:p>
          <a:p>
            <a:pPr marL="457200" lvl="0" indent="0" rtl="0">
              <a:buClr>
                <a:srgbClr val="000000"/>
              </a:buClr>
              <a:buSzPct val="61111"/>
              <a:buFont typeface="Arial"/>
              <a:buNone/>
            </a:pPr>
            <a:r>
              <a:rPr lang="en" sz="1600" b="1" dirty="0">
                <a:solidFill>
                  <a:schemeClr val="accent1"/>
                </a:solidFill>
                <a:latin typeface="Courier New"/>
                <a:ea typeface="Courier New"/>
                <a:cs typeface="Courier New"/>
                <a:sym typeface="Courier New"/>
              </a:rPr>
              <a:t>else</a:t>
            </a:r>
            <a:r>
              <a:rPr lang="en" sz="1600" dirty="0">
                <a:latin typeface="Courier New"/>
                <a:ea typeface="Courier New"/>
                <a:cs typeface="Courier New"/>
                <a:sym typeface="Courier New"/>
              </a:rPr>
              <a:t>:</a:t>
            </a:r>
          </a:p>
          <a:p>
            <a:pPr marL="457200" lvl="0" indent="0" rtl="0">
              <a:buClr>
                <a:srgbClr val="000000"/>
              </a:buClr>
              <a:buSzPct val="61111"/>
              <a:buFont typeface="Arial"/>
              <a:buNone/>
            </a:pPr>
            <a:r>
              <a:rPr lang="en" sz="1600" dirty="0">
                <a:latin typeface="Courier New"/>
                <a:ea typeface="Courier New"/>
                <a:cs typeface="Courier New"/>
                <a:sym typeface="Courier New"/>
              </a:rPr>
              <a:t>	</a:t>
            </a:r>
            <a:r>
              <a:rPr lang="en" sz="1600" b="1" dirty="0">
                <a:solidFill>
                  <a:schemeClr val="accent1"/>
                </a:solidFill>
                <a:latin typeface="Courier New"/>
                <a:ea typeface="Courier New"/>
                <a:cs typeface="Courier New"/>
                <a:sym typeface="Courier New"/>
              </a:rPr>
              <a:t>print</a:t>
            </a:r>
            <a:r>
              <a:rPr lang="en" sz="1600" dirty="0">
                <a:latin typeface="Courier New"/>
                <a:ea typeface="Courier New"/>
                <a:cs typeface="Courier New"/>
                <a:sym typeface="Courier New"/>
              </a:rPr>
              <a:t> </a:t>
            </a:r>
            <a:r>
              <a:rPr lang="en" sz="1600" dirty="0" smtClean="0">
                <a:latin typeface="Courier New"/>
                <a:ea typeface="Courier New"/>
                <a:cs typeface="Courier New"/>
                <a:sym typeface="Courier New"/>
              </a:rPr>
              <a:t>"Congrats</a:t>
            </a:r>
            <a:r>
              <a:rPr lang="en" sz="1600" dirty="0">
                <a:latin typeface="Courier New"/>
                <a:ea typeface="Courier New"/>
                <a:cs typeface="Courier New"/>
                <a:sym typeface="Courier New"/>
              </a:rPr>
              <a:t>, you are not a cat </a:t>
            </a:r>
            <a:r>
              <a:rPr lang="en" sz="1600" dirty="0" smtClean="0">
                <a:latin typeface="Courier New"/>
                <a:ea typeface="Courier New"/>
                <a:cs typeface="Courier New"/>
                <a:sym typeface="Courier New"/>
              </a:rPr>
              <a:t>lady"</a:t>
            </a:r>
            <a:endParaRPr lang="en" sz="16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a:buClr>
                <a:srgbClr val="000000"/>
              </a:buClr>
              <a:buSzPct val="61111"/>
              <a:buFont typeface="Arial"/>
              <a:buNone/>
            </a:pPr>
            <a:r>
              <a:rPr lang="en" sz="1800" dirty="0">
                <a:latin typeface="Courier New"/>
                <a:ea typeface="Courier New"/>
                <a:cs typeface="Courier New"/>
                <a:sym typeface="Courier New"/>
              </a:rPr>
              <a:t>Careful! You are close to becoming a cat lady</a:t>
            </a:r>
          </a:p>
        </p:txBody>
      </p:sp>
      <p:sp>
        <p:nvSpPr>
          <p:cNvPr id="2" name="Slide Number Placeholder 1"/>
          <p:cNvSpPr>
            <a:spLocks noGrp="1"/>
          </p:cNvSpPr>
          <p:nvPr>
            <p:ph type="sldNum" sz="quarter" idx="12"/>
          </p:nvPr>
        </p:nvSpPr>
        <p:spPr/>
        <p:txBody>
          <a:bodyPr/>
          <a:lstStyle/>
          <a:p>
            <a:fld id="{1F9F0B16-AAA5-4790-BCBA-E678911F1380}" type="slidenum">
              <a:rPr lang="en-US" smtClean="0"/>
              <a:t>66</a:t>
            </a:fld>
            <a:endParaRPr lang="en-US"/>
          </a:p>
        </p:txBody>
      </p:sp>
    </p:spTree>
    <p:extLst>
      <p:ext uri="{BB962C8B-B14F-4D97-AF65-F5344CB8AC3E}">
        <p14:creationId xmlns:p14="http://schemas.microsoft.com/office/powerpoint/2010/main" val="2230299817"/>
      </p:ext>
    </p:extLst>
  </p:cSld>
  <p:clrMapOvr>
    <a:masterClrMapping/>
  </p:clrMapOvr>
  <p:transition spd="slow">
    <p:cu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More practice</a:t>
            </a:r>
          </a:p>
        </p:txBody>
      </p:sp>
      <p:sp>
        <p:nvSpPr>
          <p:cNvPr id="377" name="Shape 377"/>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None/>
            </a:pPr>
            <a:r>
              <a:rPr lang="en" sz="1400" dirty="0">
                <a:latin typeface="Courier New"/>
                <a:ea typeface="Courier New"/>
                <a:cs typeface="Courier New"/>
                <a:sym typeface="Courier New"/>
              </a:rPr>
              <a:t>alive = True</a:t>
            </a:r>
          </a:p>
          <a:p>
            <a:pPr marL="457200" lvl="0" indent="0" rtl="0">
              <a:buNone/>
            </a:pPr>
            <a:r>
              <a:rPr lang="en" sz="1400" dirty="0">
                <a:latin typeface="Courier New"/>
                <a:ea typeface="Courier New"/>
                <a:cs typeface="Courier New"/>
                <a:sym typeface="Courier New"/>
              </a:rPr>
              <a:t>breathing = False</a:t>
            </a:r>
          </a:p>
          <a:p>
            <a:endParaRPr lang="en" sz="1400" dirty="0">
              <a:latin typeface="Courier New"/>
              <a:ea typeface="Courier New"/>
              <a:cs typeface="Courier New"/>
              <a:sym typeface="Courier New"/>
            </a:endParaRPr>
          </a:p>
          <a:p>
            <a:pPr marL="457200" lvl="0" indent="0" rtl="0">
              <a:buNone/>
            </a:pPr>
            <a:r>
              <a:rPr lang="en" sz="1400" b="1" dirty="0">
                <a:solidFill>
                  <a:schemeClr val="accent1"/>
                </a:solidFill>
                <a:latin typeface="Courier New"/>
                <a:ea typeface="Courier New"/>
                <a:cs typeface="Courier New"/>
                <a:sym typeface="Courier New"/>
              </a:rPr>
              <a:t>if </a:t>
            </a:r>
            <a:r>
              <a:rPr lang="en" sz="1400" dirty="0">
                <a:latin typeface="Courier New"/>
                <a:ea typeface="Courier New"/>
                <a:cs typeface="Courier New"/>
                <a:sym typeface="Courier New"/>
              </a:rPr>
              <a:t>alive </a:t>
            </a:r>
            <a:r>
              <a:rPr lang="en" sz="1400" b="1" dirty="0">
                <a:solidFill>
                  <a:schemeClr val="accent1"/>
                </a:solidFill>
                <a:latin typeface="Courier New"/>
                <a:ea typeface="Courier New"/>
                <a:cs typeface="Courier New"/>
                <a:sym typeface="Courier New"/>
              </a:rPr>
              <a:t>and</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breathing:</a:t>
            </a:r>
          </a:p>
          <a:p>
            <a:pPr marL="457200" lvl="0" indent="0" rtl="0">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"Everything </a:t>
            </a:r>
            <a:r>
              <a:rPr lang="en" sz="1400" dirty="0">
                <a:latin typeface="Courier New"/>
                <a:ea typeface="Courier New"/>
                <a:cs typeface="Courier New"/>
                <a:sym typeface="Courier New"/>
              </a:rPr>
              <a:t>is ok</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marL="457200" lvl="0" indent="0" rtl="0">
              <a:buNone/>
            </a:pPr>
            <a:r>
              <a:rPr lang="en" sz="1400" b="1" dirty="0">
                <a:solidFill>
                  <a:schemeClr val="accent1"/>
                </a:solidFill>
                <a:latin typeface="Courier New"/>
                <a:ea typeface="Courier New"/>
                <a:cs typeface="Courier New"/>
                <a:sym typeface="Courier New"/>
              </a:rPr>
              <a:t>elif</a:t>
            </a:r>
            <a:r>
              <a:rPr lang="en" sz="1400" dirty="0">
                <a:latin typeface="Courier New"/>
                <a:ea typeface="Courier New"/>
                <a:cs typeface="Courier New"/>
                <a:sym typeface="Courier New"/>
              </a:rPr>
              <a:t> alive </a:t>
            </a:r>
            <a:r>
              <a:rPr lang="en" sz="1400" b="1" dirty="0">
                <a:solidFill>
                  <a:schemeClr val="accent1"/>
                </a:solidFill>
                <a:latin typeface="Courier New"/>
                <a:ea typeface="Courier New"/>
                <a:cs typeface="Courier New"/>
                <a:sym typeface="Courier New"/>
              </a:rPr>
              <a:t>and not </a:t>
            </a:r>
            <a:r>
              <a:rPr lang="en" sz="1400" dirty="0">
                <a:latin typeface="Courier New"/>
                <a:ea typeface="Courier New"/>
                <a:cs typeface="Courier New"/>
                <a:sym typeface="Courier New"/>
              </a:rPr>
              <a:t>breathing:</a:t>
            </a:r>
          </a:p>
          <a:p>
            <a:pPr marL="457200" lvl="0" indent="0" rtl="0">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"You</a:t>
            </a:r>
            <a:r>
              <a:rPr lang="en" sz="1400" dirty="0">
                <a:latin typeface="Courier New"/>
                <a:ea typeface="Courier New"/>
                <a:cs typeface="Courier New"/>
                <a:sym typeface="Courier New"/>
              </a:rPr>
              <a:t>! Go get help</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marL="457200" lvl="0" indent="0" rtl="0">
              <a:buNone/>
            </a:pPr>
            <a:r>
              <a:rPr lang="en" sz="1400" b="1" dirty="0">
                <a:solidFill>
                  <a:schemeClr val="accent1"/>
                </a:solidFill>
                <a:latin typeface="Courier New"/>
                <a:ea typeface="Courier New"/>
                <a:cs typeface="Courier New"/>
                <a:sym typeface="Courier New"/>
              </a:rPr>
              <a:t>elif</a:t>
            </a: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not</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alive </a:t>
            </a:r>
            <a:r>
              <a:rPr lang="en" sz="1400" b="1" dirty="0">
                <a:solidFill>
                  <a:schemeClr val="accent1"/>
                </a:solidFill>
                <a:latin typeface="Courier New"/>
                <a:ea typeface="Courier New"/>
                <a:cs typeface="Courier New"/>
                <a:sym typeface="Courier New"/>
              </a:rPr>
              <a:t>and</a:t>
            </a:r>
            <a:r>
              <a:rPr lang="en" sz="1400" dirty="0">
                <a:latin typeface="Courier New"/>
                <a:ea typeface="Courier New"/>
                <a:cs typeface="Courier New"/>
                <a:sym typeface="Courier New"/>
              </a:rPr>
              <a:t> breathing:</a:t>
            </a:r>
          </a:p>
          <a:p>
            <a:pPr marL="457200" lvl="0" indent="0" rtl="0">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"Zombie </a:t>
            </a:r>
            <a:r>
              <a:rPr lang="en" sz="1400" dirty="0">
                <a:latin typeface="Courier New"/>
                <a:ea typeface="Courier New"/>
                <a:cs typeface="Courier New"/>
                <a:sym typeface="Courier New"/>
              </a:rPr>
              <a:t>attack</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marL="457200" lvl="0" indent="0" rtl="0">
              <a:buNone/>
            </a:pPr>
            <a:r>
              <a:rPr lang="en" sz="1400" b="1" dirty="0">
                <a:solidFill>
                  <a:schemeClr val="accent1"/>
                </a:solidFill>
                <a:latin typeface="Courier New"/>
                <a:ea typeface="Courier New"/>
                <a:cs typeface="Courier New"/>
                <a:sym typeface="Courier New"/>
              </a:rPr>
              <a:t>elif</a:t>
            </a: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not</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alive </a:t>
            </a:r>
            <a:r>
              <a:rPr lang="en" sz="1400" b="1" dirty="0">
                <a:solidFill>
                  <a:schemeClr val="accent1"/>
                </a:solidFill>
                <a:latin typeface="Courier New"/>
                <a:ea typeface="Courier New"/>
                <a:cs typeface="Courier New"/>
                <a:sym typeface="Courier New"/>
              </a:rPr>
              <a:t>and not </a:t>
            </a:r>
            <a:r>
              <a:rPr lang="en" sz="1400" dirty="0">
                <a:latin typeface="Courier New"/>
                <a:ea typeface="Courier New"/>
                <a:cs typeface="Courier New"/>
                <a:sym typeface="Courier New"/>
              </a:rPr>
              <a:t>breathing:</a:t>
            </a:r>
          </a:p>
          <a:p>
            <a:pPr marL="457200" marR="0" lvl="0" indent="0" algn="l" rtl="0">
              <a:lnSpc>
                <a:spcPct val="100000"/>
              </a:lnSpc>
              <a:spcBef>
                <a:spcPts val="600"/>
              </a:spcBef>
              <a:spcAft>
                <a:spcPts val="0"/>
              </a:spcAft>
              <a:buClr>
                <a:srgbClr val="000000"/>
              </a:buClr>
              <a:buSzPct val="78571"/>
              <a:buFont typeface="Arial"/>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lvl="0" rtl="0">
              <a:buClr>
                <a:srgbClr val="000000"/>
              </a:buClr>
              <a:buSzPct val="36666"/>
              <a:buFont typeface="Arial"/>
              <a:buNone/>
            </a:pPr>
            <a:endParaRPr lang="en" sz="1400" dirty="0">
              <a:latin typeface="Courier New"/>
              <a:ea typeface="Courier New"/>
              <a:cs typeface="Courier New"/>
              <a:sym typeface="Courier New"/>
            </a:endParaRPr>
          </a:p>
        </p:txBody>
      </p:sp>
      <p:sp>
        <p:nvSpPr>
          <p:cNvPr id="2" name="Slide Number Placeholder 1"/>
          <p:cNvSpPr>
            <a:spLocks noGrp="1"/>
          </p:cNvSpPr>
          <p:nvPr>
            <p:ph type="sldNum" sz="quarter" idx="12"/>
          </p:nvPr>
        </p:nvSpPr>
        <p:spPr/>
        <p:txBody>
          <a:bodyPr/>
          <a:lstStyle/>
          <a:p>
            <a:fld id="{1F9F0B16-AAA5-4790-BCBA-E678911F1380}" type="slidenum">
              <a:rPr lang="en-US" smtClean="0"/>
              <a:t>67</a:t>
            </a:fld>
            <a:endParaRPr lang="en-US"/>
          </a:p>
        </p:txBody>
      </p:sp>
    </p:spTree>
    <p:extLst>
      <p:ext uri="{BB962C8B-B14F-4D97-AF65-F5344CB8AC3E}">
        <p14:creationId xmlns:p14="http://schemas.microsoft.com/office/powerpoint/2010/main" val="3855593066"/>
      </p:ext>
    </p:extLst>
  </p:cSld>
  <p:clrMapOvr>
    <a:masterClrMapping/>
  </p:clrMapOvr>
  <p:transition spd="slow">
    <p:cu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Shape 382"/>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More practice</a:t>
            </a:r>
          </a:p>
        </p:txBody>
      </p:sp>
      <p:sp>
        <p:nvSpPr>
          <p:cNvPr id="383" name="Shape 383"/>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78571"/>
              <a:buFont typeface="Arial"/>
              <a:buNone/>
            </a:pPr>
            <a:r>
              <a:rPr lang="en" sz="1400" dirty="0">
                <a:latin typeface="Courier New"/>
                <a:ea typeface="Courier New"/>
                <a:cs typeface="Courier New"/>
                <a:sym typeface="Courier New"/>
              </a:rPr>
              <a:t>alive = True</a:t>
            </a:r>
          </a:p>
          <a:p>
            <a:pPr marL="457200" lvl="0" indent="0" rtl="0">
              <a:buClr>
                <a:srgbClr val="000000"/>
              </a:buClr>
              <a:buSzPct val="78571"/>
              <a:buFont typeface="Arial"/>
              <a:buNone/>
            </a:pPr>
            <a:r>
              <a:rPr lang="en" sz="1400" dirty="0">
                <a:latin typeface="Courier New"/>
                <a:ea typeface="Courier New"/>
                <a:cs typeface="Courier New"/>
                <a:sym typeface="Courier New"/>
              </a:rPr>
              <a:t>breathing = False</a:t>
            </a:r>
          </a:p>
          <a:p>
            <a:endParaRPr lang="en" sz="1400" dirty="0">
              <a:latin typeface="Courier New"/>
              <a:ea typeface="Courier New"/>
              <a:cs typeface="Courier New"/>
              <a:sym typeface="Courier New"/>
            </a:endParaRPr>
          </a:p>
          <a:p>
            <a:pPr marL="457200" lvl="0" indent="0" rtl="0">
              <a:buClr>
                <a:srgbClr val="000000"/>
              </a:buClr>
              <a:buSzPct val="78571"/>
              <a:buFont typeface="Arial"/>
              <a:buNone/>
            </a:pPr>
            <a:r>
              <a:rPr lang="en" sz="1400" b="1" dirty="0">
                <a:solidFill>
                  <a:schemeClr val="accent1"/>
                </a:solidFill>
                <a:latin typeface="Courier New"/>
                <a:ea typeface="Courier New"/>
                <a:cs typeface="Courier New"/>
                <a:sym typeface="Courier New"/>
              </a:rPr>
              <a:t>if</a:t>
            </a:r>
            <a:r>
              <a:rPr lang="en" sz="1400" dirty="0">
                <a:latin typeface="Courier New"/>
                <a:ea typeface="Courier New"/>
                <a:cs typeface="Courier New"/>
                <a:sym typeface="Courier New"/>
              </a:rPr>
              <a:t> alive </a:t>
            </a:r>
            <a:r>
              <a:rPr lang="en" sz="1400" b="1" dirty="0">
                <a:solidFill>
                  <a:schemeClr val="accent1"/>
                </a:solidFill>
                <a:latin typeface="Courier New"/>
                <a:ea typeface="Courier New"/>
                <a:cs typeface="Courier New"/>
                <a:sym typeface="Courier New"/>
              </a:rPr>
              <a:t>and</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breathing:</a:t>
            </a:r>
          </a:p>
          <a:p>
            <a:pPr marL="457200" lvl="0" indent="0" rtl="0">
              <a:buClr>
                <a:srgbClr val="000000"/>
              </a:buClr>
              <a:buSzPct val="78571"/>
              <a:buFont typeface="Arial"/>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"Everything </a:t>
            </a:r>
            <a:r>
              <a:rPr lang="en" sz="1400" dirty="0">
                <a:latin typeface="Courier New"/>
                <a:ea typeface="Courier New"/>
                <a:cs typeface="Courier New"/>
                <a:sym typeface="Courier New"/>
              </a:rPr>
              <a:t>is ok</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marL="457200" lvl="0" indent="0" rtl="0">
              <a:buClr>
                <a:srgbClr val="000000"/>
              </a:buClr>
              <a:buSzPct val="78571"/>
              <a:buFont typeface="Arial"/>
              <a:buNone/>
            </a:pPr>
            <a:r>
              <a:rPr lang="en" sz="1400" b="1" dirty="0">
                <a:solidFill>
                  <a:schemeClr val="accent1"/>
                </a:solidFill>
                <a:latin typeface="Courier New"/>
                <a:ea typeface="Courier New"/>
                <a:cs typeface="Courier New"/>
                <a:sym typeface="Courier New"/>
              </a:rPr>
              <a:t>elif</a:t>
            </a:r>
            <a:r>
              <a:rPr lang="en" sz="1400" dirty="0">
                <a:latin typeface="Courier New"/>
                <a:ea typeface="Courier New"/>
                <a:cs typeface="Courier New"/>
                <a:sym typeface="Courier New"/>
              </a:rPr>
              <a:t> alive </a:t>
            </a:r>
            <a:r>
              <a:rPr lang="en" sz="1400" b="1" dirty="0">
                <a:solidFill>
                  <a:schemeClr val="accent1"/>
                </a:solidFill>
                <a:latin typeface="Courier New"/>
                <a:ea typeface="Courier New"/>
                <a:cs typeface="Courier New"/>
                <a:sym typeface="Courier New"/>
              </a:rPr>
              <a:t>and not </a:t>
            </a:r>
            <a:r>
              <a:rPr lang="en" sz="1400" dirty="0">
                <a:latin typeface="Courier New"/>
                <a:ea typeface="Courier New"/>
                <a:cs typeface="Courier New"/>
                <a:sym typeface="Courier New"/>
              </a:rPr>
              <a:t>breathing:</a:t>
            </a:r>
          </a:p>
          <a:p>
            <a:pPr marL="457200" lvl="0" indent="0" rtl="0">
              <a:buClr>
                <a:srgbClr val="000000"/>
              </a:buClr>
              <a:buSzPct val="78571"/>
              <a:buFont typeface="Arial"/>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"You</a:t>
            </a:r>
            <a:r>
              <a:rPr lang="en" sz="1400" dirty="0">
                <a:latin typeface="Courier New"/>
                <a:ea typeface="Courier New"/>
                <a:cs typeface="Courier New"/>
                <a:sym typeface="Courier New"/>
              </a:rPr>
              <a:t>! Go get help</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marL="457200" lvl="0" indent="0" rtl="0">
              <a:buClr>
                <a:srgbClr val="000000"/>
              </a:buClr>
              <a:buSzPct val="78571"/>
              <a:buFont typeface="Arial"/>
              <a:buNone/>
            </a:pPr>
            <a:r>
              <a:rPr lang="en" sz="1400" b="1" dirty="0">
                <a:solidFill>
                  <a:schemeClr val="accent1"/>
                </a:solidFill>
                <a:latin typeface="Courier New"/>
                <a:ea typeface="Courier New"/>
                <a:cs typeface="Courier New"/>
                <a:sym typeface="Courier New"/>
              </a:rPr>
              <a:t>elif</a:t>
            </a: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not</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alive </a:t>
            </a:r>
            <a:r>
              <a:rPr lang="en" sz="1400" b="1" dirty="0">
                <a:solidFill>
                  <a:schemeClr val="accent1"/>
                </a:solidFill>
                <a:latin typeface="Courier New"/>
                <a:ea typeface="Courier New"/>
                <a:cs typeface="Courier New"/>
                <a:sym typeface="Courier New"/>
              </a:rPr>
              <a:t>and</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breathing:</a:t>
            </a:r>
          </a:p>
          <a:p>
            <a:pPr marL="457200" lvl="0" indent="0" rtl="0">
              <a:buClr>
                <a:srgbClr val="000000"/>
              </a:buClr>
              <a:buSzPct val="78571"/>
              <a:buFont typeface="Arial"/>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"Zombie </a:t>
            </a:r>
            <a:r>
              <a:rPr lang="en" sz="1400" dirty="0">
                <a:latin typeface="Courier New"/>
                <a:ea typeface="Courier New"/>
                <a:cs typeface="Courier New"/>
                <a:sym typeface="Courier New"/>
              </a:rPr>
              <a:t>attack</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marL="457200" lvl="0" indent="0" rtl="0">
              <a:buClr>
                <a:srgbClr val="000000"/>
              </a:buClr>
              <a:buSzPct val="78571"/>
              <a:buFont typeface="Arial"/>
              <a:buNone/>
            </a:pPr>
            <a:r>
              <a:rPr lang="en" sz="1400" b="1" dirty="0">
                <a:solidFill>
                  <a:schemeClr val="accent1"/>
                </a:solidFill>
                <a:latin typeface="Courier New"/>
                <a:ea typeface="Courier New"/>
                <a:cs typeface="Courier New"/>
                <a:sym typeface="Courier New"/>
              </a:rPr>
              <a:t>elif</a:t>
            </a: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not</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alive </a:t>
            </a:r>
            <a:r>
              <a:rPr lang="en" sz="1400" b="1" dirty="0">
                <a:solidFill>
                  <a:schemeClr val="accent1"/>
                </a:solidFill>
                <a:latin typeface="Courier New"/>
                <a:ea typeface="Courier New"/>
                <a:cs typeface="Courier New"/>
                <a:sym typeface="Courier New"/>
              </a:rPr>
              <a:t>and not </a:t>
            </a:r>
            <a:r>
              <a:rPr lang="en" sz="1400" dirty="0">
                <a:latin typeface="Courier New"/>
                <a:ea typeface="Courier New"/>
                <a:cs typeface="Courier New"/>
                <a:sym typeface="Courier New"/>
              </a:rPr>
              <a:t>breathing:</a:t>
            </a:r>
          </a:p>
          <a:p>
            <a:pPr marL="457200" lvl="0" indent="0" rtl="0">
              <a:buClr>
                <a:srgbClr val="000000"/>
              </a:buClr>
              <a:buSzPct val="78571"/>
              <a:buFont typeface="Arial"/>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lvl="0" rtl="0">
              <a:buClr>
                <a:srgbClr val="000000"/>
              </a:buClr>
              <a:buSzPct val="36666"/>
              <a:buFont typeface="Arial"/>
              <a:buNone/>
            </a:pPr>
            <a:r>
              <a:rPr lang="en" dirty="0"/>
              <a:t/>
            </a:r>
            <a:br>
              <a:rPr lang="en" dirty="0"/>
            </a:br>
            <a:r>
              <a:rPr lang="en" dirty="0"/>
              <a:t>Result</a:t>
            </a:r>
          </a:p>
          <a:p>
            <a:pPr marL="457200" lvl="0" indent="0">
              <a:buClr>
                <a:srgbClr val="000000"/>
              </a:buClr>
              <a:buSzPct val="78571"/>
              <a:buFont typeface="Arial"/>
              <a:buNone/>
            </a:pPr>
            <a:r>
              <a:rPr lang="en" sz="1400" dirty="0">
                <a:latin typeface="Courier New"/>
                <a:ea typeface="Courier New"/>
                <a:cs typeface="Courier New"/>
                <a:sym typeface="Courier New"/>
              </a:rPr>
              <a:t>You! Go get help!</a:t>
            </a:r>
          </a:p>
        </p:txBody>
      </p:sp>
      <p:sp>
        <p:nvSpPr>
          <p:cNvPr id="2" name="Slide Number Placeholder 1"/>
          <p:cNvSpPr>
            <a:spLocks noGrp="1"/>
          </p:cNvSpPr>
          <p:nvPr>
            <p:ph type="sldNum" sz="quarter" idx="12"/>
          </p:nvPr>
        </p:nvSpPr>
        <p:spPr/>
        <p:txBody>
          <a:bodyPr/>
          <a:lstStyle/>
          <a:p>
            <a:fld id="{1F9F0B16-AAA5-4790-BCBA-E678911F1380}" type="slidenum">
              <a:rPr lang="en-US" smtClean="0"/>
              <a:t>68</a:t>
            </a:fld>
            <a:endParaRPr lang="en-US"/>
          </a:p>
        </p:txBody>
      </p:sp>
    </p:spTree>
    <p:extLst>
      <p:ext uri="{BB962C8B-B14F-4D97-AF65-F5344CB8AC3E}">
        <p14:creationId xmlns:p14="http://schemas.microsoft.com/office/powerpoint/2010/main" val="1620609331"/>
      </p:ext>
    </p:extLst>
  </p:cSld>
  <p:clrMapOvr>
    <a:masterClrMapping/>
  </p:clrMapOvr>
  <p:transition spd="slow">
    <p:cu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Shape 388"/>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More practice</a:t>
            </a:r>
          </a:p>
        </p:txBody>
      </p:sp>
      <p:sp>
        <p:nvSpPr>
          <p:cNvPr id="389" name="Shape 389"/>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78571"/>
              <a:buFont typeface="Arial"/>
              <a:buNone/>
            </a:pPr>
            <a:r>
              <a:rPr lang="en" sz="1400" dirty="0">
                <a:latin typeface="Courier New"/>
                <a:ea typeface="Courier New"/>
                <a:cs typeface="Courier New"/>
                <a:sym typeface="Courier New"/>
              </a:rPr>
              <a:t>alive = True</a:t>
            </a:r>
          </a:p>
          <a:p>
            <a:pPr marL="457200" lvl="0" indent="0" rtl="0">
              <a:buClr>
                <a:srgbClr val="000000"/>
              </a:buClr>
              <a:buSzPct val="78571"/>
              <a:buFont typeface="Arial"/>
              <a:buNone/>
            </a:pPr>
            <a:r>
              <a:rPr lang="en" sz="1400" dirty="0">
                <a:latin typeface="Courier New"/>
                <a:ea typeface="Courier New"/>
                <a:cs typeface="Courier New"/>
                <a:sym typeface="Courier New"/>
              </a:rPr>
              <a:t>breathing = False</a:t>
            </a:r>
          </a:p>
          <a:p>
            <a:endParaRPr lang="en" sz="1400" dirty="0">
              <a:latin typeface="Courier New"/>
              <a:ea typeface="Courier New"/>
              <a:cs typeface="Courier New"/>
              <a:sym typeface="Courier New"/>
            </a:endParaRPr>
          </a:p>
          <a:p>
            <a:pPr marL="457200" lvl="0" indent="0" rtl="0">
              <a:buClr>
                <a:srgbClr val="000000"/>
              </a:buClr>
              <a:buSzPct val="78571"/>
              <a:buFont typeface="Arial"/>
              <a:buNone/>
            </a:pPr>
            <a:r>
              <a:rPr lang="en" sz="1400" b="1" dirty="0">
                <a:solidFill>
                  <a:schemeClr val="accent1"/>
                </a:solidFill>
                <a:latin typeface="Courier New"/>
                <a:ea typeface="Courier New"/>
                <a:cs typeface="Courier New"/>
                <a:sym typeface="Courier New"/>
              </a:rPr>
              <a:t>if</a:t>
            </a:r>
            <a:r>
              <a:rPr lang="en" sz="1400" dirty="0">
                <a:latin typeface="Courier New"/>
                <a:ea typeface="Courier New"/>
                <a:cs typeface="Courier New"/>
                <a:sym typeface="Courier New"/>
              </a:rPr>
              <a:t> alive </a:t>
            </a:r>
            <a:r>
              <a:rPr lang="en" sz="1400" b="1" dirty="0">
                <a:solidFill>
                  <a:schemeClr val="accent1"/>
                </a:solidFill>
                <a:latin typeface="Courier New"/>
                <a:ea typeface="Courier New"/>
                <a:cs typeface="Courier New"/>
                <a:sym typeface="Courier New"/>
              </a:rPr>
              <a:t>and</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breathing:</a:t>
            </a:r>
          </a:p>
          <a:p>
            <a:pPr marL="457200" lvl="0" indent="0" rtl="0">
              <a:buClr>
                <a:srgbClr val="000000"/>
              </a:buClr>
              <a:buSzPct val="78571"/>
              <a:buFont typeface="Arial"/>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"Everything </a:t>
            </a:r>
            <a:r>
              <a:rPr lang="en" sz="1400" dirty="0">
                <a:latin typeface="Courier New"/>
                <a:ea typeface="Courier New"/>
                <a:cs typeface="Courier New"/>
                <a:sym typeface="Courier New"/>
              </a:rPr>
              <a:t>is ok</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marL="457200" lvl="0" indent="0" rtl="0">
              <a:buClr>
                <a:srgbClr val="000000"/>
              </a:buClr>
              <a:buSzPct val="78571"/>
              <a:buFont typeface="Arial"/>
              <a:buNone/>
            </a:pPr>
            <a:r>
              <a:rPr lang="en" sz="1400" b="1" dirty="0">
                <a:solidFill>
                  <a:schemeClr val="accent1"/>
                </a:solidFill>
                <a:latin typeface="Courier New"/>
                <a:ea typeface="Courier New"/>
                <a:cs typeface="Courier New"/>
                <a:sym typeface="Courier New"/>
              </a:rPr>
              <a:t>if</a:t>
            </a:r>
            <a:r>
              <a:rPr lang="en" sz="1400" dirty="0">
                <a:latin typeface="Courier New"/>
                <a:ea typeface="Courier New"/>
                <a:cs typeface="Courier New"/>
                <a:sym typeface="Courier New"/>
              </a:rPr>
              <a:t> alive </a:t>
            </a:r>
            <a:r>
              <a:rPr lang="en" sz="1400" b="1" dirty="0">
                <a:solidFill>
                  <a:schemeClr val="accent1"/>
                </a:solidFill>
                <a:latin typeface="Courier New"/>
                <a:ea typeface="Courier New"/>
                <a:cs typeface="Courier New"/>
                <a:sym typeface="Courier New"/>
              </a:rPr>
              <a:t>and not </a:t>
            </a:r>
            <a:r>
              <a:rPr lang="en" sz="1400" dirty="0">
                <a:latin typeface="Courier New"/>
                <a:ea typeface="Courier New"/>
                <a:cs typeface="Courier New"/>
                <a:sym typeface="Courier New"/>
              </a:rPr>
              <a:t>breathing:</a:t>
            </a:r>
          </a:p>
          <a:p>
            <a:pPr marL="457200" lvl="0" indent="0" rtl="0">
              <a:buClr>
                <a:srgbClr val="000000"/>
              </a:buClr>
              <a:buSzPct val="78571"/>
              <a:buFont typeface="Arial"/>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"You</a:t>
            </a:r>
            <a:r>
              <a:rPr lang="en" sz="1400" dirty="0">
                <a:latin typeface="Courier New"/>
                <a:ea typeface="Courier New"/>
                <a:cs typeface="Courier New"/>
                <a:sym typeface="Courier New"/>
              </a:rPr>
              <a:t>! Go get help</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marL="457200" lvl="0" indent="0" rtl="0">
              <a:buClr>
                <a:srgbClr val="000000"/>
              </a:buClr>
              <a:buSzPct val="78571"/>
              <a:buFont typeface="Arial"/>
              <a:buNone/>
            </a:pPr>
            <a:r>
              <a:rPr lang="en" sz="1400" b="1" dirty="0">
                <a:solidFill>
                  <a:schemeClr val="accent1"/>
                </a:solidFill>
                <a:latin typeface="Courier New"/>
                <a:ea typeface="Courier New"/>
                <a:cs typeface="Courier New"/>
                <a:sym typeface="Courier New"/>
              </a:rPr>
              <a:t>if</a:t>
            </a: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not</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alive </a:t>
            </a:r>
            <a:r>
              <a:rPr lang="en" sz="1400" b="1" dirty="0">
                <a:solidFill>
                  <a:schemeClr val="accent1"/>
                </a:solidFill>
                <a:latin typeface="Courier New"/>
                <a:ea typeface="Courier New"/>
                <a:cs typeface="Courier New"/>
                <a:sym typeface="Courier New"/>
              </a:rPr>
              <a:t>and</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breathing:</a:t>
            </a:r>
          </a:p>
          <a:p>
            <a:pPr marL="457200" lvl="0" indent="0" rtl="0">
              <a:buClr>
                <a:srgbClr val="000000"/>
              </a:buClr>
              <a:buSzPct val="78571"/>
              <a:buFont typeface="Arial"/>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"Zombie </a:t>
            </a:r>
            <a:r>
              <a:rPr lang="en" sz="1400" dirty="0">
                <a:latin typeface="Courier New"/>
                <a:ea typeface="Courier New"/>
                <a:cs typeface="Courier New"/>
                <a:sym typeface="Courier New"/>
              </a:rPr>
              <a:t>attack</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marL="457200" lvl="0" indent="0" rtl="0">
              <a:buClr>
                <a:srgbClr val="000000"/>
              </a:buClr>
              <a:buSzPct val="78571"/>
              <a:buFont typeface="Arial"/>
              <a:buNone/>
            </a:pPr>
            <a:r>
              <a:rPr lang="en" sz="1400" b="1" dirty="0">
                <a:solidFill>
                  <a:schemeClr val="accent1"/>
                </a:solidFill>
                <a:latin typeface="Courier New"/>
                <a:ea typeface="Courier New"/>
                <a:cs typeface="Courier New"/>
                <a:sym typeface="Courier New"/>
              </a:rPr>
              <a:t>if</a:t>
            </a: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not</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alive </a:t>
            </a:r>
            <a:r>
              <a:rPr lang="en" sz="1400" b="1" dirty="0">
                <a:solidFill>
                  <a:schemeClr val="accent1"/>
                </a:solidFill>
                <a:latin typeface="Courier New"/>
                <a:ea typeface="Courier New"/>
                <a:cs typeface="Courier New"/>
                <a:sym typeface="Courier New"/>
              </a:rPr>
              <a:t>and not </a:t>
            </a:r>
            <a:r>
              <a:rPr lang="en" sz="1400" dirty="0">
                <a:latin typeface="Courier New"/>
                <a:ea typeface="Courier New"/>
                <a:cs typeface="Courier New"/>
                <a:sym typeface="Courier New"/>
              </a:rPr>
              <a:t>breathing:</a:t>
            </a:r>
          </a:p>
          <a:p>
            <a:pPr marL="457200" lvl="0" indent="0" rtl="0">
              <a:buClr>
                <a:srgbClr val="000000"/>
              </a:buClr>
              <a:buSzPct val="78571"/>
              <a:buFont typeface="Arial"/>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endParaRPr lang="en" sz="1400" dirty="0">
              <a:latin typeface="Courier New"/>
              <a:ea typeface="Courier New"/>
              <a:cs typeface="Courier New"/>
              <a:sym typeface="Courier New"/>
            </a:endParaRPr>
          </a:p>
        </p:txBody>
      </p:sp>
      <p:sp>
        <p:nvSpPr>
          <p:cNvPr id="2" name="Slide Number Placeholder 1"/>
          <p:cNvSpPr>
            <a:spLocks noGrp="1"/>
          </p:cNvSpPr>
          <p:nvPr>
            <p:ph type="sldNum" sz="quarter" idx="12"/>
          </p:nvPr>
        </p:nvSpPr>
        <p:spPr/>
        <p:txBody>
          <a:bodyPr/>
          <a:lstStyle/>
          <a:p>
            <a:fld id="{1F9F0B16-AAA5-4790-BCBA-E678911F1380}" type="slidenum">
              <a:rPr lang="en-US" smtClean="0"/>
              <a:t>69</a:t>
            </a:fld>
            <a:endParaRPr lang="en-US"/>
          </a:p>
        </p:txBody>
      </p:sp>
    </p:spTree>
    <p:extLst>
      <p:ext uri="{BB962C8B-B14F-4D97-AF65-F5344CB8AC3E}">
        <p14:creationId xmlns:p14="http://schemas.microsoft.com/office/powerpoint/2010/main" val="2581678077"/>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prstGeom prst="rect">
            <a:avLst/>
          </a:prstGeom>
        </p:spPr>
        <p:txBody>
          <a:bodyPr lIns="91425" tIns="91425" rIns="91425" bIns="91425" anchor="b" anchorCtr="0">
            <a:noAutofit/>
          </a:bodyPr>
          <a:lstStyle/>
          <a:p>
            <a:pPr>
              <a:buNone/>
            </a:pPr>
            <a:r>
              <a:rPr lang="en" dirty="0"/>
              <a:t>Booleans - the logical datatype</a:t>
            </a:r>
          </a:p>
        </p:txBody>
      </p:sp>
      <p:sp>
        <p:nvSpPr>
          <p:cNvPr id="2" name="Content Placeholder 1"/>
          <p:cNvSpPr>
            <a:spLocks noGrp="1"/>
          </p:cNvSpPr>
          <p:nvPr>
            <p:ph idx="1"/>
          </p:nvPr>
        </p:nvSpPr>
        <p:spPr/>
        <p:txBody>
          <a:bodyPr>
            <a:normAutofit/>
          </a:bodyPr>
          <a:lstStyle/>
          <a:p>
            <a:pPr>
              <a:spcBef>
                <a:spcPts val="1200"/>
              </a:spcBef>
            </a:pPr>
            <a:r>
              <a:rPr lang="en-US" sz="2800" dirty="0"/>
              <a:t>A Boolean </a:t>
            </a:r>
            <a:r>
              <a:rPr lang="en-US" sz="2800" dirty="0" smtClean="0"/>
              <a:t>("</a:t>
            </a:r>
            <a:r>
              <a:rPr lang="en-US" sz="2800" dirty="0" err="1" smtClean="0"/>
              <a:t>bool</a:t>
            </a:r>
            <a:r>
              <a:rPr lang="en-US" sz="2800" dirty="0" smtClean="0"/>
              <a:t>") </a:t>
            </a:r>
            <a:r>
              <a:rPr lang="en-US" sz="2800" dirty="0"/>
              <a:t>is actually a type of variable, like a string, </a:t>
            </a:r>
            <a:r>
              <a:rPr lang="en-US" sz="2800" dirty="0" err="1"/>
              <a:t>int</a:t>
            </a:r>
            <a:r>
              <a:rPr lang="en-US" sz="2800" dirty="0"/>
              <a:t>, or float. However, a Boolean is only allowed to take the values </a:t>
            </a:r>
            <a:r>
              <a:rPr lang="en-US" sz="2400" dirty="0" smtClean="0">
                <a:latin typeface="Courier New" pitchFamily="49" charset="0"/>
                <a:cs typeface="Courier New" pitchFamily="49" charset="0"/>
              </a:rPr>
              <a:t>True</a:t>
            </a:r>
            <a:r>
              <a:rPr lang="en-US" sz="2800" dirty="0" smtClean="0"/>
              <a:t> </a:t>
            </a:r>
            <a:r>
              <a:rPr lang="en-US" sz="2800" dirty="0"/>
              <a:t>or </a:t>
            </a:r>
            <a:r>
              <a:rPr lang="en-US" sz="2400" dirty="0">
                <a:latin typeface="Courier New" pitchFamily="49" charset="0"/>
                <a:cs typeface="Courier New" pitchFamily="49" charset="0"/>
              </a:rPr>
              <a:t>False</a:t>
            </a:r>
            <a:r>
              <a:rPr lang="en-US" sz="2800" dirty="0" smtClean="0"/>
              <a:t>.</a:t>
            </a:r>
          </a:p>
          <a:p>
            <a:pPr>
              <a:spcBef>
                <a:spcPts val="1200"/>
              </a:spcBef>
            </a:pPr>
            <a:r>
              <a:rPr lang="en-US" sz="2400" dirty="0" smtClean="0">
                <a:latin typeface="Courier New" pitchFamily="49" charset="0"/>
                <a:cs typeface="Courier New" pitchFamily="49" charset="0"/>
              </a:rPr>
              <a:t>True</a:t>
            </a:r>
            <a:r>
              <a:rPr lang="en-US" sz="2800" dirty="0" smtClean="0"/>
              <a:t> </a:t>
            </a:r>
            <a:r>
              <a:rPr lang="en-US" sz="2800" dirty="0"/>
              <a:t>and </a:t>
            </a:r>
            <a:r>
              <a:rPr lang="en-US" sz="2400" dirty="0">
                <a:latin typeface="Courier New" pitchFamily="49" charset="0"/>
                <a:cs typeface="Courier New" pitchFamily="49" charset="0"/>
              </a:rPr>
              <a:t>False</a:t>
            </a:r>
            <a:r>
              <a:rPr lang="en-US" sz="2800" dirty="0"/>
              <a:t> are always capitalized and never in quotes</a:t>
            </a:r>
            <a:r>
              <a:rPr lang="en-US" sz="2800" dirty="0" smtClean="0"/>
              <a:t>. </a:t>
            </a:r>
          </a:p>
          <a:p>
            <a:pPr>
              <a:spcBef>
                <a:spcPts val="1200"/>
              </a:spcBef>
            </a:pPr>
            <a:r>
              <a:rPr lang="en-US" sz="2800" dirty="0" smtClean="0"/>
              <a:t>Don't </a:t>
            </a:r>
            <a:r>
              <a:rPr lang="en-US" sz="2800" dirty="0"/>
              <a:t>think of </a:t>
            </a:r>
            <a:r>
              <a:rPr lang="en-US" sz="2400" dirty="0">
                <a:latin typeface="Courier New" pitchFamily="49" charset="0"/>
                <a:cs typeface="Courier New" pitchFamily="49" charset="0"/>
              </a:rPr>
              <a:t>True</a:t>
            </a:r>
            <a:r>
              <a:rPr lang="en-US" sz="2800" dirty="0"/>
              <a:t> and </a:t>
            </a:r>
            <a:r>
              <a:rPr lang="en-US" sz="2400" dirty="0">
                <a:latin typeface="Courier New" pitchFamily="49" charset="0"/>
                <a:cs typeface="Courier New" pitchFamily="49" charset="0"/>
              </a:rPr>
              <a:t>False</a:t>
            </a:r>
            <a:r>
              <a:rPr lang="en-US" sz="2800" dirty="0"/>
              <a:t> as words. You </a:t>
            </a:r>
            <a:r>
              <a:rPr lang="en-US" sz="2800" dirty="0" smtClean="0"/>
              <a:t>can't </a:t>
            </a:r>
            <a:r>
              <a:rPr lang="en-US" sz="2800" dirty="0"/>
              <a:t>treat them like you would strings. To the computer, </a:t>
            </a:r>
            <a:r>
              <a:rPr lang="en-US" sz="2800" dirty="0" smtClean="0"/>
              <a:t>they're </a:t>
            </a:r>
            <a:r>
              <a:rPr lang="en-US" sz="2800" dirty="0"/>
              <a:t>actually interpreted as the numbers 1 and 0, respectively.</a:t>
            </a:r>
          </a:p>
        </p:txBody>
      </p:sp>
      <p:sp>
        <p:nvSpPr>
          <p:cNvPr id="3" name="Slide Number Placeholder 2"/>
          <p:cNvSpPr>
            <a:spLocks noGrp="1"/>
          </p:cNvSpPr>
          <p:nvPr>
            <p:ph type="sldNum" sz="quarter" idx="12"/>
          </p:nvPr>
        </p:nvSpPr>
        <p:spPr/>
        <p:txBody>
          <a:bodyPr/>
          <a:lstStyle/>
          <a:p>
            <a:fld id="{1F9F0B16-AAA5-4790-BCBA-E678911F1380}" type="slidenum">
              <a:rPr lang="en-US" smtClean="0"/>
              <a:t>7</a:t>
            </a:fld>
            <a:endParaRPr lang="en-US"/>
          </a:p>
        </p:txBody>
      </p:sp>
    </p:spTree>
    <p:extLst>
      <p:ext uri="{BB962C8B-B14F-4D97-AF65-F5344CB8AC3E}">
        <p14:creationId xmlns:p14="http://schemas.microsoft.com/office/powerpoint/2010/main" val="3686439583"/>
      </p:ext>
    </p:extLst>
  </p:cSld>
  <p:clrMapOvr>
    <a:masterClrMapping/>
  </p:clrMapOvr>
  <p:transition spd="slow">
    <p:cu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More practice</a:t>
            </a:r>
          </a:p>
        </p:txBody>
      </p:sp>
      <p:sp>
        <p:nvSpPr>
          <p:cNvPr id="395" name="Shape 395"/>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78571"/>
              <a:buFont typeface="Arial"/>
              <a:buNone/>
            </a:pPr>
            <a:r>
              <a:rPr lang="en" sz="1400" dirty="0">
                <a:latin typeface="Courier New"/>
                <a:ea typeface="Courier New"/>
                <a:cs typeface="Courier New"/>
                <a:sym typeface="Courier New"/>
              </a:rPr>
              <a:t>alive = True</a:t>
            </a:r>
          </a:p>
          <a:p>
            <a:pPr marL="457200" lvl="0" indent="0" rtl="0">
              <a:buClr>
                <a:srgbClr val="000000"/>
              </a:buClr>
              <a:buSzPct val="78571"/>
              <a:buFont typeface="Arial"/>
              <a:buNone/>
            </a:pPr>
            <a:r>
              <a:rPr lang="en" sz="1400" dirty="0">
                <a:latin typeface="Courier New"/>
                <a:ea typeface="Courier New"/>
                <a:cs typeface="Courier New"/>
                <a:sym typeface="Courier New"/>
              </a:rPr>
              <a:t>breathing = False</a:t>
            </a:r>
          </a:p>
          <a:p>
            <a:endParaRPr lang="en" sz="1400" dirty="0">
              <a:latin typeface="Courier New"/>
              <a:ea typeface="Courier New"/>
              <a:cs typeface="Courier New"/>
              <a:sym typeface="Courier New"/>
            </a:endParaRPr>
          </a:p>
          <a:p>
            <a:pPr marL="457200" lvl="0" indent="0" rtl="0">
              <a:buClr>
                <a:srgbClr val="000000"/>
              </a:buClr>
              <a:buSzPct val="78571"/>
              <a:buFont typeface="Arial"/>
              <a:buNone/>
            </a:pPr>
            <a:r>
              <a:rPr lang="en" sz="1400" b="1" dirty="0">
                <a:solidFill>
                  <a:schemeClr val="accent1"/>
                </a:solidFill>
                <a:latin typeface="Courier New"/>
                <a:ea typeface="Courier New"/>
                <a:cs typeface="Courier New"/>
                <a:sym typeface="Courier New"/>
              </a:rPr>
              <a:t>if</a:t>
            </a:r>
            <a:r>
              <a:rPr lang="en" sz="1400" dirty="0">
                <a:latin typeface="Courier New"/>
                <a:ea typeface="Courier New"/>
                <a:cs typeface="Courier New"/>
                <a:sym typeface="Courier New"/>
              </a:rPr>
              <a:t> alive </a:t>
            </a:r>
            <a:r>
              <a:rPr lang="en" sz="1400" b="1" dirty="0">
                <a:solidFill>
                  <a:schemeClr val="accent1"/>
                </a:solidFill>
                <a:latin typeface="Courier New"/>
                <a:ea typeface="Courier New"/>
                <a:cs typeface="Courier New"/>
                <a:sym typeface="Courier New"/>
              </a:rPr>
              <a:t>and</a:t>
            </a:r>
            <a:r>
              <a:rPr lang="en" sz="1400" dirty="0">
                <a:latin typeface="Courier New"/>
                <a:ea typeface="Courier New"/>
                <a:cs typeface="Courier New"/>
                <a:sym typeface="Courier New"/>
              </a:rPr>
              <a:t> breathing:</a:t>
            </a:r>
          </a:p>
          <a:p>
            <a:pPr marL="457200" lvl="0" indent="0" rtl="0">
              <a:buClr>
                <a:srgbClr val="000000"/>
              </a:buClr>
              <a:buSzPct val="78571"/>
              <a:buFont typeface="Arial"/>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"Everything </a:t>
            </a:r>
            <a:r>
              <a:rPr lang="en" sz="1400" dirty="0">
                <a:latin typeface="Courier New"/>
                <a:ea typeface="Courier New"/>
                <a:cs typeface="Courier New"/>
                <a:sym typeface="Courier New"/>
              </a:rPr>
              <a:t>is ok</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marL="457200" lvl="0" indent="0" rtl="0">
              <a:buClr>
                <a:srgbClr val="000000"/>
              </a:buClr>
              <a:buSzPct val="78571"/>
              <a:buFont typeface="Arial"/>
              <a:buNone/>
            </a:pPr>
            <a:r>
              <a:rPr lang="en" sz="1400" b="1" dirty="0">
                <a:solidFill>
                  <a:schemeClr val="accent1"/>
                </a:solidFill>
                <a:latin typeface="Courier New"/>
                <a:ea typeface="Courier New"/>
                <a:cs typeface="Courier New"/>
                <a:sym typeface="Courier New"/>
              </a:rPr>
              <a:t>if</a:t>
            </a:r>
            <a:r>
              <a:rPr lang="en" sz="1400" dirty="0">
                <a:latin typeface="Courier New"/>
                <a:ea typeface="Courier New"/>
                <a:cs typeface="Courier New"/>
                <a:sym typeface="Courier New"/>
              </a:rPr>
              <a:t> alive </a:t>
            </a:r>
            <a:r>
              <a:rPr lang="en" sz="1400" b="1" dirty="0">
                <a:solidFill>
                  <a:schemeClr val="accent1"/>
                </a:solidFill>
                <a:latin typeface="Courier New"/>
                <a:ea typeface="Courier New"/>
                <a:cs typeface="Courier New"/>
                <a:sym typeface="Courier New"/>
              </a:rPr>
              <a:t>and not </a:t>
            </a:r>
            <a:r>
              <a:rPr lang="en" sz="1400" dirty="0">
                <a:latin typeface="Courier New"/>
                <a:ea typeface="Courier New"/>
                <a:cs typeface="Courier New"/>
                <a:sym typeface="Courier New"/>
              </a:rPr>
              <a:t>breathing:</a:t>
            </a:r>
          </a:p>
          <a:p>
            <a:pPr marL="457200" lvl="0" indent="0" rtl="0">
              <a:buClr>
                <a:srgbClr val="000000"/>
              </a:buClr>
              <a:buSzPct val="78571"/>
              <a:buFont typeface="Arial"/>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"You</a:t>
            </a:r>
            <a:r>
              <a:rPr lang="en" sz="1400" dirty="0">
                <a:latin typeface="Courier New"/>
                <a:ea typeface="Courier New"/>
                <a:cs typeface="Courier New"/>
                <a:sym typeface="Courier New"/>
              </a:rPr>
              <a:t>! Go get help</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marL="457200" lvl="0" indent="0" rtl="0">
              <a:buClr>
                <a:srgbClr val="000000"/>
              </a:buClr>
              <a:buSzPct val="78571"/>
              <a:buFont typeface="Arial"/>
              <a:buNone/>
            </a:pPr>
            <a:r>
              <a:rPr lang="en" sz="1400" b="1" dirty="0">
                <a:solidFill>
                  <a:schemeClr val="accent1"/>
                </a:solidFill>
                <a:latin typeface="Courier New"/>
                <a:ea typeface="Courier New"/>
                <a:cs typeface="Courier New"/>
                <a:sym typeface="Courier New"/>
              </a:rPr>
              <a:t>if not</a:t>
            </a:r>
            <a:r>
              <a:rPr lang="en" sz="1400" dirty="0">
                <a:latin typeface="Courier New"/>
                <a:ea typeface="Courier New"/>
                <a:cs typeface="Courier New"/>
                <a:sym typeface="Courier New"/>
              </a:rPr>
              <a:t> alive </a:t>
            </a:r>
            <a:r>
              <a:rPr lang="en" sz="1400" b="1" dirty="0">
                <a:solidFill>
                  <a:schemeClr val="accent1"/>
                </a:solidFill>
                <a:latin typeface="Courier New"/>
                <a:ea typeface="Courier New"/>
                <a:cs typeface="Courier New"/>
                <a:sym typeface="Courier New"/>
              </a:rPr>
              <a:t>and</a:t>
            </a:r>
            <a:r>
              <a:rPr lang="en" sz="1400" dirty="0">
                <a:latin typeface="Courier New"/>
                <a:ea typeface="Courier New"/>
                <a:cs typeface="Courier New"/>
                <a:sym typeface="Courier New"/>
              </a:rPr>
              <a:t> breathing:</a:t>
            </a:r>
          </a:p>
          <a:p>
            <a:pPr marL="457200" lvl="0" indent="0" rtl="0">
              <a:buClr>
                <a:srgbClr val="000000"/>
              </a:buClr>
              <a:buSzPct val="78571"/>
              <a:buFont typeface="Arial"/>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"Zombie </a:t>
            </a:r>
            <a:r>
              <a:rPr lang="en" sz="1400" dirty="0">
                <a:latin typeface="Courier New"/>
                <a:ea typeface="Courier New"/>
                <a:cs typeface="Courier New"/>
                <a:sym typeface="Courier New"/>
              </a:rPr>
              <a:t>attack</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marL="457200" lvl="0" indent="0" rtl="0">
              <a:buClr>
                <a:srgbClr val="000000"/>
              </a:buClr>
              <a:buSzPct val="78571"/>
              <a:buFont typeface="Arial"/>
              <a:buNone/>
            </a:pPr>
            <a:r>
              <a:rPr lang="en" sz="1400" b="1" dirty="0">
                <a:solidFill>
                  <a:schemeClr val="accent1"/>
                </a:solidFill>
                <a:latin typeface="Courier New"/>
                <a:ea typeface="Courier New"/>
                <a:cs typeface="Courier New"/>
                <a:sym typeface="Courier New"/>
              </a:rPr>
              <a:t>if not </a:t>
            </a:r>
            <a:r>
              <a:rPr lang="en" sz="1400" dirty="0">
                <a:latin typeface="Courier New"/>
                <a:ea typeface="Courier New"/>
                <a:cs typeface="Courier New"/>
                <a:sym typeface="Courier New"/>
              </a:rPr>
              <a:t>alive </a:t>
            </a:r>
            <a:r>
              <a:rPr lang="en" sz="1400" b="1" dirty="0">
                <a:solidFill>
                  <a:schemeClr val="accent1"/>
                </a:solidFill>
                <a:latin typeface="Courier New"/>
                <a:ea typeface="Courier New"/>
                <a:cs typeface="Courier New"/>
                <a:sym typeface="Courier New"/>
              </a:rPr>
              <a:t>and not </a:t>
            </a:r>
            <a:r>
              <a:rPr lang="en" sz="1400" dirty="0">
                <a:latin typeface="Courier New"/>
                <a:ea typeface="Courier New"/>
                <a:cs typeface="Courier New"/>
                <a:sym typeface="Courier New"/>
              </a:rPr>
              <a:t>breathing:</a:t>
            </a:r>
          </a:p>
          <a:p>
            <a:pPr marL="457200" lvl="0" indent="0" rtl="0">
              <a:buClr>
                <a:srgbClr val="000000"/>
              </a:buClr>
              <a:buSzPct val="78571"/>
              <a:buFont typeface="Arial"/>
              <a:buNone/>
            </a:pPr>
            <a:r>
              <a:rPr lang="en" sz="1400" dirty="0">
                <a:latin typeface="Courier New"/>
                <a:ea typeface="Courier New"/>
                <a:cs typeface="Courier New"/>
                <a:sym typeface="Courier New"/>
              </a:rPr>
              <a:t>	print </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lvl="0" rtl="0">
              <a:buClr>
                <a:srgbClr val="000000"/>
              </a:buClr>
              <a:buSzPct val="36666"/>
              <a:buFont typeface="Arial"/>
              <a:buNone/>
            </a:pPr>
            <a:r>
              <a:rPr lang="en" dirty="0"/>
              <a:t/>
            </a:r>
            <a:br>
              <a:rPr lang="en" dirty="0"/>
            </a:br>
            <a:r>
              <a:rPr lang="en" dirty="0"/>
              <a:t>Result</a:t>
            </a:r>
          </a:p>
          <a:p>
            <a:pPr marL="457200" lvl="0" indent="0">
              <a:buClr>
                <a:srgbClr val="000000"/>
              </a:buClr>
              <a:buSzPct val="78571"/>
              <a:buFont typeface="Arial"/>
              <a:buNone/>
            </a:pPr>
            <a:r>
              <a:rPr lang="en" sz="1400" dirty="0">
                <a:latin typeface="Courier New"/>
                <a:ea typeface="Courier New"/>
                <a:cs typeface="Courier New"/>
                <a:sym typeface="Courier New"/>
              </a:rPr>
              <a:t>You! Go get help!</a:t>
            </a:r>
          </a:p>
        </p:txBody>
      </p:sp>
      <p:sp>
        <p:nvSpPr>
          <p:cNvPr id="2" name="Slide Number Placeholder 1"/>
          <p:cNvSpPr>
            <a:spLocks noGrp="1"/>
          </p:cNvSpPr>
          <p:nvPr>
            <p:ph type="sldNum" sz="quarter" idx="12"/>
          </p:nvPr>
        </p:nvSpPr>
        <p:spPr/>
        <p:txBody>
          <a:bodyPr/>
          <a:lstStyle/>
          <a:p>
            <a:fld id="{1F9F0B16-AAA5-4790-BCBA-E678911F1380}" type="slidenum">
              <a:rPr lang="en-US" smtClean="0"/>
              <a:t>70</a:t>
            </a:fld>
            <a:endParaRPr lang="en-US"/>
          </a:p>
        </p:txBody>
      </p:sp>
    </p:spTree>
    <p:extLst>
      <p:ext uri="{BB962C8B-B14F-4D97-AF65-F5344CB8AC3E}">
        <p14:creationId xmlns:p14="http://schemas.microsoft.com/office/powerpoint/2010/main" val="1389578774"/>
      </p:ext>
    </p:extLst>
  </p:cSld>
  <p:clrMapOvr>
    <a:masterClrMapping/>
  </p:clrMapOvr>
  <p:transition spd="slow">
    <p:cu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Shape 400"/>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More practice</a:t>
            </a:r>
          </a:p>
        </p:txBody>
      </p:sp>
      <p:sp>
        <p:nvSpPr>
          <p:cNvPr id="402" name="Shape 402"/>
          <p:cNvSpPr txBox="1"/>
          <p:nvPr/>
        </p:nvSpPr>
        <p:spPr>
          <a:xfrm>
            <a:off x="5181600" y="3352800"/>
            <a:ext cx="3657600" cy="3276600"/>
          </a:xfrm>
          <a:prstGeom prst="rect">
            <a:avLst/>
          </a:prstGeom>
          <a:solidFill>
            <a:schemeClr val="bg2"/>
          </a:solidFill>
          <a:ln w="9525" cap="flat">
            <a:solidFill>
              <a:schemeClr val="tx1">
                <a:lumMod val="50000"/>
                <a:lumOff val="50000"/>
              </a:schemeClr>
            </a:solidFill>
            <a:prstDash val="solid"/>
            <a:round/>
            <a:headEnd type="none" w="med" len="med"/>
            <a:tailEnd type="none" w="med" len="med"/>
          </a:ln>
        </p:spPr>
        <p:txBody>
          <a:bodyPr lIns="91425" tIns="91425" rIns="91425" bIns="91425" anchor="t" anchorCtr="0">
            <a:noAutofit/>
          </a:bodyPr>
          <a:lstStyle/>
          <a:p>
            <a:pPr lvl="0" rtl="0">
              <a:spcAft>
                <a:spcPts val="600"/>
              </a:spcAft>
              <a:buNone/>
            </a:pPr>
            <a:r>
              <a:rPr lang="en" sz="1400" i="1" dirty="0" smtClean="0"/>
              <a:t>What's </a:t>
            </a:r>
            <a:r>
              <a:rPr lang="en" sz="1400" i="1" dirty="0"/>
              <a:t>the difference?</a:t>
            </a:r>
          </a:p>
          <a:p>
            <a:pPr>
              <a:spcAft>
                <a:spcPts val="600"/>
              </a:spcAft>
              <a:buNone/>
            </a:pPr>
            <a:r>
              <a:rPr lang="en" sz="1400" dirty="0"/>
              <a:t>Here we used only </a:t>
            </a:r>
            <a:r>
              <a:rPr lang="en" sz="1400" dirty="0" smtClean="0">
                <a:latin typeface="Courier New" panose="02070309020205020404" pitchFamily="49" charset="0"/>
                <a:cs typeface="Courier New" panose="02070309020205020404" pitchFamily="49" charset="0"/>
              </a:rPr>
              <a:t>if</a:t>
            </a:r>
            <a:r>
              <a:rPr lang="en" sz="1400" dirty="0" smtClean="0"/>
              <a:t> statements </a:t>
            </a:r>
            <a:r>
              <a:rPr lang="en" sz="1400" dirty="0"/>
              <a:t>instead of </a:t>
            </a:r>
            <a:r>
              <a:rPr lang="en" sz="1400" dirty="0" smtClean="0">
                <a:latin typeface="Courier New" panose="02070309020205020404" pitchFamily="49" charset="0"/>
                <a:cs typeface="Courier New" panose="02070309020205020404" pitchFamily="49" charset="0"/>
              </a:rPr>
              <a:t>elif</a:t>
            </a:r>
            <a:r>
              <a:rPr lang="en" sz="1400" dirty="0" smtClean="0"/>
              <a:t>. </a:t>
            </a:r>
          </a:p>
          <a:p>
            <a:pPr>
              <a:spcAft>
                <a:spcPts val="600"/>
              </a:spcAft>
              <a:buNone/>
            </a:pPr>
            <a:r>
              <a:rPr lang="en" sz="1400" dirty="0" smtClean="0"/>
              <a:t>This </a:t>
            </a:r>
            <a:r>
              <a:rPr lang="en" sz="1400" dirty="0"/>
              <a:t>example gives the same result as the previous </a:t>
            </a:r>
            <a:r>
              <a:rPr lang="en" sz="1400" dirty="0" smtClean="0"/>
              <a:t>example, but notice how </a:t>
            </a:r>
            <a:r>
              <a:rPr lang="en" sz="1400" dirty="0"/>
              <a:t>that might not always be the </a:t>
            </a:r>
            <a:r>
              <a:rPr lang="en" sz="1400" dirty="0" smtClean="0"/>
              <a:t>case! </a:t>
            </a:r>
          </a:p>
          <a:p>
            <a:pPr>
              <a:spcAft>
                <a:spcPts val="600"/>
              </a:spcAft>
              <a:buNone/>
            </a:pPr>
            <a:r>
              <a:rPr lang="en" sz="1400" dirty="0" smtClean="0"/>
              <a:t>The </a:t>
            </a:r>
            <a:r>
              <a:rPr lang="en" sz="1400" dirty="0"/>
              <a:t>setup shown here allows for the possibility that more than one of these statements can be executed, while the previous setup does not. </a:t>
            </a:r>
            <a:endParaRPr lang="en" sz="1400" dirty="0" smtClean="0"/>
          </a:p>
          <a:p>
            <a:pPr>
              <a:spcAft>
                <a:spcPts val="600"/>
              </a:spcAft>
              <a:buNone/>
            </a:pPr>
            <a:r>
              <a:rPr lang="en" sz="1400" dirty="0" smtClean="0"/>
              <a:t>This could be good, or not, depending on what you want to do. Always think </a:t>
            </a:r>
            <a:r>
              <a:rPr lang="en" sz="1400" dirty="0"/>
              <a:t>carefully about which approach makes more sense for what you want to accomplish.</a:t>
            </a:r>
          </a:p>
        </p:txBody>
      </p:sp>
      <p:sp>
        <p:nvSpPr>
          <p:cNvPr id="6" name="Shape 395"/>
          <p:cNvSpPr txBox="1">
            <a:spLocks noGrp="1"/>
          </p:cNvSpPr>
          <p:nvPr>
            <p:ph idx="1"/>
          </p:nvPr>
        </p:nvSpPr>
        <p:spPr>
          <a:xfrm>
            <a:off x="457200" y="1600200"/>
            <a:ext cx="8229600" cy="4525963"/>
          </a:xfrm>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78571"/>
              <a:buFont typeface="Arial"/>
              <a:buNone/>
            </a:pPr>
            <a:r>
              <a:rPr lang="en" sz="1400" dirty="0">
                <a:latin typeface="Courier New"/>
                <a:ea typeface="Courier New"/>
                <a:cs typeface="Courier New"/>
                <a:sym typeface="Courier New"/>
              </a:rPr>
              <a:t>alive = True</a:t>
            </a:r>
          </a:p>
          <a:p>
            <a:pPr marL="457200" lvl="0" indent="0" rtl="0">
              <a:buClr>
                <a:srgbClr val="000000"/>
              </a:buClr>
              <a:buSzPct val="78571"/>
              <a:buFont typeface="Arial"/>
              <a:buNone/>
            </a:pPr>
            <a:r>
              <a:rPr lang="en" sz="1400" dirty="0">
                <a:latin typeface="Courier New"/>
                <a:ea typeface="Courier New"/>
                <a:cs typeface="Courier New"/>
                <a:sym typeface="Courier New"/>
              </a:rPr>
              <a:t>breathing = False</a:t>
            </a:r>
          </a:p>
          <a:p>
            <a:endParaRPr lang="en" sz="1400" dirty="0">
              <a:latin typeface="Courier New"/>
              <a:ea typeface="Courier New"/>
              <a:cs typeface="Courier New"/>
              <a:sym typeface="Courier New"/>
            </a:endParaRPr>
          </a:p>
          <a:p>
            <a:pPr marL="457200" lvl="0" indent="0" rtl="0">
              <a:buClr>
                <a:srgbClr val="000000"/>
              </a:buClr>
              <a:buSzPct val="78571"/>
              <a:buFont typeface="Arial"/>
              <a:buNone/>
            </a:pPr>
            <a:r>
              <a:rPr lang="en" sz="1400" b="1" dirty="0">
                <a:solidFill>
                  <a:schemeClr val="accent1"/>
                </a:solidFill>
                <a:latin typeface="Courier New"/>
                <a:ea typeface="Courier New"/>
                <a:cs typeface="Courier New"/>
                <a:sym typeface="Courier New"/>
              </a:rPr>
              <a:t>if</a:t>
            </a:r>
            <a:r>
              <a:rPr lang="en" sz="1400" dirty="0">
                <a:latin typeface="Courier New"/>
                <a:ea typeface="Courier New"/>
                <a:cs typeface="Courier New"/>
                <a:sym typeface="Courier New"/>
              </a:rPr>
              <a:t> alive </a:t>
            </a:r>
            <a:r>
              <a:rPr lang="en" sz="1400" b="1" dirty="0">
                <a:solidFill>
                  <a:schemeClr val="accent1"/>
                </a:solidFill>
                <a:latin typeface="Courier New"/>
                <a:ea typeface="Courier New"/>
                <a:cs typeface="Courier New"/>
                <a:sym typeface="Courier New"/>
              </a:rPr>
              <a:t>and</a:t>
            </a:r>
            <a:r>
              <a:rPr lang="en" sz="1400" dirty="0">
                <a:latin typeface="Courier New"/>
                <a:ea typeface="Courier New"/>
                <a:cs typeface="Courier New"/>
                <a:sym typeface="Courier New"/>
              </a:rPr>
              <a:t> breathing:</a:t>
            </a:r>
          </a:p>
          <a:p>
            <a:pPr marL="457200" lvl="0" indent="0" rtl="0">
              <a:buClr>
                <a:srgbClr val="000000"/>
              </a:buClr>
              <a:buSzPct val="78571"/>
              <a:buFont typeface="Arial"/>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"Everything </a:t>
            </a:r>
            <a:r>
              <a:rPr lang="en" sz="1400" dirty="0">
                <a:latin typeface="Courier New"/>
                <a:ea typeface="Courier New"/>
                <a:cs typeface="Courier New"/>
                <a:sym typeface="Courier New"/>
              </a:rPr>
              <a:t>is ok</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marL="457200" lvl="0" indent="0" rtl="0">
              <a:buClr>
                <a:srgbClr val="000000"/>
              </a:buClr>
              <a:buSzPct val="78571"/>
              <a:buFont typeface="Arial"/>
              <a:buNone/>
            </a:pPr>
            <a:r>
              <a:rPr lang="en" sz="1400" b="1" dirty="0">
                <a:solidFill>
                  <a:schemeClr val="accent1"/>
                </a:solidFill>
                <a:latin typeface="Courier New"/>
                <a:ea typeface="Courier New"/>
                <a:cs typeface="Courier New"/>
                <a:sym typeface="Courier New"/>
              </a:rPr>
              <a:t>if</a:t>
            </a:r>
            <a:r>
              <a:rPr lang="en" sz="1400" dirty="0">
                <a:latin typeface="Courier New"/>
                <a:ea typeface="Courier New"/>
                <a:cs typeface="Courier New"/>
                <a:sym typeface="Courier New"/>
              </a:rPr>
              <a:t> alive </a:t>
            </a:r>
            <a:r>
              <a:rPr lang="en" sz="1400" b="1" dirty="0">
                <a:solidFill>
                  <a:schemeClr val="accent1"/>
                </a:solidFill>
                <a:latin typeface="Courier New"/>
                <a:ea typeface="Courier New"/>
                <a:cs typeface="Courier New"/>
                <a:sym typeface="Courier New"/>
              </a:rPr>
              <a:t>and not </a:t>
            </a:r>
            <a:r>
              <a:rPr lang="en" sz="1400" dirty="0">
                <a:latin typeface="Courier New"/>
                <a:ea typeface="Courier New"/>
                <a:cs typeface="Courier New"/>
                <a:sym typeface="Courier New"/>
              </a:rPr>
              <a:t>breathing:</a:t>
            </a:r>
          </a:p>
          <a:p>
            <a:pPr marL="457200" lvl="0" indent="0" rtl="0">
              <a:buClr>
                <a:srgbClr val="000000"/>
              </a:buClr>
              <a:buSzPct val="78571"/>
              <a:buFont typeface="Arial"/>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"You</a:t>
            </a:r>
            <a:r>
              <a:rPr lang="en" sz="1400" dirty="0">
                <a:latin typeface="Courier New"/>
                <a:ea typeface="Courier New"/>
                <a:cs typeface="Courier New"/>
                <a:sym typeface="Courier New"/>
              </a:rPr>
              <a:t>! Go get help</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marL="457200" lvl="0" indent="0" rtl="0">
              <a:buClr>
                <a:srgbClr val="000000"/>
              </a:buClr>
              <a:buSzPct val="78571"/>
              <a:buFont typeface="Arial"/>
              <a:buNone/>
            </a:pPr>
            <a:r>
              <a:rPr lang="en" sz="1400" b="1" dirty="0">
                <a:solidFill>
                  <a:schemeClr val="accent1"/>
                </a:solidFill>
                <a:latin typeface="Courier New"/>
                <a:ea typeface="Courier New"/>
                <a:cs typeface="Courier New"/>
                <a:sym typeface="Courier New"/>
              </a:rPr>
              <a:t>if not</a:t>
            </a:r>
            <a:r>
              <a:rPr lang="en" sz="1400" dirty="0">
                <a:latin typeface="Courier New"/>
                <a:ea typeface="Courier New"/>
                <a:cs typeface="Courier New"/>
                <a:sym typeface="Courier New"/>
              </a:rPr>
              <a:t> alive </a:t>
            </a:r>
            <a:r>
              <a:rPr lang="en" sz="1400" b="1" dirty="0">
                <a:solidFill>
                  <a:schemeClr val="accent1"/>
                </a:solidFill>
                <a:latin typeface="Courier New"/>
                <a:ea typeface="Courier New"/>
                <a:cs typeface="Courier New"/>
                <a:sym typeface="Courier New"/>
              </a:rPr>
              <a:t>and</a:t>
            </a:r>
            <a:r>
              <a:rPr lang="en" sz="1400" dirty="0">
                <a:latin typeface="Courier New"/>
                <a:ea typeface="Courier New"/>
                <a:cs typeface="Courier New"/>
                <a:sym typeface="Courier New"/>
              </a:rPr>
              <a:t> breathing:</a:t>
            </a:r>
          </a:p>
          <a:p>
            <a:pPr marL="457200" lvl="0" indent="0" rtl="0">
              <a:buClr>
                <a:srgbClr val="000000"/>
              </a:buClr>
              <a:buSzPct val="78571"/>
              <a:buFont typeface="Arial"/>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"Zombie </a:t>
            </a:r>
            <a:r>
              <a:rPr lang="en" sz="1400" dirty="0">
                <a:latin typeface="Courier New"/>
                <a:ea typeface="Courier New"/>
                <a:cs typeface="Courier New"/>
                <a:sym typeface="Courier New"/>
              </a:rPr>
              <a:t>attack</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marL="457200" lvl="0" indent="0" rtl="0">
              <a:buClr>
                <a:srgbClr val="000000"/>
              </a:buClr>
              <a:buSzPct val="78571"/>
              <a:buFont typeface="Arial"/>
              <a:buNone/>
            </a:pPr>
            <a:r>
              <a:rPr lang="en" sz="1400" b="1" dirty="0">
                <a:solidFill>
                  <a:schemeClr val="accent1"/>
                </a:solidFill>
                <a:latin typeface="Courier New"/>
                <a:ea typeface="Courier New"/>
                <a:cs typeface="Courier New"/>
                <a:sym typeface="Courier New"/>
              </a:rPr>
              <a:t>if not </a:t>
            </a:r>
            <a:r>
              <a:rPr lang="en" sz="1400" dirty="0">
                <a:latin typeface="Courier New"/>
                <a:ea typeface="Courier New"/>
                <a:cs typeface="Courier New"/>
                <a:sym typeface="Courier New"/>
              </a:rPr>
              <a:t>alive </a:t>
            </a:r>
            <a:r>
              <a:rPr lang="en" sz="1400" b="1" dirty="0">
                <a:solidFill>
                  <a:schemeClr val="accent1"/>
                </a:solidFill>
                <a:latin typeface="Courier New"/>
                <a:ea typeface="Courier New"/>
                <a:cs typeface="Courier New"/>
                <a:sym typeface="Courier New"/>
              </a:rPr>
              <a:t>and not </a:t>
            </a:r>
            <a:r>
              <a:rPr lang="en" sz="1400" dirty="0">
                <a:latin typeface="Courier New"/>
                <a:ea typeface="Courier New"/>
                <a:cs typeface="Courier New"/>
                <a:sym typeface="Courier New"/>
              </a:rPr>
              <a:t>breathing:</a:t>
            </a:r>
          </a:p>
          <a:p>
            <a:pPr marL="457200" lvl="0" indent="0" rtl="0">
              <a:buClr>
                <a:srgbClr val="000000"/>
              </a:buClr>
              <a:buSzPct val="78571"/>
              <a:buFont typeface="Arial"/>
              <a:buNone/>
            </a:pPr>
            <a:r>
              <a:rPr lang="en" sz="1400" dirty="0">
                <a:latin typeface="Courier New"/>
                <a:ea typeface="Courier New"/>
                <a:cs typeface="Courier New"/>
                <a:sym typeface="Courier New"/>
              </a:rPr>
              <a:t>	print </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lvl="0" rtl="0">
              <a:buClr>
                <a:srgbClr val="000000"/>
              </a:buClr>
              <a:buSzPct val="36666"/>
              <a:buFont typeface="Arial"/>
              <a:buNone/>
            </a:pPr>
            <a:r>
              <a:rPr lang="en" dirty="0"/>
              <a:t/>
            </a:r>
            <a:br>
              <a:rPr lang="en" dirty="0"/>
            </a:br>
            <a:r>
              <a:rPr lang="en" dirty="0"/>
              <a:t>Result</a:t>
            </a:r>
          </a:p>
          <a:p>
            <a:pPr marL="457200" lvl="0" indent="0">
              <a:buClr>
                <a:srgbClr val="000000"/>
              </a:buClr>
              <a:buSzPct val="78571"/>
              <a:buFont typeface="Arial"/>
              <a:buNone/>
            </a:pPr>
            <a:r>
              <a:rPr lang="en" sz="1400" dirty="0">
                <a:latin typeface="Courier New"/>
                <a:ea typeface="Courier New"/>
                <a:cs typeface="Courier New"/>
                <a:sym typeface="Courier New"/>
              </a:rPr>
              <a:t>You! Go get help!</a:t>
            </a:r>
          </a:p>
        </p:txBody>
      </p:sp>
      <p:sp>
        <p:nvSpPr>
          <p:cNvPr id="2" name="Slide Number Placeholder 1"/>
          <p:cNvSpPr>
            <a:spLocks noGrp="1"/>
          </p:cNvSpPr>
          <p:nvPr>
            <p:ph type="sldNum" sz="quarter" idx="12"/>
          </p:nvPr>
        </p:nvSpPr>
        <p:spPr/>
        <p:txBody>
          <a:bodyPr/>
          <a:lstStyle/>
          <a:p>
            <a:fld id="{1F9F0B16-AAA5-4790-BCBA-E678911F1380}" type="slidenum">
              <a:rPr lang="en-US" smtClean="0"/>
              <a:t>71</a:t>
            </a:fld>
            <a:endParaRPr lang="en-US"/>
          </a:p>
        </p:txBody>
      </p:sp>
    </p:spTree>
    <p:extLst>
      <p:ext uri="{BB962C8B-B14F-4D97-AF65-F5344CB8AC3E}">
        <p14:creationId xmlns:p14="http://schemas.microsoft.com/office/powerpoint/2010/main" val="1898756565"/>
      </p:ext>
    </p:extLst>
  </p:cSld>
  <p:clrMapOvr>
    <a:masterClrMapping/>
  </p:clrMapOvr>
  <p:transition spd="slow">
    <p:cu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Shape 407"/>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More practice</a:t>
            </a:r>
          </a:p>
        </p:txBody>
      </p:sp>
      <p:sp>
        <p:nvSpPr>
          <p:cNvPr id="408" name="Shape 408"/>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None/>
            </a:pPr>
            <a:r>
              <a:rPr lang="en" sz="1400" dirty="0">
                <a:latin typeface="Courier New"/>
                <a:ea typeface="Courier New"/>
                <a:cs typeface="Courier New"/>
                <a:sym typeface="Courier New"/>
              </a:rPr>
              <a:t>codon = </a:t>
            </a:r>
            <a:r>
              <a:rPr lang="en" sz="1400" dirty="0" smtClean="0">
                <a:latin typeface="Courier New"/>
                <a:ea typeface="Courier New"/>
                <a:cs typeface="Courier New"/>
                <a:sym typeface="Courier New"/>
              </a:rPr>
              <a:t>"ATG"</a:t>
            </a:r>
            <a:endParaRPr lang="en" sz="1400" dirty="0">
              <a:latin typeface="Courier New"/>
              <a:ea typeface="Courier New"/>
              <a:cs typeface="Courier New"/>
              <a:sym typeface="Courier New"/>
            </a:endParaRPr>
          </a:p>
          <a:p>
            <a:pPr marL="457200" lvl="0" indent="0" rtl="0">
              <a:buNone/>
            </a:pPr>
            <a:r>
              <a:rPr lang="en" sz="1400" b="1" dirty="0">
                <a:solidFill>
                  <a:schemeClr val="accent1"/>
                </a:solidFill>
                <a:latin typeface="Courier New"/>
                <a:ea typeface="Courier New"/>
                <a:cs typeface="Courier New"/>
                <a:sym typeface="Courier New"/>
              </a:rPr>
              <a:t>if</a:t>
            </a: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len</a:t>
            </a:r>
            <a:r>
              <a:rPr lang="en" sz="1400" dirty="0">
                <a:latin typeface="Courier New"/>
                <a:ea typeface="Courier New"/>
                <a:cs typeface="Courier New"/>
                <a:sym typeface="Courier New"/>
              </a:rPr>
              <a:t>(codon) != 3):</a:t>
            </a:r>
          </a:p>
          <a:p>
            <a:pPr marL="457200" lvl="0" indent="0" rtl="0">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solidFill>
                  <a:schemeClr val="accent1"/>
                </a:solidFill>
                <a:latin typeface="Courier New"/>
                <a:ea typeface="Courier New"/>
                <a:cs typeface="Courier New"/>
                <a:sym typeface="Courier New"/>
              </a:rPr>
              <a:t> </a:t>
            </a:r>
            <a:r>
              <a:rPr lang="en" sz="1400" dirty="0" smtClean="0">
                <a:latin typeface="Courier New"/>
                <a:ea typeface="Courier New"/>
                <a:cs typeface="Courier New"/>
                <a:sym typeface="Courier New"/>
              </a:rPr>
              <a:t>"Error</a:t>
            </a:r>
            <a:r>
              <a:rPr lang="en" sz="1400" dirty="0">
                <a:latin typeface="Courier New"/>
                <a:ea typeface="Courier New"/>
                <a:cs typeface="Courier New"/>
                <a:sym typeface="Courier New"/>
              </a:rPr>
              <a:t>, codons must be 3 </a:t>
            </a:r>
            <a:r>
              <a:rPr lang="en" sz="1400" dirty="0" smtClean="0">
                <a:latin typeface="Courier New"/>
                <a:ea typeface="Courier New"/>
                <a:cs typeface="Courier New"/>
                <a:sym typeface="Courier New"/>
              </a:rPr>
              <a:t>characters"</a:t>
            </a:r>
            <a:endParaRPr lang="en" sz="1400" dirty="0">
              <a:latin typeface="Courier New"/>
              <a:ea typeface="Courier New"/>
              <a:cs typeface="Courier New"/>
              <a:sym typeface="Courier New"/>
            </a:endParaRPr>
          </a:p>
          <a:p>
            <a:pPr marL="457200" lvl="0" indent="0" rtl="0">
              <a:buNone/>
            </a:pPr>
            <a:r>
              <a:rPr lang="en" sz="1400" b="1" dirty="0">
                <a:solidFill>
                  <a:schemeClr val="accent1"/>
                </a:solidFill>
                <a:latin typeface="Courier New"/>
                <a:ea typeface="Courier New"/>
                <a:cs typeface="Courier New"/>
                <a:sym typeface="Courier New"/>
              </a:rPr>
              <a:t>else</a:t>
            </a:r>
            <a:r>
              <a:rPr lang="en" sz="1400" dirty="0">
                <a:latin typeface="Courier New"/>
                <a:ea typeface="Courier New"/>
                <a:cs typeface="Courier New"/>
                <a:sym typeface="Courier New"/>
              </a:rPr>
              <a:t>:</a:t>
            </a:r>
          </a:p>
          <a:p>
            <a:pPr marL="457200" lvl="0" indent="0" rtl="0">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if</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(codon == </a:t>
            </a:r>
            <a:r>
              <a:rPr lang="en" sz="1400" dirty="0" smtClean="0">
                <a:latin typeface="Courier New"/>
                <a:ea typeface="Courier New"/>
                <a:cs typeface="Courier New"/>
                <a:sym typeface="Courier New"/>
              </a:rPr>
              <a:t>"ATG"):</a:t>
            </a:r>
            <a:endParaRPr lang="en" sz="1400" dirty="0">
              <a:latin typeface="Courier New"/>
              <a:ea typeface="Courier New"/>
              <a:cs typeface="Courier New"/>
              <a:sym typeface="Courier New"/>
            </a:endParaRPr>
          </a:p>
          <a:p>
            <a:pPr marL="457200" lvl="0" indent="0" rtl="0">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solidFill>
                  <a:schemeClr val="accent1"/>
                </a:solidFill>
                <a:latin typeface="Courier New"/>
                <a:ea typeface="Courier New"/>
                <a:cs typeface="Courier New"/>
                <a:sym typeface="Courier New"/>
              </a:rPr>
              <a:t> </a:t>
            </a:r>
            <a:r>
              <a:rPr lang="en" sz="1400" dirty="0" smtClean="0">
                <a:latin typeface="Courier New"/>
                <a:ea typeface="Courier New"/>
                <a:cs typeface="Courier New"/>
                <a:sym typeface="Courier New"/>
              </a:rPr>
              <a:t>"This </a:t>
            </a:r>
            <a:r>
              <a:rPr lang="en" sz="1400" dirty="0">
                <a:latin typeface="Courier New"/>
                <a:ea typeface="Courier New"/>
                <a:cs typeface="Courier New"/>
                <a:sym typeface="Courier New"/>
              </a:rPr>
              <a:t>is a start </a:t>
            </a:r>
            <a:r>
              <a:rPr lang="en" sz="1400" dirty="0" smtClean="0">
                <a:latin typeface="Courier New"/>
                <a:ea typeface="Courier New"/>
                <a:cs typeface="Courier New"/>
                <a:sym typeface="Courier New"/>
              </a:rPr>
              <a:t>codon"</a:t>
            </a:r>
            <a:endParaRPr lang="en" sz="1400" dirty="0">
              <a:latin typeface="Courier New"/>
              <a:ea typeface="Courier New"/>
              <a:cs typeface="Courier New"/>
              <a:sym typeface="Courier New"/>
            </a:endParaRPr>
          </a:p>
          <a:p>
            <a:pPr marL="457200" lvl="0" indent="0" rtl="0">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elif</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(codon == </a:t>
            </a:r>
            <a:r>
              <a:rPr lang="en" sz="1400" dirty="0" smtClean="0">
                <a:latin typeface="Courier New"/>
                <a:ea typeface="Courier New"/>
                <a:cs typeface="Courier New"/>
                <a:sym typeface="Courier New"/>
              </a:rPr>
              <a:t>"TAG") </a:t>
            </a:r>
            <a:r>
              <a:rPr lang="en" sz="1400" b="1" dirty="0">
                <a:solidFill>
                  <a:schemeClr val="accent1"/>
                </a:solidFill>
                <a:latin typeface="Courier New"/>
                <a:ea typeface="Courier New"/>
                <a:cs typeface="Courier New"/>
                <a:sym typeface="Courier New"/>
              </a:rPr>
              <a:t>or</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(codon == </a:t>
            </a:r>
            <a:r>
              <a:rPr lang="en" sz="1400" dirty="0" smtClean="0">
                <a:latin typeface="Courier New"/>
                <a:ea typeface="Courier New"/>
                <a:cs typeface="Courier New"/>
                <a:sym typeface="Courier New"/>
              </a:rPr>
              <a:t>"TGA") </a:t>
            </a:r>
            <a:r>
              <a:rPr lang="en" sz="1400" b="1" dirty="0">
                <a:solidFill>
                  <a:schemeClr val="accent1"/>
                </a:solidFill>
                <a:latin typeface="Courier New"/>
                <a:ea typeface="Courier New"/>
                <a:cs typeface="Courier New"/>
                <a:sym typeface="Courier New"/>
              </a:rPr>
              <a:t>or</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(codon == </a:t>
            </a:r>
            <a:r>
              <a:rPr lang="en" sz="1400" dirty="0" smtClean="0">
                <a:latin typeface="Courier New"/>
                <a:ea typeface="Courier New"/>
                <a:cs typeface="Courier New"/>
                <a:sym typeface="Courier New"/>
              </a:rPr>
              <a:t>"TAA"):</a:t>
            </a:r>
            <a:endParaRPr lang="en" sz="1400" dirty="0">
              <a:latin typeface="Courier New"/>
              <a:ea typeface="Courier New"/>
              <a:cs typeface="Courier New"/>
              <a:sym typeface="Courier New"/>
            </a:endParaRPr>
          </a:p>
          <a:p>
            <a:pPr marL="457200" lvl="0" indent="0" rtl="0">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"This </a:t>
            </a:r>
            <a:r>
              <a:rPr lang="en" sz="1400" dirty="0">
                <a:latin typeface="Courier New"/>
                <a:ea typeface="Courier New"/>
                <a:cs typeface="Courier New"/>
                <a:sym typeface="Courier New"/>
              </a:rPr>
              <a:t>is a stop </a:t>
            </a:r>
            <a:r>
              <a:rPr lang="en" sz="1400" dirty="0" smtClean="0">
                <a:latin typeface="Courier New"/>
                <a:ea typeface="Courier New"/>
                <a:cs typeface="Courier New"/>
                <a:sym typeface="Courier New"/>
              </a:rPr>
              <a:t>codon"</a:t>
            </a:r>
            <a:endParaRPr lang="en" sz="1400" dirty="0">
              <a:latin typeface="Courier New"/>
              <a:ea typeface="Courier New"/>
              <a:cs typeface="Courier New"/>
              <a:sym typeface="Courier New"/>
            </a:endParaRPr>
          </a:p>
          <a:p>
            <a:pPr marL="457200" lvl="0" indent="0" rtl="0">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else</a:t>
            </a:r>
            <a:r>
              <a:rPr lang="en" sz="1400" dirty="0">
                <a:latin typeface="Courier New"/>
                <a:ea typeface="Courier New"/>
                <a:cs typeface="Courier New"/>
                <a:sym typeface="Courier New"/>
              </a:rPr>
              <a:t>:</a:t>
            </a:r>
          </a:p>
          <a:p>
            <a:pPr marL="457200" lvl="0" indent="0" rtl="0">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solidFill>
                  <a:schemeClr val="accent1"/>
                </a:solidFill>
                <a:latin typeface="Courier New"/>
                <a:ea typeface="Courier New"/>
                <a:cs typeface="Courier New"/>
                <a:sym typeface="Courier New"/>
              </a:rPr>
              <a:t> </a:t>
            </a:r>
            <a:r>
              <a:rPr lang="en" sz="1400" dirty="0" smtClean="0">
                <a:latin typeface="Courier New"/>
                <a:ea typeface="Courier New"/>
                <a:cs typeface="Courier New"/>
                <a:sym typeface="Courier New"/>
              </a:rPr>
              <a:t>"This </a:t>
            </a:r>
            <a:r>
              <a:rPr lang="en" sz="1400" dirty="0">
                <a:latin typeface="Courier New"/>
                <a:ea typeface="Courier New"/>
                <a:cs typeface="Courier New"/>
                <a:sym typeface="Courier New"/>
              </a:rPr>
              <a:t>is not a start or stop </a:t>
            </a:r>
            <a:r>
              <a:rPr lang="en" sz="1400" dirty="0" smtClean="0">
                <a:latin typeface="Courier New"/>
                <a:ea typeface="Courier New"/>
                <a:cs typeface="Courier New"/>
                <a:sym typeface="Courier New"/>
              </a:rPr>
              <a:t>codon"</a:t>
            </a:r>
            <a:endParaRPr lang="en" sz="1400" dirty="0">
              <a:latin typeface="Courier New"/>
              <a:ea typeface="Courier New"/>
              <a:cs typeface="Courier New"/>
              <a:sym typeface="Courier New"/>
            </a:endParaRPr>
          </a:p>
          <a:p>
            <a:pPr marL="457200" marR="0" lvl="0" indent="0" algn="l" rtl="0">
              <a:lnSpc>
                <a:spcPct val="100000"/>
              </a:lnSpc>
              <a:spcBef>
                <a:spcPts val="600"/>
              </a:spcBef>
              <a:spcAft>
                <a:spcPts val="0"/>
              </a:spcAft>
              <a:buClr>
                <a:srgbClr val="000000"/>
              </a:buClr>
              <a:buSzPct val="78571"/>
              <a:buFont typeface="Arial"/>
              <a:buNone/>
            </a:pPr>
            <a:r>
              <a:rPr lang="en" sz="1400" b="1" dirty="0">
                <a:solidFill>
                  <a:schemeClr val="accent1"/>
                </a:solidFill>
                <a:latin typeface="Courier New"/>
                <a:ea typeface="Courier New"/>
                <a:cs typeface="Courier New"/>
                <a:sym typeface="Courier New"/>
              </a:rPr>
              <a:t>print</a:t>
            </a:r>
            <a:r>
              <a:rPr lang="en" sz="1400" dirty="0">
                <a:solidFill>
                  <a:schemeClr val="accent1"/>
                </a:solidFill>
                <a:latin typeface="Courier New"/>
                <a:ea typeface="Courier New"/>
                <a:cs typeface="Courier New"/>
                <a:sym typeface="Courier New"/>
              </a:rPr>
              <a:t> </a:t>
            </a:r>
            <a:r>
              <a:rPr lang="en" sz="1400" dirty="0" smtClean="0">
                <a:latin typeface="Courier New"/>
                <a:ea typeface="Courier New"/>
                <a:cs typeface="Courier New"/>
                <a:sym typeface="Courier New"/>
              </a:rPr>
              <a:t>"Goodbye!"</a:t>
            </a:r>
            <a:r>
              <a:rPr lang="en" sz="1400" dirty="0">
                <a:latin typeface="Courier New"/>
                <a:ea typeface="Courier New"/>
                <a:cs typeface="Courier New"/>
                <a:sym typeface="Courier New"/>
              </a:rPr>
              <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 </a:t>
            </a:r>
          </a:p>
          <a:p>
            <a:endParaRPr lang="en" sz="1400" dirty="0">
              <a:latin typeface="Courier New"/>
              <a:ea typeface="Courier New"/>
              <a:cs typeface="Courier New"/>
              <a:sym typeface="Courier New"/>
            </a:endParaRPr>
          </a:p>
        </p:txBody>
      </p:sp>
      <p:sp>
        <p:nvSpPr>
          <p:cNvPr id="2" name="Slide Number Placeholder 1"/>
          <p:cNvSpPr>
            <a:spLocks noGrp="1"/>
          </p:cNvSpPr>
          <p:nvPr>
            <p:ph type="sldNum" sz="quarter" idx="12"/>
          </p:nvPr>
        </p:nvSpPr>
        <p:spPr/>
        <p:txBody>
          <a:bodyPr/>
          <a:lstStyle/>
          <a:p>
            <a:fld id="{1F9F0B16-AAA5-4790-BCBA-E678911F1380}" type="slidenum">
              <a:rPr lang="en-US" smtClean="0"/>
              <a:t>72</a:t>
            </a:fld>
            <a:endParaRPr lang="en-US"/>
          </a:p>
        </p:txBody>
      </p:sp>
    </p:spTree>
    <p:extLst>
      <p:ext uri="{BB962C8B-B14F-4D97-AF65-F5344CB8AC3E}">
        <p14:creationId xmlns:p14="http://schemas.microsoft.com/office/powerpoint/2010/main" val="3162633257"/>
      </p:ext>
    </p:extLst>
  </p:cSld>
  <p:clrMapOvr>
    <a:masterClrMapping/>
  </p:clrMapOvr>
  <p:transition spd="slow">
    <p:cut/>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More practice</a:t>
            </a:r>
          </a:p>
        </p:txBody>
      </p:sp>
      <p:sp>
        <p:nvSpPr>
          <p:cNvPr id="416" name="Shape 416"/>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a:buNone/>
            </a:pPr>
            <a:r>
              <a:rPr lang="en" sz="1400" dirty="0">
                <a:latin typeface="Courier New"/>
                <a:ea typeface="Courier New"/>
                <a:cs typeface="Courier New"/>
                <a:sym typeface="Courier New"/>
              </a:rPr>
              <a:t>codon = </a:t>
            </a:r>
            <a:r>
              <a:rPr lang="en" sz="1400" dirty="0" smtClean="0">
                <a:latin typeface="Courier New"/>
                <a:ea typeface="Courier New"/>
                <a:cs typeface="Courier New"/>
                <a:sym typeface="Courier New"/>
              </a:rPr>
              <a:t>"ATG"</a:t>
            </a:r>
            <a:endParaRPr lang="en" sz="1400" dirty="0">
              <a:latin typeface="Courier New"/>
              <a:ea typeface="Courier New"/>
              <a:cs typeface="Courier New"/>
              <a:sym typeface="Courier New"/>
            </a:endParaRPr>
          </a:p>
          <a:p>
            <a:pPr marL="457200" lvl="0" indent="0">
              <a:buNone/>
            </a:pPr>
            <a:r>
              <a:rPr lang="en" sz="1400" b="1" dirty="0">
                <a:solidFill>
                  <a:schemeClr val="accent1"/>
                </a:solidFill>
                <a:latin typeface="Courier New"/>
                <a:ea typeface="Courier New"/>
                <a:cs typeface="Courier New"/>
                <a:sym typeface="Courier New"/>
              </a:rPr>
              <a:t>if</a:t>
            </a: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len</a:t>
            </a:r>
            <a:r>
              <a:rPr lang="en" sz="1400" dirty="0">
                <a:latin typeface="Courier New"/>
                <a:ea typeface="Courier New"/>
                <a:cs typeface="Courier New"/>
                <a:sym typeface="Courier New"/>
              </a:rPr>
              <a:t>(codon) != 3):</a:t>
            </a:r>
          </a:p>
          <a:p>
            <a:pPr marL="457200" lvl="0" indent="0">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solidFill>
                  <a:schemeClr val="accent1"/>
                </a:solidFill>
                <a:latin typeface="Courier New"/>
                <a:ea typeface="Courier New"/>
                <a:cs typeface="Courier New"/>
                <a:sym typeface="Courier New"/>
              </a:rPr>
              <a:t> </a:t>
            </a:r>
            <a:r>
              <a:rPr lang="en" sz="1400" dirty="0" smtClean="0">
                <a:latin typeface="Courier New"/>
                <a:ea typeface="Courier New"/>
                <a:cs typeface="Courier New"/>
                <a:sym typeface="Courier New"/>
              </a:rPr>
              <a:t>"Error</a:t>
            </a:r>
            <a:r>
              <a:rPr lang="en" sz="1400" dirty="0">
                <a:latin typeface="Courier New"/>
                <a:ea typeface="Courier New"/>
                <a:cs typeface="Courier New"/>
                <a:sym typeface="Courier New"/>
              </a:rPr>
              <a:t>, codons must be 3 </a:t>
            </a:r>
            <a:r>
              <a:rPr lang="en" sz="1400" dirty="0" smtClean="0">
                <a:latin typeface="Courier New"/>
                <a:ea typeface="Courier New"/>
                <a:cs typeface="Courier New"/>
                <a:sym typeface="Courier New"/>
              </a:rPr>
              <a:t>characters"</a:t>
            </a:r>
            <a:endParaRPr lang="en" sz="1400" dirty="0">
              <a:latin typeface="Courier New"/>
              <a:ea typeface="Courier New"/>
              <a:cs typeface="Courier New"/>
              <a:sym typeface="Courier New"/>
            </a:endParaRPr>
          </a:p>
          <a:p>
            <a:pPr marL="457200" lvl="0" indent="0">
              <a:buNone/>
            </a:pPr>
            <a:r>
              <a:rPr lang="en" sz="1400" b="1" dirty="0">
                <a:solidFill>
                  <a:schemeClr val="accent1"/>
                </a:solidFill>
                <a:latin typeface="Courier New"/>
                <a:ea typeface="Courier New"/>
                <a:cs typeface="Courier New"/>
                <a:sym typeface="Courier New"/>
              </a:rPr>
              <a:t>else</a:t>
            </a:r>
            <a:r>
              <a:rPr lang="en" sz="1400" dirty="0">
                <a:latin typeface="Courier New"/>
                <a:ea typeface="Courier New"/>
                <a:cs typeface="Courier New"/>
                <a:sym typeface="Courier New"/>
              </a:rPr>
              <a:t>:</a:t>
            </a:r>
          </a:p>
          <a:p>
            <a:pPr marL="457200" lvl="0" indent="0">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if</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(codon == </a:t>
            </a:r>
            <a:r>
              <a:rPr lang="en" sz="1400" dirty="0" smtClean="0">
                <a:latin typeface="Courier New"/>
                <a:ea typeface="Courier New"/>
                <a:cs typeface="Courier New"/>
                <a:sym typeface="Courier New"/>
              </a:rPr>
              <a:t>"ATG"):</a:t>
            </a:r>
            <a:endParaRPr lang="en" sz="1400" dirty="0">
              <a:latin typeface="Courier New"/>
              <a:ea typeface="Courier New"/>
              <a:cs typeface="Courier New"/>
              <a:sym typeface="Courier New"/>
            </a:endParaRPr>
          </a:p>
          <a:p>
            <a:pPr marL="457200" lvl="0" indent="0">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solidFill>
                  <a:schemeClr val="accent1"/>
                </a:solidFill>
                <a:latin typeface="Courier New"/>
                <a:ea typeface="Courier New"/>
                <a:cs typeface="Courier New"/>
                <a:sym typeface="Courier New"/>
              </a:rPr>
              <a:t> </a:t>
            </a:r>
            <a:r>
              <a:rPr lang="en" sz="1400" dirty="0" smtClean="0">
                <a:latin typeface="Courier New"/>
                <a:ea typeface="Courier New"/>
                <a:cs typeface="Courier New"/>
                <a:sym typeface="Courier New"/>
              </a:rPr>
              <a:t>"This </a:t>
            </a:r>
            <a:r>
              <a:rPr lang="en" sz="1400" dirty="0">
                <a:latin typeface="Courier New"/>
                <a:ea typeface="Courier New"/>
                <a:cs typeface="Courier New"/>
                <a:sym typeface="Courier New"/>
              </a:rPr>
              <a:t>is a start </a:t>
            </a:r>
            <a:r>
              <a:rPr lang="en" sz="1400" dirty="0" smtClean="0">
                <a:latin typeface="Courier New"/>
                <a:ea typeface="Courier New"/>
                <a:cs typeface="Courier New"/>
                <a:sym typeface="Courier New"/>
              </a:rPr>
              <a:t>codon"</a:t>
            </a:r>
            <a:endParaRPr lang="en" sz="1400" dirty="0">
              <a:latin typeface="Courier New"/>
              <a:ea typeface="Courier New"/>
              <a:cs typeface="Courier New"/>
              <a:sym typeface="Courier New"/>
            </a:endParaRPr>
          </a:p>
          <a:p>
            <a:pPr marL="457200" lvl="0" indent="0">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elif</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(codon == </a:t>
            </a:r>
            <a:r>
              <a:rPr lang="en" sz="1400" dirty="0" smtClean="0">
                <a:latin typeface="Courier New"/>
                <a:ea typeface="Courier New"/>
                <a:cs typeface="Courier New"/>
                <a:sym typeface="Courier New"/>
              </a:rPr>
              <a:t>"TAG") </a:t>
            </a:r>
            <a:r>
              <a:rPr lang="en" sz="1400" b="1" dirty="0">
                <a:solidFill>
                  <a:schemeClr val="accent1"/>
                </a:solidFill>
                <a:latin typeface="Courier New"/>
                <a:ea typeface="Courier New"/>
                <a:cs typeface="Courier New"/>
                <a:sym typeface="Courier New"/>
              </a:rPr>
              <a:t>or</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(codon == </a:t>
            </a:r>
            <a:r>
              <a:rPr lang="en" sz="1400" dirty="0" smtClean="0">
                <a:latin typeface="Courier New"/>
                <a:ea typeface="Courier New"/>
                <a:cs typeface="Courier New"/>
                <a:sym typeface="Courier New"/>
              </a:rPr>
              <a:t>"TGA") </a:t>
            </a:r>
            <a:r>
              <a:rPr lang="en" sz="1400" b="1" dirty="0">
                <a:solidFill>
                  <a:schemeClr val="accent1"/>
                </a:solidFill>
                <a:latin typeface="Courier New"/>
                <a:ea typeface="Courier New"/>
                <a:cs typeface="Courier New"/>
                <a:sym typeface="Courier New"/>
              </a:rPr>
              <a:t>or</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(codon == </a:t>
            </a:r>
            <a:r>
              <a:rPr lang="en" sz="1400" dirty="0" smtClean="0">
                <a:latin typeface="Courier New"/>
                <a:ea typeface="Courier New"/>
                <a:cs typeface="Courier New"/>
                <a:sym typeface="Courier New"/>
              </a:rPr>
              <a:t>"TAA"):</a:t>
            </a:r>
            <a:endParaRPr lang="en" sz="1400" dirty="0">
              <a:latin typeface="Courier New"/>
              <a:ea typeface="Courier New"/>
              <a:cs typeface="Courier New"/>
              <a:sym typeface="Courier New"/>
            </a:endParaRPr>
          </a:p>
          <a:p>
            <a:pPr marL="457200" lvl="0" indent="0">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"This </a:t>
            </a:r>
            <a:r>
              <a:rPr lang="en" sz="1400" dirty="0">
                <a:latin typeface="Courier New"/>
                <a:ea typeface="Courier New"/>
                <a:cs typeface="Courier New"/>
                <a:sym typeface="Courier New"/>
              </a:rPr>
              <a:t>is a stop </a:t>
            </a:r>
            <a:r>
              <a:rPr lang="en" sz="1400" dirty="0" smtClean="0">
                <a:latin typeface="Courier New"/>
                <a:ea typeface="Courier New"/>
                <a:cs typeface="Courier New"/>
                <a:sym typeface="Courier New"/>
              </a:rPr>
              <a:t>codon"</a:t>
            </a:r>
            <a:endParaRPr lang="en" sz="1400" dirty="0">
              <a:latin typeface="Courier New"/>
              <a:ea typeface="Courier New"/>
              <a:cs typeface="Courier New"/>
              <a:sym typeface="Courier New"/>
            </a:endParaRPr>
          </a:p>
          <a:p>
            <a:pPr marL="457200" lvl="0" indent="0">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else</a:t>
            </a:r>
            <a:r>
              <a:rPr lang="en" sz="1400" dirty="0">
                <a:latin typeface="Courier New"/>
                <a:ea typeface="Courier New"/>
                <a:cs typeface="Courier New"/>
                <a:sym typeface="Courier New"/>
              </a:rPr>
              <a:t>:</a:t>
            </a:r>
          </a:p>
          <a:p>
            <a:pPr marL="457200" lvl="0" indent="0">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solidFill>
                  <a:schemeClr val="accent1"/>
                </a:solidFill>
                <a:latin typeface="Courier New"/>
                <a:ea typeface="Courier New"/>
                <a:cs typeface="Courier New"/>
                <a:sym typeface="Courier New"/>
              </a:rPr>
              <a:t> </a:t>
            </a:r>
            <a:r>
              <a:rPr lang="en" sz="1400" dirty="0" smtClean="0">
                <a:latin typeface="Courier New"/>
                <a:ea typeface="Courier New"/>
                <a:cs typeface="Courier New"/>
                <a:sym typeface="Courier New"/>
              </a:rPr>
              <a:t>"This </a:t>
            </a:r>
            <a:r>
              <a:rPr lang="en" sz="1400" dirty="0">
                <a:latin typeface="Courier New"/>
                <a:ea typeface="Courier New"/>
                <a:cs typeface="Courier New"/>
                <a:sym typeface="Courier New"/>
              </a:rPr>
              <a:t>is not a start or stop </a:t>
            </a:r>
            <a:r>
              <a:rPr lang="en" sz="1400" dirty="0" smtClean="0">
                <a:latin typeface="Courier New"/>
                <a:ea typeface="Courier New"/>
                <a:cs typeface="Courier New"/>
                <a:sym typeface="Courier New"/>
              </a:rPr>
              <a:t>codon"</a:t>
            </a:r>
            <a:endParaRPr lang="en" sz="1400" dirty="0">
              <a:latin typeface="Courier New"/>
              <a:ea typeface="Courier New"/>
              <a:cs typeface="Courier New"/>
              <a:sym typeface="Courier New"/>
            </a:endParaRPr>
          </a:p>
          <a:p>
            <a:pPr marL="457200" lvl="0" indent="0">
              <a:spcBef>
                <a:spcPts val="600"/>
              </a:spcBef>
              <a:buClr>
                <a:srgbClr val="000000"/>
              </a:buClr>
              <a:buSzPct val="78571"/>
              <a:buNone/>
            </a:pPr>
            <a:r>
              <a:rPr lang="en" sz="1400" b="1" dirty="0">
                <a:solidFill>
                  <a:schemeClr val="accent1"/>
                </a:solidFill>
                <a:latin typeface="Courier New"/>
                <a:ea typeface="Courier New"/>
                <a:cs typeface="Courier New"/>
                <a:sym typeface="Courier New"/>
              </a:rPr>
              <a:t>print</a:t>
            </a:r>
            <a:r>
              <a:rPr lang="en" sz="1400" dirty="0">
                <a:solidFill>
                  <a:schemeClr val="accent1"/>
                </a:solidFill>
                <a:latin typeface="Courier New"/>
                <a:ea typeface="Courier New"/>
                <a:cs typeface="Courier New"/>
                <a:sym typeface="Courier New"/>
              </a:rPr>
              <a:t> </a:t>
            </a:r>
            <a:r>
              <a:rPr lang="en" sz="1400" dirty="0" smtClean="0">
                <a:latin typeface="Courier New"/>
                <a:ea typeface="Courier New"/>
                <a:cs typeface="Courier New"/>
                <a:sym typeface="Courier New"/>
              </a:rPr>
              <a:t>"Goodbye!"</a:t>
            </a:r>
            <a:r>
              <a:rPr lang="en" sz="1400" dirty="0">
                <a:latin typeface="Courier New"/>
                <a:ea typeface="Courier New"/>
                <a:cs typeface="Courier New"/>
                <a:sym typeface="Courier New"/>
              </a:rPr>
              <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 </a:t>
            </a:r>
          </a:p>
          <a:p>
            <a:pPr lvl="0" rtl="0">
              <a:buClr>
                <a:srgbClr val="000000"/>
              </a:buClr>
              <a:buSzPct val="36666"/>
              <a:buFont typeface="Arial"/>
              <a:buNone/>
            </a:pPr>
            <a:r>
              <a:rPr lang="en" dirty="0"/>
              <a:t>Result</a:t>
            </a:r>
          </a:p>
          <a:p>
            <a:pPr marL="457200" lvl="0" indent="0" rtl="0">
              <a:buClr>
                <a:srgbClr val="000000"/>
              </a:buClr>
              <a:buSzPct val="78571"/>
              <a:buFont typeface="Arial"/>
              <a:buNone/>
            </a:pPr>
            <a:r>
              <a:rPr lang="en" sz="1400" dirty="0">
                <a:latin typeface="Courier New"/>
                <a:ea typeface="Courier New"/>
                <a:cs typeface="Courier New"/>
                <a:sym typeface="Courier New"/>
              </a:rPr>
              <a:t>This is a start codon</a:t>
            </a:r>
          </a:p>
          <a:p>
            <a:pPr marL="457200" lvl="0" indent="0">
              <a:buClr>
                <a:srgbClr val="000000"/>
              </a:buClr>
              <a:buSzPct val="78571"/>
              <a:buFont typeface="Arial"/>
              <a:buNone/>
            </a:pPr>
            <a:r>
              <a:rPr lang="en" sz="1400" dirty="0">
                <a:latin typeface="Courier New"/>
                <a:ea typeface="Courier New"/>
                <a:cs typeface="Courier New"/>
                <a:sym typeface="Courier New"/>
              </a:rPr>
              <a:t>Goodbye!</a:t>
            </a:r>
          </a:p>
        </p:txBody>
      </p:sp>
      <p:sp>
        <p:nvSpPr>
          <p:cNvPr id="2" name="Slide Number Placeholder 1"/>
          <p:cNvSpPr>
            <a:spLocks noGrp="1"/>
          </p:cNvSpPr>
          <p:nvPr>
            <p:ph type="sldNum" sz="quarter" idx="12"/>
          </p:nvPr>
        </p:nvSpPr>
        <p:spPr/>
        <p:txBody>
          <a:bodyPr/>
          <a:lstStyle/>
          <a:p>
            <a:fld id="{1F9F0B16-AAA5-4790-BCBA-E678911F1380}" type="slidenum">
              <a:rPr lang="en-US" smtClean="0"/>
              <a:t>73</a:t>
            </a:fld>
            <a:endParaRPr lang="en-US"/>
          </a:p>
        </p:txBody>
      </p:sp>
    </p:spTree>
    <p:extLst>
      <p:ext uri="{BB962C8B-B14F-4D97-AF65-F5344CB8AC3E}">
        <p14:creationId xmlns:p14="http://schemas.microsoft.com/office/powerpoint/2010/main" val="552724737"/>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Courier New" pitchFamily="49" charset="0"/>
                <a:cs typeface="Courier New" pitchFamily="49" charset="0"/>
              </a:rPr>
              <a:t>if/else</a:t>
            </a:r>
            <a:r>
              <a:rPr lang="en-US" dirty="0" smtClean="0"/>
              <a:t> statement</a:t>
            </a:r>
            <a:endParaRPr lang="en-US" dirty="0"/>
          </a:p>
        </p:txBody>
      </p:sp>
      <p:sp>
        <p:nvSpPr>
          <p:cNvPr id="3" name="Content Placeholder 2"/>
          <p:cNvSpPr>
            <a:spLocks noGrp="1"/>
          </p:cNvSpPr>
          <p:nvPr>
            <p:ph idx="1"/>
          </p:nvPr>
        </p:nvSpPr>
        <p:spPr/>
        <p:txBody>
          <a:bodyPr/>
          <a:lstStyle/>
          <a:p>
            <a:pPr marL="0" indent="0">
              <a:buNone/>
            </a:pPr>
            <a:r>
              <a:rPr lang="en-US" b="1" dirty="0" smtClean="0"/>
              <a:t>Purpose: </a:t>
            </a:r>
            <a:r>
              <a:rPr lang="en-US" dirty="0" smtClean="0"/>
              <a:t>creates a "fork" in the flow of the program. </a:t>
            </a:r>
            <a:endParaRPr lang="en-US" dirty="0"/>
          </a:p>
          <a:p>
            <a:pPr lvl="1"/>
            <a:r>
              <a:rPr lang="en-US" dirty="0" smtClean="0"/>
              <a:t>Based on the Boolean value of a conditional statement, either executes the </a:t>
            </a:r>
            <a:r>
              <a:rPr lang="en-US" dirty="0" smtClean="0">
                <a:latin typeface="Courier New" panose="02070309020205020404" pitchFamily="49" charset="0"/>
                <a:cs typeface="Courier New" panose="02070309020205020404" pitchFamily="49" charset="0"/>
              </a:rPr>
              <a:t>if</a:t>
            </a:r>
            <a:r>
              <a:rPr lang="en-US" dirty="0" smtClean="0"/>
              <a:t>-block or the </a:t>
            </a:r>
            <a:r>
              <a:rPr lang="en-US" dirty="0" smtClean="0">
                <a:latin typeface="Courier New" panose="02070309020205020404" pitchFamily="49" charset="0"/>
                <a:cs typeface="Courier New" panose="02070309020205020404" pitchFamily="49" charset="0"/>
              </a:rPr>
              <a:t>else</a:t>
            </a:r>
            <a:r>
              <a:rPr lang="en-US" dirty="0" smtClean="0"/>
              <a:t>-block</a:t>
            </a:r>
          </a:p>
          <a:p>
            <a:pPr lvl="1"/>
            <a:r>
              <a:rPr lang="en-US" dirty="0" smtClean="0"/>
              <a:t>The "blocks" are indicated by indentation.</a:t>
            </a:r>
          </a:p>
          <a:p>
            <a:pPr lvl="1"/>
            <a:r>
              <a:rPr lang="en-US" dirty="0" smtClean="0"/>
              <a:t>The </a:t>
            </a:r>
            <a:r>
              <a:rPr lang="en-US" dirty="0" smtClean="0">
                <a:latin typeface="Courier New" panose="02070309020205020404" pitchFamily="49" charset="0"/>
                <a:cs typeface="Courier New" panose="02070309020205020404" pitchFamily="49" charset="0"/>
              </a:rPr>
              <a:t>else</a:t>
            </a:r>
            <a:r>
              <a:rPr lang="en-US" dirty="0" smtClean="0"/>
              <a:t>-block is optional. </a:t>
            </a:r>
            <a:endParaRPr lang="en-US" dirty="0"/>
          </a:p>
        </p:txBody>
      </p:sp>
      <p:sp>
        <p:nvSpPr>
          <p:cNvPr id="4" name="Slide Number Placeholder 3"/>
          <p:cNvSpPr>
            <a:spLocks noGrp="1"/>
          </p:cNvSpPr>
          <p:nvPr>
            <p:ph type="sldNum" sz="quarter" idx="12"/>
          </p:nvPr>
        </p:nvSpPr>
        <p:spPr/>
        <p:txBody>
          <a:bodyPr/>
          <a:lstStyle/>
          <a:p>
            <a:fld id="{1F9F0B16-AAA5-4790-BCBA-E678911F1380}" type="slidenum">
              <a:rPr lang="en-US" smtClean="0"/>
              <a:t>8</a:t>
            </a:fld>
            <a:endParaRPr lang="en-US"/>
          </a:p>
        </p:txBody>
      </p:sp>
    </p:spTree>
    <p:extLst>
      <p:ext uri="{BB962C8B-B14F-4D97-AF65-F5344CB8AC3E}">
        <p14:creationId xmlns:p14="http://schemas.microsoft.com/office/powerpoint/2010/main" val="1266736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Courier New" pitchFamily="49" charset="0"/>
                <a:cs typeface="Courier New" pitchFamily="49" charset="0"/>
              </a:rPr>
              <a:t>if/else</a:t>
            </a:r>
            <a:r>
              <a:rPr lang="en-US" dirty="0" smtClean="0"/>
              <a:t> statement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Syntax:</a:t>
            </a:r>
          </a:p>
          <a:p>
            <a:pPr marL="0" indent="0">
              <a:buNone/>
            </a:pPr>
            <a:r>
              <a:rPr lang="en-US" sz="2400" dirty="0" smtClean="0">
                <a:latin typeface="Courier New" pitchFamily="49" charset="0"/>
                <a:cs typeface="Courier New" pitchFamily="49" charset="0"/>
              </a:rPr>
              <a:t>	</a:t>
            </a:r>
            <a:r>
              <a:rPr lang="en-US" sz="2400" b="1" dirty="0" smtClean="0">
                <a:solidFill>
                  <a:srgbClr val="0070C0"/>
                </a:solidFill>
                <a:latin typeface="Courier New" pitchFamily="49" charset="0"/>
                <a:cs typeface="Courier New" pitchFamily="49" charset="0"/>
              </a:rPr>
              <a:t>if</a:t>
            </a:r>
            <a:r>
              <a:rPr lang="en-US" sz="2400" dirty="0" smtClean="0">
                <a:latin typeface="Courier New" pitchFamily="49" charset="0"/>
                <a:cs typeface="Courier New" pitchFamily="49" charset="0"/>
              </a:rPr>
              <a:t> </a:t>
            </a:r>
            <a:r>
              <a:rPr lang="en-US" sz="2400" i="1" dirty="0" smtClean="0">
                <a:latin typeface="Courier New" pitchFamily="49" charset="0"/>
                <a:cs typeface="Courier New" pitchFamily="49" charset="0"/>
              </a:rPr>
              <a:t>conditional</a:t>
            </a:r>
            <a:r>
              <a:rPr lang="en-US" sz="2400" dirty="0" smtClean="0">
                <a:latin typeface="Courier New" pitchFamily="49" charset="0"/>
                <a:cs typeface="Courier New" pitchFamily="49" charset="0"/>
              </a:rPr>
              <a:t>:</a:t>
            </a:r>
          </a:p>
          <a:p>
            <a:pPr marL="0" indent="0">
              <a:buNone/>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a:t>
            </a:r>
            <a:r>
              <a:rPr lang="en-US" sz="2400" i="1" dirty="0" smtClean="0">
                <a:latin typeface="Courier New" pitchFamily="49" charset="0"/>
                <a:cs typeface="Courier New" pitchFamily="49" charset="0"/>
              </a:rPr>
              <a:t>this code is executed</a:t>
            </a:r>
          </a:p>
          <a:p>
            <a:pPr marL="0" indent="0">
              <a:buNone/>
            </a:pPr>
            <a:r>
              <a:rPr lang="en-US" sz="2400" dirty="0">
                <a:latin typeface="Courier New" pitchFamily="49" charset="0"/>
                <a:cs typeface="Courier New" pitchFamily="49" charset="0"/>
              </a:rPr>
              <a:t>	</a:t>
            </a:r>
            <a:r>
              <a:rPr lang="en-US" sz="2400" b="1" dirty="0" smtClean="0">
                <a:solidFill>
                  <a:srgbClr val="0070C0"/>
                </a:solidFill>
                <a:latin typeface="Courier New" pitchFamily="49" charset="0"/>
                <a:cs typeface="Courier New" pitchFamily="49" charset="0"/>
              </a:rPr>
              <a:t>else</a:t>
            </a:r>
            <a:r>
              <a:rPr lang="en-US" sz="2400" dirty="0" smtClean="0">
                <a:latin typeface="Courier New" pitchFamily="49" charset="0"/>
                <a:cs typeface="Courier New" pitchFamily="49" charset="0"/>
              </a:rPr>
              <a:t>:</a:t>
            </a:r>
            <a:endParaRPr lang="en-US" sz="2400" dirty="0">
              <a:latin typeface="Courier New" pitchFamily="49" charset="0"/>
              <a:cs typeface="Courier New" pitchFamily="49" charset="0"/>
            </a:endParaRPr>
          </a:p>
          <a:p>
            <a:pPr marL="0" indent="0">
              <a:buNone/>
            </a:pPr>
            <a:r>
              <a:rPr lang="en-US" sz="2400" dirty="0" smtClean="0">
                <a:latin typeface="Courier New" pitchFamily="49" charset="0"/>
                <a:cs typeface="Courier New" pitchFamily="49" charset="0"/>
              </a:rPr>
              <a:t>		</a:t>
            </a:r>
            <a:r>
              <a:rPr lang="en-US" sz="2400" i="1" dirty="0" smtClean="0">
                <a:latin typeface="Courier New" pitchFamily="49" charset="0"/>
                <a:cs typeface="Courier New" pitchFamily="49" charset="0"/>
              </a:rPr>
              <a:t>this code is executed</a:t>
            </a:r>
          </a:p>
          <a:p>
            <a:pPr marL="0" indent="0">
              <a:buNone/>
            </a:pPr>
            <a:r>
              <a:rPr lang="en-US" dirty="0" smtClean="0"/>
              <a:t>Example:</a:t>
            </a:r>
          </a:p>
          <a:p>
            <a:pPr marL="0" indent="0">
              <a:buNone/>
            </a:pPr>
            <a:r>
              <a:rPr lang="en-US" dirty="0"/>
              <a:t>	</a:t>
            </a:r>
            <a:r>
              <a:rPr lang="en-US" sz="2400" dirty="0" smtClean="0">
                <a:latin typeface="Courier New" pitchFamily="49" charset="0"/>
                <a:cs typeface="Courier New" pitchFamily="49" charset="0"/>
              </a:rPr>
              <a:t>x = </a:t>
            </a:r>
            <a:r>
              <a:rPr lang="en-US" sz="2400" dirty="0" smtClean="0">
                <a:solidFill>
                  <a:schemeClr val="accent2">
                    <a:lumMod val="75000"/>
                  </a:schemeClr>
                </a:solidFill>
                <a:latin typeface="Courier New" pitchFamily="49" charset="0"/>
                <a:cs typeface="Courier New" pitchFamily="49" charset="0"/>
              </a:rPr>
              <a:t>5</a:t>
            </a:r>
          </a:p>
          <a:p>
            <a:pPr marL="0" indent="0">
              <a:buNone/>
            </a:pPr>
            <a:r>
              <a:rPr lang="en-US" sz="2400" dirty="0">
                <a:latin typeface="Courier New" pitchFamily="49" charset="0"/>
                <a:cs typeface="Courier New" pitchFamily="49" charset="0"/>
              </a:rPr>
              <a:t>	</a:t>
            </a:r>
            <a:r>
              <a:rPr lang="en-US" sz="2400" b="1" dirty="0" smtClean="0">
                <a:solidFill>
                  <a:srgbClr val="0070C0"/>
                </a:solidFill>
                <a:latin typeface="Courier New" pitchFamily="49" charset="0"/>
                <a:cs typeface="Courier New" pitchFamily="49" charset="0"/>
              </a:rPr>
              <a:t>if</a:t>
            </a:r>
            <a:r>
              <a:rPr lang="en-US" sz="2400" dirty="0" smtClean="0">
                <a:latin typeface="Courier New" pitchFamily="49" charset="0"/>
                <a:cs typeface="Courier New" pitchFamily="49" charset="0"/>
              </a:rPr>
              <a:t> (x &gt; </a:t>
            </a:r>
            <a:r>
              <a:rPr lang="en-US" sz="2400" dirty="0" smtClean="0">
                <a:solidFill>
                  <a:schemeClr val="accent2">
                    <a:lumMod val="75000"/>
                  </a:schemeClr>
                </a:solidFill>
                <a:latin typeface="Courier New" pitchFamily="49" charset="0"/>
                <a:cs typeface="Courier New" pitchFamily="49" charset="0"/>
              </a:rPr>
              <a:t>0</a:t>
            </a:r>
            <a:r>
              <a:rPr lang="en-US" sz="2400" dirty="0" smtClean="0">
                <a:latin typeface="Courier New" pitchFamily="49" charset="0"/>
                <a:cs typeface="Courier New" pitchFamily="49" charset="0"/>
              </a:rPr>
              <a:t>):</a:t>
            </a:r>
          </a:p>
          <a:p>
            <a:pPr marL="0" indent="0">
              <a:buNone/>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a:t>
            </a:r>
            <a:r>
              <a:rPr lang="en-US" sz="2400" b="1" dirty="0" smtClean="0">
                <a:solidFill>
                  <a:srgbClr val="0070C0"/>
                </a:solidFill>
                <a:latin typeface="Courier New" pitchFamily="49" charset="0"/>
                <a:cs typeface="Courier New" pitchFamily="49" charset="0"/>
              </a:rPr>
              <a:t>print</a:t>
            </a:r>
            <a:r>
              <a:rPr lang="en-US" sz="2400" dirty="0" smtClean="0">
                <a:latin typeface="Courier New" pitchFamily="49" charset="0"/>
                <a:cs typeface="Courier New" pitchFamily="49" charset="0"/>
              </a:rPr>
              <a:t> "</a:t>
            </a:r>
            <a:r>
              <a:rPr lang="en-US" sz="2400" dirty="0" smtClean="0">
                <a:solidFill>
                  <a:schemeClr val="tx1">
                    <a:lumMod val="65000"/>
                    <a:lumOff val="35000"/>
                  </a:schemeClr>
                </a:solidFill>
                <a:latin typeface="Courier New" pitchFamily="49" charset="0"/>
                <a:cs typeface="Courier New" pitchFamily="49" charset="0"/>
              </a:rPr>
              <a:t>x is positive</a:t>
            </a:r>
            <a:r>
              <a:rPr lang="en-US" sz="2400" dirty="0" smtClean="0">
                <a:latin typeface="Courier New" pitchFamily="49" charset="0"/>
                <a:cs typeface="Courier New" pitchFamily="49" charset="0"/>
              </a:rPr>
              <a:t>"</a:t>
            </a:r>
          </a:p>
          <a:p>
            <a:pPr marL="0" indent="0">
              <a:buNone/>
            </a:pPr>
            <a:r>
              <a:rPr lang="en-US" sz="2400" dirty="0">
                <a:latin typeface="Courier New" pitchFamily="49" charset="0"/>
                <a:cs typeface="Courier New" pitchFamily="49" charset="0"/>
              </a:rPr>
              <a:t>	</a:t>
            </a:r>
            <a:r>
              <a:rPr lang="en-US" sz="2400" b="1" dirty="0" smtClean="0">
                <a:solidFill>
                  <a:srgbClr val="0070C0"/>
                </a:solidFill>
                <a:latin typeface="Courier New" pitchFamily="49" charset="0"/>
                <a:cs typeface="Courier New" pitchFamily="49" charset="0"/>
              </a:rPr>
              <a:t>else</a:t>
            </a:r>
            <a:r>
              <a:rPr lang="en-US" sz="2400" dirty="0" smtClean="0">
                <a:latin typeface="Courier New" pitchFamily="49" charset="0"/>
                <a:cs typeface="Courier New" pitchFamily="49" charset="0"/>
              </a:rPr>
              <a:t>:</a:t>
            </a:r>
          </a:p>
          <a:p>
            <a:pPr marL="0" indent="0">
              <a:buNone/>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a:t>
            </a:r>
            <a:r>
              <a:rPr lang="en-US" sz="2400" b="1" dirty="0" smtClean="0">
                <a:solidFill>
                  <a:srgbClr val="0070C0"/>
                </a:solidFill>
                <a:latin typeface="Courier New" pitchFamily="49" charset="0"/>
                <a:cs typeface="Courier New" pitchFamily="49" charset="0"/>
              </a:rPr>
              <a:t>print</a:t>
            </a:r>
            <a:r>
              <a:rPr lang="en-US" sz="2400" dirty="0" smtClean="0">
                <a:latin typeface="Courier New" pitchFamily="49" charset="0"/>
                <a:cs typeface="Courier New" pitchFamily="49" charset="0"/>
              </a:rPr>
              <a:t> "</a:t>
            </a:r>
            <a:r>
              <a:rPr lang="en-US" sz="2400" dirty="0" smtClean="0">
                <a:solidFill>
                  <a:schemeClr val="tx1">
                    <a:lumMod val="65000"/>
                    <a:lumOff val="35000"/>
                  </a:schemeClr>
                </a:solidFill>
                <a:latin typeface="Courier New" pitchFamily="49" charset="0"/>
                <a:cs typeface="Courier New" pitchFamily="49" charset="0"/>
              </a:rPr>
              <a:t>x is negative</a:t>
            </a:r>
            <a:r>
              <a:rPr lang="en-US" sz="2400" dirty="0" smtClean="0">
                <a:latin typeface="Courier New" pitchFamily="49" charset="0"/>
                <a:cs typeface="Courier New" pitchFamily="49" charset="0"/>
              </a:rPr>
              <a:t>"</a:t>
            </a:r>
            <a:endParaRPr lang="en-US" sz="24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F9F0B16-AAA5-4790-BCBA-E678911F1380}" type="slidenum">
              <a:rPr lang="en-US" smtClean="0"/>
              <a:t>9</a:t>
            </a:fld>
            <a:endParaRPr lang="en-US"/>
          </a:p>
        </p:txBody>
      </p:sp>
      <p:sp>
        <p:nvSpPr>
          <p:cNvPr id="5" name="TextBox 4"/>
          <p:cNvSpPr txBox="1"/>
          <p:nvPr/>
        </p:nvSpPr>
        <p:spPr>
          <a:xfrm>
            <a:off x="6629400" y="4038600"/>
            <a:ext cx="2286000" cy="1754326"/>
          </a:xfrm>
          <a:prstGeom prst="rect">
            <a:avLst/>
          </a:prstGeom>
          <a:solidFill>
            <a:schemeClr val="bg2"/>
          </a:solidFill>
          <a:ln>
            <a:solidFill>
              <a:schemeClr val="tx1">
                <a:lumMod val="50000"/>
                <a:lumOff val="50000"/>
              </a:schemeClr>
            </a:solidFill>
          </a:ln>
        </p:spPr>
        <p:txBody>
          <a:bodyPr wrap="square" rtlCol="0">
            <a:spAutoFit/>
          </a:bodyPr>
          <a:lstStyle/>
          <a:p>
            <a:pPr>
              <a:spcAft>
                <a:spcPts val="600"/>
              </a:spcAft>
            </a:pPr>
            <a:r>
              <a:rPr lang="en-US" sz="1400" i="1" dirty="0" smtClean="0"/>
              <a:t>Important to note:</a:t>
            </a:r>
          </a:p>
          <a:p>
            <a:pPr marL="171450" indent="-171450">
              <a:spcAft>
                <a:spcPts val="600"/>
              </a:spcAft>
              <a:buFontTx/>
              <a:buChar char="-"/>
            </a:pPr>
            <a:r>
              <a:rPr lang="en-US" sz="1400" dirty="0"/>
              <a:t>Colons are required after the </a:t>
            </a:r>
            <a:r>
              <a:rPr lang="en-US" sz="1400" dirty="0">
                <a:latin typeface="Courier New" panose="02070309020205020404" pitchFamily="49" charset="0"/>
                <a:cs typeface="Courier New" panose="02070309020205020404" pitchFamily="49" charset="0"/>
              </a:rPr>
              <a:t>if</a:t>
            </a:r>
            <a:r>
              <a:rPr lang="en-US" sz="1400" dirty="0"/>
              <a:t> condition and after the </a:t>
            </a:r>
            <a:r>
              <a:rPr lang="en-US" sz="1400" dirty="0" smtClean="0">
                <a:latin typeface="Courier New" panose="02070309020205020404" pitchFamily="49" charset="0"/>
                <a:cs typeface="Courier New" panose="02070309020205020404" pitchFamily="49" charset="0"/>
              </a:rPr>
              <a:t>else</a:t>
            </a:r>
            <a:endParaRPr lang="en-US" sz="1400" dirty="0">
              <a:latin typeface="Courier New" panose="02070309020205020404" pitchFamily="49" charset="0"/>
              <a:cs typeface="Courier New" panose="02070309020205020404" pitchFamily="49" charset="0"/>
            </a:endParaRPr>
          </a:p>
          <a:p>
            <a:pPr marL="171450" indent="-171450">
              <a:spcAft>
                <a:spcPts val="600"/>
              </a:spcAft>
              <a:buFontTx/>
              <a:buChar char="-"/>
            </a:pPr>
            <a:r>
              <a:rPr lang="en-US" sz="1400" dirty="0"/>
              <a:t>All code that is part of the </a:t>
            </a:r>
            <a:r>
              <a:rPr lang="en-US" sz="1400" dirty="0">
                <a:latin typeface="Courier New" panose="02070309020205020404" pitchFamily="49" charset="0"/>
                <a:cs typeface="Courier New" panose="02070309020205020404" pitchFamily="49" charset="0"/>
              </a:rPr>
              <a:t>if/else</a:t>
            </a:r>
            <a:r>
              <a:rPr lang="en-US" sz="1400" dirty="0"/>
              <a:t> statement must be indented</a:t>
            </a:r>
            <a:r>
              <a:rPr lang="en-US" sz="1400" dirty="0" smtClean="0"/>
              <a:t>.</a:t>
            </a:r>
            <a:endParaRPr lang="en-US" sz="1400" dirty="0"/>
          </a:p>
        </p:txBody>
      </p:sp>
    </p:spTree>
    <p:extLst>
      <p:ext uri="{BB962C8B-B14F-4D97-AF65-F5344CB8AC3E}">
        <p14:creationId xmlns:p14="http://schemas.microsoft.com/office/powerpoint/2010/main" val="3106617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1335</TotalTime>
  <Words>4081</Words>
  <Application>Microsoft Office PowerPoint</Application>
  <PresentationFormat>On-screen Show (4:3)</PresentationFormat>
  <Paragraphs>846</Paragraphs>
  <Slides>73</Slides>
  <Notes>73</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Office Theme</vt:lpstr>
      <vt:lpstr>Writing code that makes decisions: if/else statements</vt:lpstr>
      <vt:lpstr>Today's topics</vt:lpstr>
      <vt:lpstr>1. if/else statements</vt:lpstr>
      <vt:lpstr>Control statements – what are they?</vt:lpstr>
      <vt:lpstr>Control statements – what are they?</vt:lpstr>
      <vt:lpstr>Control statements – what are they?</vt:lpstr>
      <vt:lpstr>Booleans - the logical datatype</vt:lpstr>
      <vt:lpstr>if/else statement</vt:lpstr>
      <vt:lpstr>if/else statement</vt:lpstr>
      <vt:lpstr>What kinds of "conditionals" are allowed?</vt:lpstr>
      <vt:lpstr>Forming conditionals</vt:lpstr>
      <vt:lpstr>Question 1</vt:lpstr>
      <vt:lpstr>Question 1</vt:lpstr>
      <vt:lpstr>Question 2</vt:lpstr>
      <vt:lpstr>Question 2</vt:lpstr>
      <vt:lpstr>Question 3</vt:lpstr>
      <vt:lpstr>Question 3</vt:lpstr>
      <vt:lpstr>Question 4</vt:lpstr>
      <vt:lpstr>Question 4</vt:lpstr>
      <vt:lpstr>Question 5</vt:lpstr>
      <vt:lpstr>Question 5</vt:lpstr>
      <vt:lpstr>Question 6</vt:lpstr>
      <vt:lpstr>Question 6</vt:lpstr>
      <vt:lpstr>Question 7</vt:lpstr>
      <vt:lpstr>Question 7</vt:lpstr>
      <vt:lpstr>Question 8</vt:lpstr>
      <vt:lpstr>Question 8</vt:lpstr>
      <vt:lpstr>Question 9</vt:lpstr>
      <vt:lpstr>Question 9</vt:lpstr>
      <vt:lpstr>Question 10</vt:lpstr>
      <vt:lpstr>Question 10</vt:lpstr>
      <vt:lpstr>Question 11</vt:lpstr>
      <vt:lpstr>Question 11</vt:lpstr>
      <vt:lpstr>Question 12</vt:lpstr>
      <vt:lpstr>Question 12</vt:lpstr>
      <vt:lpstr>Note on indentation</vt:lpstr>
      <vt:lpstr>Other forms of the if statement</vt:lpstr>
      <vt:lpstr>Other forms of the if statement</vt:lpstr>
      <vt:lpstr>2. Built-in functions</vt:lpstr>
      <vt:lpstr>What's a built-in function?</vt:lpstr>
      <vt:lpstr>raw_input()</vt:lpstr>
      <vt:lpstr>raw_input()</vt:lpstr>
      <vt:lpstr>raw_input()</vt:lpstr>
      <vt:lpstr>len()</vt:lpstr>
      <vt:lpstr>abs()</vt:lpstr>
      <vt:lpstr>round()</vt:lpstr>
      <vt:lpstr>There are many more!</vt:lpstr>
      <vt:lpstr>3. Non-built-in functions</vt:lpstr>
      <vt:lpstr>What is a non-built-in function?</vt:lpstr>
      <vt:lpstr>How to use a module</vt:lpstr>
      <vt:lpstr>The math module</vt:lpstr>
      <vt:lpstr>The random module</vt:lpstr>
      <vt:lpstr>Variations of importing</vt:lpstr>
      <vt:lpstr>There are many more!</vt:lpstr>
      <vt:lpstr>4. Understanding the PyDocs</vt:lpstr>
      <vt:lpstr>A quick primer on reading the PyDocs</vt:lpstr>
      <vt:lpstr>A quick primer on reading the PyDocs</vt:lpstr>
      <vt:lpstr>A quick primer on reading the PyDocs</vt:lpstr>
      <vt:lpstr>A quick primer on reading the PyDocs</vt:lpstr>
      <vt:lpstr>5. Commenting your code</vt:lpstr>
      <vt:lpstr>Commenting your code</vt:lpstr>
      <vt:lpstr>Multi-line comments</vt:lpstr>
      <vt:lpstr>When should I comment?</vt:lpstr>
      <vt:lpstr>Appendix: More if/else examples &amp; practice</vt:lpstr>
      <vt:lpstr>More practice</vt:lpstr>
      <vt:lpstr>More practice</vt:lpstr>
      <vt:lpstr>More practice</vt:lpstr>
      <vt:lpstr>More practice</vt:lpstr>
      <vt:lpstr>More practice</vt:lpstr>
      <vt:lpstr>More practice</vt:lpstr>
      <vt:lpstr>More practice</vt:lpstr>
      <vt:lpstr>More practice</vt:lpstr>
      <vt:lpstr>More practice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dc:creator>
  <cp:lastModifiedBy>Sarah</cp:lastModifiedBy>
  <cp:revision>85</cp:revision>
  <dcterms:created xsi:type="dcterms:W3CDTF">2013-08-01T01:13:52Z</dcterms:created>
  <dcterms:modified xsi:type="dcterms:W3CDTF">2016-09-09T11:50:52Z</dcterms:modified>
</cp:coreProperties>
</file>