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3" r:id="rId5"/>
    <p:sldMasterId id="2147483674" r:id="rId6"/>
    <p:sldMasterId id="214748367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635494C-C4C5-40FE-8FE8-25B5B2749176}">
  <a:tblStyle styleId="{9635494C-C4C5-40FE-8FE8-25B5B274917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80" Type="http://schemas.openxmlformats.org/officeDocument/2006/relationships/slide" Target="slides/slide72.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31" Type="http://schemas.openxmlformats.org/officeDocument/2006/relationships/slide" Target="slides/slide23.xml"/><Relationship Id="rId75" Type="http://schemas.openxmlformats.org/officeDocument/2006/relationships/slide" Target="slides/slide67.xml"/><Relationship Id="rId30" Type="http://schemas.openxmlformats.org/officeDocument/2006/relationships/slide" Target="slides/slide22.xml"/><Relationship Id="rId74" Type="http://schemas.openxmlformats.org/officeDocument/2006/relationships/slide" Target="slides/slide66.xml"/><Relationship Id="rId33" Type="http://schemas.openxmlformats.org/officeDocument/2006/relationships/slide" Target="slides/slide25.xml"/><Relationship Id="rId77" Type="http://schemas.openxmlformats.org/officeDocument/2006/relationships/slide" Target="slides/slide69.xml"/><Relationship Id="rId32" Type="http://schemas.openxmlformats.org/officeDocument/2006/relationships/slide" Target="slides/slide24.xml"/><Relationship Id="rId76" Type="http://schemas.openxmlformats.org/officeDocument/2006/relationships/slide" Target="slides/slide68.xml"/><Relationship Id="rId35" Type="http://schemas.openxmlformats.org/officeDocument/2006/relationships/slide" Target="slides/slide27.xml"/><Relationship Id="rId79" Type="http://schemas.openxmlformats.org/officeDocument/2006/relationships/slide" Target="slides/slide71.xml"/><Relationship Id="rId34" Type="http://schemas.openxmlformats.org/officeDocument/2006/relationships/slide" Target="slides/slide26.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With notes!</a:t>
            </a:r>
            <a:endParaRPr/>
          </a:p>
        </p:txBody>
      </p:sp>
      <p:sp>
        <p:nvSpPr>
          <p:cNvPr id="170" name="Google Shape;170;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d9c6fbdd7_0_2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d9c6fbdd7_0_2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5d9c6fbdd7_0_2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d9c6fbdd7_0_2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d9c6fbdd7_0_2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5d9c6fbdd7_0_23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Weird spacing for educational purposes.</a:t>
            </a:r>
            <a:endParaRPr/>
          </a:p>
        </p:txBody>
      </p:sp>
      <p:sp>
        <p:nvSpPr>
          <p:cNvPr id="307" name="Google Shape;307;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d9c6fbdd7_0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d9c6fbdd7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This can pretty much be used as a template for most situations.</a:t>
            </a:r>
            <a:endParaRPr/>
          </a:p>
        </p:txBody>
      </p:sp>
      <p:sp>
        <p:nvSpPr>
          <p:cNvPr id="332" name="Google Shape;332;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1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Single or double quotes are fine.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p1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Dictionaries are similar to what other languages call "hash tables". So I might call them that sometimes.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1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p2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p2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p2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2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p2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5" name="Google Shape;425;p2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 name="Google Shape;432;p2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 if you store the key in a variable, you can use that variable to index into the hash at that key.</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9" name="Google Shape;439;p2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{'Joe': 25, 'Sally':35}</a:t>
            </a:r>
            <a:endParaRPr/>
          </a:p>
          <a:p>
            <a:pPr indent="0" lvl="0" marL="0" rtl="0" algn="l">
              <a:spcBef>
                <a:spcPts val="0"/>
              </a:spcBef>
              <a:spcAft>
                <a:spcPts val="0"/>
              </a:spcAft>
              <a:buNone/>
            </a:pPr>
            <a:r>
              <a:rPr lang="en"/>
              <a:t>Commas separate entries. Keys precede their values and are separated by a colon</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 name="Google Shape;447;p2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{'Joe': 25, 'Sally':35}</a:t>
            </a:r>
            <a:endParaRPr/>
          </a:p>
          <a:p>
            <a:pPr indent="0" lvl="0" marL="0" rtl="0" algn="l">
              <a:spcBef>
                <a:spcPts val="0"/>
              </a:spcBef>
              <a:spcAft>
                <a:spcPts val="0"/>
              </a:spcAft>
              <a:buNone/>
            </a:pPr>
            <a:r>
              <a:rPr lang="en"/>
              <a:t>Commas separate entries. Keys precede their values and are separated by a colon</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 name="Google Shape;459;p2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5" name="Google Shape;465;p3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d9c6fbdd7_0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d9c6fbdd7_0_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5d9c6fbdd7_0_3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3" name="Google Shape;473;p3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9" name="Google Shape;479;p3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6" name="Google Shape;486;p3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p3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0" name="Google Shape;500;p3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6" name="Google Shape;506;p3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2" name="Google Shape;512;p3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2" name="Google Shape;522;p3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0" name="Google Shape;530;p3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8" name="Google Shape;538;p4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d9c6fbdd7_0_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d9c6fbdd7_0_1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5d9c6fbdd7_0_1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8" name="Google Shape;548;p4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6" name="Google Shape;556;p4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prints in a sorted order, but the hash itself is unaffected!</a:t>
            </a:r>
            <a:endParaRPr/>
          </a:p>
          <a:p>
            <a:pPr indent="0" lvl="0" marL="0" rtl="0" algn="l">
              <a:spcBef>
                <a:spcPts val="0"/>
              </a:spcBef>
              <a:spcAft>
                <a:spcPts val="0"/>
              </a:spcAft>
              <a:buNone/>
            </a:pPr>
            <a:r>
              <a:rPr lang="en"/>
              <a:t>Basically, what we are sorting is the list returned by ages.keys(), then we are indexing into the dict in that order</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4" name="Google Shape;564;p4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2" name="Google Shape;572;p4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Google Shape;578;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9" name="Google Shape;579;p4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5" name="Google Shape;585;p4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1" name="Google Shape;591;p4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7" name="Google Shape;597;p4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4" name="Google Shape;604;p4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Google Shape;60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0" name="Google Shape;610;p5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d9c6fbdd7_0_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d9c6fbdd7_0_1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5d9c6fbdd7_0_12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6" name="Google Shape;616;p5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Google Shape;621;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2" name="Google Shape;622;p5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g5d9c6fbdd7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5d9c6fbdd7_0_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g5d9c6fbdd7_0_2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3" name="Shape 633"/>
        <p:cNvGrpSpPr/>
        <p:nvPr/>
      </p:nvGrpSpPr>
      <p:grpSpPr>
        <a:xfrm>
          <a:off x="0" y="0"/>
          <a:ext cx="0" cy="0"/>
          <a:chOff x="0" y="0"/>
          <a:chExt cx="0" cy="0"/>
        </a:xfrm>
      </p:grpSpPr>
      <p:sp>
        <p:nvSpPr>
          <p:cNvPr id="634" name="Google Shape;634;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9" name="Shape 639"/>
        <p:cNvGrpSpPr/>
        <p:nvPr/>
      </p:nvGrpSpPr>
      <p:grpSpPr>
        <a:xfrm>
          <a:off x="0" y="0"/>
          <a:ext cx="0" cy="0"/>
          <a:chOff x="0" y="0"/>
          <a:chExt cx="0" cy="0"/>
        </a:xfrm>
      </p:grpSpPr>
      <p:sp>
        <p:nvSpPr>
          <p:cNvPr id="640" name="Google Shape;640;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1" name="Google Shape;641;p5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5" name="Shape 645"/>
        <p:cNvGrpSpPr/>
        <p:nvPr/>
      </p:nvGrpSpPr>
      <p:grpSpPr>
        <a:xfrm>
          <a:off x="0" y="0"/>
          <a:ext cx="0" cy="0"/>
          <a:chOff x="0" y="0"/>
          <a:chExt cx="0" cy="0"/>
        </a:xfrm>
      </p:grpSpPr>
      <p:sp>
        <p:nvSpPr>
          <p:cNvPr id="646" name="Google Shape;646;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7" name="Google Shape;647;p5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Google Shape;664;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5" name="Google Shape;665;p5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Google Shape;675;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6" name="Google Shape;676;p5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0" name="Shape 680"/>
        <p:cNvGrpSpPr/>
        <p:nvPr/>
      </p:nvGrpSpPr>
      <p:grpSpPr>
        <a:xfrm>
          <a:off x="0" y="0"/>
          <a:ext cx="0" cy="0"/>
          <a:chOff x="0" y="0"/>
          <a:chExt cx="0" cy="0"/>
        </a:xfrm>
      </p:grpSpPr>
      <p:sp>
        <p:nvSpPr>
          <p:cNvPr id="681" name="Google Shape;681;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2" name="Google Shape;682;p5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6" name="Shape 686"/>
        <p:cNvGrpSpPr/>
        <p:nvPr/>
      </p:nvGrpSpPr>
      <p:grpSpPr>
        <a:xfrm>
          <a:off x="0" y="0"/>
          <a:ext cx="0" cy="0"/>
          <a:chOff x="0" y="0"/>
          <a:chExt cx="0" cy="0"/>
        </a:xfrm>
      </p:grpSpPr>
      <p:sp>
        <p:nvSpPr>
          <p:cNvPr id="687" name="Google Shape;687;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8" name="Google Shape;688;p5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d9c6fbdd7_0_1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5d9c6fbdd7_0_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3" name="Shape 693"/>
        <p:cNvGrpSpPr/>
        <p:nvPr/>
      </p:nvGrpSpPr>
      <p:grpSpPr>
        <a:xfrm>
          <a:off x="0" y="0"/>
          <a:ext cx="0" cy="0"/>
          <a:chOff x="0" y="0"/>
          <a:chExt cx="0" cy="0"/>
        </a:xfrm>
      </p:grpSpPr>
      <p:sp>
        <p:nvSpPr>
          <p:cNvPr id="694" name="Google Shape;694;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5" name="Google Shape;695;p6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0" name="Shape 700"/>
        <p:cNvGrpSpPr/>
        <p:nvPr/>
      </p:nvGrpSpPr>
      <p:grpSpPr>
        <a:xfrm>
          <a:off x="0" y="0"/>
          <a:ext cx="0" cy="0"/>
          <a:chOff x="0" y="0"/>
          <a:chExt cx="0" cy="0"/>
        </a:xfrm>
      </p:grpSpPr>
      <p:sp>
        <p:nvSpPr>
          <p:cNvPr id="701" name="Google Shape;701;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2" name="Google Shape;702;p6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line "%matplotlib inline", when used in a jupyter notebook, will cause your plots to display right within the notebook, below the code cell.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matplotlib is one of the packages included with Anaconda. If you don't have Anaconda, you'll have to download and install the package.</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9" name="Shape 709"/>
        <p:cNvGrpSpPr/>
        <p:nvPr/>
      </p:nvGrpSpPr>
      <p:grpSpPr>
        <a:xfrm>
          <a:off x="0" y="0"/>
          <a:ext cx="0" cy="0"/>
          <a:chOff x="0" y="0"/>
          <a:chExt cx="0" cy="0"/>
        </a:xfrm>
      </p:grpSpPr>
      <p:sp>
        <p:nvSpPr>
          <p:cNvPr id="710" name="Google Shape;710;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1" name="Google Shape;711;p6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d9c6fbdd7_0_2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d9c6fbdd7_0_2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5d9c6fbdd7_0_2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d9c6fbdd7_0_2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d9c6fbdd7_0_2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5d9c6fbdd7_0_2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x" type="tx">
  <p:cSld name="TITLE_AND_BODY">
    <p:spTree>
      <p:nvGrpSpPr>
        <p:cNvPr id="84" name="Shape 84"/>
        <p:cNvGrpSpPr/>
        <p:nvPr/>
      </p:nvGrpSpPr>
      <p:grpSpPr>
        <a:xfrm>
          <a:off x="0" y="0"/>
          <a:ext cx="0" cy="0"/>
          <a:chOff x="0" y="0"/>
          <a:chExt cx="0" cy="0"/>
        </a:xfrm>
      </p:grpSpPr>
      <p:sp>
        <p:nvSpPr>
          <p:cNvPr id="85" name="Google Shape;85;p13"/>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lvl1pPr lvl="0"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1pPr>
            <a:lvl2pPr lvl="1"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2pPr>
            <a:lvl3pPr lvl="2"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3pPr>
            <a:lvl4pPr lvl="3"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4pPr>
            <a:lvl5pPr lvl="4"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5pPr>
            <a:lvl6pPr lvl="5"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6pPr>
            <a:lvl7pPr lvl="6"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7pPr>
            <a:lvl8pPr lvl="7"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8pPr>
            <a:lvl9pPr lvl="8"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9pPr>
          </a:lstStyle>
          <a:p/>
        </p:txBody>
      </p:sp>
      <p:sp>
        <p:nvSpPr>
          <p:cNvPr id="86" name="Google Shape;86;p13"/>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31800" lvl="0" marL="457200" algn="l">
              <a:spcBef>
                <a:spcPts val="640"/>
              </a:spcBef>
              <a:spcAft>
                <a:spcPts val="0"/>
              </a:spcAft>
              <a:buClr>
                <a:schemeClr val="dk1"/>
              </a:buClr>
              <a:buSzPts val="3200"/>
              <a:buChar char="•"/>
              <a:defRPr/>
            </a:lvl1pPr>
            <a:lvl2pPr indent="-406400" lvl="1" marL="914400" algn="l">
              <a:spcBef>
                <a:spcPts val="560"/>
              </a:spcBef>
              <a:spcAft>
                <a:spcPts val="0"/>
              </a:spcAft>
              <a:buClr>
                <a:schemeClr val="dk1"/>
              </a:buClr>
              <a:buSzPts val="2800"/>
              <a:buChar char="–"/>
              <a:defRPr/>
            </a:lvl2pPr>
            <a:lvl3pPr indent="-381000" lvl="2" marL="1371600" algn="l">
              <a:spcBef>
                <a:spcPts val="480"/>
              </a:spcBef>
              <a:spcAft>
                <a:spcPts val="0"/>
              </a:spcAft>
              <a:buClr>
                <a:schemeClr val="dk1"/>
              </a:buClr>
              <a:buSzPts val="2400"/>
              <a:buChar char="•"/>
              <a:defRPr/>
            </a:lvl3pPr>
            <a:lvl4pPr indent="-355600" lvl="3" marL="1828800" algn="l">
              <a:spcBef>
                <a:spcPts val="400"/>
              </a:spcBef>
              <a:spcAft>
                <a:spcPts val="0"/>
              </a:spcAft>
              <a:buClr>
                <a:schemeClr val="dk1"/>
              </a:buClr>
              <a:buSzPts val="2000"/>
              <a:buChar char="–"/>
              <a:defRPr/>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3" name="Shape 93"/>
        <p:cNvGrpSpPr/>
        <p:nvPr/>
      </p:nvGrpSpPr>
      <p:grpSpPr>
        <a:xfrm>
          <a:off x="0" y="0"/>
          <a:ext cx="0" cy="0"/>
          <a:chOff x="0" y="0"/>
          <a:chExt cx="0" cy="0"/>
        </a:xfrm>
      </p:grpSpPr>
      <p:sp>
        <p:nvSpPr>
          <p:cNvPr id="94" name="Google Shape;94;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5" name="Google Shape;95;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96" name="Google Shape;96;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99" name="Shape 99"/>
        <p:cNvGrpSpPr/>
        <p:nvPr/>
      </p:nvGrpSpPr>
      <p:grpSpPr>
        <a:xfrm>
          <a:off x="0" y="0"/>
          <a:ext cx="0" cy="0"/>
          <a:chOff x="0" y="0"/>
          <a:chExt cx="0" cy="0"/>
        </a:xfrm>
      </p:grpSpPr>
      <p:sp>
        <p:nvSpPr>
          <p:cNvPr id="100" name="Google Shape;10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1" name="Google Shape;101;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02" name="Google Shape;102;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3" name="Google Shape;103;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4" name="Google Shape;104;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5" name="Shape 105"/>
        <p:cNvGrpSpPr/>
        <p:nvPr/>
      </p:nvGrpSpPr>
      <p:grpSpPr>
        <a:xfrm>
          <a:off x="0" y="0"/>
          <a:ext cx="0" cy="0"/>
          <a:chOff x="0" y="0"/>
          <a:chExt cx="0" cy="0"/>
        </a:xfrm>
      </p:grpSpPr>
      <p:sp>
        <p:nvSpPr>
          <p:cNvPr id="106" name="Google Shape;106;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08" name="Google Shape;108;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11" name="Shape 111"/>
        <p:cNvGrpSpPr/>
        <p:nvPr/>
      </p:nvGrpSpPr>
      <p:grpSpPr>
        <a:xfrm>
          <a:off x="0" y="0"/>
          <a:ext cx="0" cy="0"/>
          <a:chOff x="0" y="0"/>
          <a:chExt cx="0" cy="0"/>
        </a:xfrm>
      </p:grpSpPr>
      <p:sp>
        <p:nvSpPr>
          <p:cNvPr id="112" name="Google Shape;11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14" name="Google Shape;114;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15" name="Google Shape;115;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6" name="Google Shape;116;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18" name="Shape 118"/>
        <p:cNvGrpSpPr/>
        <p:nvPr/>
      </p:nvGrpSpPr>
      <p:grpSpPr>
        <a:xfrm>
          <a:off x="0" y="0"/>
          <a:ext cx="0" cy="0"/>
          <a:chOff x="0" y="0"/>
          <a:chExt cx="0" cy="0"/>
        </a:xfrm>
      </p:grpSpPr>
      <p:sp>
        <p:nvSpPr>
          <p:cNvPr id="119" name="Google Shape;11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21" name="Google Shape;121;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22" name="Google Shape;122;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23" name="Google Shape;123;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24" name="Google Shape;124;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5" name="Google Shape;125;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7" name="Shape 127"/>
        <p:cNvGrpSpPr/>
        <p:nvPr/>
      </p:nvGrpSpPr>
      <p:grpSpPr>
        <a:xfrm>
          <a:off x="0" y="0"/>
          <a:ext cx="0" cy="0"/>
          <a:chOff x="0" y="0"/>
          <a:chExt cx="0" cy="0"/>
        </a:xfrm>
      </p:grpSpPr>
      <p:sp>
        <p:nvSpPr>
          <p:cNvPr id="128" name="Google Shape;12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9" name="Google Shape;129;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1" name="Google Shape;131;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2" name="Shape 132"/>
        <p:cNvGrpSpPr/>
        <p:nvPr/>
      </p:nvGrpSpPr>
      <p:grpSpPr>
        <a:xfrm>
          <a:off x="0" y="0"/>
          <a:ext cx="0" cy="0"/>
          <a:chOff x="0" y="0"/>
          <a:chExt cx="0" cy="0"/>
        </a:xfrm>
      </p:grpSpPr>
      <p:sp>
        <p:nvSpPr>
          <p:cNvPr id="133" name="Google Shape;133;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4" name="Google Shape;134;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36" name="Shape 136"/>
        <p:cNvGrpSpPr/>
        <p:nvPr/>
      </p:nvGrpSpPr>
      <p:grpSpPr>
        <a:xfrm>
          <a:off x="0" y="0"/>
          <a:ext cx="0" cy="0"/>
          <a:chOff x="0" y="0"/>
          <a:chExt cx="0" cy="0"/>
        </a:xfrm>
      </p:grpSpPr>
      <p:sp>
        <p:nvSpPr>
          <p:cNvPr id="137" name="Google Shape;137;p22"/>
          <p:cNvSpPr txBox="1"/>
          <p:nvPr>
            <p:ph type="title"/>
          </p:nvPr>
        </p:nvSpPr>
        <p:spPr>
          <a:xfrm>
            <a:off x="457200" y="273050"/>
            <a:ext cx="3008400" cy="11619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p22"/>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39" name="Google Shape;139;p22"/>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40" name="Google Shape;140;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43" name="Shape 143"/>
        <p:cNvGrpSpPr/>
        <p:nvPr/>
      </p:nvGrpSpPr>
      <p:grpSpPr>
        <a:xfrm>
          <a:off x="0" y="0"/>
          <a:ext cx="0" cy="0"/>
          <a:chOff x="0" y="0"/>
          <a:chExt cx="0" cy="0"/>
        </a:xfrm>
      </p:grpSpPr>
      <p:sp>
        <p:nvSpPr>
          <p:cNvPr id="144" name="Google Shape;144;p23"/>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5" name="Google Shape;145;p23"/>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46" name="Google Shape;146;p23"/>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47" name="Google Shape;147;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9" name="Google Shape;149;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50" name="Shape 150"/>
        <p:cNvGrpSpPr/>
        <p:nvPr/>
      </p:nvGrpSpPr>
      <p:grpSpPr>
        <a:xfrm>
          <a:off x="0" y="0"/>
          <a:ext cx="0" cy="0"/>
          <a:chOff x="0" y="0"/>
          <a:chExt cx="0" cy="0"/>
        </a:xfrm>
      </p:grpSpPr>
      <p:sp>
        <p:nvSpPr>
          <p:cNvPr id="151" name="Google Shape;151;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2" name="Google Shape;152;p24"/>
          <p:cNvSpPr txBox="1"/>
          <p:nvPr>
            <p:ph idx="1" type="body"/>
          </p:nvPr>
        </p:nvSpPr>
        <p:spPr>
          <a:xfrm rot="5400000">
            <a:off x="2308949" y="-251550"/>
            <a:ext cx="4526100" cy="82296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3" name="Google Shape;153;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56" name="Shape 156"/>
        <p:cNvGrpSpPr/>
        <p:nvPr/>
      </p:nvGrpSpPr>
      <p:grpSpPr>
        <a:xfrm>
          <a:off x="0" y="0"/>
          <a:ext cx="0" cy="0"/>
          <a:chOff x="0" y="0"/>
          <a:chExt cx="0" cy="0"/>
        </a:xfrm>
      </p:grpSpPr>
      <p:sp>
        <p:nvSpPr>
          <p:cNvPr id="157" name="Google Shape;157;p25"/>
          <p:cNvSpPr txBox="1"/>
          <p:nvPr>
            <p:ph type="title"/>
          </p:nvPr>
        </p:nvSpPr>
        <p:spPr>
          <a:xfrm rot="5400000">
            <a:off x="4732349" y="2171688"/>
            <a:ext cx="5851500" cy="20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5"/>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9" name="Google Shape;159;p2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2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p2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x" type="tx">
  <p:cSld name="TITLE_AND_BODY">
    <p:spTree>
      <p:nvGrpSpPr>
        <p:cNvPr id="162" name="Shape 162"/>
        <p:cNvGrpSpPr/>
        <p:nvPr/>
      </p:nvGrpSpPr>
      <p:grpSpPr>
        <a:xfrm>
          <a:off x="0" y="0"/>
          <a:ext cx="0" cy="0"/>
          <a:chOff x="0" y="0"/>
          <a:chExt cx="0" cy="0"/>
        </a:xfrm>
      </p:grpSpPr>
      <p:sp>
        <p:nvSpPr>
          <p:cNvPr id="163" name="Google Shape;163;p26"/>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1pPr>
            <a:lvl2pPr lvl="1" rtl="0" algn="l">
              <a:lnSpc>
                <a:spcPct val="100000"/>
              </a:lnSpc>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2pPr>
            <a:lvl3pPr lvl="2" rtl="0" algn="l">
              <a:lnSpc>
                <a:spcPct val="100000"/>
              </a:lnSpc>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3pPr>
            <a:lvl4pPr lvl="3" rtl="0" algn="l">
              <a:lnSpc>
                <a:spcPct val="100000"/>
              </a:lnSpc>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4pPr>
            <a:lvl5pPr lvl="4" rtl="0" algn="l">
              <a:lnSpc>
                <a:spcPct val="100000"/>
              </a:lnSpc>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5pPr>
            <a:lvl6pPr lvl="5" rtl="0" algn="l">
              <a:lnSpc>
                <a:spcPct val="100000"/>
              </a:lnSpc>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6pPr>
            <a:lvl7pPr lvl="6" rtl="0" algn="l">
              <a:lnSpc>
                <a:spcPct val="100000"/>
              </a:lnSpc>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7pPr>
            <a:lvl8pPr lvl="7" rtl="0" algn="l">
              <a:lnSpc>
                <a:spcPct val="100000"/>
              </a:lnSpc>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8pPr>
            <a:lvl9pPr lvl="8" rtl="0" algn="l">
              <a:lnSpc>
                <a:spcPct val="100000"/>
              </a:lnSpc>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9pPr>
          </a:lstStyle>
          <a:p/>
        </p:txBody>
      </p:sp>
      <p:sp>
        <p:nvSpPr>
          <p:cNvPr id="164" name="Google Shape;164;p26"/>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31800" lvl="0" marL="457200" rtl="0" algn="l">
              <a:lnSpc>
                <a:spcPct val="100000"/>
              </a:lnSpc>
              <a:spcBef>
                <a:spcPts val="640"/>
              </a:spcBef>
              <a:spcAft>
                <a:spcPts val="0"/>
              </a:spcAft>
              <a:buClr>
                <a:schemeClr val="dk1"/>
              </a:buClr>
              <a:buSzPts val="3200"/>
              <a:buChar char="•"/>
              <a:defRPr/>
            </a:lvl1pPr>
            <a:lvl2pPr indent="-406400" lvl="1" marL="914400" rtl="0" algn="l">
              <a:lnSpc>
                <a:spcPct val="100000"/>
              </a:lnSpc>
              <a:spcBef>
                <a:spcPts val="560"/>
              </a:spcBef>
              <a:spcAft>
                <a:spcPts val="0"/>
              </a:spcAft>
              <a:buClr>
                <a:schemeClr val="dk1"/>
              </a:buClr>
              <a:buSzPts val="2800"/>
              <a:buChar char="–"/>
              <a:defRPr/>
            </a:lvl2pPr>
            <a:lvl3pPr indent="-381000" lvl="2" marL="1371600" rtl="0" algn="l">
              <a:lnSpc>
                <a:spcPct val="100000"/>
              </a:lnSpc>
              <a:spcBef>
                <a:spcPts val="480"/>
              </a:spcBef>
              <a:spcAft>
                <a:spcPts val="0"/>
              </a:spcAft>
              <a:buClr>
                <a:schemeClr val="dk1"/>
              </a:buClr>
              <a:buSzPts val="2400"/>
              <a:buChar char="•"/>
              <a:defRPr/>
            </a:lvl3pPr>
            <a:lvl4pPr indent="-355600" lvl="3" marL="1828800" rtl="0" algn="l">
              <a:lnSpc>
                <a:spcPct val="100000"/>
              </a:lnSpc>
              <a:spcBef>
                <a:spcPts val="400"/>
              </a:spcBef>
              <a:spcAft>
                <a:spcPts val="0"/>
              </a:spcAft>
              <a:buClr>
                <a:schemeClr val="dk1"/>
              </a:buClr>
              <a:buSzPts val="2000"/>
              <a:buChar char="–"/>
              <a:defRPr/>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6" name="Shape 16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7" name="Shape 87"/>
        <p:cNvGrpSpPr/>
        <p:nvPr/>
      </p:nvGrpSpPr>
      <p:grpSpPr>
        <a:xfrm>
          <a:off x="0" y="0"/>
          <a:ext cx="0" cy="0"/>
          <a:chOff x="0" y="0"/>
          <a:chExt cx="0" cy="0"/>
        </a:xfrm>
      </p:grpSpPr>
      <p:sp>
        <p:nvSpPr>
          <p:cNvPr id="88" name="Google Shape;88;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9" name="Google Shape;89;p1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0" name="Google Shape;90;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1" name="Google Shape;91;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2" name="Google Shape;92;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4.jpg"/><Relationship Id="rId5" Type="http://schemas.openxmlformats.org/officeDocument/2006/relationships/image" Target="../media/image1.gif"/><Relationship Id="rId6" Type="http://schemas.openxmlformats.org/officeDocument/2006/relationships/image" Target="../media/image2.png"/><Relationship Id="rId7"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4.jpg"/><Relationship Id="rId9"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12.jpg"/><Relationship Id="rId7" Type="http://schemas.openxmlformats.org/officeDocument/2006/relationships/image" Target="../media/image9.jpg"/><Relationship Id="rId8" Type="http://schemas.openxmlformats.org/officeDocument/2006/relationships/image" Target="../media/image1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hyperlink" Target="http://matplotlib.org/" TargetMode="External"/><Relationship Id="rId4" Type="http://schemas.openxmlformats.org/officeDocument/2006/relationships/image" Target="../media/image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9"/>
          <p:cNvSpPr txBox="1"/>
          <p:nvPr>
            <p:ph type="ctrTitle"/>
          </p:nvPr>
        </p:nvSpPr>
        <p:spPr>
          <a:xfrm>
            <a:off x="685800" y="2985940"/>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latin typeface="Calibri"/>
                <a:ea typeface="Calibri"/>
                <a:cs typeface="Calibri"/>
                <a:sym typeface="Calibri"/>
              </a:rPr>
              <a:t>Data structures pt II: Dictionaries</a:t>
            </a:r>
            <a:endParaRPr/>
          </a:p>
        </p:txBody>
      </p:sp>
      <p:sp>
        <p:nvSpPr>
          <p:cNvPr id="173" name="Google Shape;173;p29"/>
          <p:cNvSpPr txBox="1"/>
          <p:nvPr>
            <p:ph idx="1" type="subTitle"/>
          </p:nvPr>
        </p:nvSpPr>
        <p:spPr>
          <a:xfrm>
            <a:off x="1384645" y="4077031"/>
            <a:ext cx="6400800" cy="1066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800"/>
              <a:buNone/>
            </a:pPr>
            <a:r>
              <a:rPr lang="en" sz="2800"/>
              <a:t>Lesson 5 </a:t>
            </a:r>
            <a:endParaRPr/>
          </a:p>
          <a:p>
            <a:pPr indent="0" lvl="0" marL="0" rtl="0" algn="ctr">
              <a:spcBef>
                <a:spcPts val="560"/>
              </a:spcBef>
              <a:spcAft>
                <a:spcPts val="0"/>
              </a:spcAft>
              <a:buClr>
                <a:srgbClr val="888888"/>
              </a:buClr>
              <a:buSzPts val="2800"/>
              <a:buNone/>
            </a:pPr>
            <a:r>
              <a:rPr lang="en" sz="2000"/>
              <a:t>Slide by Sarah Middleton and updated by Sammy Klasfeld</a:t>
            </a:r>
            <a:endParaRPr sz="2000"/>
          </a:p>
          <a:p>
            <a:pPr indent="0" lvl="0" marL="0" rtl="0" algn="ctr">
              <a:spcBef>
                <a:spcPts val="560"/>
              </a:spcBef>
              <a:spcAft>
                <a:spcPts val="0"/>
              </a:spcAft>
              <a:buClr>
                <a:srgbClr val="888888"/>
              </a:buClr>
              <a:buSzPts val="2800"/>
              <a:buNone/>
            </a:pPr>
            <a:r>
              <a:t/>
            </a:r>
            <a:endParaRPr sz="2800"/>
          </a:p>
        </p:txBody>
      </p:sp>
      <p:pic>
        <p:nvPicPr>
          <p:cNvPr id="174" name="Google Shape;174;p29"/>
          <p:cNvPicPr preferRelativeResize="0"/>
          <p:nvPr/>
        </p:nvPicPr>
        <p:blipFill rotWithShape="1">
          <a:blip r:embed="rId3">
            <a:alphaModFix/>
          </a:blip>
          <a:srcRect b="0" l="0" r="0" t="0"/>
          <a:stretch/>
        </p:blipFill>
        <p:spPr>
          <a:xfrm>
            <a:off x="3333278" y="685800"/>
            <a:ext cx="2477444" cy="2717504"/>
          </a:xfrm>
          <a:prstGeom prst="rect">
            <a:avLst/>
          </a:prstGeom>
          <a:noFill/>
          <a:ln>
            <a:noFill/>
          </a:ln>
        </p:spPr>
      </p:pic>
      <p:pic>
        <p:nvPicPr>
          <p:cNvPr descr="http://upibi.org/wp-content/uploads/2015/03/IBI-logo-with-text.jpg" id="175" name="Google Shape;175;p29"/>
          <p:cNvPicPr preferRelativeResize="0"/>
          <p:nvPr/>
        </p:nvPicPr>
        <p:blipFill rotWithShape="1">
          <a:blip r:embed="rId4">
            <a:alphaModFix/>
          </a:blip>
          <a:srcRect b="0" l="0" r="0" t="0"/>
          <a:stretch/>
        </p:blipFill>
        <p:spPr>
          <a:xfrm>
            <a:off x="4752821" y="6016253"/>
            <a:ext cx="1652204" cy="610068"/>
          </a:xfrm>
          <a:prstGeom prst="rect">
            <a:avLst/>
          </a:prstGeom>
          <a:noFill/>
          <a:ln>
            <a:noFill/>
          </a:ln>
        </p:spPr>
      </p:pic>
      <p:sp>
        <p:nvSpPr>
          <p:cNvPr id="176" name="Google Shape;176;p29"/>
          <p:cNvSpPr txBox="1"/>
          <p:nvPr/>
        </p:nvSpPr>
        <p:spPr>
          <a:xfrm>
            <a:off x="3248627" y="6236736"/>
            <a:ext cx="150419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800" u="none" cap="none" strike="noStrike">
                <a:solidFill>
                  <a:schemeClr val="dk1"/>
                </a:solidFill>
                <a:latin typeface="Calibri"/>
                <a:ea typeface="Calibri"/>
                <a:cs typeface="Calibri"/>
                <a:sym typeface="Calibri"/>
              </a:rPr>
              <a:t>Sponsored by:</a:t>
            </a:r>
            <a:endParaRPr/>
          </a:p>
        </p:txBody>
      </p:sp>
      <p:sp>
        <p:nvSpPr>
          <p:cNvPr id="177" name="Google Shape;177;p29"/>
          <p:cNvSpPr txBox="1"/>
          <p:nvPr/>
        </p:nvSpPr>
        <p:spPr>
          <a:xfrm>
            <a:off x="275479" y="5071350"/>
            <a:ext cx="8593800" cy="584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 sz="3200">
                <a:solidFill>
                  <a:srgbClr val="7F7F7F"/>
                </a:solidFill>
                <a:latin typeface="Calibri"/>
                <a:ea typeface="Calibri"/>
                <a:cs typeface="Calibri"/>
                <a:sym typeface="Calibri"/>
              </a:rPr>
              <a:t>(Please sign-in on the counter near the back door)</a:t>
            </a:r>
            <a:endParaRPr>
              <a:solidFill>
                <a:schemeClr val="dk1"/>
              </a:solidFill>
            </a:endParaRPr>
          </a:p>
          <a:p>
            <a:pPr indent="0" lvl="0" marL="0" marR="0" rtl="0" algn="ctr">
              <a:spcBef>
                <a:spcPts val="0"/>
              </a:spcBef>
              <a:spcAft>
                <a:spcPts val="0"/>
              </a:spcAft>
              <a:buNone/>
            </a:pPr>
            <a:r>
              <a:t/>
            </a:r>
            <a:endParaRPr sz="3200">
              <a:solidFill>
                <a:srgbClr val="7F7F7F"/>
              </a:solidFill>
              <a:latin typeface="Calibri"/>
              <a:ea typeface="Calibri"/>
              <a:cs typeface="Calibri"/>
              <a:sym typeface="Calibri"/>
            </a:endParaRPr>
          </a:p>
        </p:txBody>
      </p:sp>
      <p:pic>
        <p:nvPicPr>
          <p:cNvPr id="178" name="Google Shape;178;p29"/>
          <p:cNvPicPr preferRelativeResize="0"/>
          <p:nvPr/>
        </p:nvPicPr>
        <p:blipFill rotWithShape="1">
          <a:blip r:embed="rId5">
            <a:alphaModFix/>
          </a:blip>
          <a:srcRect b="0" l="0" r="0" t="0"/>
          <a:stretch/>
        </p:blipFill>
        <p:spPr>
          <a:xfrm>
            <a:off x="89211" y="6038831"/>
            <a:ext cx="1806498" cy="595400"/>
          </a:xfrm>
          <a:prstGeom prst="rect">
            <a:avLst/>
          </a:prstGeom>
          <a:noFill/>
          <a:ln>
            <a:noFill/>
          </a:ln>
        </p:spPr>
      </p:pic>
      <p:pic>
        <p:nvPicPr>
          <p:cNvPr id="179" name="Google Shape;179;p29"/>
          <p:cNvPicPr preferRelativeResize="0"/>
          <p:nvPr/>
        </p:nvPicPr>
        <p:blipFill rotWithShape="1">
          <a:blip r:embed="rId6">
            <a:alphaModFix/>
          </a:blip>
          <a:srcRect b="17614" l="0" r="0" t="17994"/>
          <a:stretch/>
        </p:blipFill>
        <p:spPr>
          <a:xfrm>
            <a:off x="6493928" y="5951094"/>
            <a:ext cx="1270416" cy="818047"/>
          </a:xfrm>
          <a:prstGeom prst="rect">
            <a:avLst/>
          </a:prstGeom>
          <a:noFill/>
          <a:ln>
            <a:noFill/>
          </a:ln>
        </p:spPr>
      </p:pic>
      <p:pic>
        <p:nvPicPr>
          <p:cNvPr id="180" name="Google Shape;180;p29"/>
          <p:cNvPicPr preferRelativeResize="0"/>
          <p:nvPr/>
        </p:nvPicPr>
        <p:blipFill rotWithShape="1">
          <a:blip r:embed="rId7">
            <a:alphaModFix/>
          </a:blip>
          <a:srcRect b="0" l="0" r="0" t="0"/>
          <a:stretch/>
        </p:blipFill>
        <p:spPr>
          <a:xfrm>
            <a:off x="7880006" y="5935264"/>
            <a:ext cx="928350" cy="81280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Comment your code!!</a:t>
            </a:r>
            <a:endParaRPr/>
          </a:p>
        </p:txBody>
      </p:sp>
      <p:sp>
        <p:nvSpPr>
          <p:cNvPr id="255" name="Google Shape;255;p38"/>
          <p:cNvSpPr txBox="1"/>
          <p:nvPr>
            <p:ph idx="1" type="body"/>
          </p:nvPr>
        </p:nvSpPr>
        <p:spPr>
          <a:xfrm>
            <a:off x="457200" y="1600200"/>
            <a:ext cx="8229600" cy="4526100"/>
          </a:xfrm>
          <a:prstGeom prst="rect">
            <a:avLst/>
          </a:prstGeom>
          <a:noFill/>
        </p:spPr>
        <p:txBody>
          <a:bodyPr anchorCtr="0" anchor="t" bIns="45700" lIns="91425" spcFirstLastPara="1" rIns="91425" wrap="square" tIns="45700">
            <a:noAutofit/>
          </a:bodyPr>
          <a:lstStyle/>
          <a:p>
            <a:pPr indent="0" lvl="0" marL="0" rtl="0" algn="l">
              <a:lnSpc>
                <a:spcPct val="115000"/>
              </a:lnSpc>
              <a:spcBef>
                <a:spcPts val="900"/>
              </a:spcBef>
              <a:spcAft>
                <a:spcPts val="0"/>
              </a:spcAft>
              <a:buNone/>
            </a:pPr>
            <a:r>
              <a:rPr lang="en" sz="2400">
                <a:solidFill>
                  <a:srgbClr val="3A4145"/>
                </a:solidFill>
                <a:latin typeface="Arial"/>
                <a:ea typeface="Arial"/>
                <a:cs typeface="Arial"/>
                <a:sym typeface="Arial"/>
              </a:rPr>
              <a:t>You may very well know that</a:t>
            </a:r>
            <a:endParaRPr sz="2400">
              <a:solidFill>
                <a:srgbClr val="3A4145"/>
              </a:solidFill>
              <a:latin typeface="Arial"/>
              <a:ea typeface="Arial"/>
              <a:cs typeface="Arial"/>
              <a:sym typeface="Arial"/>
            </a:endParaRPr>
          </a:p>
          <a:p>
            <a:pPr indent="0" lvl="0" marL="0" rtl="0" algn="l">
              <a:lnSpc>
                <a:spcPct val="115000"/>
              </a:lnSpc>
              <a:spcBef>
                <a:spcPts val="900"/>
              </a:spcBef>
              <a:spcAft>
                <a:spcPts val="0"/>
              </a:spcAft>
              <a:buClr>
                <a:schemeClr val="dk1"/>
              </a:buClr>
              <a:buSzPts val="1100"/>
              <a:buFont typeface="Arial"/>
              <a:buNone/>
            </a:pPr>
            <a:r>
              <a:t/>
            </a:r>
            <a:endParaRPr sz="700">
              <a:solidFill>
                <a:srgbClr val="3A4145"/>
              </a:solidFill>
              <a:latin typeface="Arial"/>
              <a:ea typeface="Arial"/>
              <a:cs typeface="Arial"/>
              <a:sym typeface="Arial"/>
            </a:endParaRPr>
          </a:p>
          <a:p>
            <a:pPr indent="0" lvl="0" marL="0" rtl="0" algn="l">
              <a:lnSpc>
                <a:spcPct val="115000"/>
              </a:lnSpc>
              <a:spcBef>
                <a:spcPts val="900"/>
              </a:spcBef>
              <a:spcAft>
                <a:spcPts val="0"/>
              </a:spcAft>
              <a:buNone/>
            </a:pPr>
            <a:r>
              <a:rPr lang="en" sz="2400">
                <a:solidFill>
                  <a:srgbClr val="3A4145"/>
                </a:solidFill>
                <a:highlight>
                  <a:srgbClr val="F7FAFB"/>
                </a:highlight>
                <a:latin typeface="Courier New"/>
                <a:ea typeface="Courier New"/>
                <a:cs typeface="Courier New"/>
                <a:sym typeface="Courier New"/>
              </a:rPr>
              <a:t>&gt;&gt; string = </a:t>
            </a:r>
            <a:r>
              <a:rPr lang="en" sz="2400">
                <a:solidFill>
                  <a:schemeClr val="accent2"/>
                </a:solidFill>
                <a:highlight>
                  <a:srgbClr val="F7FAFB"/>
                </a:highlight>
                <a:latin typeface="Courier New"/>
                <a:ea typeface="Courier New"/>
                <a:cs typeface="Courier New"/>
                <a:sym typeface="Courier New"/>
              </a:rPr>
              <a:t>"_"</a:t>
            </a:r>
            <a:r>
              <a:rPr lang="en" sz="2400">
                <a:solidFill>
                  <a:srgbClr val="3A4145"/>
                </a:solidFill>
                <a:highlight>
                  <a:srgbClr val="F7FAFB"/>
                </a:highlight>
                <a:latin typeface="Courier New"/>
                <a:ea typeface="Courier New"/>
                <a:cs typeface="Courier New"/>
                <a:sym typeface="Courier New"/>
              </a:rPr>
              <a:t>.join(stringy.split(</a:t>
            </a:r>
            <a:r>
              <a:rPr lang="en" sz="2400">
                <a:solidFill>
                  <a:schemeClr val="accent2"/>
                </a:solidFill>
                <a:highlight>
                  <a:srgbClr val="F7FAFB"/>
                </a:highlight>
                <a:latin typeface="Courier New"/>
                <a:ea typeface="Courier New"/>
                <a:cs typeface="Courier New"/>
                <a:sym typeface="Courier New"/>
              </a:rPr>
              <a:t>" "</a:t>
            </a:r>
            <a:r>
              <a:rPr lang="en" sz="2400">
                <a:solidFill>
                  <a:srgbClr val="3A4145"/>
                </a:solidFill>
                <a:highlight>
                  <a:srgbClr val="F7FAFB"/>
                </a:highlight>
                <a:latin typeface="Courier New"/>
                <a:ea typeface="Courier New"/>
                <a:cs typeface="Courier New"/>
                <a:sym typeface="Courier New"/>
              </a:rPr>
              <a:t>))</a:t>
            </a:r>
            <a:endParaRPr sz="2400">
              <a:solidFill>
                <a:srgbClr val="3A4145"/>
              </a:solidFill>
              <a:highlight>
                <a:srgbClr val="F7FAFB"/>
              </a:highlight>
              <a:latin typeface="Courier New"/>
              <a:ea typeface="Courier New"/>
              <a:cs typeface="Courier New"/>
              <a:sym typeface="Courier New"/>
            </a:endParaRPr>
          </a:p>
          <a:p>
            <a:pPr indent="0" lvl="0" marL="0" rtl="0" algn="l">
              <a:lnSpc>
                <a:spcPct val="115000"/>
              </a:lnSpc>
              <a:spcBef>
                <a:spcPts val="900"/>
              </a:spcBef>
              <a:spcAft>
                <a:spcPts val="0"/>
              </a:spcAft>
              <a:buClr>
                <a:schemeClr val="dk1"/>
              </a:buClr>
              <a:buSzPts val="1100"/>
              <a:buFont typeface="Arial"/>
              <a:buNone/>
            </a:pPr>
            <a:r>
              <a:t/>
            </a:r>
            <a:endParaRPr sz="700">
              <a:solidFill>
                <a:srgbClr val="3A4145"/>
              </a:solidFill>
              <a:highlight>
                <a:srgbClr val="F7FAFB"/>
              </a:highlight>
              <a:latin typeface="Courier New"/>
              <a:ea typeface="Courier New"/>
              <a:cs typeface="Courier New"/>
              <a:sym typeface="Courier New"/>
            </a:endParaRPr>
          </a:p>
          <a:p>
            <a:pPr indent="0" lvl="0" marL="0" rtl="0" algn="l">
              <a:lnSpc>
                <a:spcPct val="115000"/>
              </a:lnSpc>
              <a:spcBef>
                <a:spcPts val="900"/>
              </a:spcBef>
              <a:spcAft>
                <a:spcPts val="0"/>
              </a:spcAft>
              <a:buClr>
                <a:schemeClr val="dk1"/>
              </a:buClr>
              <a:buSzPts val="1100"/>
              <a:buFont typeface="Arial"/>
              <a:buNone/>
            </a:pPr>
            <a:r>
              <a:rPr lang="en" sz="2400">
                <a:solidFill>
                  <a:srgbClr val="3A4145"/>
                </a:solidFill>
                <a:latin typeface="Arial"/>
                <a:ea typeface="Arial"/>
                <a:cs typeface="Arial"/>
                <a:sym typeface="Arial"/>
              </a:rPr>
              <a:t>Substitutes</a:t>
            </a:r>
            <a:r>
              <a:rPr lang="en" sz="2400">
                <a:solidFill>
                  <a:srgbClr val="3A4145"/>
                </a:solidFill>
                <a:latin typeface="Arial"/>
                <a:ea typeface="Arial"/>
                <a:cs typeface="Arial"/>
                <a:sym typeface="Arial"/>
              </a:rPr>
              <a:t> underscores for spaces, but how hard is it to insert:</a:t>
            </a:r>
            <a:br>
              <a:rPr lang="en" sz="2400">
                <a:solidFill>
                  <a:srgbClr val="3A4145"/>
                </a:solidFill>
                <a:latin typeface="Arial"/>
                <a:ea typeface="Arial"/>
                <a:cs typeface="Arial"/>
                <a:sym typeface="Arial"/>
              </a:rPr>
            </a:br>
            <a:endParaRPr sz="700">
              <a:solidFill>
                <a:srgbClr val="3A4145"/>
              </a:solidFill>
              <a:latin typeface="Arial"/>
              <a:ea typeface="Arial"/>
              <a:cs typeface="Arial"/>
              <a:sym typeface="Arial"/>
            </a:endParaRPr>
          </a:p>
          <a:p>
            <a:pPr indent="0" lvl="0" marL="0" rtl="0" algn="l">
              <a:lnSpc>
                <a:spcPct val="115000"/>
              </a:lnSpc>
              <a:spcBef>
                <a:spcPts val="900"/>
              </a:spcBef>
              <a:spcAft>
                <a:spcPts val="0"/>
              </a:spcAft>
              <a:buNone/>
            </a:pPr>
            <a:r>
              <a:rPr lang="en" sz="2400">
                <a:solidFill>
                  <a:srgbClr val="45818E"/>
                </a:solidFill>
                <a:latin typeface="Courier New"/>
                <a:ea typeface="Courier New"/>
                <a:cs typeface="Courier New"/>
                <a:sym typeface="Courier New"/>
              </a:rPr>
              <a:t># replace spaces with underscores</a:t>
            </a:r>
            <a:endParaRPr sz="2400">
              <a:solidFill>
                <a:srgbClr val="45818E"/>
              </a:solidFill>
              <a:latin typeface="Courier New"/>
              <a:ea typeface="Courier New"/>
              <a:cs typeface="Courier New"/>
              <a:sym typeface="Courier New"/>
            </a:endParaRPr>
          </a:p>
          <a:p>
            <a:pPr indent="0" lvl="0" marL="0" rtl="0" algn="l">
              <a:lnSpc>
                <a:spcPct val="115000"/>
              </a:lnSpc>
              <a:spcBef>
                <a:spcPts val="900"/>
              </a:spcBef>
              <a:spcAft>
                <a:spcPts val="0"/>
              </a:spcAft>
              <a:buClr>
                <a:schemeClr val="dk1"/>
              </a:buClr>
              <a:buSzPts val="1100"/>
              <a:buFont typeface="Arial"/>
              <a:buNone/>
            </a:pPr>
            <a:r>
              <a:t/>
            </a:r>
            <a:endParaRPr sz="700">
              <a:solidFill>
                <a:srgbClr val="45818E"/>
              </a:solidFill>
              <a:highlight>
                <a:srgbClr val="F7FAFB"/>
              </a:highlight>
              <a:latin typeface="Courier New"/>
              <a:ea typeface="Courier New"/>
              <a:cs typeface="Courier New"/>
              <a:sym typeface="Courier New"/>
            </a:endParaRPr>
          </a:p>
          <a:p>
            <a:pPr indent="0" lvl="0" marL="0" rtl="0" algn="l">
              <a:lnSpc>
                <a:spcPct val="115000"/>
              </a:lnSpc>
              <a:spcBef>
                <a:spcPts val="900"/>
              </a:spcBef>
              <a:spcAft>
                <a:spcPts val="0"/>
              </a:spcAft>
              <a:buClr>
                <a:schemeClr val="dk1"/>
              </a:buClr>
              <a:buSzPts val="1100"/>
              <a:buFont typeface="Arial"/>
              <a:buNone/>
            </a:pPr>
            <a:r>
              <a:rPr lang="en" sz="2400">
                <a:solidFill>
                  <a:srgbClr val="3A4145"/>
                </a:solidFill>
                <a:latin typeface="Arial"/>
                <a:ea typeface="Arial"/>
                <a:cs typeface="Arial"/>
                <a:sym typeface="Arial"/>
              </a:rPr>
              <a:t>into your python file?</a:t>
            </a:r>
            <a:endParaRPr sz="2400">
              <a:solidFill>
                <a:srgbClr val="3A4145"/>
              </a:solidFill>
              <a:latin typeface="Arial"/>
              <a:ea typeface="Arial"/>
              <a:cs typeface="Arial"/>
              <a:sym typeface="Arial"/>
            </a:endParaRPr>
          </a:p>
          <a:p>
            <a:pPr indent="0" lvl="0" marL="457200" rtl="0" algn="l">
              <a:spcBef>
                <a:spcPts val="900"/>
              </a:spcBef>
              <a:spcAft>
                <a:spcPts val="0"/>
              </a:spcAft>
              <a:buNone/>
            </a:pPr>
            <a:r>
              <a:t/>
            </a:r>
            <a:endParaRPr b="1"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Lab4 Comments</a:t>
            </a:r>
            <a:endParaRPr/>
          </a:p>
        </p:txBody>
      </p:sp>
      <p:sp>
        <p:nvSpPr>
          <p:cNvPr id="262" name="Google Shape;262;p39"/>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Close your files when you are done reading them</a:t>
            </a:r>
            <a:endParaRPr/>
          </a:p>
          <a:p>
            <a:pPr indent="-342900" lvl="0" marL="457200" rtl="0" algn="l">
              <a:spcBef>
                <a:spcPts val="0"/>
              </a:spcBef>
              <a:spcAft>
                <a:spcPts val="0"/>
              </a:spcAft>
              <a:buSzPts val="1800"/>
              <a:buChar char="•"/>
            </a:pPr>
            <a:r>
              <a:rPr lang="en"/>
              <a:t>Strings are NOT lists. But we can index into strings like we do lists.</a:t>
            </a:r>
            <a:endParaRPr/>
          </a:p>
          <a:p>
            <a:pPr indent="-342900" lvl="0" marL="457200" rtl="0" algn="l">
              <a:spcBef>
                <a:spcPts val="0"/>
              </a:spcBef>
              <a:spcAft>
                <a:spcPts val="0"/>
              </a:spcAft>
              <a:buSzPts val="1800"/>
              <a:buChar char="•"/>
            </a:pPr>
            <a:r>
              <a:rPr lang="en"/>
              <a:t>Comment your code!</a:t>
            </a:r>
            <a:endParaRPr/>
          </a:p>
          <a:p>
            <a:pPr indent="-342900" lvl="0" marL="457200" rtl="0" algn="l">
              <a:spcBef>
                <a:spcPts val="0"/>
              </a:spcBef>
              <a:spcAft>
                <a:spcPts val="0"/>
              </a:spcAft>
              <a:buSzPts val="1800"/>
              <a:buChar char="•"/>
            </a:pPr>
            <a:r>
              <a:rPr lang="en"/>
              <a:t>Any specific questions about lab4?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0" st="0"/>
                                            </p:txEl>
                                          </p:spTgt>
                                        </p:tgtEl>
                                        <p:attrNameLst>
                                          <p:attrName>style.visibility</p:attrName>
                                        </p:attrNameLst>
                                      </p:cBhvr>
                                      <p:to>
                                        <p:strVal val="visible"/>
                                      </p:to>
                                    </p:set>
                                    <p:animEffect filter="fade" transition="in">
                                      <p:cBhvr>
                                        <p:cTn dur="1000"/>
                                        <p:tgtEl>
                                          <p:spTgt spid="2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1" st="1"/>
                                            </p:txEl>
                                          </p:spTgt>
                                        </p:tgtEl>
                                        <p:attrNameLst>
                                          <p:attrName>style.visibility</p:attrName>
                                        </p:attrNameLst>
                                      </p:cBhvr>
                                      <p:to>
                                        <p:strVal val="visible"/>
                                      </p:to>
                                    </p:set>
                                    <p:animEffect filter="fade" transition="in">
                                      <p:cBhvr>
                                        <p:cTn dur="1000"/>
                                        <p:tgtEl>
                                          <p:spTgt spid="2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2" st="2"/>
                                            </p:txEl>
                                          </p:spTgt>
                                        </p:tgtEl>
                                        <p:attrNameLst>
                                          <p:attrName>style.visibility</p:attrName>
                                        </p:attrNameLst>
                                      </p:cBhvr>
                                      <p:to>
                                        <p:strVal val="visible"/>
                                      </p:to>
                                    </p:set>
                                    <p:animEffect filter="fade" transition="in">
                                      <p:cBhvr>
                                        <p:cTn dur="1000"/>
                                        <p:tgtEl>
                                          <p:spTgt spid="2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3" st="3"/>
                                            </p:txEl>
                                          </p:spTgt>
                                        </p:tgtEl>
                                        <p:attrNameLst>
                                          <p:attrName>style.visibility</p:attrName>
                                        </p:attrNameLst>
                                      </p:cBhvr>
                                      <p:to>
                                        <p:strVal val="visible"/>
                                      </p:to>
                                    </p:set>
                                    <p:animEffect filter="fade" transition="in">
                                      <p:cBhvr>
                                        <p:cTn dur="1000"/>
                                        <p:tgtEl>
                                          <p:spTgt spid="26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Today's schedule</a:t>
            </a:r>
            <a:endParaRPr/>
          </a:p>
        </p:txBody>
      </p:sp>
      <p:sp>
        <p:nvSpPr>
          <p:cNvPr id="268" name="Google Shape;268;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Clr>
                <a:schemeClr val="dk1"/>
              </a:buClr>
              <a:buSzPts val="3200"/>
              <a:buFont typeface="Calibri"/>
              <a:buAutoNum type="arabicPeriod"/>
            </a:pPr>
            <a:r>
              <a:rPr lang="en"/>
              <a:t>File writing</a:t>
            </a:r>
            <a:endParaRPr/>
          </a:p>
          <a:p>
            <a:pPr indent="-514350" lvl="0" marL="514350" rtl="0" algn="l">
              <a:spcBef>
                <a:spcPts val="640"/>
              </a:spcBef>
              <a:spcAft>
                <a:spcPts val="0"/>
              </a:spcAft>
              <a:buClr>
                <a:schemeClr val="dk1"/>
              </a:buClr>
              <a:buSzPts val="3200"/>
              <a:buFont typeface="Calibri"/>
              <a:buAutoNum type="arabicPeriod"/>
            </a:pPr>
            <a:r>
              <a:rPr lang="en"/>
              <a:t>Dictionaries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1"/>
          <p:cNvSpPr txBox="1"/>
          <p:nvPr>
            <p:ph type="ctrTitle"/>
          </p:nvPr>
        </p:nvSpPr>
        <p:spPr>
          <a:xfrm>
            <a:off x="685800" y="2693988"/>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latin typeface="Calibri"/>
                <a:ea typeface="Calibri"/>
                <a:cs typeface="Calibri"/>
                <a:sym typeface="Calibri"/>
              </a:rPr>
              <a:t>1. File writing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File writing</a:t>
            </a:r>
            <a:endParaRPr/>
          </a:p>
        </p:txBody>
      </p:sp>
      <p:sp>
        <p:nvSpPr>
          <p:cNvPr id="280" name="Google Shape;280;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
              <a:t>Opening an output file is almost identical to input, with a small difference:</a:t>
            </a:r>
            <a:endParaRPr/>
          </a:p>
          <a:p>
            <a:pPr indent="0" lvl="0" marL="0" rtl="0" algn="l">
              <a:spcBef>
                <a:spcPts val="560"/>
              </a:spcBef>
              <a:spcAft>
                <a:spcPts val="0"/>
              </a:spcAft>
              <a:buClr>
                <a:schemeClr val="dk1"/>
              </a:buClr>
              <a:buSzPts val="2800"/>
              <a:buNone/>
            </a:pPr>
            <a:r>
              <a:rPr i="1" lang="en" sz="2800">
                <a:latin typeface="Courier New"/>
                <a:ea typeface="Courier New"/>
                <a:cs typeface="Courier New"/>
                <a:sym typeface="Courier New"/>
              </a:rPr>
              <a:t>	</a:t>
            </a:r>
            <a:endParaRPr/>
          </a:p>
          <a:p>
            <a:pPr indent="0" lvl="0" marL="0" rtl="0" algn="ctr">
              <a:spcBef>
                <a:spcPts val="560"/>
              </a:spcBef>
              <a:spcAft>
                <a:spcPts val="0"/>
              </a:spcAft>
              <a:buClr>
                <a:schemeClr val="dk1"/>
              </a:buClr>
              <a:buSzPts val="2800"/>
              <a:buNone/>
            </a:pPr>
            <a:r>
              <a:rPr i="1" lang="en" sz="2800">
                <a:latin typeface="Courier New"/>
                <a:ea typeface="Courier New"/>
                <a:cs typeface="Courier New"/>
                <a:sym typeface="Courier New"/>
              </a:rPr>
              <a:t>var</a:t>
            </a:r>
            <a:r>
              <a:rPr lang="en" sz="2800">
                <a:latin typeface="Courier New"/>
                <a:ea typeface="Courier New"/>
                <a:cs typeface="Courier New"/>
                <a:sym typeface="Courier New"/>
              </a:rPr>
              <a:t> = open(</a:t>
            </a:r>
            <a:r>
              <a:rPr i="1" lang="en" sz="2800">
                <a:latin typeface="Courier New"/>
                <a:ea typeface="Courier New"/>
                <a:cs typeface="Courier New"/>
                <a:sym typeface="Courier New"/>
              </a:rPr>
              <a:t>fileName</a:t>
            </a:r>
            <a:r>
              <a:rPr lang="en" sz="2800">
                <a:latin typeface="Courier New"/>
                <a:ea typeface="Courier New"/>
                <a:cs typeface="Courier New"/>
                <a:sym typeface="Courier New"/>
              </a:rPr>
              <a:t>, </a:t>
            </a:r>
            <a:r>
              <a:rPr b="1" lang="en" sz="2800">
                <a:solidFill>
                  <a:srgbClr val="FF0000"/>
                </a:solidFill>
                <a:latin typeface="Courier New"/>
                <a:ea typeface="Courier New"/>
                <a:cs typeface="Courier New"/>
                <a:sym typeface="Courier New"/>
              </a:rPr>
              <a:t>'w'</a:t>
            </a:r>
            <a:r>
              <a:rPr lang="en" sz="2800">
                <a:latin typeface="Courier New"/>
                <a:ea typeface="Courier New"/>
                <a:cs typeface="Courier New"/>
                <a:sym typeface="Courier New"/>
              </a:rPr>
              <a:t>)</a:t>
            </a:r>
            <a:endParaRPr/>
          </a:p>
          <a:p>
            <a:pPr indent="0" lvl="0" marL="0" rtl="0" algn="l">
              <a:spcBef>
                <a:spcPts val="560"/>
              </a:spcBef>
              <a:spcAft>
                <a:spcPts val="0"/>
              </a:spcAft>
              <a:buClr>
                <a:schemeClr val="dk1"/>
              </a:buClr>
              <a:buSzPts val="2800"/>
              <a:buNone/>
            </a:pPr>
            <a:r>
              <a:t/>
            </a:r>
            <a:endParaRPr sz="2800">
              <a:latin typeface="Courier New"/>
              <a:ea typeface="Courier New"/>
              <a:cs typeface="Courier New"/>
              <a:sym typeface="Courier New"/>
            </a:endParaRPr>
          </a:p>
          <a:p>
            <a:pPr indent="0" lvl="0" marL="0" rtl="0" algn="l">
              <a:spcBef>
                <a:spcPts val="560"/>
              </a:spcBef>
              <a:spcAft>
                <a:spcPts val="0"/>
              </a:spcAft>
              <a:buClr>
                <a:schemeClr val="dk1"/>
              </a:buClr>
              <a:buSzPts val="2800"/>
              <a:buNone/>
            </a:pPr>
            <a:r>
              <a:rPr lang="en" sz="2800"/>
              <a:t>Example:</a:t>
            </a:r>
            <a:endParaRPr/>
          </a:p>
          <a:p>
            <a:pPr indent="0" lvl="0" marL="0" rtl="0" algn="l">
              <a:spcBef>
                <a:spcPts val="560"/>
              </a:spcBef>
              <a:spcAft>
                <a:spcPts val="0"/>
              </a:spcAft>
              <a:buClr>
                <a:schemeClr val="dk1"/>
              </a:buClr>
              <a:buSzPts val="2800"/>
              <a:buNone/>
            </a:pPr>
            <a:r>
              <a:rPr lang="en" sz="2800">
                <a:latin typeface="Courier New"/>
                <a:ea typeface="Courier New"/>
                <a:cs typeface="Courier New"/>
                <a:sym typeface="Courier New"/>
              </a:rPr>
              <a:t>	</a:t>
            </a:r>
            <a:r>
              <a:rPr lang="en" sz="2400">
                <a:latin typeface="Courier New"/>
                <a:ea typeface="Courier New"/>
                <a:cs typeface="Courier New"/>
                <a:sym typeface="Courier New"/>
              </a:rPr>
              <a:t>outFile = open("seqs.txt", 'w')</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File writing</a:t>
            </a:r>
            <a:endParaRPr/>
          </a:p>
        </p:txBody>
      </p:sp>
      <p:sp>
        <p:nvSpPr>
          <p:cNvPr id="287" name="Google Shape;287;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
              <a:t>Opening an output file is almost identical to input, with a small difference:</a:t>
            </a:r>
            <a:endParaRPr/>
          </a:p>
          <a:p>
            <a:pPr indent="0" lvl="0" marL="0" rtl="0" algn="l">
              <a:spcBef>
                <a:spcPts val="560"/>
              </a:spcBef>
              <a:spcAft>
                <a:spcPts val="0"/>
              </a:spcAft>
              <a:buClr>
                <a:schemeClr val="dk1"/>
              </a:buClr>
              <a:buSzPts val="2800"/>
              <a:buNone/>
            </a:pPr>
            <a:r>
              <a:rPr i="1" lang="en" sz="2800">
                <a:latin typeface="Courier New"/>
                <a:ea typeface="Courier New"/>
                <a:cs typeface="Courier New"/>
                <a:sym typeface="Courier New"/>
              </a:rPr>
              <a:t>	</a:t>
            </a:r>
            <a:endParaRPr/>
          </a:p>
          <a:p>
            <a:pPr indent="0" lvl="0" marL="0" rtl="0" algn="ctr">
              <a:spcBef>
                <a:spcPts val="560"/>
              </a:spcBef>
              <a:spcAft>
                <a:spcPts val="0"/>
              </a:spcAft>
              <a:buClr>
                <a:schemeClr val="dk1"/>
              </a:buClr>
              <a:buSzPts val="2800"/>
              <a:buNone/>
            </a:pPr>
            <a:r>
              <a:rPr i="1" lang="en" sz="2800">
                <a:latin typeface="Courier New"/>
                <a:ea typeface="Courier New"/>
                <a:cs typeface="Courier New"/>
                <a:sym typeface="Courier New"/>
              </a:rPr>
              <a:t>var</a:t>
            </a:r>
            <a:r>
              <a:rPr lang="en" sz="2800">
                <a:latin typeface="Courier New"/>
                <a:ea typeface="Courier New"/>
                <a:cs typeface="Courier New"/>
                <a:sym typeface="Courier New"/>
              </a:rPr>
              <a:t> = open(</a:t>
            </a:r>
            <a:r>
              <a:rPr i="1" lang="en" sz="2800">
                <a:latin typeface="Courier New"/>
                <a:ea typeface="Courier New"/>
                <a:cs typeface="Courier New"/>
                <a:sym typeface="Courier New"/>
              </a:rPr>
              <a:t>fileName</a:t>
            </a:r>
            <a:r>
              <a:rPr lang="en" sz="2800">
                <a:latin typeface="Courier New"/>
                <a:ea typeface="Courier New"/>
                <a:cs typeface="Courier New"/>
                <a:sym typeface="Courier New"/>
              </a:rPr>
              <a:t>, </a:t>
            </a:r>
            <a:r>
              <a:rPr b="1" lang="en" sz="2800">
                <a:solidFill>
                  <a:srgbClr val="FF0000"/>
                </a:solidFill>
                <a:latin typeface="Courier New"/>
                <a:ea typeface="Courier New"/>
                <a:cs typeface="Courier New"/>
                <a:sym typeface="Courier New"/>
              </a:rPr>
              <a:t>'w'</a:t>
            </a:r>
            <a:r>
              <a:rPr lang="en" sz="2800">
                <a:latin typeface="Courier New"/>
                <a:ea typeface="Courier New"/>
                <a:cs typeface="Courier New"/>
                <a:sym typeface="Courier New"/>
              </a:rPr>
              <a:t>)</a:t>
            </a:r>
            <a:endParaRPr/>
          </a:p>
          <a:p>
            <a:pPr indent="0" lvl="0" marL="0" rtl="0" algn="l">
              <a:spcBef>
                <a:spcPts val="560"/>
              </a:spcBef>
              <a:spcAft>
                <a:spcPts val="0"/>
              </a:spcAft>
              <a:buClr>
                <a:schemeClr val="dk1"/>
              </a:buClr>
              <a:buSzPts val="2800"/>
              <a:buNone/>
            </a:pPr>
            <a:r>
              <a:t/>
            </a:r>
            <a:endParaRPr sz="2800">
              <a:latin typeface="Courier New"/>
              <a:ea typeface="Courier New"/>
              <a:cs typeface="Courier New"/>
              <a:sym typeface="Courier New"/>
            </a:endParaRPr>
          </a:p>
          <a:p>
            <a:pPr indent="0" lvl="0" marL="0" rtl="0" algn="l">
              <a:spcBef>
                <a:spcPts val="560"/>
              </a:spcBef>
              <a:spcAft>
                <a:spcPts val="0"/>
              </a:spcAft>
              <a:buClr>
                <a:schemeClr val="dk1"/>
              </a:buClr>
              <a:buSzPts val="2800"/>
              <a:buNone/>
            </a:pPr>
            <a:r>
              <a:rPr lang="en" sz="2800"/>
              <a:t>Example:</a:t>
            </a:r>
            <a:endParaRPr/>
          </a:p>
          <a:p>
            <a:pPr indent="0" lvl="0" marL="0" rtl="0" algn="l">
              <a:spcBef>
                <a:spcPts val="560"/>
              </a:spcBef>
              <a:spcAft>
                <a:spcPts val="0"/>
              </a:spcAft>
              <a:buClr>
                <a:schemeClr val="dk1"/>
              </a:buClr>
              <a:buSzPts val="2800"/>
              <a:buNone/>
            </a:pPr>
            <a:r>
              <a:rPr lang="en" sz="2800">
                <a:latin typeface="Courier New"/>
                <a:ea typeface="Courier New"/>
                <a:cs typeface="Courier New"/>
                <a:sym typeface="Courier New"/>
              </a:rPr>
              <a:t>	</a:t>
            </a:r>
            <a:r>
              <a:rPr lang="en" sz="2400">
                <a:latin typeface="Courier New"/>
                <a:ea typeface="Courier New"/>
                <a:cs typeface="Courier New"/>
                <a:sym typeface="Courier New"/>
              </a:rPr>
              <a:t>outFile = open("seqs.txt", 'w')</a:t>
            </a:r>
            <a:endParaRPr/>
          </a:p>
        </p:txBody>
      </p:sp>
      <p:sp>
        <p:nvSpPr>
          <p:cNvPr id="288" name="Google Shape;288;p43"/>
          <p:cNvSpPr/>
          <p:nvPr/>
        </p:nvSpPr>
        <p:spPr>
          <a:xfrm>
            <a:off x="6324600" y="3657600"/>
            <a:ext cx="371475" cy="404127"/>
          </a:xfrm>
          <a:custGeom>
            <a:rect b="b" l="l" r="r" t="t"/>
            <a:pathLst>
              <a:path extrusionOk="0" h="219075" w="371475">
                <a:moveTo>
                  <a:pt x="371475" y="0"/>
                </a:moveTo>
                <a:cubicBezTo>
                  <a:pt x="359568" y="62706"/>
                  <a:pt x="347662" y="125413"/>
                  <a:pt x="285750" y="161925"/>
                </a:cubicBezTo>
                <a:cubicBezTo>
                  <a:pt x="223838" y="198437"/>
                  <a:pt x="111919" y="208756"/>
                  <a:pt x="0" y="219075"/>
                </a:cubicBezTo>
              </a:path>
            </a:pathLst>
          </a:custGeom>
          <a:no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9" name="Google Shape;289;p43"/>
          <p:cNvSpPr txBox="1"/>
          <p:nvPr/>
        </p:nvSpPr>
        <p:spPr>
          <a:xfrm>
            <a:off x="3158247" y="3820180"/>
            <a:ext cx="3166353" cy="52322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 sz="1400">
                <a:solidFill>
                  <a:srgbClr val="FF0000"/>
                </a:solidFill>
                <a:latin typeface="Calibri"/>
                <a:ea typeface="Calibri"/>
                <a:cs typeface="Calibri"/>
                <a:sym typeface="Calibri"/>
              </a:rPr>
              <a:t>Important:</a:t>
            </a:r>
            <a:r>
              <a:rPr lang="en" sz="1400">
                <a:solidFill>
                  <a:schemeClr val="dk1"/>
                </a:solidFill>
                <a:latin typeface="Calibri"/>
                <a:ea typeface="Calibri"/>
                <a:cs typeface="Calibri"/>
                <a:sym typeface="Calibri"/>
              </a:rPr>
              <a:t> opening a file in 'w' mode will overwrite the file if it already exists.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Writing to an output file </a:t>
            </a:r>
            <a:endParaRPr/>
          </a:p>
        </p:txBody>
      </p:sp>
      <p:sp>
        <p:nvSpPr>
          <p:cNvPr id="295" name="Google Shape;295;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
              <a:t>Once the output file is opened, we use:</a:t>
            </a:r>
            <a:endParaRPr/>
          </a:p>
          <a:p>
            <a:pPr indent="0" lvl="0" marL="0" rtl="0" algn="l">
              <a:spcBef>
                <a:spcPts val="640"/>
              </a:spcBef>
              <a:spcAft>
                <a:spcPts val="0"/>
              </a:spcAft>
              <a:buClr>
                <a:schemeClr val="dk1"/>
              </a:buClr>
              <a:buSzPts val="3200"/>
              <a:buNone/>
            </a:pPr>
            <a:r>
              <a:rPr lang="en"/>
              <a:t>	</a:t>
            </a:r>
            <a:endParaRPr/>
          </a:p>
          <a:p>
            <a:pPr indent="0" lvl="0" marL="0" rtl="0" algn="ctr">
              <a:spcBef>
                <a:spcPts val="560"/>
              </a:spcBef>
              <a:spcAft>
                <a:spcPts val="0"/>
              </a:spcAft>
              <a:buClr>
                <a:schemeClr val="dk1"/>
              </a:buClr>
              <a:buSzPts val="2800"/>
              <a:buNone/>
            </a:pPr>
            <a:r>
              <a:rPr i="1" lang="en" sz="2800">
                <a:latin typeface="Courier New"/>
                <a:ea typeface="Courier New"/>
                <a:cs typeface="Courier New"/>
                <a:sym typeface="Courier New"/>
              </a:rPr>
              <a:t>var</a:t>
            </a:r>
            <a:r>
              <a:rPr lang="en" sz="2800">
                <a:solidFill>
                  <a:srgbClr val="FF0000"/>
                </a:solidFill>
                <a:latin typeface="Courier New"/>
                <a:ea typeface="Courier New"/>
                <a:cs typeface="Courier New"/>
                <a:sym typeface="Courier New"/>
              </a:rPr>
              <a:t>.write</a:t>
            </a:r>
            <a:r>
              <a:rPr lang="en" sz="2800">
                <a:latin typeface="Courier New"/>
                <a:ea typeface="Courier New"/>
                <a:cs typeface="Courier New"/>
                <a:sym typeface="Courier New"/>
              </a:rPr>
              <a:t>(</a:t>
            </a:r>
            <a:r>
              <a:rPr i="1" lang="en" sz="2800">
                <a:latin typeface="Courier New"/>
                <a:ea typeface="Courier New"/>
                <a:cs typeface="Courier New"/>
                <a:sym typeface="Courier New"/>
              </a:rPr>
              <a:t>someStr</a:t>
            </a:r>
            <a:r>
              <a:rPr lang="en" sz="2800">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rPr lang="en"/>
              <a:t>Example:</a:t>
            </a:r>
            <a:endParaRPr/>
          </a:p>
          <a:p>
            <a:pPr indent="0" lvl="0" marL="0" rtl="0" algn="l">
              <a:spcBef>
                <a:spcPts val="640"/>
              </a:spcBef>
              <a:spcAft>
                <a:spcPts val="0"/>
              </a:spcAft>
              <a:buClr>
                <a:schemeClr val="dk1"/>
              </a:buClr>
              <a:buSzPts val="3200"/>
              <a:buNone/>
            </a:pPr>
            <a:r>
              <a:rPr lang="en"/>
              <a:t>	</a:t>
            </a:r>
            <a:r>
              <a:rPr lang="en" sz="2400">
                <a:latin typeface="Courier New"/>
                <a:ea typeface="Courier New"/>
                <a:cs typeface="Courier New"/>
                <a:sym typeface="Courier New"/>
              </a:rPr>
              <a:t>outFile.write("This is output!\n")</a:t>
            </a:r>
            <a:endParaRPr>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Writing to an output file </a:t>
            </a:r>
            <a:endParaRPr/>
          </a:p>
        </p:txBody>
      </p:sp>
      <p:sp>
        <p:nvSpPr>
          <p:cNvPr id="301" name="Google Shape;301;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
              <a:t>Once the output file is opened, we use:</a:t>
            </a:r>
            <a:endParaRPr/>
          </a:p>
          <a:p>
            <a:pPr indent="0" lvl="0" marL="0" rtl="0" algn="l">
              <a:spcBef>
                <a:spcPts val="640"/>
              </a:spcBef>
              <a:spcAft>
                <a:spcPts val="0"/>
              </a:spcAft>
              <a:buClr>
                <a:schemeClr val="dk1"/>
              </a:buClr>
              <a:buSzPts val="3200"/>
              <a:buNone/>
            </a:pPr>
            <a:r>
              <a:rPr lang="en"/>
              <a:t>	</a:t>
            </a:r>
            <a:endParaRPr/>
          </a:p>
          <a:p>
            <a:pPr indent="0" lvl="0" marL="0" rtl="0" algn="ctr">
              <a:spcBef>
                <a:spcPts val="560"/>
              </a:spcBef>
              <a:spcAft>
                <a:spcPts val="0"/>
              </a:spcAft>
              <a:buClr>
                <a:schemeClr val="dk1"/>
              </a:buClr>
              <a:buSzPts val="2800"/>
              <a:buNone/>
            </a:pPr>
            <a:r>
              <a:rPr i="1" lang="en" sz="2800">
                <a:latin typeface="Courier New"/>
                <a:ea typeface="Courier New"/>
                <a:cs typeface="Courier New"/>
                <a:sym typeface="Courier New"/>
              </a:rPr>
              <a:t>var</a:t>
            </a:r>
            <a:r>
              <a:rPr lang="en" sz="2800">
                <a:solidFill>
                  <a:srgbClr val="FF0000"/>
                </a:solidFill>
                <a:latin typeface="Courier New"/>
                <a:ea typeface="Courier New"/>
                <a:cs typeface="Courier New"/>
                <a:sym typeface="Courier New"/>
              </a:rPr>
              <a:t>.write</a:t>
            </a:r>
            <a:r>
              <a:rPr lang="en" sz="2800">
                <a:latin typeface="Courier New"/>
                <a:ea typeface="Courier New"/>
                <a:cs typeface="Courier New"/>
                <a:sym typeface="Courier New"/>
              </a:rPr>
              <a:t>(</a:t>
            </a:r>
            <a:r>
              <a:rPr i="1" lang="en" sz="2800">
                <a:latin typeface="Courier New"/>
                <a:ea typeface="Courier New"/>
                <a:cs typeface="Courier New"/>
                <a:sym typeface="Courier New"/>
              </a:rPr>
              <a:t>someStr</a:t>
            </a:r>
            <a:r>
              <a:rPr lang="en" sz="2800">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rPr lang="en"/>
              <a:t>Example:</a:t>
            </a:r>
            <a:endParaRPr/>
          </a:p>
          <a:p>
            <a:pPr indent="0" lvl="0" marL="0" rtl="0" algn="l">
              <a:spcBef>
                <a:spcPts val="640"/>
              </a:spcBef>
              <a:spcAft>
                <a:spcPts val="0"/>
              </a:spcAft>
              <a:buClr>
                <a:schemeClr val="dk1"/>
              </a:buClr>
              <a:buSzPts val="3200"/>
              <a:buNone/>
            </a:pPr>
            <a:r>
              <a:rPr lang="en"/>
              <a:t>	</a:t>
            </a:r>
            <a:r>
              <a:rPr lang="en" sz="2400">
                <a:latin typeface="Courier New"/>
                <a:ea typeface="Courier New"/>
                <a:cs typeface="Courier New"/>
                <a:sym typeface="Courier New"/>
              </a:rPr>
              <a:t>outFile.write("This is output!\n")</a:t>
            </a:r>
            <a:endParaRPr>
              <a:latin typeface="Courier New"/>
              <a:ea typeface="Courier New"/>
              <a:cs typeface="Courier New"/>
              <a:sym typeface="Courier New"/>
            </a:endParaRPr>
          </a:p>
        </p:txBody>
      </p:sp>
      <p:sp>
        <p:nvSpPr>
          <p:cNvPr id="302" name="Google Shape;302;p45"/>
          <p:cNvSpPr/>
          <p:nvPr/>
        </p:nvSpPr>
        <p:spPr>
          <a:xfrm>
            <a:off x="6800850" y="5010150"/>
            <a:ext cx="371475" cy="404127"/>
          </a:xfrm>
          <a:custGeom>
            <a:rect b="b" l="l" r="r" t="t"/>
            <a:pathLst>
              <a:path extrusionOk="0" h="219075" w="371475">
                <a:moveTo>
                  <a:pt x="371475" y="0"/>
                </a:moveTo>
                <a:cubicBezTo>
                  <a:pt x="359568" y="62706"/>
                  <a:pt x="347662" y="125413"/>
                  <a:pt x="285750" y="161925"/>
                </a:cubicBezTo>
                <a:cubicBezTo>
                  <a:pt x="223838" y="198437"/>
                  <a:pt x="111919" y="208756"/>
                  <a:pt x="0" y="219075"/>
                </a:cubicBezTo>
              </a:path>
            </a:pathLst>
          </a:custGeom>
          <a:no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3" name="Google Shape;303;p45"/>
          <p:cNvSpPr txBox="1"/>
          <p:nvPr/>
        </p:nvSpPr>
        <p:spPr>
          <a:xfrm>
            <a:off x="4114800" y="5181600"/>
            <a:ext cx="2657475" cy="73866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 sz="1400">
                <a:solidFill>
                  <a:schemeClr val="dk1"/>
                </a:solidFill>
                <a:latin typeface="Calibri"/>
                <a:ea typeface="Calibri"/>
                <a:cs typeface="Calibri"/>
                <a:sym typeface="Calibri"/>
              </a:rPr>
              <a:t>Don't forget the newline!</a:t>
            </a:r>
            <a:br>
              <a:rPr lang="en" sz="1400">
                <a:solidFill>
                  <a:schemeClr val="dk1"/>
                </a:solidFill>
                <a:latin typeface="Calibri"/>
                <a:ea typeface="Calibri"/>
                <a:cs typeface="Calibri"/>
                <a:sym typeface="Calibri"/>
              </a:rPr>
            </a:br>
            <a:r>
              <a:rPr lang="en" sz="1400">
                <a:solidFill>
                  <a:schemeClr val="dk1"/>
                </a:solidFill>
                <a:latin typeface="Calibri"/>
                <a:ea typeface="Calibri"/>
                <a:cs typeface="Calibri"/>
                <a:sym typeface="Calibri"/>
              </a:rPr>
              <a:t>Unlike  </a:t>
            </a:r>
            <a:r>
              <a:rPr lang="en" sz="1200">
                <a:solidFill>
                  <a:schemeClr val="dk1"/>
                </a:solidFill>
                <a:latin typeface="Courier New"/>
                <a:ea typeface="Courier New"/>
                <a:cs typeface="Courier New"/>
                <a:sym typeface="Courier New"/>
              </a:rPr>
              <a:t>print</a:t>
            </a:r>
            <a:r>
              <a:rPr lang="en" sz="1400">
                <a:solidFill>
                  <a:schemeClr val="dk1"/>
                </a:solidFill>
                <a:latin typeface="Calibri"/>
                <a:ea typeface="Calibri"/>
                <a:cs typeface="Calibri"/>
                <a:sym typeface="Calibri"/>
              </a:rPr>
              <a:t>, </a:t>
            </a:r>
            <a:r>
              <a:rPr lang="en" sz="1200">
                <a:solidFill>
                  <a:schemeClr val="dk1"/>
                </a:solidFill>
                <a:latin typeface="Courier New"/>
                <a:ea typeface="Courier New"/>
                <a:cs typeface="Courier New"/>
                <a:sym typeface="Courier New"/>
              </a:rPr>
              <a:t>.write()</a:t>
            </a:r>
            <a:r>
              <a:rPr lang="en" sz="1200">
                <a:solidFill>
                  <a:schemeClr val="dk1"/>
                </a:solidFill>
                <a:latin typeface="Calibri"/>
                <a:ea typeface="Calibri"/>
                <a:cs typeface="Calibri"/>
                <a:sym typeface="Calibri"/>
              </a:rPr>
              <a:t> </a:t>
            </a:r>
            <a:r>
              <a:rPr lang="en" sz="1400">
                <a:solidFill>
                  <a:schemeClr val="dk1"/>
                </a:solidFill>
                <a:latin typeface="Calibri"/>
                <a:ea typeface="Calibri"/>
                <a:cs typeface="Calibri"/>
                <a:sym typeface="Calibri"/>
              </a:rPr>
              <a:t>does not insert this for you.</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Simple example</a:t>
            </a:r>
            <a:endParaRPr/>
          </a:p>
        </p:txBody>
      </p:sp>
      <p:sp>
        <p:nvSpPr>
          <p:cNvPr id="310" name="Google Shape;310;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lang="en" sz="2800" u="sng"/>
              <a:t>Code</a:t>
            </a:r>
            <a:endParaRPr sz="2400" u="sng"/>
          </a:p>
          <a:p>
            <a:pPr indent="0" lvl="0" marL="0" rtl="0" algn="l">
              <a:spcBef>
                <a:spcPts val="400"/>
              </a:spcBef>
              <a:spcAft>
                <a:spcPts val="0"/>
              </a:spcAft>
              <a:buClr>
                <a:schemeClr val="dk1"/>
              </a:buClr>
              <a:buSzPts val="2000"/>
              <a:buNone/>
            </a:pPr>
            <a:r>
              <a:rPr lang="en" sz="2000">
                <a:latin typeface="Courier New"/>
                <a:ea typeface="Courier New"/>
                <a:cs typeface="Courier New"/>
                <a:sym typeface="Courier New"/>
              </a:rPr>
              <a:t>fileName = </a:t>
            </a:r>
            <a:r>
              <a:rPr lang="en" sz="2000">
                <a:solidFill>
                  <a:srgbClr val="7F7F7F"/>
                </a:solidFill>
                <a:latin typeface="Courier New"/>
                <a:ea typeface="Courier New"/>
                <a:cs typeface="Courier New"/>
                <a:sym typeface="Courier New"/>
              </a:rPr>
              <a:t>"output.txt"</a:t>
            </a:r>
            <a:endParaRPr sz="2000">
              <a:latin typeface="Courier New"/>
              <a:ea typeface="Courier New"/>
              <a:cs typeface="Courier New"/>
              <a:sym typeface="Courier New"/>
            </a:endParaRPr>
          </a:p>
          <a:p>
            <a:pPr indent="0" lvl="0" marL="0" rtl="0" algn="l">
              <a:spcBef>
                <a:spcPts val="400"/>
              </a:spcBef>
              <a:spcAft>
                <a:spcPts val="0"/>
              </a:spcAft>
              <a:buClr>
                <a:schemeClr val="dk1"/>
              </a:buClr>
              <a:buSzPts val="2000"/>
              <a:buNone/>
            </a:pPr>
            <a:r>
              <a:rPr lang="en" sz="2000">
                <a:latin typeface="Courier New"/>
                <a:ea typeface="Courier New"/>
                <a:cs typeface="Courier New"/>
                <a:sym typeface="Courier New"/>
              </a:rPr>
              <a:t>outFile = open(fileName, </a:t>
            </a:r>
            <a:r>
              <a:rPr lang="en" sz="2000">
                <a:solidFill>
                  <a:srgbClr val="7F7F7F"/>
                </a:solidFill>
                <a:latin typeface="Courier New"/>
                <a:ea typeface="Courier New"/>
                <a:cs typeface="Courier New"/>
                <a:sym typeface="Courier New"/>
              </a:rPr>
              <a:t>'w'</a:t>
            </a:r>
            <a:r>
              <a:rPr lang="en" sz="2000">
                <a:latin typeface="Courier New"/>
                <a:ea typeface="Courier New"/>
                <a:cs typeface="Courier New"/>
                <a:sym typeface="Courier New"/>
              </a:rPr>
              <a:t>)</a:t>
            </a:r>
            <a:endParaRPr/>
          </a:p>
          <a:p>
            <a:pPr indent="0" lvl="0" marL="0" rtl="0" algn="l">
              <a:spcBef>
                <a:spcPts val="400"/>
              </a:spcBef>
              <a:spcAft>
                <a:spcPts val="0"/>
              </a:spcAft>
              <a:buClr>
                <a:schemeClr val="dk1"/>
              </a:buClr>
              <a:buSzPts val="2000"/>
              <a:buNone/>
            </a:pPr>
            <a:r>
              <a:rPr lang="en" sz="2000">
                <a:latin typeface="Courier New"/>
                <a:ea typeface="Courier New"/>
                <a:cs typeface="Courier New"/>
                <a:sym typeface="Courier New"/>
              </a:rPr>
              <a:t>outFile.write(</a:t>
            </a:r>
            <a:r>
              <a:rPr lang="en" sz="2000">
                <a:solidFill>
                  <a:srgbClr val="7F7F7F"/>
                </a:solidFill>
                <a:latin typeface="Courier New"/>
                <a:ea typeface="Courier New"/>
                <a:cs typeface="Courier New"/>
                <a:sym typeface="Courier New"/>
              </a:rPr>
              <a:t>"This is me,"</a:t>
            </a:r>
            <a:r>
              <a:rPr lang="en" sz="2000">
                <a:latin typeface="Courier New"/>
                <a:ea typeface="Courier New"/>
                <a:cs typeface="Courier New"/>
                <a:sym typeface="Courier New"/>
              </a:rPr>
              <a:t>)</a:t>
            </a:r>
            <a:endParaRPr/>
          </a:p>
          <a:p>
            <a:pPr indent="0" lvl="0" marL="0" rtl="0" algn="l">
              <a:spcBef>
                <a:spcPts val="400"/>
              </a:spcBef>
              <a:spcAft>
                <a:spcPts val="0"/>
              </a:spcAft>
              <a:buClr>
                <a:schemeClr val="dk1"/>
              </a:buClr>
              <a:buSzPts val="2000"/>
              <a:buNone/>
            </a:pPr>
            <a:r>
              <a:rPr lang="en" sz="2000">
                <a:latin typeface="Courier New"/>
                <a:ea typeface="Courier New"/>
                <a:cs typeface="Courier New"/>
                <a:sym typeface="Courier New"/>
              </a:rPr>
              <a:t>outFile.write(</a:t>
            </a:r>
            <a:r>
              <a:rPr lang="en" sz="2000">
                <a:solidFill>
                  <a:srgbClr val="7F7F7F"/>
                </a:solidFill>
                <a:latin typeface="Courier New"/>
                <a:ea typeface="Courier New"/>
                <a:cs typeface="Courier New"/>
                <a:sym typeface="Courier New"/>
              </a:rPr>
              <a:t>"printing to \n a file."</a:t>
            </a:r>
            <a:r>
              <a:rPr lang="en" sz="2000">
                <a:latin typeface="Courier New"/>
                <a:ea typeface="Courier New"/>
                <a:cs typeface="Courier New"/>
                <a:sym typeface="Courier New"/>
              </a:rPr>
              <a:t>)</a:t>
            </a:r>
            <a:endParaRPr/>
          </a:p>
          <a:p>
            <a:pPr indent="0" lvl="0" marL="0" rtl="0" algn="l">
              <a:spcBef>
                <a:spcPts val="400"/>
              </a:spcBef>
              <a:spcAft>
                <a:spcPts val="0"/>
              </a:spcAft>
              <a:buClr>
                <a:schemeClr val="dk1"/>
              </a:buClr>
              <a:buSzPts val="2000"/>
              <a:buNone/>
            </a:pPr>
            <a:r>
              <a:rPr lang="en" sz="2000">
                <a:latin typeface="Courier New"/>
                <a:ea typeface="Courier New"/>
                <a:cs typeface="Courier New"/>
                <a:sym typeface="Courier New"/>
              </a:rPr>
              <a:t>outFile.close()</a:t>
            </a:r>
            <a:endParaRPr/>
          </a:p>
          <a:p>
            <a:pPr indent="0" lvl="0" marL="0" rtl="0" algn="l">
              <a:spcBef>
                <a:spcPts val="400"/>
              </a:spcBef>
              <a:spcAft>
                <a:spcPts val="0"/>
              </a:spcAft>
              <a:buClr>
                <a:schemeClr val="dk1"/>
              </a:buClr>
              <a:buSzPts val="2000"/>
              <a:buNone/>
            </a:pPr>
            <a:r>
              <a:t/>
            </a:r>
            <a:endParaRPr sz="2000">
              <a:latin typeface="Courier New"/>
              <a:ea typeface="Courier New"/>
              <a:cs typeface="Courier New"/>
              <a:sym typeface="Courier New"/>
            </a:endParaRPr>
          </a:p>
          <a:p>
            <a:pPr indent="0" lvl="0" marL="0" rtl="0" algn="l">
              <a:spcBef>
                <a:spcPts val="560"/>
              </a:spcBef>
              <a:spcAft>
                <a:spcPts val="0"/>
              </a:spcAft>
              <a:buClr>
                <a:schemeClr val="dk1"/>
              </a:buClr>
              <a:buSzPts val="2800"/>
              <a:buNone/>
            </a:pPr>
            <a:r>
              <a:rPr lang="en" sz="2800" u="sng"/>
              <a:t>output.txt</a:t>
            </a:r>
            <a:endParaRPr/>
          </a:p>
          <a:p>
            <a:pPr indent="0" lvl="0" marL="0" rtl="0" algn="l">
              <a:spcBef>
                <a:spcPts val="400"/>
              </a:spcBef>
              <a:spcAft>
                <a:spcPts val="0"/>
              </a:spcAft>
              <a:buClr>
                <a:schemeClr val="dk1"/>
              </a:buClr>
              <a:buSzPts val="2000"/>
              <a:buNone/>
            </a:pPr>
            <a:r>
              <a:rPr lang="en" sz="2000">
                <a:latin typeface="Courier New"/>
                <a:ea typeface="Courier New"/>
                <a:cs typeface="Courier New"/>
                <a:sym typeface="Courier New"/>
              </a:rPr>
              <a:t>This is me,printing to </a:t>
            </a:r>
            <a:endParaRPr/>
          </a:p>
          <a:p>
            <a:pPr indent="0" lvl="0" marL="0" rtl="0" algn="l">
              <a:spcBef>
                <a:spcPts val="400"/>
              </a:spcBef>
              <a:spcAft>
                <a:spcPts val="0"/>
              </a:spcAft>
              <a:buClr>
                <a:schemeClr val="dk1"/>
              </a:buClr>
              <a:buSzPts val="2000"/>
              <a:buNone/>
            </a:pPr>
            <a:r>
              <a:rPr lang="en" sz="2000">
                <a:latin typeface="Courier New"/>
                <a:ea typeface="Courier New"/>
                <a:cs typeface="Courier New"/>
                <a:sym typeface="Courier New"/>
              </a:rPr>
              <a:t> a file.</a:t>
            </a:r>
            <a:endParaRPr/>
          </a:p>
        </p:txBody>
      </p:sp>
      <p:cxnSp>
        <p:nvCxnSpPr>
          <p:cNvPr id="311" name="Google Shape;311;p46"/>
          <p:cNvCxnSpPr/>
          <p:nvPr/>
        </p:nvCxnSpPr>
        <p:spPr>
          <a:xfrm rot="10800000">
            <a:off x="4267200" y="5105400"/>
            <a:ext cx="1219200" cy="0"/>
          </a:xfrm>
          <a:prstGeom prst="straightConnector1">
            <a:avLst/>
          </a:prstGeom>
          <a:noFill/>
          <a:ln cap="flat" cmpd="sng" w="19050">
            <a:solidFill>
              <a:schemeClr val="accent1"/>
            </a:solidFill>
            <a:prstDash val="solid"/>
            <a:round/>
            <a:headEnd len="sm" w="sm" type="none"/>
            <a:tailEnd len="med" w="med" type="triangle"/>
          </a:ln>
        </p:spPr>
      </p:cxnSp>
      <p:sp>
        <p:nvSpPr>
          <p:cNvPr id="312" name="Google Shape;312;p46"/>
          <p:cNvSpPr txBox="1"/>
          <p:nvPr/>
        </p:nvSpPr>
        <p:spPr>
          <a:xfrm>
            <a:off x="5562600" y="4876800"/>
            <a:ext cx="16002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Note the spacing and newline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Only strings can be printed</a:t>
            </a:r>
            <a:endParaRPr/>
          </a:p>
        </p:txBody>
      </p:sp>
      <p:sp>
        <p:nvSpPr>
          <p:cNvPr id="319" name="Google Shape;319;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lang="en" sz="2800" u="sng"/>
              <a:t>Code</a:t>
            </a:r>
            <a:endParaRPr sz="2400" u="sng"/>
          </a:p>
          <a:p>
            <a:pPr indent="0" lvl="0" marL="0" rtl="0" algn="l">
              <a:spcBef>
                <a:spcPts val="400"/>
              </a:spcBef>
              <a:spcAft>
                <a:spcPts val="0"/>
              </a:spcAft>
              <a:buClr>
                <a:schemeClr val="dk1"/>
              </a:buClr>
              <a:buSzPts val="2000"/>
              <a:buNone/>
            </a:pPr>
            <a:r>
              <a:rPr lang="en" sz="2000">
                <a:latin typeface="Courier New"/>
                <a:ea typeface="Courier New"/>
                <a:cs typeface="Courier New"/>
                <a:sym typeface="Courier New"/>
              </a:rPr>
              <a:t>fileName = </a:t>
            </a:r>
            <a:r>
              <a:rPr lang="en" sz="2000">
                <a:solidFill>
                  <a:srgbClr val="7F7F7F"/>
                </a:solidFill>
                <a:latin typeface="Courier New"/>
                <a:ea typeface="Courier New"/>
                <a:cs typeface="Courier New"/>
                <a:sym typeface="Courier New"/>
              </a:rPr>
              <a:t>"output.txt"</a:t>
            </a:r>
            <a:endParaRPr sz="2000">
              <a:latin typeface="Courier New"/>
              <a:ea typeface="Courier New"/>
              <a:cs typeface="Courier New"/>
              <a:sym typeface="Courier New"/>
            </a:endParaRPr>
          </a:p>
          <a:p>
            <a:pPr indent="0" lvl="0" marL="0" rtl="0" algn="l">
              <a:spcBef>
                <a:spcPts val="400"/>
              </a:spcBef>
              <a:spcAft>
                <a:spcPts val="0"/>
              </a:spcAft>
              <a:buClr>
                <a:schemeClr val="dk1"/>
              </a:buClr>
              <a:buSzPts val="2000"/>
              <a:buNone/>
            </a:pPr>
            <a:r>
              <a:rPr lang="en" sz="2000">
                <a:latin typeface="Courier New"/>
                <a:ea typeface="Courier New"/>
                <a:cs typeface="Courier New"/>
                <a:sym typeface="Courier New"/>
              </a:rPr>
              <a:t>outFile = open(fileName, </a:t>
            </a:r>
            <a:r>
              <a:rPr lang="en" sz="2000">
                <a:solidFill>
                  <a:srgbClr val="7F7F7F"/>
                </a:solidFill>
                <a:latin typeface="Courier New"/>
                <a:ea typeface="Courier New"/>
                <a:cs typeface="Courier New"/>
                <a:sym typeface="Courier New"/>
              </a:rPr>
              <a:t>'w'</a:t>
            </a:r>
            <a:r>
              <a:rPr lang="en" sz="2000">
                <a:latin typeface="Courier New"/>
                <a:ea typeface="Courier New"/>
                <a:cs typeface="Courier New"/>
                <a:sym typeface="Courier New"/>
              </a:rPr>
              <a:t>)</a:t>
            </a:r>
            <a:endParaRPr/>
          </a:p>
          <a:p>
            <a:pPr indent="0" lvl="0" marL="0" rtl="0" algn="l">
              <a:spcBef>
                <a:spcPts val="400"/>
              </a:spcBef>
              <a:spcAft>
                <a:spcPts val="0"/>
              </a:spcAft>
              <a:buClr>
                <a:schemeClr val="dk1"/>
              </a:buClr>
              <a:buSzPts val="2000"/>
              <a:buNone/>
            </a:pPr>
            <a:r>
              <a:rPr lang="en" sz="2000">
                <a:latin typeface="Courier New"/>
                <a:ea typeface="Courier New"/>
                <a:cs typeface="Courier New"/>
                <a:sym typeface="Courier New"/>
              </a:rPr>
              <a:t>outFile.write(</a:t>
            </a:r>
            <a:r>
              <a:rPr b="1" lang="en" sz="2000">
                <a:solidFill>
                  <a:srgbClr val="FF0000"/>
                </a:solidFill>
                <a:latin typeface="Courier New"/>
                <a:ea typeface="Courier New"/>
                <a:cs typeface="Courier New"/>
                <a:sym typeface="Courier New"/>
              </a:rPr>
              <a:t>25</a:t>
            </a:r>
            <a:r>
              <a:rPr lang="en" sz="2000">
                <a:latin typeface="Courier New"/>
                <a:ea typeface="Courier New"/>
                <a:cs typeface="Courier New"/>
                <a:sym typeface="Courier New"/>
              </a:rPr>
              <a:t>)</a:t>
            </a:r>
            <a:endParaRPr/>
          </a:p>
          <a:p>
            <a:pPr indent="0" lvl="0" marL="0" rtl="0" algn="l">
              <a:spcBef>
                <a:spcPts val="400"/>
              </a:spcBef>
              <a:spcAft>
                <a:spcPts val="0"/>
              </a:spcAft>
              <a:buClr>
                <a:schemeClr val="dk1"/>
              </a:buClr>
              <a:buSzPts val="2000"/>
              <a:buNone/>
            </a:pPr>
            <a:r>
              <a:rPr lang="en" sz="2000">
                <a:latin typeface="Courier New"/>
                <a:ea typeface="Courier New"/>
                <a:cs typeface="Courier New"/>
                <a:sym typeface="Courier New"/>
              </a:rPr>
              <a:t>outFile.close()</a:t>
            </a:r>
            <a:endParaRPr/>
          </a:p>
          <a:p>
            <a:pPr indent="0" lvl="0" marL="0" rtl="0" algn="l">
              <a:spcBef>
                <a:spcPts val="400"/>
              </a:spcBef>
              <a:spcAft>
                <a:spcPts val="0"/>
              </a:spcAft>
              <a:buClr>
                <a:schemeClr val="dk1"/>
              </a:buClr>
              <a:buSzPts val="2000"/>
              <a:buNone/>
            </a:pPr>
            <a:r>
              <a:t/>
            </a:r>
            <a:endParaRPr sz="2000">
              <a:latin typeface="Courier New"/>
              <a:ea typeface="Courier New"/>
              <a:cs typeface="Courier New"/>
              <a:sym typeface="Courier New"/>
            </a:endParaRPr>
          </a:p>
          <a:p>
            <a:pPr indent="0" lvl="0" marL="0" rtl="0" algn="l">
              <a:spcBef>
                <a:spcPts val="560"/>
              </a:spcBef>
              <a:spcAft>
                <a:spcPts val="0"/>
              </a:spcAft>
              <a:buClr>
                <a:schemeClr val="dk1"/>
              </a:buClr>
              <a:buSzPts val="2800"/>
              <a:buNone/>
            </a:pPr>
            <a:r>
              <a:rPr lang="en" sz="2800"/>
              <a:t>Error:</a:t>
            </a:r>
            <a:endParaRPr/>
          </a:p>
          <a:p>
            <a:pPr indent="0" lvl="0" marL="0" rtl="0" algn="l">
              <a:spcBef>
                <a:spcPts val="280"/>
              </a:spcBef>
              <a:spcAft>
                <a:spcPts val="0"/>
              </a:spcAft>
              <a:buClr>
                <a:schemeClr val="dk1"/>
              </a:buClr>
              <a:buSzPts val="1400"/>
              <a:buNone/>
            </a:pPr>
            <a:r>
              <a:rPr lang="en" sz="1400">
                <a:latin typeface="Courier New"/>
                <a:ea typeface="Courier New"/>
                <a:cs typeface="Courier New"/>
                <a:sym typeface="Courier New"/>
              </a:rPr>
              <a:t>Traceback (most recent call last):</a:t>
            </a:r>
            <a:endParaRPr/>
          </a:p>
          <a:p>
            <a:pPr indent="0" lvl="0" marL="0" rtl="0" algn="l">
              <a:spcBef>
                <a:spcPts val="280"/>
              </a:spcBef>
              <a:spcAft>
                <a:spcPts val="0"/>
              </a:spcAft>
              <a:buClr>
                <a:schemeClr val="dk1"/>
              </a:buClr>
              <a:buSzPts val="1400"/>
              <a:buNone/>
            </a:pPr>
            <a:r>
              <a:rPr lang="en" sz="1400">
                <a:latin typeface="Courier New"/>
                <a:ea typeface="Courier New"/>
                <a:cs typeface="Courier New"/>
                <a:sym typeface="Courier New"/>
              </a:rPr>
              <a:t>  File "test.py", line 3, in &lt;module&gt;</a:t>
            </a:r>
            <a:endParaRPr/>
          </a:p>
          <a:p>
            <a:pPr indent="0" lvl="0" marL="0" rtl="0" algn="l">
              <a:spcBef>
                <a:spcPts val="280"/>
              </a:spcBef>
              <a:spcAft>
                <a:spcPts val="0"/>
              </a:spcAft>
              <a:buClr>
                <a:schemeClr val="dk1"/>
              </a:buClr>
              <a:buSzPts val="1400"/>
              <a:buNone/>
            </a:pPr>
            <a:r>
              <a:rPr lang="en" sz="1400">
                <a:latin typeface="Courier New"/>
                <a:ea typeface="Courier New"/>
                <a:cs typeface="Courier New"/>
                <a:sym typeface="Courier New"/>
              </a:rPr>
              <a:t>    outFile.write(25)</a:t>
            </a:r>
            <a:endParaRPr/>
          </a:p>
          <a:p>
            <a:pPr indent="0" lvl="0" marL="0" rtl="0" algn="l">
              <a:spcBef>
                <a:spcPts val="280"/>
              </a:spcBef>
              <a:spcAft>
                <a:spcPts val="0"/>
              </a:spcAft>
              <a:buClr>
                <a:schemeClr val="dk1"/>
              </a:buClr>
              <a:buSzPts val="1400"/>
              <a:buNone/>
            </a:pPr>
            <a:r>
              <a:rPr lang="en" sz="1400">
                <a:latin typeface="Courier New"/>
                <a:ea typeface="Courier New"/>
                <a:cs typeface="Courier New"/>
                <a:sym typeface="Courier New"/>
              </a:rPr>
              <a:t>TypeError: expected a character buffer object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Google Shape;185;p30"/>
          <p:cNvPicPr preferRelativeResize="0"/>
          <p:nvPr/>
        </p:nvPicPr>
        <p:blipFill rotWithShape="1">
          <a:blip r:embed="rId3">
            <a:alphaModFix/>
          </a:blip>
          <a:srcRect b="0" l="13653" r="18517" t="0"/>
          <a:stretch/>
        </p:blipFill>
        <p:spPr>
          <a:xfrm>
            <a:off x="151550" y="2565400"/>
            <a:ext cx="1336875" cy="1580400"/>
          </a:xfrm>
          <a:prstGeom prst="rect">
            <a:avLst/>
          </a:prstGeom>
          <a:noFill/>
          <a:ln>
            <a:noFill/>
          </a:ln>
        </p:spPr>
      </p:pic>
      <p:pic>
        <p:nvPicPr>
          <p:cNvPr id="186" name="Google Shape;186;p30"/>
          <p:cNvPicPr preferRelativeResize="0"/>
          <p:nvPr/>
        </p:nvPicPr>
        <p:blipFill>
          <a:blip r:embed="rId4">
            <a:alphaModFix/>
          </a:blip>
          <a:stretch>
            <a:fillRect/>
          </a:stretch>
        </p:blipFill>
        <p:spPr>
          <a:xfrm>
            <a:off x="3193525" y="357375"/>
            <a:ext cx="1093013" cy="1093013"/>
          </a:xfrm>
          <a:prstGeom prst="rect">
            <a:avLst/>
          </a:prstGeom>
          <a:noFill/>
          <a:ln>
            <a:noFill/>
          </a:ln>
        </p:spPr>
      </p:pic>
      <p:pic>
        <p:nvPicPr>
          <p:cNvPr id="187" name="Google Shape;187;p30"/>
          <p:cNvPicPr preferRelativeResize="0"/>
          <p:nvPr/>
        </p:nvPicPr>
        <p:blipFill>
          <a:blip r:embed="rId5">
            <a:alphaModFix/>
          </a:blip>
          <a:stretch>
            <a:fillRect/>
          </a:stretch>
        </p:blipFill>
        <p:spPr>
          <a:xfrm>
            <a:off x="6173600" y="339079"/>
            <a:ext cx="1093013" cy="1093013"/>
          </a:xfrm>
          <a:prstGeom prst="rect">
            <a:avLst/>
          </a:prstGeom>
          <a:noFill/>
          <a:ln>
            <a:noFill/>
          </a:ln>
        </p:spPr>
      </p:pic>
      <p:sp>
        <p:nvSpPr>
          <p:cNvPr id="188" name="Google Shape;188;p30"/>
          <p:cNvSpPr txBox="1"/>
          <p:nvPr/>
        </p:nvSpPr>
        <p:spPr>
          <a:xfrm>
            <a:off x="151550" y="692392"/>
            <a:ext cx="4377600" cy="15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t>Today’s TAs</a:t>
            </a:r>
            <a:endParaRPr b="1" sz="3600"/>
          </a:p>
        </p:txBody>
      </p:sp>
      <p:sp>
        <p:nvSpPr>
          <p:cNvPr id="189" name="Google Shape;189;p30"/>
          <p:cNvSpPr txBox="1"/>
          <p:nvPr/>
        </p:nvSpPr>
        <p:spPr>
          <a:xfrm>
            <a:off x="4650875" y="927742"/>
            <a:ext cx="1701900" cy="8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Apexa</a:t>
            </a:r>
            <a:endParaRPr sz="3600"/>
          </a:p>
        </p:txBody>
      </p:sp>
      <p:sp>
        <p:nvSpPr>
          <p:cNvPr id="190" name="Google Shape;190;p30"/>
          <p:cNvSpPr txBox="1"/>
          <p:nvPr/>
        </p:nvSpPr>
        <p:spPr>
          <a:xfrm>
            <a:off x="4471700" y="2843267"/>
            <a:ext cx="1701900" cy="8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Alex</a:t>
            </a:r>
            <a:endParaRPr sz="3600"/>
          </a:p>
        </p:txBody>
      </p:sp>
      <p:sp>
        <p:nvSpPr>
          <p:cNvPr id="191" name="Google Shape;191;p30"/>
          <p:cNvSpPr txBox="1"/>
          <p:nvPr/>
        </p:nvSpPr>
        <p:spPr>
          <a:xfrm>
            <a:off x="1489400" y="5264500"/>
            <a:ext cx="1701900" cy="8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Marianne</a:t>
            </a:r>
            <a:endParaRPr sz="2400"/>
          </a:p>
        </p:txBody>
      </p:sp>
      <p:sp>
        <p:nvSpPr>
          <p:cNvPr id="192" name="Google Shape;192;p30"/>
          <p:cNvSpPr txBox="1"/>
          <p:nvPr/>
        </p:nvSpPr>
        <p:spPr>
          <a:xfrm>
            <a:off x="4529150" y="5172800"/>
            <a:ext cx="1701900" cy="8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Kathy</a:t>
            </a:r>
            <a:endParaRPr sz="3600"/>
          </a:p>
        </p:txBody>
      </p:sp>
      <p:sp>
        <p:nvSpPr>
          <p:cNvPr id="193" name="Google Shape;193;p30"/>
          <p:cNvSpPr txBox="1"/>
          <p:nvPr/>
        </p:nvSpPr>
        <p:spPr>
          <a:xfrm>
            <a:off x="7630950" y="1030513"/>
            <a:ext cx="1701900" cy="8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Sammy</a:t>
            </a:r>
            <a:endParaRPr sz="3000"/>
          </a:p>
        </p:txBody>
      </p:sp>
      <p:sp>
        <p:nvSpPr>
          <p:cNvPr id="194" name="Google Shape;194;p30"/>
          <p:cNvSpPr txBox="1"/>
          <p:nvPr/>
        </p:nvSpPr>
        <p:spPr>
          <a:xfrm>
            <a:off x="1547863" y="2956200"/>
            <a:ext cx="1701900" cy="8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Ben</a:t>
            </a:r>
            <a:endParaRPr sz="3600"/>
          </a:p>
        </p:txBody>
      </p:sp>
      <p:pic>
        <p:nvPicPr>
          <p:cNvPr id="195" name="Google Shape;195;p30"/>
          <p:cNvPicPr preferRelativeResize="0"/>
          <p:nvPr/>
        </p:nvPicPr>
        <p:blipFill>
          <a:blip r:embed="rId6">
            <a:alphaModFix/>
          </a:blip>
          <a:stretch>
            <a:fillRect/>
          </a:stretch>
        </p:blipFill>
        <p:spPr>
          <a:xfrm>
            <a:off x="3055250" y="4758774"/>
            <a:ext cx="1473901" cy="1320192"/>
          </a:xfrm>
          <a:prstGeom prst="rect">
            <a:avLst/>
          </a:prstGeom>
          <a:noFill/>
          <a:ln>
            <a:noFill/>
          </a:ln>
        </p:spPr>
      </p:pic>
      <p:pic>
        <p:nvPicPr>
          <p:cNvPr id="196" name="Google Shape;196;p30"/>
          <p:cNvPicPr preferRelativeResize="0"/>
          <p:nvPr/>
        </p:nvPicPr>
        <p:blipFill>
          <a:blip r:embed="rId7">
            <a:alphaModFix/>
          </a:blip>
          <a:stretch>
            <a:fillRect/>
          </a:stretch>
        </p:blipFill>
        <p:spPr>
          <a:xfrm>
            <a:off x="3071600" y="2567851"/>
            <a:ext cx="1336875" cy="1381438"/>
          </a:xfrm>
          <a:prstGeom prst="rect">
            <a:avLst/>
          </a:prstGeom>
          <a:noFill/>
          <a:ln>
            <a:noFill/>
          </a:ln>
        </p:spPr>
      </p:pic>
      <p:pic>
        <p:nvPicPr>
          <p:cNvPr id="197" name="Google Shape;197;p30"/>
          <p:cNvPicPr preferRelativeResize="0"/>
          <p:nvPr/>
        </p:nvPicPr>
        <p:blipFill rotWithShape="1">
          <a:blip r:embed="rId8">
            <a:alphaModFix/>
          </a:blip>
          <a:srcRect b="20223" l="23877" r="19781" t="0"/>
          <a:stretch/>
        </p:blipFill>
        <p:spPr>
          <a:xfrm>
            <a:off x="151550" y="4730650"/>
            <a:ext cx="1336874" cy="1376452"/>
          </a:xfrm>
          <a:prstGeom prst="rect">
            <a:avLst/>
          </a:prstGeom>
          <a:noFill/>
          <a:ln>
            <a:noFill/>
          </a:ln>
        </p:spPr>
      </p:pic>
      <p:pic>
        <p:nvPicPr>
          <p:cNvPr id="198" name="Google Shape;198;p30"/>
          <p:cNvPicPr preferRelativeResize="0"/>
          <p:nvPr/>
        </p:nvPicPr>
        <p:blipFill>
          <a:blip r:embed="rId9">
            <a:alphaModFix/>
          </a:blip>
          <a:stretch>
            <a:fillRect/>
          </a:stretch>
        </p:blipFill>
        <p:spPr>
          <a:xfrm>
            <a:off x="5809800" y="2515846"/>
            <a:ext cx="1457349" cy="1457349"/>
          </a:xfrm>
          <a:prstGeom prst="rect">
            <a:avLst/>
          </a:prstGeom>
          <a:noFill/>
          <a:ln>
            <a:noFill/>
          </a:ln>
        </p:spPr>
      </p:pic>
      <p:sp>
        <p:nvSpPr>
          <p:cNvPr id="199" name="Google Shape;199;p30"/>
          <p:cNvSpPr txBox="1"/>
          <p:nvPr/>
        </p:nvSpPr>
        <p:spPr>
          <a:xfrm>
            <a:off x="7267150" y="3086213"/>
            <a:ext cx="1701900" cy="8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Louis</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Only strings can be printed</a:t>
            </a:r>
            <a:endParaRPr/>
          </a:p>
        </p:txBody>
      </p:sp>
      <p:sp>
        <p:nvSpPr>
          <p:cNvPr id="326" name="Google Shape;326;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lang="en" sz="2800" u="sng"/>
              <a:t>Code</a:t>
            </a:r>
            <a:endParaRPr sz="2400" u="sng"/>
          </a:p>
          <a:p>
            <a:pPr indent="0" lvl="0" marL="0" rtl="0" algn="l">
              <a:spcBef>
                <a:spcPts val="400"/>
              </a:spcBef>
              <a:spcAft>
                <a:spcPts val="0"/>
              </a:spcAft>
              <a:buClr>
                <a:schemeClr val="dk1"/>
              </a:buClr>
              <a:buSzPts val="2000"/>
              <a:buNone/>
            </a:pPr>
            <a:r>
              <a:rPr lang="en" sz="2000">
                <a:latin typeface="Courier New"/>
                <a:ea typeface="Courier New"/>
                <a:cs typeface="Courier New"/>
                <a:sym typeface="Courier New"/>
              </a:rPr>
              <a:t>fileName = </a:t>
            </a:r>
            <a:r>
              <a:rPr lang="en" sz="2000">
                <a:solidFill>
                  <a:srgbClr val="7F7F7F"/>
                </a:solidFill>
                <a:latin typeface="Courier New"/>
                <a:ea typeface="Courier New"/>
                <a:cs typeface="Courier New"/>
                <a:sym typeface="Courier New"/>
              </a:rPr>
              <a:t>"output.txt"</a:t>
            </a:r>
            <a:endParaRPr sz="2000">
              <a:latin typeface="Courier New"/>
              <a:ea typeface="Courier New"/>
              <a:cs typeface="Courier New"/>
              <a:sym typeface="Courier New"/>
            </a:endParaRPr>
          </a:p>
          <a:p>
            <a:pPr indent="0" lvl="0" marL="0" rtl="0" algn="l">
              <a:spcBef>
                <a:spcPts val="400"/>
              </a:spcBef>
              <a:spcAft>
                <a:spcPts val="0"/>
              </a:spcAft>
              <a:buClr>
                <a:schemeClr val="dk1"/>
              </a:buClr>
              <a:buSzPts val="2000"/>
              <a:buNone/>
            </a:pPr>
            <a:r>
              <a:rPr lang="en" sz="2000">
                <a:latin typeface="Courier New"/>
                <a:ea typeface="Courier New"/>
                <a:cs typeface="Courier New"/>
                <a:sym typeface="Courier New"/>
              </a:rPr>
              <a:t>outFile = open(fileName, </a:t>
            </a:r>
            <a:r>
              <a:rPr lang="en" sz="2000">
                <a:solidFill>
                  <a:srgbClr val="7F7F7F"/>
                </a:solidFill>
                <a:latin typeface="Courier New"/>
                <a:ea typeface="Courier New"/>
                <a:cs typeface="Courier New"/>
                <a:sym typeface="Courier New"/>
              </a:rPr>
              <a:t>'w'</a:t>
            </a:r>
            <a:r>
              <a:rPr lang="en" sz="2000">
                <a:latin typeface="Courier New"/>
                <a:ea typeface="Courier New"/>
                <a:cs typeface="Courier New"/>
                <a:sym typeface="Courier New"/>
              </a:rPr>
              <a:t>)</a:t>
            </a:r>
            <a:endParaRPr/>
          </a:p>
          <a:p>
            <a:pPr indent="0" lvl="0" marL="0" rtl="0" algn="l">
              <a:spcBef>
                <a:spcPts val="400"/>
              </a:spcBef>
              <a:spcAft>
                <a:spcPts val="0"/>
              </a:spcAft>
              <a:buClr>
                <a:schemeClr val="dk1"/>
              </a:buClr>
              <a:buSzPts val="2000"/>
              <a:buNone/>
            </a:pPr>
            <a:r>
              <a:rPr lang="en" sz="2000">
                <a:latin typeface="Courier New"/>
                <a:ea typeface="Courier New"/>
                <a:cs typeface="Courier New"/>
                <a:sym typeface="Courier New"/>
              </a:rPr>
              <a:t>outFile.write(str(</a:t>
            </a:r>
            <a:r>
              <a:rPr b="1" lang="en" sz="2000">
                <a:solidFill>
                  <a:srgbClr val="FF0000"/>
                </a:solidFill>
                <a:latin typeface="Courier New"/>
                <a:ea typeface="Courier New"/>
                <a:cs typeface="Courier New"/>
                <a:sym typeface="Courier New"/>
              </a:rPr>
              <a:t>25</a:t>
            </a:r>
            <a:r>
              <a:rPr lang="en" sz="2000">
                <a:latin typeface="Courier New"/>
                <a:ea typeface="Courier New"/>
                <a:cs typeface="Courier New"/>
                <a:sym typeface="Courier New"/>
              </a:rPr>
              <a:t>))</a:t>
            </a:r>
            <a:endParaRPr/>
          </a:p>
          <a:p>
            <a:pPr indent="0" lvl="0" marL="0" rtl="0" algn="l">
              <a:spcBef>
                <a:spcPts val="400"/>
              </a:spcBef>
              <a:spcAft>
                <a:spcPts val="0"/>
              </a:spcAft>
              <a:buClr>
                <a:schemeClr val="dk1"/>
              </a:buClr>
              <a:buSzPts val="2000"/>
              <a:buNone/>
            </a:pPr>
            <a:r>
              <a:rPr lang="en" sz="2000">
                <a:latin typeface="Courier New"/>
                <a:ea typeface="Courier New"/>
                <a:cs typeface="Courier New"/>
                <a:sym typeface="Courier New"/>
              </a:rPr>
              <a:t>outFile.close()</a:t>
            </a:r>
            <a:endParaRPr/>
          </a:p>
          <a:p>
            <a:pPr indent="0" lvl="0" marL="0" rtl="0" algn="l">
              <a:spcBef>
                <a:spcPts val="400"/>
              </a:spcBef>
              <a:spcAft>
                <a:spcPts val="0"/>
              </a:spcAft>
              <a:buClr>
                <a:schemeClr val="dk1"/>
              </a:buClr>
              <a:buSzPts val="2000"/>
              <a:buNone/>
            </a:pPr>
            <a:r>
              <a:t/>
            </a:r>
            <a:endParaRPr sz="2000">
              <a:latin typeface="Courier New"/>
              <a:ea typeface="Courier New"/>
              <a:cs typeface="Courier New"/>
              <a:sym typeface="Courier New"/>
            </a:endParaRPr>
          </a:p>
          <a:p>
            <a:pPr indent="0" lvl="0" marL="0" rtl="0" algn="l">
              <a:spcBef>
                <a:spcPts val="560"/>
              </a:spcBef>
              <a:spcAft>
                <a:spcPts val="0"/>
              </a:spcAft>
              <a:buClr>
                <a:schemeClr val="dk1"/>
              </a:buClr>
              <a:buSzPts val="2800"/>
              <a:buNone/>
            </a:pPr>
            <a:r>
              <a:rPr lang="en" sz="2800" u="sng"/>
              <a:t>output.txt</a:t>
            </a:r>
            <a:endParaRPr/>
          </a:p>
          <a:p>
            <a:pPr indent="0" lvl="0" marL="0" rtl="0" algn="l">
              <a:spcBef>
                <a:spcPts val="400"/>
              </a:spcBef>
              <a:spcAft>
                <a:spcPts val="0"/>
              </a:spcAft>
              <a:buClr>
                <a:schemeClr val="dk1"/>
              </a:buClr>
              <a:buSzPts val="2000"/>
              <a:buNone/>
            </a:pPr>
            <a:r>
              <a:rPr lang="en" sz="2000">
                <a:latin typeface="Courier New"/>
                <a:ea typeface="Courier New"/>
                <a:cs typeface="Courier New"/>
                <a:sym typeface="Courier New"/>
              </a:rPr>
              <a:t>25</a:t>
            </a:r>
            <a:endParaRPr/>
          </a:p>
        </p:txBody>
      </p:sp>
      <p:cxnSp>
        <p:nvCxnSpPr>
          <p:cNvPr id="327" name="Google Shape;327;p48"/>
          <p:cNvCxnSpPr/>
          <p:nvPr/>
        </p:nvCxnSpPr>
        <p:spPr>
          <a:xfrm rot="10800000">
            <a:off x="3505200" y="3200400"/>
            <a:ext cx="838200" cy="762000"/>
          </a:xfrm>
          <a:prstGeom prst="straightConnector1">
            <a:avLst/>
          </a:prstGeom>
          <a:noFill/>
          <a:ln cap="flat" cmpd="sng" w="19050">
            <a:solidFill>
              <a:schemeClr val="accent1"/>
            </a:solidFill>
            <a:prstDash val="solid"/>
            <a:round/>
            <a:headEnd len="sm" w="sm" type="none"/>
            <a:tailEnd len="med" w="med" type="triangle"/>
          </a:ln>
        </p:spPr>
      </p:cxnSp>
      <p:sp>
        <p:nvSpPr>
          <p:cNvPr id="328" name="Google Shape;328;p48"/>
          <p:cNvSpPr txBox="1"/>
          <p:nvPr/>
        </p:nvSpPr>
        <p:spPr>
          <a:xfrm>
            <a:off x="4352925" y="3971925"/>
            <a:ext cx="160020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A simple fix.</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en" sz="3200"/>
              <a:t>Reading and writing can be done at the same time (as long as it's to different files)</a:t>
            </a:r>
            <a:endParaRPr/>
          </a:p>
        </p:txBody>
      </p:sp>
      <p:sp>
        <p:nvSpPr>
          <p:cNvPr id="335" name="Google Shape;335;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None/>
            </a:pPr>
            <a:r>
              <a:rPr lang="en" sz="2400" u="sng"/>
              <a:t>Code</a:t>
            </a:r>
            <a:endParaRPr/>
          </a:p>
          <a:p>
            <a:pPr indent="-342900" lvl="0" marL="342900" rtl="0" algn="l">
              <a:spcBef>
                <a:spcPts val="280"/>
              </a:spcBef>
              <a:spcAft>
                <a:spcPts val="0"/>
              </a:spcAft>
              <a:buClr>
                <a:schemeClr val="dk1"/>
              </a:buClr>
              <a:buSzPts val="1400"/>
              <a:buNone/>
            </a:pPr>
            <a:r>
              <a:rPr lang="en" sz="1400">
                <a:latin typeface="Courier New"/>
                <a:ea typeface="Courier New"/>
                <a:cs typeface="Courier New"/>
                <a:sym typeface="Courier New"/>
              </a:rPr>
              <a:t>infile = "genes.txt"</a:t>
            </a:r>
            <a:endParaRPr/>
          </a:p>
          <a:p>
            <a:pPr indent="-342900" lvl="0" marL="342900" rtl="0" algn="l">
              <a:spcBef>
                <a:spcPts val="280"/>
              </a:spcBef>
              <a:spcAft>
                <a:spcPts val="0"/>
              </a:spcAft>
              <a:buClr>
                <a:schemeClr val="dk1"/>
              </a:buClr>
              <a:buSzPts val="1400"/>
              <a:buNone/>
            </a:pPr>
            <a:r>
              <a:rPr lang="en" sz="1400">
                <a:latin typeface="Courier New"/>
                <a:ea typeface="Courier New"/>
                <a:cs typeface="Courier New"/>
                <a:sym typeface="Courier New"/>
              </a:rPr>
              <a:t>outfile = "output.txt"</a:t>
            </a:r>
            <a:endParaRPr/>
          </a:p>
          <a:p>
            <a:pPr indent="-342900" lvl="0" marL="342900" rtl="0" algn="l">
              <a:spcBef>
                <a:spcPts val="280"/>
              </a:spcBef>
              <a:spcAft>
                <a:spcPts val="0"/>
              </a:spcAft>
              <a:buClr>
                <a:srgbClr val="E36C09"/>
              </a:buClr>
              <a:buSzPts val="1400"/>
              <a:buNone/>
            </a:pPr>
            <a:r>
              <a:rPr b="1" lang="en" sz="1400">
                <a:solidFill>
                  <a:srgbClr val="E36C09"/>
                </a:solidFill>
                <a:latin typeface="Courier New"/>
                <a:ea typeface="Courier New"/>
                <a:cs typeface="Courier New"/>
                <a:sym typeface="Courier New"/>
              </a:rPr>
              <a:t>inFile</a:t>
            </a:r>
            <a:r>
              <a:rPr lang="en" sz="1400">
                <a:latin typeface="Courier New"/>
                <a:ea typeface="Courier New"/>
                <a:cs typeface="Courier New"/>
                <a:sym typeface="Courier New"/>
              </a:rPr>
              <a:t> = open(infileName, 'r')</a:t>
            </a:r>
            <a:endParaRPr/>
          </a:p>
          <a:p>
            <a:pPr indent="-342900" lvl="0" marL="342900" rtl="0" algn="l">
              <a:spcBef>
                <a:spcPts val="280"/>
              </a:spcBef>
              <a:spcAft>
                <a:spcPts val="0"/>
              </a:spcAft>
              <a:buClr>
                <a:srgbClr val="938953"/>
              </a:buClr>
              <a:buSzPts val="1400"/>
              <a:buNone/>
            </a:pPr>
            <a:r>
              <a:rPr b="1" lang="en" sz="1400">
                <a:solidFill>
                  <a:srgbClr val="938953"/>
                </a:solidFill>
                <a:latin typeface="Courier New"/>
                <a:ea typeface="Courier New"/>
                <a:cs typeface="Courier New"/>
                <a:sym typeface="Courier New"/>
              </a:rPr>
              <a:t>outFile</a:t>
            </a:r>
            <a:r>
              <a:rPr lang="en" sz="1400">
                <a:latin typeface="Courier New"/>
                <a:ea typeface="Courier New"/>
                <a:cs typeface="Courier New"/>
                <a:sym typeface="Courier New"/>
              </a:rPr>
              <a:t> = open(outfileName, 'w')</a:t>
            </a:r>
            <a:endParaRPr/>
          </a:p>
          <a:p>
            <a:pPr indent="-342900" lvl="0" marL="342900" rtl="0" algn="l">
              <a:spcBef>
                <a:spcPts val="280"/>
              </a:spcBef>
              <a:spcAft>
                <a:spcPts val="0"/>
              </a:spcAft>
              <a:buClr>
                <a:srgbClr val="0070C0"/>
              </a:buClr>
              <a:buSzPts val="1400"/>
              <a:buNone/>
            </a:pPr>
            <a:r>
              <a:rPr lang="en" sz="1400">
                <a:solidFill>
                  <a:srgbClr val="0070C0"/>
                </a:solidFill>
                <a:latin typeface="Courier New"/>
                <a:ea typeface="Courier New"/>
                <a:cs typeface="Courier New"/>
                <a:sym typeface="Courier New"/>
              </a:rPr>
              <a:t>for</a:t>
            </a:r>
            <a:r>
              <a:rPr lang="en" sz="1400">
                <a:latin typeface="Courier New"/>
                <a:ea typeface="Courier New"/>
                <a:cs typeface="Courier New"/>
                <a:sym typeface="Courier New"/>
              </a:rPr>
              <a:t> line </a:t>
            </a:r>
            <a:r>
              <a:rPr lang="en" sz="1400">
                <a:solidFill>
                  <a:srgbClr val="0070C0"/>
                </a:solidFill>
                <a:latin typeface="Courier New"/>
                <a:ea typeface="Courier New"/>
                <a:cs typeface="Courier New"/>
                <a:sym typeface="Courier New"/>
              </a:rPr>
              <a:t>in</a:t>
            </a:r>
            <a:r>
              <a:rPr lang="en" sz="1400">
                <a:latin typeface="Courier New"/>
                <a:ea typeface="Courier New"/>
                <a:cs typeface="Courier New"/>
                <a:sym typeface="Courier New"/>
              </a:rPr>
              <a:t> </a:t>
            </a:r>
            <a:r>
              <a:rPr b="1" lang="en" sz="1400">
                <a:solidFill>
                  <a:srgbClr val="E36C09"/>
                </a:solidFill>
                <a:latin typeface="Courier New"/>
                <a:ea typeface="Courier New"/>
                <a:cs typeface="Courier New"/>
                <a:sym typeface="Courier New"/>
              </a:rPr>
              <a:t>inFile</a:t>
            </a:r>
            <a:r>
              <a:rPr lang="en" sz="1400">
                <a:latin typeface="Courier New"/>
                <a:ea typeface="Courier New"/>
                <a:cs typeface="Courier New"/>
                <a:sym typeface="Courier New"/>
              </a:rPr>
              <a:t>:</a:t>
            </a:r>
            <a:endParaRPr/>
          </a:p>
          <a:p>
            <a:pPr indent="-342900" lvl="0" marL="342900" rtl="0" algn="l">
              <a:spcBef>
                <a:spcPts val="280"/>
              </a:spcBef>
              <a:spcAft>
                <a:spcPts val="0"/>
              </a:spcAft>
              <a:buClr>
                <a:schemeClr val="dk1"/>
              </a:buClr>
              <a:buSzPts val="1400"/>
              <a:buNone/>
            </a:pPr>
            <a:r>
              <a:rPr lang="en" sz="1400">
                <a:latin typeface="Courier New"/>
                <a:ea typeface="Courier New"/>
                <a:cs typeface="Courier New"/>
                <a:sym typeface="Courier New"/>
              </a:rPr>
              <a:t>	line = line.rstrip('\n')</a:t>
            </a:r>
            <a:endParaRPr/>
          </a:p>
          <a:p>
            <a:pPr indent="-342900" lvl="0" marL="342900" rtl="0" algn="l">
              <a:spcBef>
                <a:spcPts val="280"/>
              </a:spcBef>
              <a:spcAft>
                <a:spcPts val="0"/>
              </a:spcAft>
              <a:buClr>
                <a:schemeClr val="dk1"/>
              </a:buClr>
              <a:buSzPts val="1400"/>
              <a:buNone/>
            </a:pPr>
            <a:r>
              <a:rPr lang="en" sz="1400">
                <a:latin typeface="Courier New"/>
                <a:ea typeface="Courier New"/>
                <a:cs typeface="Courier New"/>
                <a:sym typeface="Courier New"/>
              </a:rPr>
              <a:t>	</a:t>
            </a:r>
            <a:r>
              <a:rPr b="1" lang="en" sz="1400">
                <a:solidFill>
                  <a:srgbClr val="938953"/>
                </a:solidFill>
                <a:latin typeface="Courier New"/>
                <a:ea typeface="Courier New"/>
                <a:cs typeface="Courier New"/>
                <a:sym typeface="Courier New"/>
              </a:rPr>
              <a:t>outFile</a:t>
            </a:r>
            <a:r>
              <a:rPr lang="en" sz="1400">
                <a:latin typeface="Courier New"/>
                <a:ea typeface="Courier New"/>
                <a:cs typeface="Courier New"/>
                <a:sym typeface="Courier New"/>
              </a:rPr>
              <a:t>.write("Found " + line + "\n")</a:t>
            </a:r>
            <a:endParaRPr/>
          </a:p>
          <a:p>
            <a:pPr indent="-342900" lvl="0" marL="342900" rtl="0" algn="l">
              <a:spcBef>
                <a:spcPts val="280"/>
              </a:spcBef>
              <a:spcAft>
                <a:spcPts val="0"/>
              </a:spcAft>
              <a:buClr>
                <a:srgbClr val="938953"/>
              </a:buClr>
              <a:buSzPts val="1400"/>
              <a:buNone/>
            </a:pPr>
            <a:r>
              <a:rPr b="1" lang="en" sz="1400">
                <a:solidFill>
                  <a:srgbClr val="938953"/>
                </a:solidFill>
                <a:latin typeface="Courier New"/>
                <a:ea typeface="Courier New"/>
                <a:cs typeface="Courier New"/>
                <a:sym typeface="Courier New"/>
              </a:rPr>
              <a:t>outFile</a:t>
            </a:r>
            <a:r>
              <a:rPr lang="en" sz="1400">
                <a:latin typeface="Courier New"/>
                <a:ea typeface="Courier New"/>
                <a:cs typeface="Courier New"/>
                <a:sym typeface="Courier New"/>
              </a:rPr>
              <a:t>.close()</a:t>
            </a:r>
            <a:endParaRPr/>
          </a:p>
          <a:p>
            <a:pPr indent="-342900" lvl="0" marL="342900" rtl="0" algn="l">
              <a:spcBef>
                <a:spcPts val="280"/>
              </a:spcBef>
              <a:spcAft>
                <a:spcPts val="0"/>
              </a:spcAft>
              <a:buClr>
                <a:srgbClr val="E36C09"/>
              </a:buClr>
              <a:buSzPts val="1400"/>
              <a:buNone/>
            </a:pPr>
            <a:r>
              <a:rPr b="1" lang="en" sz="1400">
                <a:solidFill>
                  <a:srgbClr val="E36C09"/>
                </a:solidFill>
                <a:latin typeface="Courier New"/>
                <a:ea typeface="Courier New"/>
                <a:cs typeface="Courier New"/>
                <a:sym typeface="Courier New"/>
              </a:rPr>
              <a:t>inFile</a:t>
            </a:r>
            <a:r>
              <a:rPr lang="en" sz="1400">
                <a:latin typeface="Courier New"/>
                <a:ea typeface="Courier New"/>
                <a:cs typeface="Courier New"/>
                <a:sym typeface="Courier New"/>
              </a:rPr>
              <a:t>.close()</a:t>
            </a:r>
            <a:endParaRPr/>
          </a:p>
          <a:p>
            <a:pPr indent="0" lvl="0" marL="0" rtl="0" algn="l">
              <a:spcBef>
                <a:spcPts val="280"/>
              </a:spcBef>
              <a:spcAft>
                <a:spcPts val="0"/>
              </a:spcAft>
              <a:buClr>
                <a:schemeClr val="dk1"/>
              </a:buClr>
              <a:buSzPts val="1400"/>
              <a:buNone/>
            </a:pPr>
            <a:r>
              <a:t/>
            </a:r>
            <a:endParaRPr sz="1400"/>
          </a:p>
          <a:p>
            <a:pPr indent="0" lvl="0" marL="0" rtl="0" algn="l">
              <a:spcBef>
                <a:spcPts val="480"/>
              </a:spcBef>
              <a:spcAft>
                <a:spcPts val="0"/>
              </a:spcAft>
              <a:buClr>
                <a:schemeClr val="dk1"/>
              </a:buClr>
              <a:buSzPts val="2400"/>
              <a:buNone/>
            </a:pPr>
            <a:r>
              <a:rPr lang="en" sz="2400" u="sng"/>
              <a:t>output.txt</a:t>
            </a:r>
            <a:endParaRPr/>
          </a:p>
          <a:p>
            <a:pPr indent="0" lvl="0" marL="0" rtl="0" algn="l">
              <a:spcBef>
                <a:spcPts val="280"/>
              </a:spcBef>
              <a:spcAft>
                <a:spcPts val="0"/>
              </a:spcAft>
              <a:buClr>
                <a:schemeClr val="dk1"/>
              </a:buClr>
              <a:buSzPts val="1400"/>
              <a:buNone/>
            </a:pPr>
            <a:r>
              <a:rPr lang="en" sz="1400">
                <a:latin typeface="Courier New"/>
                <a:ea typeface="Courier New"/>
                <a:cs typeface="Courier New"/>
                <a:sym typeface="Courier New"/>
              </a:rPr>
              <a:t>Found uc007zzs.1</a:t>
            </a:r>
            <a:endParaRPr/>
          </a:p>
          <a:p>
            <a:pPr indent="0" lvl="0" marL="0" rtl="0" algn="l">
              <a:spcBef>
                <a:spcPts val="280"/>
              </a:spcBef>
              <a:spcAft>
                <a:spcPts val="0"/>
              </a:spcAft>
              <a:buClr>
                <a:schemeClr val="dk1"/>
              </a:buClr>
              <a:buSzPts val="1400"/>
              <a:buNone/>
            </a:pPr>
            <a:r>
              <a:rPr lang="en" sz="1400">
                <a:latin typeface="Courier New"/>
                <a:ea typeface="Courier New"/>
                <a:cs typeface="Courier New"/>
                <a:sym typeface="Courier New"/>
              </a:rPr>
              <a:t>Found uc009akk.1</a:t>
            </a:r>
            <a:endParaRPr/>
          </a:p>
          <a:p>
            <a:pPr indent="0" lvl="0" marL="0" rtl="0" algn="l">
              <a:spcBef>
                <a:spcPts val="280"/>
              </a:spcBef>
              <a:spcAft>
                <a:spcPts val="0"/>
              </a:spcAft>
              <a:buClr>
                <a:schemeClr val="dk1"/>
              </a:buClr>
              <a:buSzPts val="1400"/>
              <a:buNone/>
            </a:pPr>
            <a:r>
              <a:rPr lang="en" sz="1400">
                <a:latin typeface="Courier New"/>
                <a:ea typeface="Courier New"/>
                <a:cs typeface="Courier New"/>
                <a:sym typeface="Courier New"/>
              </a:rPr>
              <a:t>Found uc009eyb.1</a:t>
            </a:r>
            <a:endParaRPr/>
          </a:p>
          <a:p>
            <a:pPr indent="0" lvl="0" marL="0" rtl="0" algn="l">
              <a:spcBef>
                <a:spcPts val="280"/>
              </a:spcBef>
              <a:spcAft>
                <a:spcPts val="0"/>
              </a:spcAft>
              <a:buClr>
                <a:schemeClr val="dk1"/>
              </a:buClr>
              <a:buSzPts val="1400"/>
              <a:buNone/>
            </a:pPr>
            <a:r>
              <a:rPr lang="en" sz="1400">
                <a:latin typeface="Courier New"/>
                <a:ea typeface="Courier New"/>
                <a:cs typeface="Courier New"/>
                <a:sym typeface="Courier New"/>
              </a:rPr>
              <a:t>Found uc008wzq.1</a:t>
            </a:r>
            <a:endParaRPr/>
          </a:p>
          <a:p>
            <a:pPr indent="0" lvl="0" marL="0" rtl="0" algn="l">
              <a:spcBef>
                <a:spcPts val="280"/>
              </a:spcBef>
              <a:spcAft>
                <a:spcPts val="0"/>
              </a:spcAft>
              <a:buClr>
                <a:schemeClr val="dk1"/>
              </a:buClr>
              <a:buSzPts val="1400"/>
              <a:buNone/>
            </a:pPr>
            <a:r>
              <a:rPr lang="en" sz="1400">
                <a:latin typeface="Courier New"/>
                <a:ea typeface="Courier New"/>
                <a:cs typeface="Courier New"/>
                <a:sym typeface="Courier New"/>
              </a:rPr>
              <a:t>Found uc007hnl.1</a:t>
            </a:r>
            <a:endParaRPr/>
          </a:p>
        </p:txBody>
      </p:sp>
      <p:sp>
        <p:nvSpPr>
          <p:cNvPr id="336" name="Google Shape;336;p49"/>
          <p:cNvSpPr/>
          <p:nvPr/>
        </p:nvSpPr>
        <p:spPr>
          <a:xfrm>
            <a:off x="6324600" y="2057400"/>
            <a:ext cx="1600200" cy="1538883"/>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 sz="2400" u="sng">
                <a:solidFill>
                  <a:schemeClr val="dk1"/>
                </a:solidFill>
                <a:latin typeface="Calibri"/>
                <a:ea typeface="Calibri"/>
                <a:cs typeface="Calibri"/>
                <a:sym typeface="Calibri"/>
              </a:rPr>
              <a:t>genes.txt</a:t>
            </a:r>
            <a:endParaRPr sz="1800" u="sng">
              <a:solidFill>
                <a:schemeClr val="dk1"/>
              </a:solidFill>
              <a:latin typeface="Calibri"/>
              <a:ea typeface="Calibri"/>
              <a:cs typeface="Calibri"/>
              <a:sym typeface="Calibri"/>
            </a:endParaRPr>
          </a:p>
          <a:p>
            <a:pPr indent="0" lvl="0" marL="0" marR="0" rtl="0" algn="ctr">
              <a:spcBef>
                <a:spcPts val="0"/>
              </a:spcBef>
              <a:spcAft>
                <a:spcPts val="0"/>
              </a:spcAft>
              <a:buNone/>
            </a:pPr>
            <a:r>
              <a:rPr lang="en" sz="1400">
                <a:solidFill>
                  <a:schemeClr val="dk1"/>
                </a:solidFill>
                <a:latin typeface="Courier New"/>
                <a:ea typeface="Courier New"/>
                <a:cs typeface="Courier New"/>
                <a:sym typeface="Courier New"/>
              </a:rPr>
              <a:t>uc007zzs.1</a:t>
            </a:r>
            <a:endParaRPr/>
          </a:p>
          <a:p>
            <a:pPr indent="0" lvl="0" marL="0" marR="0" rtl="0" algn="ctr">
              <a:spcBef>
                <a:spcPts val="0"/>
              </a:spcBef>
              <a:spcAft>
                <a:spcPts val="0"/>
              </a:spcAft>
              <a:buNone/>
            </a:pPr>
            <a:r>
              <a:rPr lang="en" sz="1400">
                <a:solidFill>
                  <a:schemeClr val="dk1"/>
                </a:solidFill>
                <a:latin typeface="Courier New"/>
                <a:ea typeface="Courier New"/>
                <a:cs typeface="Courier New"/>
                <a:sym typeface="Courier New"/>
              </a:rPr>
              <a:t>uc009akk.1</a:t>
            </a:r>
            <a:endParaRPr/>
          </a:p>
          <a:p>
            <a:pPr indent="0" lvl="0" marL="0" marR="0" rtl="0" algn="ctr">
              <a:spcBef>
                <a:spcPts val="0"/>
              </a:spcBef>
              <a:spcAft>
                <a:spcPts val="0"/>
              </a:spcAft>
              <a:buNone/>
            </a:pPr>
            <a:r>
              <a:rPr lang="en" sz="1400">
                <a:solidFill>
                  <a:schemeClr val="dk1"/>
                </a:solidFill>
                <a:latin typeface="Courier New"/>
                <a:ea typeface="Courier New"/>
                <a:cs typeface="Courier New"/>
                <a:sym typeface="Courier New"/>
              </a:rPr>
              <a:t>uc009eyb.1</a:t>
            </a:r>
            <a:endParaRPr/>
          </a:p>
          <a:p>
            <a:pPr indent="0" lvl="0" marL="0" marR="0" rtl="0" algn="ctr">
              <a:spcBef>
                <a:spcPts val="0"/>
              </a:spcBef>
              <a:spcAft>
                <a:spcPts val="0"/>
              </a:spcAft>
              <a:buNone/>
            </a:pPr>
            <a:r>
              <a:rPr lang="en" sz="1400">
                <a:solidFill>
                  <a:schemeClr val="dk1"/>
                </a:solidFill>
                <a:latin typeface="Courier New"/>
                <a:ea typeface="Courier New"/>
                <a:cs typeface="Courier New"/>
                <a:sym typeface="Courier New"/>
              </a:rPr>
              <a:t>uc008wzq.1</a:t>
            </a:r>
            <a:endParaRPr/>
          </a:p>
          <a:p>
            <a:pPr indent="0" lvl="0" marL="0" marR="0" rtl="0" algn="ctr">
              <a:spcBef>
                <a:spcPts val="0"/>
              </a:spcBef>
              <a:spcAft>
                <a:spcPts val="0"/>
              </a:spcAft>
              <a:buNone/>
            </a:pPr>
            <a:r>
              <a:rPr lang="en" sz="1400">
                <a:solidFill>
                  <a:schemeClr val="dk1"/>
                </a:solidFill>
                <a:latin typeface="Courier New"/>
                <a:ea typeface="Courier New"/>
                <a:cs typeface="Courier New"/>
                <a:sym typeface="Courier New"/>
              </a:rPr>
              <a:t>uc007hnl.1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0"/>
          <p:cNvSpPr txBox="1"/>
          <p:nvPr>
            <p:ph type="ctrTitle"/>
          </p:nvPr>
        </p:nvSpPr>
        <p:spPr>
          <a:xfrm>
            <a:off x="685800" y="2693988"/>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latin typeface="Calibri"/>
                <a:ea typeface="Calibri"/>
                <a:cs typeface="Calibri"/>
                <a:sym typeface="Calibri"/>
              </a:rPr>
              <a:t>2. Dictionaries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Lists vs Dictionaries</a:t>
            </a:r>
            <a:endParaRPr/>
          </a:p>
        </p:txBody>
      </p:sp>
      <p:sp>
        <p:nvSpPr>
          <p:cNvPr id="347" name="Google Shape;347;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rPr lang="en"/>
              <a:t>Two main differences:</a:t>
            </a:r>
            <a:endParaRPr/>
          </a:p>
          <a:p>
            <a:pPr indent="-514350" lvl="1" marL="971550" rtl="0" algn="l">
              <a:spcBef>
                <a:spcPts val="560"/>
              </a:spcBef>
              <a:spcAft>
                <a:spcPts val="0"/>
              </a:spcAft>
              <a:buClr>
                <a:schemeClr val="dk1"/>
              </a:buClr>
              <a:buSzPts val="2800"/>
              <a:buFont typeface="Calibri"/>
              <a:buAutoNum type="arabicPeriod"/>
            </a:pPr>
            <a:r>
              <a:rPr lang="en"/>
              <a:t>You retrieve elements from a dictionary using a "key", rather than an index</a:t>
            </a:r>
            <a:endParaRPr/>
          </a:p>
          <a:p>
            <a:pPr indent="-514350" lvl="1" marL="971550" rtl="0" algn="l">
              <a:spcBef>
                <a:spcPts val="560"/>
              </a:spcBef>
              <a:spcAft>
                <a:spcPts val="0"/>
              </a:spcAft>
              <a:buClr>
                <a:schemeClr val="dk1"/>
              </a:buClr>
              <a:buSzPts val="2800"/>
              <a:buFont typeface="Calibri"/>
              <a:buAutoNum type="arabicPeriod"/>
            </a:pPr>
            <a:r>
              <a:rPr lang="en"/>
              <a:t>Dictionaries are unordered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5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1. Indexing by keys</a:t>
            </a:r>
            <a:endParaRPr/>
          </a:p>
        </p:txBody>
      </p:sp>
      <p:sp>
        <p:nvSpPr>
          <p:cNvPr id="353" name="Google Shape;353;p52"/>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200"/>
              <a:buNone/>
            </a:pPr>
            <a:r>
              <a:rPr lang="en"/>
              <a:t>A dictionary is similar to a list, except instead of accessing elements by their index, you access them by a name ("key") that you pick.</a:t>
            </a:r>
            <a:endParaRPr/>
          </a:p>
          <a:p>
            <a:pPr indent="-139700" lvl="0" marL="342900" rtl="0" algn="l">
              <a:spcBef>
                <a:spcPts val="640"/>
              </a:spcBef>
              <a:spcAft>
                <a:spcPts val="0"/>
              </a:spcAft>
              <a:buClr>
                <a:schemeClr val="dk1"/>
              </a:buClr>
              <a:buSzPts val="3200"/>
              <a:buNone/>
            </a:pPr>
            <a:r>
              <a:t/>
            </a:r>
            <a:endParaRPr/>
          </a:p>
          <a:p>
            <a:pPr indent="0" lvl="1" marL="533400" rtl="0" algn="l">
              <a:spcBef>
                <a:spcPts val="560"/>
              </a:spcBef>
              <a:spcAft>
                <a:spcPts val="0"/>
              </a:spcAft>
              <a:buClr>
                <a:schemeClr val="dk1"/>
              </a:buClr>
              <a:buSzPts val="2240"/>
              <a:buNone/>
            </a:pPr>
            <a:r>
              <a:t/>
            </a:r>
            <a:endParaRPr/>
          </a:p>
          <a:p>
            <a:pPr indent="0" lvl="1" marL="533400" rtl="0" algn="l">
              <a:spcBef>
                <a:spcPts val="560"/>
              </a:spcBef>
              <a:spcAft>
                <a:spcPts val="0"/>
              </a:spcAft>
              <a:buClr>
                <a:schemeClr val="dk1"/>
              </a:buClr>
              <a:buSzPts val="2240"/>
              <a:buNone/>
            </a:pPr>
            <a:r>
              <a:t/>
            </a:r>
            <a:endParaRPr/>
          </a:p>
          <a:p>
            <a:pPr indent="0" lvl="1" marL="533400" rtl="0" algn="l">
              <a:spcBef>
                <a:spcPts val="560"/>
              </a:spcBef>
              <a:spcAft>
                <a:spcPts val="0"/>
              </a:spcAft>
              <a:buClr>
                <a:schemeClr val="dk1"/>
              </a:buClr>
              <a:buSzPts val="2240"/>
              <a:buNone/>
            </a:pPr>
            <a:r>
              <a:rPr lang="en"/>
              <a:t>&gt;&gt;&gt; print (dict["animal"])</a:t>
            </a:r>
            <a:endParaRPr/>
          </a:p>
          <a:p>
            <a:pPr indent="0" lvl="1" marL="533400" rtl="0" algn="l">
              <a:spcBef>
                <a:spcPts val="560"/>
              </a:spcBef>
              <a:spcAft>
                <a:spcPts val="0"/>
              </a:spcAft>
              <a:buClr>
                <a:schemeClr val="dk1"/>
              </a:buClr>
              <a:buSzPts val="2240"/>
              <a:buNone/>
            </a:pPr>
            <a:r>
              <a:rPr lang="en"/>
              <a:t>cat</a:t>
            </a:r>
            <a:endParaRPr/>
          </a:p>
        </p:txBody>
      </p:sp>
      <p:graphicFrame>
        <p:nvGraphicFramePr>
          <p:cNvPr id="354" name="Google Shape;354;p52"/>
          <p:cNvGraphicFramePr/>
          <p:nvPr/>
        </p:nvGraphicFramePr>
        <p:xfrm>
          <a:off x="838200" y="3581400"/>
          <a:ext cx="3000000" cy="3000000"/>
        </p:xfrm>
        <a:graphic>
          <a:graphicData uri="http://schemas.openxmlformats.org/drawingml/2006/table">
            <a:tbl>
              <a:tblPr>
                <a:noFill/>
                <a:tableStyleId>{9635494C-C4C5-40FE-8FE8-25B5B2749176}</a:tableStyleId>
              </a:tblPr>
              <a:tblGrid>
                <a:gridCol w="1032500"/>
                <a:gridCol w="1032500"/>
                <a:gridCol w="1032500"/>
                <a:gridCol w="1032500"/>
                <a:gridCol w="1032500"/>
                <a:gridCol w="1032500"/>
                <a:gridCol w="1032500"/>
              </a:tblGrid>
              <a:tr h="370150">
                <a:tc>
                  <a:txBody>
                    <a:bodyPr/>
                    <a:lstStyle/>
                    <a:p>
                      <a:pPr indent="0" lvl="0" marL="0" marR="0" rtl="0" algn="l">
                        <a:spcBef>
                          <a:spcPts val="0"/>
                        </a:spcBef>
                        <a:spcAft>
                          <a:spcPts val="0"/>
                        </a:spcAft>
                        <a:buNone/>
                      </a:pPr>
                      <a:r>
                        <a:t/>
                      </a:r>
                      <a:endParaRPr sz="1200"/>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'age'</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'animal'</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'num'</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203</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'count'</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'flag'</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70150">
                <a:tc>
                  <a:txBody>
                    <a:bodyPr/>
                    <a:lstStyle/>
                    <a:p>
                      <a:pPr indent="0" lvl="0" marL="0" marR="0" rtl="0" algn="l">
                        <a:spcBef>
                          <a:spcPts val="0"/>
                        </a:spcBef>
                        <a:spcAft>
                          <a:spcPts val="0"/>
                        </a:spcAft>
                        <a:buClr>
                          <a:srgbClr val="000000"/>
                        </a:buClr>
                        <a:buSzPts val="943"/>
                        <a:buFont typeface="Arial"/>
                        <a:buNone/>
                      </a:pPr>
                      <a:r>
                        <a:rPr lang="en" sz="1200">
                          <a:latin typeface="Courier New"/>
                          <a:ea typeface="Courier New"/>
                          <a:cs typeface="Courier New"/>
                          <a:sym typeface="Courier New"/>
                        </a:rPr>
                        <a:t>hash</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3</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"cat"</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56.9</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4</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10</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True</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5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1. Indexing by keys</a:t>
            </a:r>
            <a:endParaRPr/>
          </a:p>
        </p:txBody>
      </p:sp>
      <p:sp>
        <p:nvSpPr>
          <p:cNvPr id="360" name="Google Shape;360;p53"/>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200"/>
              <a:buNone/>
            </a:pPr>
            <a:r>
              <a:rPr lang="en"/>
              <a:t>A dictionary is similar to a list, except instead of accessing elements by their index, you access them by a name ("key") that you pick.</a:t>
            </a:r>
            <a:endParaRPr/>
          </a:p>
          <a:p>
            <a:pPr indent="-139700" lvl="0" marL="342900" rtl="0" algn="l">
              <a:spcBef>
                <a:spcPts val="640"/>
              </a:spcBef>
              <a:spcAft>
                <a:spcPts val="0"/>
              </a:spcAft>
              <a:buClr>
                <a:schemeClr val="dk1"/>
              </a:buClr>
              <a:buSzPts val="3200"/>
              <a:buNone/>
            </a:pPr>
            <a:r>
              <a:t/>
            </a:r>
            <a:endParaRPr/>
          </a:p>
          <a:p>
            <a:pPr indent="0" lvl="1" marL="533400" rtl="0" algn="l">
              <a:spcBef>
                <a:spcPts val="560"/>
              </a:spcBef>
              <a:spcAft>
                <a:spcPts val="0"/>
              </a:spcAft>
              <a:buClr>
                <a:schemeClr val="dk1"/>
              </a:buClr>
              <a:buSzPts val="2240"/>
              <a:buNone/>
            </a:pPr>
            <a:r>
              <a:t/>
            </a:r>
            <a:endParaRPr/>
          </a:p>
          <a:p>
            <a:pPr indent="0" lvl="1" marL="533400" rtl="0" algn="l">
              <a:spcBef>
                <a:spcPts val="560"/>
              </a:spcBef>
              <a:spcAft>
                <a:spcPts val="0"/>
              </a:spcAft>
              <a:buClr>
                <a:schemeClr val="dk1"/>
              </a:buClr>
              <a:buSzPts val="2240"/>
              <a:buNone/>
            </a:pPr>
            <a:r>
              <a:t/>
            </a:r>
            <a:endParaRPr/>
          </a:p>
          <a:p>
            <a:pPr indent="0" lvl="1" marL="533400" rtl="0" algn="l">
              <a:spcBef>
                <a:spcPts val="560"/>
              </a:spcBef>
              <a:spcAft>
                <a:spcPts val="0"/>
              </a:spcAft>
              <a:buClr>
                <a:schemeClr val="dk1"/>
              </a:buClr>
              <a:buSzPts val="2240"/>
              <a:buNone/>
            </a:pPr>
            <a:r>
              <a:rPr lang="en"/>
              <a:t>&gt;&gt;&gt; print (dict["animal"])</a:t>
            </a:r>
            <a:endParaRPr/>
          </a:p>
          <a:p>
            <a:pPr indent="0" lvl="1" marL="533400" rtl="0" algn="l">
              <a:spcBef>
                <a:spcPts val="560"/>
              </a:spcBef>
              <a:spcAft>
                <a:spcPts val="0"/>
              </a:spcAft>
              <a:buClr>
                <a:schemeClr val="dk1"/>
              </a:buClr>
              <a:buSzPts val="2240"/>
              <a:buNone/>
            </a:pPr>
            <a:r>
              <a:rPr lang="en"/>
              <a:t>cat</a:t>
            </a:r>
            <a:endParaRPr/>
          </a:p>
        </p:txBody>
      </p:sp>
      <p:graphicFrame>
        <p:nvGraphicFramePr>
          <p:cNvPr id="361" name="Google Shape;361;p53"/>
          <p:cNvGraphicFramePr/>
          <p:nvPr/>
        </p:nvGraphicFramePr>
        <p:xfrm>
          <a:off x="838200" y="3581400"/>
          <a:ext cx="3000000" cy="3000000"/>
        </p:xfrm>
        <a:graphic>
          <a:graphicData uri="http://schemas.openxmlformats.org/drawingml/2006/table">
            <a:tbl>
              <a:tblPr>
                <a:noFill/>
                <a:tableStyleId>{9635494C-C4C5-40FE-8FE8-25B5B2749176}</a:tableStyleId>
              </a:tblPr>
              <a:tblGrid>
                <a:gridCol w="1032500"/>
                <a:gridCol w="1032500"/>
                <a:gridCol w="1032500"/>
                <a:gridCol w="1032500"/>
                <a:gridCol w="1032500"/>
                <a:gridCol w="1032500"/>
                <a:gridCol w="1032500"/>
              </a:tblGrid>
              <a:tr h="370150">
                <a:tc>
                  <a:txBody>
                    <a:bodyPr/>
                    <a:lstStyle/>
                    <a:p>
                      <a:pPr indent="0" lvl="0" marL="0" marR="0" rtl="0" algn="l">
                        <a:spcBef>
                          <a:spcPts val="0"/>
                        </a:spcBef>
                        <a:spcAft>
                          <a:spcPts val="0"/>
                        </a:spcAft>
                        <a:buNone/>
                      </a:pPr>
                      <a:r>
                        <a:t/>
                      </a:r>
                      <a:endParaRPr sz="1200"/>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'age'</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'animal'</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'num'</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203</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'count'</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'flag'</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70150">
                <a:tc>
                  <a:txBody>
                    <a:bodyPr/>
                    <a:lstStyle/>
                    <a:p>
                      <a:pPr indent="0" lvl="0" marL="0" marR="0" rtl="0" algn="l">
                        <a:spcBef>
                          <a:spcPts val="0"/>
                        </a:spcBef>
                        <a:spcAft>
                          <a:spcPts val="0"/>
                        </a:spcAft>
                        <a:buClr>
                          <a:srgbClr val="000000"/>
                        </a:buClr>
                        <a:buSzPts val="943"/>
                        <a:buFont typeface="Arial"/>
                        <a:buNone/>
                      </a:pPr>
                      <a:r>
                        <a:rPr lang="en" sz="1200">
                          <a:latin typeface="Courier New"/>
                          <a:ea typeface="Courier New"/>
                          <a:cs typeface="Courier New"/>
                          <a:sym typeface="Courier New"/>
                        </a:rPr>
                        <a:t>hash</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3</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"cat"</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56.9</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4</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10</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True</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cxnSp>
        <p:nvCxnSpPr>
          <p:cNvPr id="362" name="Google Shape;362;p53"/>
          <p:cNvCxnSpPr/>
          <p:nvPr/>
        </p:nvCxnSpPr>
        <p:spPr>
          <a:xfrm>
            <a:off x="4648200" y="3886200"/>
            <a:ext cx="1905000" cy="1371600"/>
          </a:xfrm>
          <a:prstGeom prst="straightConnector1">
            <a:avLst/>
          </a:prstGeom>
          <a:noFill/>
          <a:ln cap="flat" cmpd="sng" w="12700">
            <a:solidFill>
              <a:schemeClr val="dk1"/>
            </a:solidFill>
            <a:prstDash val="solid"/>
            <a:round/>
            <a:headEnd len="med" w="med" type="triangle"/>
            <a:tailEnd len="sm" w="sm" type="none"/>
          </a:ln>
        </p:spPr>
      </p:cxnSp>
      <p:cxnSp>
        <p:nvCxnSpPr>
          <p:cNvPr id="363" name="Google Shape;363;p53"/>
          <p:cNvCxnSpPr/>
          <p:nvPr/>
        </p:nvCxnSpPr>
        <p:spPr>
          <a:xfrm>
            <a:off x="5562600" y="3886200"/>
            <a:ext cx="990600" cy="1371600"/>
          </a:xfrm>
          <a:prstGeom prst="straightConnector1">
            <a:avLst/>
          </a:prstGeom>
          <a:noFill/>
          <a:ln cap="flat" cmpd="sng" w="12700">
            <a:solidFill>
              <a:schemeClr val="dk1"/>
            </a:solidFill>
            <a:prstDash val="solid"/>
            <a:round/>
            <a:headEnd len="med" w="med" type="triangle"/>
            <a:tailEnd len="sm" w="sm" type="none"/>
          </a:ln>
        </p:spPr>
      </p:cxnSp>
      <p:sp>
        <p:nvSpPr>
          <p:cNvPr id="364" name="Google Shape;364;p53"/>
          <p:cNvSpPr txBox="1"/>
          <p:nvPr/>
        </p:nvSpPr>
        <p:spPr>
          <a:xfrm>
            <a:off x="6553200" y="5257800"/>
            <a:ext cx="2209800" cy="11695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Keys can be strings or numbers. You can use single quotes or double quotes around the strings; doesn't matter</a:t>
            </a:r>
            <a:endParaRPr/>
          </a:p>
        </p:txBody>
      </p:sp>
      <p:cxnSp>
        <p:nvCxnSpPr>
          <p:cNvPr id="365" name="Google Shape;365;p53"/>
          <p:cNvCxnSpPr/>
          <p:nvPr/>
        </p:nvCxnSpPr>
        <p:spPr>
          <a:xfrm>
            <a:off x="1371600" y="4267200"/>
            <a:ext cx="1752600" cy="1295400"/>
          </a:xfrm>
          <a:prstGeom prst="straightConnector1">
            <a:avLst/>
          </a:prstGeom>
          <a:noFill/>
          <a:ln cap="flat" cmpd="sng" w="12700">
            <a:solidFill>
              <a:schemeClr val="dk1"/>
            </a:solidFill>
            <a:prstDash val="solid"/>
            <a:round/>
            <a:headEnd len="med" w="med" type="triangle"/>
            <a:tailEnd len="sm" w="sm" type="none"/>
          </a:ln>
        </p:spPr>
      </p:cxnSp>
      <p:sp>
        <p:nvSpPr>
          <p:cNvPr id="366" name="Google Shape;366;p53"/>
          <p:cNvSpPr txBox="1"/>
          <p:nvPr/>
        </p:nvSpPr>
        <p:spPr>
          <a:xfrm>
            <a:off x="3124200" y="5562600"/>
            <a:ext cx="2209800" cy="9541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Dictionaries are similar to what other languages call "hash tables". So I might call them that sometimes.</a:t>
            </a:r>
            <a:endParaRPr/>
          </a:p>
        </p:txBody>
      </p:sp>
    </p:spTree>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2. Unordered</a:t>
            </a:r>
            <a:endParaRPr/>
          </a:p>
        </p:txBody>
      </p:sp>
      <p:sp>
        <p:nvSpPr>
          <p:cNvPr id="372" name="Google Shape;372;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b="1" lang="en"/>
              <a:t>Lists</a:t>
            </a:r>
            <a:r>
              <a:rPr i="1" lang="en"/>
              <a:t> </a:t>
            </a:r>
            <a:r>
              <a:rPr lang="en"/>
              <a:t>are all about keeping elements in some order. Though you may change the ordering from time to time, it's still in </a:t>
            </a:r>
            <a:r>
              <a:rPr i="1" lang="en"/>
              <a:t>some</a:t>
            </a:r>
            <a:r>
              <a:rPr lang="en"/>
              <a:t> order.</a:t>
            </a:r>
            <a:endParaRPr/>
          </a:p>
          <a:p>
            <a:pPr indent="0" lvl="0" marL="0" rtl="0" algn="l">
              <a:lnSpc>
                <a:spcPct val="90000"/>
              </a:lnSpc>
              <a:spcBef>
                <a:spcPts val="640"/>
              </a:spcBef>
              <a:spcAft>
                <a:spcPts val="0"/>
              </a:spcAft>
              <a:buClr>
                <a:schemeClr val="dk1"/>
              </a:buClr>
              <a:buSzPts val="3200"/>
              <a:buNone/>
            </a:pPr>
            <a:r>
              <a:t/>
            </a:r>
            <a:endParaRPr/>
          </a:p>
          <a:p>
            <a:pPr indent="0" lvl="0" marL="0" rtl="0" algn="l">
              <a:lnSpc>
                <a:spcPct val="90000"/>
              </a:lnSpc>
              <a:spcBef>
                <a:spcPts val="640"/>
              </a:spcBef>
              <a:spcAft>
                <a:spcPts val="0"/>
              </a:spcAft>
              <a:buClr>
                <a:schemeClr val="dk1"/>
              </a:buClr>
              <a:buSzPts val="3200"/>
              <a:buNone/>
            </a:pPr>
            <a:r>
              <a:rPr lang="en"/>
              <a:t>You should think of </a:t>
            </a:r>
            <a:r>
              <a:rPr b="1" lang="en"/>
              <a:t>dictionaries</a:t>
            </a:r>
            <a:r>
              <a:rPr lang="en"/>
              <a:t> more like magic grab bags. You mark each piece of data with a key, then throw it in the bag. When you want that data back, you just tell the bag the key and it spits out the data assigned to that key.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2. Unordered</a:t>
            </a:r>
            <a:endParaRPr/>
          </a:p>
        </p:txBody>
      </p:sp>
      <p:sp>
        <p:nvSpPr>
          <p:cNvPr id="378" name="Google Shape;378;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b="1" lang="en"/>
              <a:t>Lists</a:t>
            </a:r>
            <a:r>
              <a:rPr lang="en"/>
              <a:t> are all about keeping elements in some order. Though you may change the ordering from time to time, it's still in </a:t>
            </a:r>
            <a:r>
              <a:rPr i="1" lang="en"/>
              <a:t>some</a:t>
            </a:r>
            <a:r>
              <a:rPr lang="en"/>
              <a:t> order.</a:t>
            </a:r>
            <a:endParaRPr/>
          </a:p>
          <a:p>
            <a:pPr indent="0" lvl="0" marL="0" rtl="0" algn="l">
              <a:lnSpc>
                <a:spcPct val="90000"/>
              </a:lnSpc>
              <a:spcBef>
                <a:spcPts val="640"/>
              </a:spcBef>
              <a:spcAft>
                <a:spcPts val="0"/>
              </a:spcAft>
              <a:buClr>
                <a:schemeClr val="dk1"/>
              </a:buClr>
              <a:buSzPts val="3200"/>
              <a:buNone/>
            </a:pPr>
            <a:r>
              <a:t/>
            </a:r>
            <a:endParaRPr/>
          </a:p>
          <a:p>
            <a:pPr indent="0" lvl="0" marL="0" rtl="0" algn="l">
              <a:lnSpc>
                <a:spcPct val="90000"/>
              </a:lnSpc>
              <a:spcBef>
                <a:spcPts val="640"/>
              </a:spcBef>
              <a:spcAft>
                <a:spcPts val="0"/>
              </a:spcAft>
              <a:buClr>
                <a:schemeClr val="dk1"/>
              </a:buClr>
              <a:buSzPts val="3200"/>
              <a:buNone/>
            </a:pPr>
            <a:r>
              <a:rPr lang="en"/>
              <a:t>You should think of </a:t>
            </a:r>
            <a:r>
              <a:rPr b="1" lang="en"/>
              <a:t>dictionaries</a:t>
            </a:r>
            <a:r>
              <a:rPr lang="en"/>
              <a:t> more like magic grab bags. You mark each piece of data with a key, then throw it in the bag. When you want that data back, you just tell the bag the key and it spits out the data assigned to that key.</a:t>
            </a:r>
            <a:endParaRPr/>
          </a:p>
        </p:txBody>
      </p:sp>
      <p:sp>
        <p:nvSpPr>
          <p:cNvPr id="379" name="Google Shape;379;p55"/>
          <p:cNvSpPr/>
          <p:nvPr/>
        </p:nvSpPr>
        <p:spPr>
          <a:xfrm>
            <a:off x="2133600" y="2286000"/>
            <a:ext cx="4572000" cy="2400657"/>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Technicality:</a:t>
            </a:r>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Ok, so in reality, there </a:t>
            </a:r>
            <a:r>
              <a:rPr i="1" lang="en" sz="1800">
                <a:solidFill>
                  <a:schemeClr val="dk1"/>
                </a:solidFill>
                <a:latin typeface="Calibri"/>
                <a:ea typeface="Calibri"/>
                <a:cs typeface="Calibri"/>
                <a:sym typeface="Calibri"/>
              </a:rPr>
              <a:t>is</a:t>
            </a:r>
            <a:r>
              <a:rPr lang="en" sz="1800">
                <a:solidFill>
                  <a:schemeClr val="dk1"/>
                </a:solidFill>
                <a:latin typeface="Calibri"/>
                <a:ea typeface="Calibri"/>
                <a:cs typeface="Calibri"/>
                <a:sym typeface="Calibri"/>
              </a:rPr>
              <a:t> an order to your dictionary. But it is an order that Python picks that obeys complex rules and is essentially unpredictable by us. So for all intents and purposes, it may as well be unordered.  Don't worry about it too much... just treat it like a magic grab bag and all will be well.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56"/>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Practice with dictionary keys</a:t>
            </a:r>
            <a:endParaRPr/>
          </a:p>
        </p:txBody>
      </p:sp>
      <p:sp>
        <p:nvSpPr>
          <p:cNvPr id="385" name="Google Shape;385;p56"/>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chemeClr val="dk1"/>
              </a:buClr>
              <a:buSzPts val="3200"/>
              <a:buNone/>
            </a:pPr>
            <a:br>
              <a:rPr lang="en"/>
            </a:br>
            <a:endParaRPr/>
          </a:p>
          <a:p>
            <a:pPr indent="-139700" lvl="0" marL="342900" rtl="0" algn="l">
              <a:spcBef>
                <a:spcPts val="640"/>
              </a:spcBef>
              <a:spcAft>
                <a:spcPts val="0"/>
              </a:spcAft>
              <a:buClr>
                <a:schemeClr val="dk1"/>
              </a:buClr>
              <a:buSzPts val="3200"/>
              <a:buNone/>
            </a:pPr>
            <a:r>
              <a:t/>
            </a:r>
            <a:endParaRPr/>
          </a:p>
          <a:p>
            <a:pPr indent="-342900" lvl="0" marL="342900" rtl="0" algn="l">
              <a:spcBef>
                <a:spcPts val="480"/>
              </a:spcBef>
              <a:spcAft>
                <a:spcPts val="0"/>
              </a:spcAft>
              <a:buClr>
                <a:schemeClr val="dk1"/>
              </a:buClr>
              <a:buSzPts val="2400"/>
              <a:buNone/>
            </a:pPr>
            <a:r>
              <a:rPr lang="en" sz="2400"/>
              <a:t>What will this code print?</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print (hash['count'])</a:t>
            </a:r>
            <a:endParaRPr/>
          </a:p>
          <a:p>
            <a:pPr indent="-190500" lvl="0" marL="342900" rtl="0" algn="l">
              <a:spcBef>
                <a:spcPts val="480"/>
              </a:spcBef>
              <a:spcAft>
                <a:spcPts val="0"/>
              </a:spcAft>
              <a:buClr>
                <a:schemeClr val="dk1"/>
              </a:buClr>
              <a:buSzPts val="2400"/>
              <a:buNone/>
            </a:pPr>
            <a:r>
              <a:t/>
            </a:r>
            <a:endParaRPr sz="2400">
              <a:latin typeface="Courier New"/>
              <a:ea typeface="Courier New"/>
              <a:cs typeface="Courier New"/>
              <a:sym typeface="Courier New"/>
            </a:endParaRPr>
          </a:p>
          <a:p>
            <a:pPr indent="-190500" lvl="0" marL="342900" rtl="0" algn="l">
              <a:spcBef>
                <a:spcPts val="480"/>
              </a:spcBef>
              <a:spcAft>
                <a:spcPts val="0"/>
              </a:spcAft>
              <a:buClr>
                <a:schemeClr val="dk1"/>
              </a:buClr>
              <a:buSzPts val="2400"/>
              <a:buNone/>
            </a:pPr>
            <a:r>
              <a:t/>
            </a:r>
            <a:endParaRPr sz="2400">
              <a:latin typeface="Courier New"/>
              <a:ea typeface="Courier New"/>
              <a:cs typeface="Courier New"/>
              <a:sym typeface="Courier New"/>
            </a:endParaRPr>
          </a:p>
        </p:txBody>
      </p:sp>
      <p:graphicFrame>
        <p:nvGraphicFramePr>
          <p:cNvPr id="386" name="Google Shape;386;p56"/>
          <p:cNvGraphicFramePr/>
          <p:nvPr/>
        </p:nvGraphicFramePr>
        <p:xfrm>
          <a:off x="844425" y="1809800"/>
          <a:ext cx="3000000" cy="3000000"/>
        </p:xfrm>
        <a:graphic>
          <a:graphicData uri="http://schemas.openxmlformats.org/drawingml/2006/table">
            <a:tbl>
              <a:tblPr>
                <a:noFill/>
                <a:tableStyleId>{9635494C-C4C5-40FE-8FE8-25B5B2749176}</a:tableStyleId>
              </a:tblPr>
              <a:tblGrid>
                <a:gridCol w="1032500"/>
                <a:gridCol w="1032500"/>
                <a:gridCol w="1032500"/>
                <a:gridCol w="1032500"/>
                <a:gridCol w="1032500"/>
                <a:gridCol w="1032500"/>
                <a:gridCol w="1032500"/>
              </a:tblGrid>
              <a:tr h="370150">
                <a:tc>
                  <a:txBody>
                    <a:bodyPr/>
                    <a:lstStyle/>
                    <a:p>
                      <a:pPr indent="0" lvl="0" marL="0" marR="0" rtl="0" algn="l">
                        <a:spcBef>
                          <a:spcPts val="0"/>
                        </a:spcBef>
                        <a:spcAft>
                          <a:spcPts val="0"/>
                        </a:spcAft>
                        <a:buNone/>
                      </a:pPr>
                      <a:r>
                        <a:t/>
                      </a:r>
                      <a:endParaRPr sz="1200"/>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'age'</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'animal'</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'num'</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205</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'count'</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'flag'</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70150">
                <a:tc>
                  <a:txBody>
                    <a:bodyPr/>
                    <a:lstStyle/>
                    <a:p>
                      <a:pPr indent="0" lvl="0" marL="0" marR="0" rtl="0" algn="l">
                        <a:spcBef>
                          <a:spcPts val="0"/>
                        </a:spcBef>
                        <a:spcAft>
                          <a:spcPts val="0"/>
                        </a:spcAft>
                        <a:buClr>
                          <a:srgbClr val="000000"/>
                        </a:buClr>
                        <a:buSzPts val="943"/>
                        <a:buFont typeface="Arial"/>
                        <a:buNone/>
                      </a:pPr>
                      <a:r>
                        <a:rPr lang="en" sz="1200">
                          <a:latin typeface="Courier New"/>
                          <a:ea typeface="Courier New"/>
                          <a:cs typeface="Courier New"/>
                          <a:sym typeface="Courier New"/>
                        </a:rPr>
                        <a:t>hash</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3</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"cat"</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56.9</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4</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10</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True</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57"/>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dictionary keys</a:t>
            </a:r>
            <a:endParaRPr/>
          </a:p>
        </p:txBody>
      </p:sp>
      <p:sp>
        <p:nvSpPr>
          <p:cNvPr id="392" name="Google Shape;392;p57"/>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139700" lvl="0" marL="342900" rtl="0" algn="l">
              <a:spcBef>
                <a:spcPts val="640"/>
              </a:spcBef>
              <a:spcAft>
                <a:spcPts val="0"/>
              </a:spcAft>
              <a:buClr>
                <a:schemeClr val="dk1"/>
              </a:buClr>
              <a:buSzPts val="3200"/>
              <a:buNone/>
            </a:pPr>
            <a:r>
              <a:t/>
            </a:r>
            <a:endParaRPr/>
          </a:p>
          <a:p>
            <a:pPr indent="-342900" lvl="0" marL="342900" rtl="0" algn="l">
              <a:spcBef>
                <a:spcPts val="480"/>
              </a:spcBef>
              <a:spcAft>
                <a:spcPts val="0"/>
              </a:spcAft>
              <a:buClr>
                <a:srgbClr val="000000"/>
              </a:buClr>
              <a:buSzPts val="880"/>
              <a:buFont typeface="Arial"/>
              <a:buNone/>
            </a:pPr>
            <a:r>
              <a:rPr lang="en" sz="2400"/>
              <a:t>What will this code print?</a:t>
            </a:r>
            <a:endParaRPr/>
          </a:p>
          <a:p>
            <a:pPr indent="0" lvl="0" marL="457200" rtl="0" algn="l">
              <a:spcBef>
                <a:spcPts val="360"/>
              </a:spcBef>
              <a:spcAft>
                <a:spcPts val="0"/>
              </a:spcAft>
              <a:buClr>
                <a:schemeClr val="dk1"/>
              </a:buClr>
              <a:buSzPts val="1800"/>
              <a:buFont typeface="Arial"/>
              <a:buNone/>
            </a:pPr>
            <a:r>
              <a:rPr lang="en" sz="1800">
                <a:latin typeface="Courier New"/>
                <a:ea typeface="Courier New"/>
                <a:cs typeface="Courier New"/>
                <a:sym typeface="Courier New"/>
              </a:rPr>
              <a:t>print (hash['count'])</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480"/>
              </a:spcBef>
              <a:spcAft>
                <a:spcPts val="0"/>
              </a:spcAft>
              <a:buClr>
                <a:srgbClr val="000000"/>
              </a:buClr>
              <a:buSzPts val="880"/>
              <a:buFont typeface="Arial"/>
              <a:buNone/>
            </a:pPr>
            <a:r>
              <a:rPr lang="en" sz="2400"/>
              <a:t>Result:</a:t>
            </a:r>
            <a:endParaRPr/>
          </a:p>
          <a:p>
            <a:pPr indent="0" lvl="0" marL="457200" rtl="0" algn="l">
              <a:spcBef>
                <a:spcPts val="360"/>
              </a:spcBef>
              <a:spcAft>
                <a:spcPts val="0"/>
              </a:spcAft>
              <a:buClr>
                <a:srgbClr val="000000"/>
              </a:buClr>
              <a:buSzPts val="825"/>
              <a:buFont typeface="Arial"/>
              <a:buNone/>
            </a:pPr>
            <a:r>
              <a:rPr lang="en" sz="1800">
                <a:latin typeface="Courier New"/>
                <a:ea typeface="Courier New"/>
                <a:cs typeface="Courier New"/>
                <a:sym typeface="Courier New"/>
              </a:rPr>
              <a:t>10</a:t>
            </a:r>
            <a:endParaRPr/>
          </a:p>
        </p:txBody>
      </p:sp>
      <p:graphicFrame>
        <p:nvGraphicFramePr>
          <p:cNvPr id="393" name="Google Shape;393;p57"/>
          <p:cNvGraphicFramePr/>
          <p:nvPr/>
        </p:nvGraphicFramePr>
        <p:xfrm>
          <a:off x="844425" y="1809800"/>
          <a:ext cx="3000000" cy="3000000"/>
        </p:xfrm>
        <a:graphic>
          <a:graphicData uri="http://schemas.openxmlformats.org/drawingml/2006/table">
            <a:tbl>
              <a:tblPr>
                <a:noFill/>
                <a:tableStyleId>{9635494C-C4C5-40FE-8FE8-25B5B2749176}</a:tableStyleId>
              </a:tblPr>
              <a:tblGrid>
                <a:gridCol w="1032500"/>
                <a:gridCol w="1032500"/>
                <a:gridCol w="1032500"/>
                <a:gridCol w="1032500"/>
                <a:gridCol w="1032500"/>
                <a:gridCol w="1032500"/>
                <a:gridCol w="1032500"/>
              </a:tblGrid>
              <a:tr h="370150">
                <a:tc>
                  <a:txBody>
                    <a:bodyPr/>
                    <a:lstStyle/>
                    <a:p>
                      <a:pPr indent="0" lvl="0" marL="0" marR="0" rtl="0" algn="l">
                        <a:spcBef>
                          <a:spcPts val="0"/>
                        </a:spcBef>
                        <a:spcAft>
                          <a:spcPts val="0"/>
                        </a:spcAft>
                        <a:buNone/>
                      </a:pPr>
                      <a:r>
                        <a:t/>
                      </a:r>
                      <a:endParaRPr sz="1200"/>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'age'</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'animal'</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'num'</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205</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'count'</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'flag'</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70150">
                <a:tc>
                  <a:txBody>
                    <a:bodyPr/>
                    <a:lstStyle/>
                    <a:p>
                      <a:pPr indent="0" lvl="0" marL="0" marR="0" rtl="0" algn="l">
                        <a:spcBef>
                          <a:spcPts val="0"/>
                        </a:spcBef>
                        <a:spcAft>
                          <a:spcPts val="0"/>
                        </a:spcAft>
                        <a:buClr>
                          <a:srgbClr val="000000"/>
                        </a:buClr>
                        <a:buSzPts val="943"/>
                        <a:buFont typeface="Arial"/>
                        <a:buNone/>
                      </a:pPr>
                      <a:r>
                        <a:rPr lang="en" sz="1200">
                          <a:latin typeface="Courier New"/>
                          <a:ea typeface="Courier New"/>
                          <a:cs typeface="Courier New"/>
                          <a:sym typeface="Courier New"/>
                        </a:rPr>
                        <a:t>hash</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3</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"cat"</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56.9</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4</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10</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True</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Previously on GCB Bootcamp</a:t>
            </a:r>
            <a:endParaRPr/>
          </a:p>
        </p:txBody>
      </p:sp>
      <p:sp>
        <p:nvSpPr>
          <p:cNvPr id="205" name="Google Shape;205;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
              <a:t>Introduction to lists</a:t>
            </a:r>
            <a:endParaRPr/>
          </a:p>
          <a:p>
            <a:pPr indent="-342900" lvl="0" marL="342900" rtl="0" algn="l">
              <a:spcBef>
                <a:spcPts val="640"/>
              </a:spcBef>
              <a:spcAft>
                <a:spcPts val="0"/>
              </a:spcAft>
              <a:buClr>
                <a:schemeClr val="dk1"/>
              </a:buClr>
              <a:buSzPts val="3200"/>
              <a:buChar char="•"/>
            </a:pPr>
            <a:r>
              <a:rPr lang="en"/>
              <a:t>Processing files using .split()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58"/>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dictionary keys</a:t>
            </a:r>
            <a:endParaRPr/>
          </a:p>
        </p:txBody>
      </p:sp>
      <p:sp>
        <p:nvSpPr>
          <p:cNvPr id="399" name="Google Shape;399;p58"/>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139700" lvl="0" marL="342900" rtl="0" algn="l">
              <a:spcBef>
                <a:spcPts val="640"/>
              </a:spcBef>
              <a:spcAft>
                <a:spcPts val="0"/>
              </a:spcAft>
              <a:buClr>
                <a:schemeClr val="dk1"/>
              </a:buClr>
              <a:buSzPts val="3200"/>
              <a:buNone/>
            </a:pPr>
            <a:r>
              <a:t/>
            </a:r>
            <a:endParaRPr/>
          </a:p>
          <a:p>
            <a:pPr indent="-342900" lvl="0" marL="342900" rtl="0" algn="l">
              <a:spcBef>
                <a:spcPts val="480"/>
              </a:spcBef>
              <a:spcAft>
                <a:spcPts val="0"/>
              </a:spcAft>
              <a:buClr>
                <a:srgbClr val="000000"/>
              </a:buClr>
              <a:buSzPts val="880"/>
              <a:buFont typeface="Arial"/>
              <a:buNone/>
            </a:pPr>
            <a:r>
              <a:rPr lang="en" sz="2400"/>
              <a:t>What will this code print?</a:t>
            </a:r>
            <a:endParaRPr/>
          </a:p>
          <a:p>
            <a:pPr indent="0" lvl="0" marL="457200" rtl="0" algn="l">
              <a:spcBef>
                <a:spcPts val="360"/>
              </a:spcBef>
              <a:spcAft>
                <a:spcPts val="0"/>
              </a:spcAft>
              <a:buClr>
                <a:srgbClr val="000000"/>
              </a:buClr>
              <a:buSzPts val="825"/>
              <a:buFont typeface="Arial"/>
              <a:buNone/>
            </a:pPr>
            <a:r>
              <a:rPr lang="en" sz="1800">
                <a:latin typeface="Courier New"/>
                <a:ea typeface="Courier New"/>
                <a:cs typeface="Courier New"/>
                <a:sym typeface="Courier New"/>
              </a:rPr>
              <a:t>print (hash['num'])</a:t>
            </a:r>
            <a:endParaRPr/>
          </a:p>
          <a:p>
            <a:pPr indent="-190500" lvl="0" marL="342900" rtl="0" algn="l">
              <a:spcBef>
                <a:spcPts val="480"/>
              </a:spcBef>
              <a:spcAft>
                <a:spcPts val="0"/>
              </a:spcAft>
              <a:buClr>
                <a:schemeClr val="dk1"/>
              </a:buClr>
              <a:buSzPts val="2400"/>
              <a:buNone/>
            </a:pPr>
            <a:r>
              <a:t/>
            </a:r>
            <a:endParaRPr sz="2400">
              <a:latin typeface="Courier New"/>
              <a:ea typeface="Courier New"/>
              <a:cs typeface="Courier New"/>
              <a:sym typeface="Courier New"/>
            </a:endParaRPr>
          </a:p>
          <a:p>
            <a:pPr indent="-190500" lvl="0" marL="342900" rtl="0" algn="l">
              <a:spcBef>
                <a:spcPts val="480"/>
              </a:spcBef>
              <a:spcAft>
                <a:spcPts val="0"/>
              </a:spcAft>
              <a:buClr>
                <a:schemeClr val="dk1"/>
              </a:buClr>
              <a:buSzPts val="2400"/>
              <a:buNone/>
            </a:pPr>
            <a:r>
              <a:t/>
            </a:r>
            <a:endParaRPr sz="2400">
              <a:latin typeface="Courier New"/>
              <a:ea typeface="Courier New"/>
              <a:cs typeface="Courier New"/>
              <a:sym typeface="Courier New"/>
            </a:endParaRPr>
          </a:p>
        </p:txBody>
      </p:sp>
      <p:graphicFrame>
        <p:nvGraphicFramePr>
          <p:cNvPr id="400" name="Google Shape;400;p58"/>
          <p:cNvGraphicFramePr/>
          <p:nvPr/>
        </p:nvGraphicFramePr>
        <p:xfrm>
          <a:off x="844425" y="1809800"/>
          <a:ext cx="3000000" cy="3000000"/>
        </p:xfrm>
        <a:graphic>
          <a:graphicData uri="http://schemas.openxmlformats.org/drawingml/2006/table">
            <a:tbl>
              <a:tblPr>
                <a:noFill/>
                <a:tableStyleId>{9635494C-C4C5-40FE-8FE8-25B5B2749176}</a:tableStyleId>
              </a:tblPr>
              <a:tblGrid>
                <a:gridCol w="1032500"/>
                <a:gridCol w="1032500"/>
                <a:gridCol w="1032500"/>
                <a:gridCol w="1032500"/>
                <a:gridCol w="1032500"/>
                <a:gridCol w="1032500"/>
                <a:gridCol w="1032500"/>
              </a:tblGrid>
              <a:tr h="370150">
                <a:tc>
                  <a:txBody>
                    <a:bodyPr/>
                    <a:lstStyle/>
                    <a:p>
                      <a:pPr indent="0" lvl="0" marL="0" marR="0" rtl="0" algn="l">
                        <a:spcBef>
                          <a:spcPts val="0"/>
                        </a:spcBef>
                        <a:spcAft>
                          <a:spcPts val="0"/>
                        </a:spcAft>
                        <a:buNone/>
                      </a:pPr>
                      <a:r>
                        <a:t/>
                      </a:r>
                      <a:endParaRPr sz="1200"/>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'age'</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'animal'</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'num'</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205</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'count'</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'flag'</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70150">
                <a:tc>
                  <a:txBody>
                    <a:bodyPr/>
                    <a:lstStyle/>
                    <a:p>
                      <a:pPr indent="0" lvl="0" marL="0" marR="0" rtl="0" algn="l">
                        <a:spcBef>
                          <a:spcPts val="0"/>
                        </a:spcBef>
                        <a:spcAft>
                          <a:spcPts val="0"/>
                        </a:spcAft>
                        <a:buClr>
                          <a:srgbClr val="000000"/>
                        </a:buClr>
                        <a:buSzPts val="943"/>
                        <a:buFont typeface="Arial"/>
                        <a:buNone/>
                      </a:pPr>
                      <a:r>
                        <a:rPr lang="en" sz="1200">
                          <a:latin typeface="Courier New"/>
                          <a:ea typeface="Courier New"/>
                          <a:cs typeface="Courier New"/>
                          <a:sym typeface="Courier New"/>
                        </a:rPr>
                        <a:t>hash</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3</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"cat"</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56.9</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4</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10</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True</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59"/>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dictionary keys</a:t>
            </a:r>
            <a:endParaRPr/>
          </a:p>
        </p:txBody>
      </p:sp>
      <p:sp>
        <p:nvSpPr>
          <p:cNvPr id="406" name="Google Shape;406;p59"/>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139700" lvl="0" marL="342900" rtl="0" algn="l">
              <a:spcBef>
                <a:spcPts val="640"/>
              </a:spcBef>
              <a:spcAft>
                <a:spcPts val="0"/>
              </a:spcAft>
              <a:buClr>
                <a:schemeClr val="dk1"/>
              </a:buClr>
              <a:buSzPts val="3200"/>
              <a:buNone/>
            </a:pPr>
            <a:r>
              <a:t/>
            </a:r>
            <a:endParaRPr/>
          </a:p>
          <a:p>
            <a:pPr indent="-342900" lvl="0" marL="342900" rtl="0" algn="l">
              <a:spcBef>
                <a:spcPts val="480"/>
              </a:spcBef>
              <a:spcAft>
                <a:spcPts val="0"/>
              </a:spcAft>
              <a:buClr>
                <a:srgbClr val="000000"/>
              </a:buClr>
              <a:buSzPts val="880"/>
              <a:buFont typeface="Arial"/>
              <a:buNone/>
            </a:pPr>
            <a:r>
              <a:rPr lang="en" sz="2400"/>
              <a:t>What will this code print?</a:t>
            </a:r>
            <a:endParaRPr/>
          </a:p>
          <a:p>
            <a:pPr indent="0" lvl="0" marL="457200" rtl="0" algn="l">
              <a:spcBef>
                <a:spcPts val="360"/>
              </a:spcBef>
              <a:spcAft>
                <a:spcPts val="0"/>
              </a:spcAft>
              <a:buClr>
                <a:srgbClr val="000000"/>
              </a:buClr>
              <a:buSzPts val="825"/>
              <a:buFont typeface="Arial"/>
              <a:buNone/>
            </a:pPr>
            <a:r>
              <a:rPr lang="en" sz="1800">
                <a:latin typeface="Courier New"/>
                <a:ea typeface="Courier New"/>
                <a:cs typeface="Courier New"/>
                <a:sym typeface="Courier New"/>
              </a:rPr>
              <a:t>print (hash['num'])</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480"/>
              </a:spcBef>
              <a:spcAft>
                <a:spcPts val="0"/>
              </a:spcAft>
              <a:buClr>
                <a:srgbClr val="000000"/>
              </a:buClr>
              <a:buSzPts val="880"/>
              <a:buFont typeface="Arial"/>
              <a:buNone/>
            </a:pPr>
            <a:r>
              <a:rPr lang="en" sz="2400"/>
              <a:t>Result:</a:t>
            </a:r>
            <a:endParaRPr/>
          </a:p>
          <a:p>
            <a:pPr indent="0" lvl="0" marL="457200" rtl="0" algn="l">
              <a:spcBef>
                <a:spcPts val="360"/>
              </a:spcBef>
              <a:spcAft>
                <a:spcPts val="0"/>
              </a:spcAft>
              <a:buClr>
                <a:srgbClr val="000000"/>
              </a:buClr>
              <a:buSzPts val="825"/>
              <a:buFont typeface="Arial"/>
              <a:buNone/>
            </a:pPr>
            <a:r>
              <a:rPr lang="en" sz="1800">
                <a:latin typeface="Courier New"/>
                <a:ea typeface="Courier New"/>
                <a:cs typeface="Courier New"/>
                <a:sym typeface="Courier New"/>
              </a:rPr>
              <a:t>56.9</a:t>
            </a:r>
            <a:endParaRPr/>
          </a:p>
        </p:txBody>
      </p:sp>
      <p:graphicFrame>
        <p:nvGraphicFramePr>
          <p:cNvPr id="407" name="Google Shape;407;p59"/>
          <p:cNvGraphicFramePr/>
          <p:nvPr/>
        </p:nvGraphicFramePr>
        <p:xfrm>
          <a:off x="844425" y="1809800"/>
          <a:ext cx="3000000" cy="3000000"/>
        </p:xfrm>
        <a:graphic>
          <a:graphicData uri="http://schemas.openxmlformats.org/drawingml/2006/table">
            <a:tbl>
              <a:tblPr>
                <a:noFill/>
                <a:tableStyleId>{9635494C-C4C5-40FE-8FE8-25B5B2749176}</a:tableStyleId>
              </a:tblPr>
              <a:tblGrid>
                <a:gridCol w="1032500"/>
                <a:gridCol w="1032500"/>
                <a:gridCol w="1032500"/>
                <a:gridCol w="1032500"/>
                <a:gridCol w="1032500"/>
                <a:gridCol w="1032500"/>
                <a:gridCol w="1032500"/>
              </a:tblGrid>
              <a:tr h="370150">
                <a:tc>
                  <a:txBody>
                    <a:bodyPr/>
                    <a:lstStyle/>
                    <a:p>
                      <a:pPr indent="0" lvl="0" marL="0" marR="0" rtl="0" algn="l">
                        <a:spcBef>
                          <a:spcPts val="0"/>
                        </a:spcBef>
                        <a:spcAft>
                          <a:spcPts val="0"/>
                        </a:spcAft>
                        <a:buNone/>
                      </a:pPr>
                      <a:r>
                        <a:t/>
                      </a:r>
                      <a:endParaRPr sz="1200"/>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'age'</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'animal'</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'num'</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205</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'count'</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'flag'</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70150">
                <a:tc>
                  <a:txBody>
                    <a:bodyPr/>
                    <a:lstStyle/>
                    <a:p>
                      <a:pPr indent="0" lvl="0" marL="0" marR="0" rtl="0" algn="l">
                        <a:spcBef>
                          <a:spcPts val="0"/>
                        </a:spcBef>
                        <a:spcAft>
                          <a:spcPts val="0"/>
                        </a:spcAft>
                        <a:buClr>
                          <a:srgbClr val="000000"/>
                        </a:buClr>
                        <a:buSzPts val="943"/>
                        <a:buFont typeface="Arial"/>
                        <a:buNone/>
                      </a:pPr>
                      <a:r>
                        <a:rPr lang="en" sz="1200">
                          <a:latin typeface="Courier New"/>
                          <a:ea typeface="Courier New"/>
                          <a:cs typeface="Courier New"/>
                          <a:sym typeface="Courier New"/>
                        </a:rPr>
                        <a:t>hash</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3</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"cat"</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56.9</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4</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10</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True</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ransition spd="slow">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60"/>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dictionary keys</a:t>
            </a:r>
            <a:endParaRPr/>
          </a:p>
        </p:txBody>
      </p:sp>
      <p:sp>
        <p:nvSpPr>
          <p:cNvPr id="413" name="Google Shape;413;p60"/>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139700" lvl="0" marL="342900" rtl="0" algn="l">
              <a:spcBef>
                <a:spcPts val="640"/>
              </a:spcBef>
              <a:spcAft>
                <a:spcPts val="0"/>
              </a:spcAft>
              <a:buClr>
                <a:schemeClr val="dk1"/>
              </a:buClr>
              <a:buSzPts val="3200"/>
              <a:buNone/>
            </a:pPr>
            <a:r>
              <a:t/>
            </a:r>
            <a:endParaRPr/>
          </a:p>
          <a:p>
            <a:pPr indent="-342900" lvl="0" marL="342900" rtl="0" algn="l">
              <a:spcBef>
                <a:spcPts val="480"/>
              </a:spcBef>
              <a:spcAft>
                <a:spcPts val="0"/>
              </a:spcAft>
              <a:buClr>
                <a:srgbClr val="000000"/>
              </a:buClr>
              <a:buSzPts val="880"/>
              <a:buFont typeface="Arial"/>
              <a:buNone/>
            </a:pPr>
            <a:r>
              <a:rPr lang="en" sz="2400"/>
              <a:t>What will this code print?</a:t>
            </a:r>
            <a:endParaRPr/>
          </a:p>
          <a:p>
            <a:pPr indent="0" lvl="0" marL="457200" rtl="0" algn="l">
              <a:spcBef>
                <a:spcPts val="360"/>
              </a:spcBef>
              <a:spcAft>
                <a:spcPts val="0"/>
              </a:spcAft>
              <a:buClr>
                <a:srgbClr val="000000"/>
              </a:buClr>
              <a:buSzPts val="825"/>
              <a:buFont typeface="Arial"/>
              <a:buNone/>
            </a:pPr>
            <a:r>
              <a:rPr lang="en" sz="1800">
                <a:latin typeface="Courier New"/>
                <a:ea typeface="Courier New"/>
                <a:cs typeface="Courier New"/>
                <a:sym typeface="Courier New"/>
              </a:rPr>
              <a:t>print (hash[age])</a:t>
            </a:r>
            <a:endParaRPr/>
          </a:p>
          <a:p>
            <a:pPr indent="-190500" lvl="0" marL="342900" rtl="0" algn="l">
              <a:spcBef>
                <a:spcPts val="480"/>
              </a:spcBef>
              <a:spcAft>
                <a:spcPts val="0"/>
              </a:spcAft>
              <a:buClr>
                <a:schemeClr val="dk1"/>
              </a:buClr>
              <a:buSzPts val="2400"/>
              <a:buNone/>
            </a:pPr>
            <a:r>
              <a:t/>
            </a:r>
            <a:endParaRPr sz="2400">
              <a:latin typeface="Courier New"/>
              <a:ea typeface="Courier New"/>
              <a:cs typeface="Courier New"/>
              <a:sym typeface="Courier New"/>
            </a:endParaRPr>
          </a:p>
          <a:p>
            <a:pPr indent="-190500" lvl="0" marL="342900" rtl="0" algn="l">
              <a:spcBef>
                <a:spcPts val="480"/>
              </a:spcBef>
              <a:spcAft>
                <a:spcPts val="0"/>
              </a:spcAft>
              <a:buClr>
                <a:schemeClr val="dk1"/>
              </a:buClr>
              <a:buSzPts val="2400"/>
              <a:buNone/>
            </a:pPr>
            <a:r>
              <a:t/>
            </a:r>
            <a:endParaRPr sz="2400">
              <a:latin typeface="Courier New"/>
              <a:ea typeface="Courier New"/>
              <a:cs typeface="Courier New"/>
              <a:sym typeface="Courier New"/>
            </a:endParaRPr>
          </a:p>
          <a:p>
            <a:pPr indent="-190500" lvl="0" marL="342900" rtl="0" algn="l">
              <a:spcBef>
                <a:spcPts val="480"/>
              </a:spcBef>
              <a:spcAft>
                <a:spcPts val="0"/>
              </a:spcAft>
              <a:buClr>
                <a:schemeClr val="dk1"/>
              </a:buClr>
              <a:buSzPts val="2400"/>
              <a:buNone/>
            </a:pPr>
            <a:r>
              <a:t/>
            </a:r>
            <a:endParaRPr sz="2400">
              <a:latin typeface="Courier New"/>
              <a:ea typeface="Courier New"/>
              <a:cs typeface="Courier New"/>
              <a:sym typeface="Courier New"/>
            </a:endParaRPr>
          </a:p>
        </p:txBody>
      </p:sp>
      <p:graphicFrame>
        <p:nvGraphicFramePr>
          <p:cNvPr id="414" name="Google Shape;414;p60"/>
          <p:cNvGraphicFramePr/>
          <p:nvPr/>
        </p:nvGraphicFramePr>
        <p:xfrm>
          <a:off x="844425" y="1809800"/>
          <a:ext cx="3000000" cy="3000000"/>
        </p:xfrm>
        <a:graphic>
          <a:graphicData uri="http://schemas.openxmlformats.org/drawingml/2006/table">
            <a:tbl>
              <a:tblPr>
                <a:noFill/>
                <a:tableStyleId>{9635494C-C4C5-40FE-8FE8-25B5B2749176}</a:tableStyleId>
              </a:tblPr>
              <a:tblGrid>
                <a:gridCol w="1032500"/>
                <a:gridCol w="1032500"/>
                <a:gridCol w="1032500"/>
                <a:gridCol w="1032500"/>
                <a:gridCol w="1032500"/>
                <a:gridCol w="1032500"/>
                <a:gridCol w="1032500"/>
              </a:tblGrid>
              <a:tr h="370150">
                <a:tc>
                  <a:txBody>
                    <a:bodyPr/>
                    <a:lstStyle/>
                    <a:p>
                      <a:pPr indent="0" lvl="0" marL="0" marR="0" rtl="0" algn="l">
                        <a:spcBef>
                          <a:spcPts val="0"/>
                        </a:spcBef>
                        <a:spcAft>
                          <a:spcPts val="0"/>
                        </a:spcAft>
                        <a:buNone/>
                      </a:pPr>
                      <a:r>
                        <a:t/>
                      </a:r>
                      <a:endParaRPr sz="1200"/>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'age'</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'animal'</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'num'</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205</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'count'</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'flag'</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70150">
                <a:tc>
                  <a:txBody>
                    <a:bodyPr/>
                    <a:lstStyle/>
                    <a:p>
                      <a:pPr indent="0" lvl="0" marL="0" marR="0" rtl="0" algn="l">
                        <a:spcBef>
                          <a:spcPts val="0"/>
                        </a:spcBef>
                        <a:spcAft>
                          <a:spcPts val="0"/>
                        </a:spcAft>
                        <a:buClr>
                          <a:srgbClr val="000000"/>
                        </a:buClr>
                        <a:buSzPts val="943"/>
                        <a:buFont typeface="Arial"/>
                        <a:buNone/>
                      </a:pPr>
                      <a:r>
                        <a:rPr lang="en" sz="1200">
                          <a:latin typeface="Courier New"/>
                          <a:ea typeface="Courier New"/>
                          <a:cs typeface="Courier New"/>
                          <a:sym typeface="Courier New"/>
                        </a:rPr>
                        <a:t>hash</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3</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"cat"</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56.9</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4</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10</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True</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ransition spd="slow">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6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dictionary keys</a:t>
            </a:r>
            <a:endParaRPr/>
          </a:p>
        </p:txBody>
      </p:sp>
      <p:sp>
        <p:nvSpPr>
          <p:cNvPr id="420" name="Google Shape;420;p6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139700" lvl="0" marL="342900" rtl="0" algn="l">
              <a:spcBef>
                <a:spcPts val="640"/>
              </a:spcBef>
              <a:spcAft>
                <a:spcPts val="0"/>
              </a:spcAft>
              <a:buClr>
                <a:schemeClr val="dk1"/>
              </a:buClr>
              <a:buSzPts val="3200"/>
              <a:buNone/>
            </a:pPr>
            <a:r>
              <a:t/>
            </a:r>
            <a:endParaRPr/>
          </a:p>
          <a:p>
            <a:pPr indent="-342900" lvl="0" marL="342900" rtl="0" algn="l">
              <a:spcBef>
                <a:spcPts val="480"/>
              </a:spcBef>
              <a:spcAft>
                <a:spcPts val="0"/>
              </a:spcAft>
              <a:buClr>
                <a:srgbClr val="000000"/>
              </a:buClr>
              <a:buSzPts val="880"/>
              <a:buFont typeface="Arial"/>
              <a:buNone/>
            </a:pPr>
            <a:r>
              <a:rPr lang="en" sz="2400"/>
              <a:t>What will this code print?</a:t>
            </a:r>
            <a:endParaRPr/>
          </a:p>
          <a:p>
            <a:pPr indent="0" lvl="0" marL="457200" rtl="0" algn="l">
              <a:spcBef>
                <a:spcPts val="360"/>
              </a:spcBef>
              <a:spcAft>
                <a:spcPts val="0"/>
              </a:spcAft>
              <a:buClr>
                <a:srgbClr val="000000"/>
              </a:buClr>
              <a:buSzPts val="825"/>
              <a:buFont typeface="Arial"/>
              <a:buNone/>
            </a:pPr>
            <a:r>
              <a:rPr lang="en" sz="1800">
                <a:latin typeface="Courier New"/>
                <a:ea typeface="Courier New"/>
                <a:cs typeface="Courier New"/>
                <a:sym typeface="Courier New"/>
              </a:rPr>
              <a:t>print (hash[age])</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480"/>
              </a:spcBef>
              <a:spcAft>
                <a:spcPts val="0"/>
              </a:spcAft>
              <a:buClr>
                <a:srgbClr val="000000"/>
              </a:buClr>
              <a:buSzPts val="880"/>
              <a:buFont typeface="Arial"/>
              <a:buNone/>
            </a:pPr>
            <a:r>
              <a:rPr lang="en" sz="2400"/>
              <a:t>Result:</a:t>
            </a:r>
            <a:endParaRPr/>
          </a:p>
          <a:p>
            <a:pPr indent="0" lvl="0" marL="457200" rtl="0" algn="l">
              <a:spcBef>
                <a:spcPts val="360"/>
              </a:spcBef>
              <a:spcAft>
                <a:spcPts val="0"/>
              </a:spcAft>
              <a:buClr>
                <a:srgbClr val="000000"/>
              </a:buClr>
              <a:buSzPts val="825"/>
              <a:buFont typeface="Arial"/>
              <a:buNone/>
            </a:pPr>
            <a:r>
              <a:rPr lang="en" sz="1800">
                <a:latin typeface="Courier New"/>
                <a:ea typeface="Courier New"/>
                <a:cs typeface="Courier New"/>
                <a:sym typeface="Courier New"/>
              </a:rPr>
              <a:t>Traceback (most recent call last):</a:t>
            </a:r>
            <a:endParaRPr/>
          </a:p>
          <a:p>
            <a:pPr indent="0" lvl="0" marL="457200" rtl="0" algn="l">
              <a:spcBef>
                <a:spcPts val="360"/>
              </a:spcBef>
              <a:spcAft>
                <a:spcPts val="0"/>
              </a:spcAft>
              <a:buClr>
                <a:srgbClr val="000000"/>
              </a:buClr>
              <a:buSzPts val="825"/>
              <a:buFont typeface="Arial"/>
              <a:buNone/>
            </a:pPr>
            <a:r>
              <a:rPr lang="en" sz="1800">
                <a:latin typeface="Courier New"/>
                <a:ea typeface="Courier New"/>
                <a:cs typeface="Courier New"/>
                <a:sym typeface="Courier New"/>
              </a:rPr>
              <a:t>  File "&lt;stdin&gt;", line 1, in &lt;module&gt;</a:t>
            </a:r>
            <a:endParaRPr/>
          </a:p>
          <a:p>
            <a:pPr indent="0" lvl="0" marL="457200" rtl="0" algn="l">
              <a:spcBef>
                <a:spcPts val="360"/>
              </a:spcBef>
              <a:spcAft>
                <a:spcPts val="0"/>
              </a:spcAft>
              <a:buClr>
                <a:srgbClr val="000000"/>
              </a:buClr>
              <a:buSzPts val="825"/>
              <a:buFont typeface="Arial"/>
              <a:buNone/>
            </a:pPr>
            <a:r>
              <a:rPr lang="en" sz="1800">
                <a:latin typeface="Courier New"/>
                <a:ea typeface="Courier New"/>
                <a:cs typeface="Courier New"/>
                <a:sym typeface="Courier New"/>
              </a:rPr>
              <a:t>NameError: name 'age' is not defined</a:t>
            </a:r>
            <a:endParaRPr/>
          </a:p>
          <a:p>
            <a:pPr indent="-190500" lvl="0" marL="342900" rtl="0" algn="l">
              <a:spcBef>
                <a:spcPts val="480"/>
              </a:spcBef>
              <a:spcAft>
                <a:spcPts val="0"/>
              </a:spcAft>
              <a:buClr>
                <a:schemeClr val="dk1"/>
              </a:buClr>
              <a:buSzPts val="2400"/>
              <a:buNone/>
            </a:pPr>
            <a:r>
              <a:t/>
            </a:r>
            <a:endParaRPr sz="2400">
              <a:latin typeface="Courier New"/>
              <a:ea typeface="Courier New"/>
              <a:cs typeface="Courier New"/>
              <a:sym typeface="Courier New"/>
            </a:endParaRPr>
          </a:p>
        </p:txBody>
      </p:sp>
      <p:graphicFrame>
        <p:nvGraphicFramePr>
          <p:cNvPr id="421" name="Google Shape;421;p61"/>
          <p:cNvGraphicFramePr/>
          <p:nvPr/>
        </p:nvGraphicFramePr>
        <p:xfrm>
          <a:off x="844425" y="1809800"/>
          <a:ext cx="3000000" cy="3000000"/>
        </p:xfrm>
        <a:graphic>
          <a:graphicData uri="http://schemas.openxmlformats.org/drawingml/2006/table">
            <a:tbl>
              <a:tblPr>
                <a:noFill/>
                <a:tableStyleId>{9635494C-C4C5-40FE-8FE8-25B5B2749176}</a:tableStyleId>
              </a:tblPr>
              <a:tblGrid>
                <a:gridCol w="1032500"/>
                <a:gridCol w="1032500"/>
                <a:gridCol w="1032500"/>
                <a:gridCol w="1032500"/>
                <a:gridCol w="1032500"/>
                <a:gridCol w="1032500"/>
                <a:gridCol w="1032500"/>
              </a:tblGrid>
              <a:tr h="370150">
                <a:tc>
                  <a:txBody>
                    <a:bodyPr/>
                    <a:lstStyle/>
                    <a:p>
                      <a:pPr indent="0" lvl="0" marL="0" marR="0" rtl="0" algn="l">
                        <a:spcBef>
                          <a:spcPts val="0"/>
                        </a:spcBef>
                        <a:spcAft>
                          <a:spcPts val="0"/>
                        </a:spcAft>
                        <a:buNone/>
                      </a:pPr>
                      <a:r>
                        <a:t/>
                      </a:r>
                      <a:endParaRPr sz="1200"/>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'age'</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'animal'</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'num'</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205</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'count'</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'flag'</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70150">
                <a:tc>
                  <a:txBody>
                    <a:bodyPr/>
                    <a:lstStyle/>
                    <a:p>
                      <a:pPr indent="0" lvl="0" marL="0" marR="0" rtl="0" algn="l">
                        <a:spcBef>
                          <a:spcPts val="0"/>
                        </a:spcBef>
                        <a:spcAft>
                          <a:spcPts val="0"/>
                        </a:spcAft>
                        <a:buClr>
                          <a:srgbClr val="000000"/>
                        </a:buClr>
                        <a:buSzPts val="943"/>
                        <a:buFont typeface="Arial"/>
                        <a:buNone/>
                      </a:pPr>
                      <a:r>
                        <a:rPr lang="en" sz="1200">
                          <a:latin typeface="Courier New"/>
                          <a:ea typeface="Courier New"/>
                          <a:cs typeface="Courier New"/>
                          <a:sym typeface="Courier New"/>
                        </a:rPr>
                        <a:t>hash</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3</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"cat"</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56.9</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4</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10</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True</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22" name="Google Shape;422;p61"/>
          <p:cNvSpPr txBox="1"/>
          <p:nvPr/>
        </p:nvSpPr>
        <p:spPr>
          <a:xfrm>
            <a:off x="6553200" y="4953000"/>
            <a:ext cx="2286000"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400">
                <a:solidFill>
                  <a:schemeClr val="dk1"/>
                </a:solidFill>
                <a:latin typeface="Calibri"/>
                <a:ea typeface="Calibri"/>
                <a:cs typeface="Calibri"/>
                <a:sym typeface="Calibri"/>
              </a:rPr>
              <a:t>(we didn't put quotes around "age")</a:t>
            </a:r>
            <a:endParaRPr/>
          </a:p>
        </p:txBody>
      </p:sp>
    </p:spTree>
  </p:cSld>
  <p:clrMapOvr>
    <a:masterClrMapping/>
  </p:clrMapOvr>
  <p:transition spd="slow">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6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dictionary keys</a:t>
            </a:r>
            <a:endParaRPr/>
          </a:p>
        </p:txBody>
      </p:sp>
      <p:sp>
        <p:nvSpPr>
          <p:cNvPr id="428" name="Google Shape;428;p62"/>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139700" lvl="0" marL="342900" rtl="0" algn="l">
              <a:spcBef>
                <a:spcPts val="640"/>
              </a:spcBef>
              <a:spcAft>
                <a:spcPts val="0"/>
              </a:spcAft>
              <a:buClr>
                <a:schemeClr val="dk1"/>
              </a:buClr>
              <a:buSzPts val="3200"/>
              <a:buNone/>
            </a:pPr>
            <a:r>
              <a:t/>
            </a:r>
            <a:endParaRPr/>
          </a:p>
          <a:p>
            <a:pPr indent="-342900" lvl="0" marL="342900" rtl="0" algn="l">
              <a:spcBef>
                <a:spcPts val="480"/>
              </a:spcBef>
              <a:spcAft>
                <a:spcPts val="0"/>
              </a:spcAft>
              <a:buClr>
                <a:srgbClr val="000000"/>
              </a:buClr>
              <a:buSzPts val="880"/>
              <a:buFont typeface="Arial"/>
              <a:buNone/>
            </a:pPr>
            <a:r>
              <a:rPr lang="en" sz="2400"/>
              <a:t>What will this code print?</a:t>
            </a:r>
            <a:endParaRPr/>
          </a:p>
          <a:p>
            <a:pPr indent="0" lvl="0" marL="457200" rtl="0" algn="l">
              <a:spcBef>
                <a:spcPts val="320"/>
              </a:spcBef>
              <a:spcAft>
                <a:spcPts val="0"/>
              </a:spcAft>
              <a:buClr>
                <a:srgbClr val="000000"/>
              </a:buClr>
              <a:buSzPts val="733"/>
              <a:buFont typeface="Arial"/>
              <a:buNone/>
            </a:pPr>
            <a:r>
              <a:rPr lang="en" sz="1600">
                <a:latin typeface="Courier New"/>
                <a:ea typeface="Courier New"/>
                <a:cs typeface="Courier New"/>
                <a:sym typeface="Courier New"/>
              </a:rPr>
              <a:t>var = 'animal'</a:t>
            </a:r>
            <a:endParaRPr/>
          </a:p>
          <a:p>
            <a:pPr indent="0" lvl="0" marL="457200" rtl="0" algn="l">
              <a:spcBef>
                <a:spcPts val="320"/>
              </a:spcBef>
              <a:spcAft>
                <a:spcPts val="0"/>
              </a:spcAft>
              <a:buClr>
                <a:srgbClr val="000000"/>
              </a:buClr>
              <a:buSzPts val="733"/>
              <a:buFont typeface="Arial"/>
              <a:buNone/>
            </a:pPr>
            <a:r>
              <a:rPr lang="en" sz="1600">
                <a:latin typeface="Courier New"/>
                <a:ea typeface="Courier New"/>
                <a:cs typeface="Courier New"/>
                <a:sym typeface="Courier New"/>
              </a:rPr>
              <a:t>print (hash[var])</a:t>
            </a:r>
            <a:endParaRPr/>
          </a:p>
          <a:p>
            <a:pPr indent="0" lvl="0" marL="0" rtl="0" algn="l">
              <a:spcBef>
                <a:spcPts val="480"/>
              </a:spcBef>
              <a:spcAft>
                <a:spcPts val="0"/>
              </a:spcAft>
              <a:buClr>
                <a:schemeClr val="dk1"/>
              </a:buClr>
              <a:buSzPts val="2400"/>
              <a:buNone/>
            </a:pPr>
            <a:r>
              <a:t/>
            </a:r>
            <a:endParaRPr sz="2400">
              <a:latin typeface="Courier New"/>
              <a:ea typeface="Courier New"/>
              <a:cs typeface="Courier New"/>
              <a:sym typeface="Courier New"/>
            </a:endParaRPr>
          </a:p>
        </p:txBody>
      </p:sp>
      <p:graphicFrame>
        <p:nvGraphicFramePr>
          <p:cNvPr id="429" name="Google Shape;429;p62"/>
          <p:cNvGraphicFramePr/>
          <p:nvPr/>
        </p:nvGraphicFramePr>
        <p:xfrm>
          <a:off x="844425" y="1809800"/>
          <a:ext cx="3000000" cy="3000000"/>
        </p:xfrm>
        <a:graphic>
          <a:graphicData uri="http://schemas.openxmlformats.org/drawingml/2006/table">
            <a:tbl>
              <a:tblPr>
                <a:noFill/>
                <a:tableStyleId>{9635494C-C4C5-40FE-8FE8-25B5B2749176}</a:tableStyleId>
              </a:tblPr>
              <a:tblGrid>
                <a:gridCol w="1032500"/>
                <a:gridCol w="1032500"/>
                <a:gridCol w="1032500"/>
                <a:gridCol w="1032500"/>
                <a:gridCol w="1032500"/>
                <a:gridCol w="1032500"/>
                <a:gridCol w="1032500"/>
              </a:tblGrid>
              <a:tr h="370150">
                <a:tc>
                  <a:txBody>
                    <a:bodyPr/>
                    <a:lstStyle/>
                    <a:p>
                      <a:pPr indent="0" lvl="0" marL="0" marR="0" rtl="0" algn="l">
                        <a:spcBef>
                          <a:spcPts val="0"/>
                        </a:spcBef>
                        <a:spcAft>
                          <a:spcPts val="0"/>
                        </a:spcAft>
                        <a:buNone/>
                      </a:pPr>
                      <a:r>
                        <a:t/>
                      </a:r>
                      <a:endParaRPr sz="1200"/>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'age'</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'animal'</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'num'</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205</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'count'</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'flag'</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70150">
                <a:tc>
                  <a:txBody>
                    <a:bodyPr/>
                    <a:lstStyle/>
                    <a:p>
                      <a:pPr indent="0" lvl="0" marL="0" marR="0" rtl="0" algn="l">
                        <a:spcBef>
                          <a:spcPts val="0"/>
                        </a:spcBef>
                        <a:spcAft>
                          <a:spcPts val="0"/>
                        </a:spcAft>
                        <a:buClr>
                          <a:srgbClr val="000000"/>
                        </a:buClr>
                        <a:buSzPts val="943"/>
                        <a:buFont typeface="Arial"/>
                        <a:buNone/>
                      </a:pPr>
                      <a:r>
                        <a:rPr lang="en" sz="1200">
                          <a:latin typeface="Courier New"/>
                          <a:ea typeface="Courier New"/>
                          <a:cs typeface="Courier New"/>
                          <a:sym typeface="Courier New"/>
                        </a:rPr>
                        <a:t>hash</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3</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"cat"</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56.9</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4</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10</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True</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ransition spd="slow">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6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dictionary keys</a:t>
            </a:r>
            <a:endParaRPr/>
          </a:p>
        </p:txBody>
      </p:sp>
      <p:sp>
        <p:nvSpPr>
          <p:cNvPr id="435" name="Google Shape;435;p63"/>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139700" lvl="0" marL="342900" rtl="0" algn="l">
              <a:spcBef>
                <a:spcPts val="640"/>
              </a:spcBef>
              <a:spcAft>
                <a:spcPts val="0"/>
              </a:spcAft>
              <a:buClr>
                <a:schemeClr val="dk1"/>
              </a:buClr>
              <a:buSzPts val="3200"/>
              <a:buNone/>
            </a:pPr>
            <a:r>
              <a:t/>
            </a:r>
            <a:endParaRPr/>
          </a:p>
          <a:p>
            <a:pPr indent="-342900" lvl="0" marL="342900" rtl="0" algn="l">
              <a:spcBef>
                <a:spcPts val="480"/>
              </a:spcBef>
              <a:spcAft>
                <a:spcPts val="0"/>
              </a:spcAft>
              <a:buClr>
                <a:srgbClr val="000000"/>
              </a:buClr>
              <a:buSzPts val="880"/>
              <a:buFont typeface="Arial"/>
              <a:buNone/>
            </a:pPr>
            <a:r>
              <a:rPr lang="en" sz="2400"/>
              <a:t>What will this code print?</a:t>
            </a:r>
            <a:endParaRPr/>
          </a:p>
          <a:p>
            <a:pPr indent="0" lvl="0" marL="457200" rtl="0" algn="l">
              <a:spcBef>
                <a:spcPts val="320"/>
              </a:spcBef>
              <a:spcAft>
                <a:spcPts val="0"/>
              </a:spcAft>
              <a:buClr>
                <a:srgbClr val="000000"/>
              </a:buClr>
              <a:buSzPts val="733"/>
              <a:buFont typeface="Arial"/>
              <a:buNone/>
            </a:pPr>
            <a:r>
              <a:rPr lang="en" sz="1600">
                <a:latin typeface="Courier New"/>
                <a:ea typeface="Courier New"/>
                <a:cs typeface="Courier New"/>
                <a:sym typeface="Courier New"/>
              </a:rPr>
              <a:t>var = 'animal'</a:t>
            </a:r>
            <a:endParaRPr/>
          </a:p>
          <a:p>
            <a:pPr indent="0" lvl="0" marL="457200" rtl="0" algn="l">
              <a:spcBef>
                <a:spcPts val="320"/>
              </a:spcBef>
              <a:spcAft>
                <a:spcPts val="0"/>
              </a:spcAft>
              <a:buClr>
                <a:srgbClr val="000000"/>
              </a:buClr>
              <a:buSzPts val="733"/>
              <a:buFont typeface="Arial"/>
              <a:buNone/>
            </a:pPr>
            <a:r>
              <a:rPr lang="en" sz="1600">
                <a:latin typeface="Courier New"/>
                <a:ea typeface="Courier New"/>
                <a:cs typeface="Courier New"/>
                <a:sym typeface="Courier New"/>
              </a:rPr>
              <a:t>print (hash[var])</a:t>
            </a:r>
            <a:endParaRPr/>
          </a:p>
          <a:p>
            <a:pPr indent="0" lvl="0" marL="0" rtl="0" algn="l">
              <a:spcBef>
                <a:spcPts val="480"/>
              </a:spcBef>
              <a:spcAft>
                <a:spcPts val="0"/>
              </a:spcAft>
              <a:buClr>
                <a:schemeClr val="dk1"/>
              </a:buClr>
              <a:buSzPts val="2400"/>
              <a:buNone/>
            </a:pPr>
            <a:r>
              <a:t/>
            </a:r>
            <a:endParaRPr sz="2400">
              <a:latin typeface="Courier New"/>
              <a:ea typeface="Courier New"/>
              <a:cs typeface="Courier New"/>
              <a:sym typeface="Courier New"/>
            </a:endParaRPr>
          </a:p>
          <a:p>
            <a:pPr indent="0" lvl="0" marL="0" rtl="0" algn="l">
              <a:spcBef>
                <a:spcPts val="480"/>
              </a:spcBef>
              <a:spcAft>
                <a:spcPts val="0"/>
              </a:spcAft>
              <a:buClr>
                <a:schemeClr val="dk1"/>
              </a:buClr>
              <a:buSzPts val="2400"/>
              <a:buNone/>
            </a:pPr>
            <a:r>
              <a:rPr lang="en" sz="2400"/>
              <a:t>Result:</a:t>
            </a:r>
            <a:endParaRPr/>
          </a:p>
          <a:p>
            <a:pPr indent="0" lvl="1" marL="400050" rtl="0" algn="l">
              <a:spcBef>
                <a:spcPts val="320"/>
              </a:spcBef>
              <a:spcAft>
                <a:spcPts val="0"/>
              </a:spcAft>
              <a:buClr>
                <a:schemeClr val="dk1"/>
              </a:buClr>
              <a:buSzPts val="1600"/>
              <a:buNone/>
            </a:pPr>
            <a:r>
              <a:rPr lang="en" sz="1600">
                <a:latin typeface="Courier New"/>
                <a:ea typeface="Courier New"/>
                <a:cs typeface="Courier New"/>
                <a:sym typeface="Courier New"/>
              </a:rPr>
              <a:t>cat</a:t>
            </a:r>
            <a:endParaRPr/>
          </a:p>
        </p:txBody>
      </p:sp>
      <p:graphicFrame>
        <p:nvGraphicFramePr>
          <p:cNvPr id="436" name="Google Shape;436;p63"/>
          <p:cNvGraphicFramePr/>
          <p:nvPr/>
        </p:nvGraphicFramePr>
        <p:xfrm>
          <a:off x="844425" y="1809800"/>
          <a:ext cx="3000000" cy="3000000"/>
        </p:xfrm>
        <a:graphic>
          <a:graphicData uri="http://schemas.openxmlformats.org/drawingml/2006/table">
            <a:tbl>
              <a:tblPr>
                <a:noFill/>
                <a:tableStyleId>{9635494C-C4C5-40FE-8FE8-25B5B2749176}</a:tableStyleId>
              </a:tblPr>
              <a:tblGrid>
                <a:gridCol w="1032500"/>
                <a:gridCol w="1032500"/>
                <a:gridCol w="1032500"/>
                <a:gridCol w="1032500"/>
                <a:gridCol w="1032500"/>
                <a:gridCol w="1032500"/>
                <a:gridCol w="1032500"/>
              </a:tblGrid>
              <a:tr h="370150">
                <a:tc>
                  <a:txBody>
                    <a:bodyPr/>
                    <a:lstStyle/>
                    <a:p>
                      <a:pPr indent="0" lvl="0" marL="0" marR="0" rtl="0" algn="l">
                        <a:spcBef>
                          <a:spcPts val="0"/>
                        </a:spcBef>
                        <a:spcAft>
                          <a:spcPts val="0"/>
                        </a:spcAft>
                        <a:buNone/>
                      </a:pPr>
                      <a:r>
                        <a:t/>
                      </a:r>
                      <a:endParaRPr sz="1200"/>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'age'</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'animal'</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'num'</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205</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'count'</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'flag'</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70150">
                <a:tc>
                  <a:txBody>
                    <a:bodyPr/>
                    <a:lstStyle/>
                    <a:p>
                      <a:pPr indent="0" lvl="0" marL="0" marR="0" rtl="0" algn="l">
                        <a:spcBef>
                          <a:spcPts val="0"/>
                        </a:spcBef>
                        <a:spcAft>
                          <a:spcPts val="0"/>
                        </a:spcAft>
                        <a:buClr>
                          <a:srgbClr val="000000"/>
                        </a:buClr>
                        <a:buSzPts val="943"/>
                        <a:buFont typeface="Arial"/>
                        <a:buNone/>
                      </a:pPr>
                      <a:r>
                        <a:rPr lang="en" sz="1200">
                          <a:latin typeface="Courier New"/>
                          <a:ea typeface="Courier New"/>
                          <a:cs typeface="Courier New"/>
                          <a:sym typeface="Courier New"/>
                        </a:rPr>
                        <a:t>hash</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3</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"cat"</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56.9</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4</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10</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True</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ransition spd="slow">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6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Creating a dictionary</a:t>
            </a:r>
            <a:endParaRPr/>
          </a:p>
        </p:txBody>
      </p:sp>
      <p:sp>
        <p:nvSpPr>
          <p:cNvPr id="442" name="Google Shape;442;p64"/>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chemeClr val="dk1"/>
              </a:buClr>
              <a:buSzPts val="3200"/>
              <a:buNone/>
            </a:pPr>
            <a:r>
              <a:rPr lang="en"/>
              <a:t>Create an empty dictionary:</a:t>
            </a:r>
            <a:endParaRPr/>
          </a:p>
          <a:p>
            <a:pPr indent="0" lvl="0" marL="457200" rtl="0" algn="l">
              <a:spcBef>
                <a:spcPts val="480"/>
              </a:spcBef>
              <a:spcAft>
                <a:spcPts val="0"/>
              </a:spcAft>
              <a:buClr>
                <a:schemeClr val="dk1"/>
              </a:buClr>
              <a:buSzPts val="2400"/>
              <a:buNone/>
            </a:pPr>
            <a:r>
              <a:rPr lang="en" sz="2400">
                <a:latin typeface="Courier New"/>
                <a:ea typeface="Courier New"/>
                <a:cs typeface="Courier New"/>
                <a:sym typeface="Courier New"/>
              </a:rPr>
              <a:t>hash = {}</a:t>
            </a:r>
            <a:endParaRPr/>
          </a:p>
          <a:p>
            <a:pPr indent="-190500" lvl="0" marL="342900" rtl="0" algn="l">
              <a:spcBef>
                <a:spcPts val="480"/>
              </a:spcBef>
              <a:spcAft>
                <a:spcPts val="0"/>
              </a:spcAft>
              <a:buClr>
                <a:schemeClr val="dk1"/>
              </a:buClr>
              <a:buSzPts val="2400"/>
              <a:buNone/>
            </a:pPr>
            <a:r>
              <a:t/>
            </a:r>
            <a:endParaRPr sz="2400">
              <a:latin typeface="Courier New"/>
              <a:ea typeface="Courier New"/>
              <a:cs typeface="Courier New"/>
              <a:sym typeface="Courier New"/>
            </a:endParaRPr>
          </a:p>
          <a:p>
            <a:pPr indent="-342900" lvl="0" marL="342900" rtl="0" algn="l">
              <a:spcBef>
                <a:spcPts val="640"/>
              </a:spcBef>
              <a:spcAft>
                <a:spcPts val="0"/>
              </a:spcAft>
              <a:buClr>
                <a:schemeClr val="dk1"/>
              </a:buClr>
              <a:buSzPts val="3200"/>
              <a:buNone/>
            </a:pPr>
            <a:r>
              <a:rPr lang="en"/>
              <a:t>Create a dictionary with elements:</a:t>
            </a:r>
            <a:endParaRPr/>
          </a:p>
          <a:p>
            <a:pPr indent="0" lvl="0" marL="457200" rtl="0" algn="l">
              <a:spcBef>
                <a:spcPts val="480"/>
              </a:spcBef>
              <a:spcAft>
                <a:spcPts val="0"/>
              </a:spcAft>
              <a:buClr>
                <a:schemeClr val="dk1"/>
              </a:buClr>
              <a:buSzPts val="2400"/>
              <a:buNone/>
            </a:pPr>
            <a:r>
              <a:rPr lang="en" sz="2400">
                <a:latin typeface="Courier New"/>
                <a:ea typeface="Courier New"/>
                <a:cs typeface="Courier New"/>
                <a:sym typeface="Courier New"/>
              </a:rPr>
              <a:t>hash = {"Joe": 25, "Sally": 35}</a:t>
            </a:r>
            <a:endParaRPr/>
          </a:p>
        </p:txBody>
      </p:sp>
      <p:graphicFrame>
        <p:nvGraphicFramePr>
          <p:cNvPr id="443" name="Google Shape;443;p64"/>
          <p:cNvGraphicFramePr/>
          <p:nvPr/>
        </p:nvGraphicFramePr>
        <p:xfrm>
          <a:off x="2514600" y="4343400"/>
          <a:ext cx="3000000" cy="3000000"/>
        </p:xfrm>
        <a:graphic>
          <a:graphicData uri="http://schemas.openxmlformats.org/drawingml/2006/table">
            <a:tbl>
              <a:tblPr>
                <a:noFill/>
                <a:tableStyleId>{9635494C-C4C5-40FE-8FE8-25B5B2749176}</a:tableStyleId>
              </a:tblPr>
              <a:tblGrid>
                <a:gridCol w="869600"/>
                <a:gridCol w="869600"/>
                <a:gridCol w="869600"/>
              </a:tblGrid>
              <a:tr h="370150">
                <a:tc>
                  <a:txBody>
                    <a:bodyPr/>
                    <a:lstStyle/>
                    <a:p>
                      <a:pPr indent="0" lvl="0" marL="0" marR="0" rtl="0" algn="l">
                        <a:spcBef>
                          <a:spcPts val="0"/>
                        </a:spcBef>
                        <a:spcAft>
                          <a:spcPts val="0"/>
                        </a:spcAft>
                        <a:buNone/>
                      </a:pPr>
                      <a:r>
                        <a:t/>
                      </a:r>
                      <a:endParaRPr sz="1200"/>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"Joe"</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"Sally"</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70150">
                <a:tc>
                  <a:txBody>
                    <a:bodyPr/>
                    <a:lstStyle/>
                    <a:p>
                      <a:pPr indent="0" lvl="0" marL="0" marR="0" rtl="0" algn="l">
                        <a:spcBef>
                          <a:spcPts val="0"/>
                        </a:spcBef>
                        <a:spcAft>
                          <a:spcPts val="0"/>
                        </a:spcAft>
                        <a:buClr>
                          <a:srgbClr val="000000"/>
                        </a:buClr>
                        <a:buSzPts val="943"/>
                        <a:buFont typeface="Arial"/>
                        <a:buNone/>
                      </a:pPr>
                      <a:r>
                        <a:rPr lang="en" sz="1200">
                          <a:latin typeface="Courier New"/>
                          <a:ea typeface="Courier New"/>
                          <a:cs typeface="Courier New"/>
                          <a:sym typeface="Courier New"/>
                        </a:rPr>
                        <a:t>hash</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25</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35</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44" name="Google Shape;444;p64"/>
          <p:cNvSpPr/>
          <p:nvPr/>
        </p:nvSpPr>
        <p:spPr>
          <a:xfrm>
            <a:off x="1295400" y="4191000"/>
            <a:ext cx="923925" cy="727843"/>
          </a:xfrm>
          <a:custGeom>
            <a:rect b="b" l="l" r="r" t="t"/>
            <a:pathLst>
              <a:path extrusionOk="0" h="727843" w="923925">
                <a:moveTo>
                  <a:pt x="0" y="0"/>
                </a:moveTo>
                <a:cubicBezTo>
                  <a:pt x="23019" y="249237"/>
                  <a:pt x="46038" y="498475"/>
                  <a:pt x="200025" y="619125"/>
                </a:cubicBezTo>
                <a:cubicBezTo>
                  <a:pt x="354013" y="739775"/>
                  <a:pt x="638969" y="731837"/>
                  <a:pt x="923925" y="723900"/>
                </a:cubicBezTo>
              </a:path>
            </a:pathLst>
          </a:custGeom>
          <a:noFill/>
          <a:ln cap="flat" cmpd="sng" w="28575">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spd="slow">
    <p:fade thruBlk="1"/>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6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Creating a dictionary</a:t>
            </a:r>
            <a:endParaRPr/>
          </a:p>
        </p:txBody>
      </p:sp>
      <p:sp>
        <p:nvSpPr>
          <p:cNvPr id="450" name="Google Shape;450;p65"/>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chemeClr val="dk1"/>
              </a:buClr>
              <a:buSzPts val="3200"/>
              <a:buNone/>
            </a:pPr>
            <a:r>
              <a:rPr lang="en"/>
              <a:t>Create an empty dictionary:</a:t>
            </a:r>
            <a:endParaRPr/>
          </a:p>
          <a:p>
            <a:pPr indent="0" lvl="0" marL="457200" rtl="0" algn="l">
              <a:spcBef>
                <a:spcPts val="480"/>
              </a:spcBef>
              <a:spcAft>
                <a:spcPts val="0"/>
              </a:spcAft>
              <a:buClr>
                <a:schemeClr val="dk1"/>
              </a:buClr>
              <a:buSzPts val="2400"/>
              <a:buNone/>
            </a:pPr>
            <a:r>
              <a:rPr lang="en" sz="2400">
                <a:latin typeface="Courier New"/>
                <a:ea typeface="Courier New"/>
                <a:cs typeface="Courier New"/>
                <a:sym typeface="Courier New"/>
              </a:rPr>
              <a:t>hash = {}</a:t>
            </a:r>
            <a:endParaRPr/>
          </a:p>
          <a:p>
            <a:pPr indent="-190500" lvl="0" marL="342900" rtl="0" algn="l">
              <a:spcBef>
                <a:spcPts val="480"/>
              </a:spcBef>
              <a:spcAft>
                <a:spcPts val="0"/>
              </a:spcAft>
              <a:buClr>
                <a:schemeClr val="dk1"/>
              </a:buClr>
              <a:buSzPts val="2400"/>
              <a:buNone/>
            </a:pPr>
            <a:r>
              <a:t/>
            </a:r>
            <a:endParaRPr sz="2400">
              <a:latin typeface="Courier New"/>
              <a:ea typeface="Courier New"/>
              <a:cs typeface="Courier New"/>
              <a:sym typeface="Courier New"/>
            </a:endParaRPr>
          </a:p>
          <a:p>
            <a:pPr indent="-342900" lvl="0" marL="342900" rtl="0" algn="l">
              <a:spcBef>
                <a:spcPts val="640"/>
              </a:spcBef>
              <a:spcAft>
                <a:spcPts val="0"/>
              </a:spcAft>
              <a:buClr>
                <a:schemeClr val="dk1"/>
              </a:buClr>
              <a:buSzPts val="3200"/>
              <a:buNone/>
            </a:pPr>
            <a:r>
              <a:rPr lang="en"/>
              <a:t>Create a dictionary with elements:</a:t>
            </a:r>
            <a:endParaRPr/>
          </a:p>
          <a:p>
            <a:pPr indent="0" lvl="0" marL="457200" rtl="0" algn="l">
              <a:spcBef>
                <a:spcPts val="480"/>
              </a:spcBef>
              <a:spcAft>
                <a:spcPts val="0"/>
              </a:spcAft>
              <a:buClr>
                <a:schemeClr val="dk1"/>
              </a:buClr>
              <a:buSzPts val="2400"/>
              <a:buNone/>
            </a:pPr>
            <a:r>
              <a:rPr lang="en" sz="2400">
                <a:latin typeface="Courier New"/>
                <a:ea typeface="Courier New"/>
                <a:cs typeface="Courier New"/>
                <a:sym typeface="Courier New"/>
              </a:rPr>
              <a:t>hash = {"Joe": 25, "Sally": 35}</a:t>
            </a:r>
            <a:endParaRPr/>
          </a:p>
        </p:txBody>
      </p:sp>
      <p:graphicFrame>
        <p:nvGraphicFramePr>
          <p:cNvPr id="451" name="Google Shape;451;p65"/>
          <p:cNvGraphicFramePr/>
          <p:nvPr/>
        </p:nvGraphicFramePr>
        <p:xfrm>
          <a:off x="2514600" y="4343400"/>
          <a:ext cx="3000000" cy="3000000"/>
        </p:xfrm>
        <a:graphic>
          <a:graphicData uri="http://schemas.openxmlformats.org/drawingml/2006/table">
            <a:tbl>
              <a:tblPr>
                <a:noFill/>
                <a:tableStyleId>{9635494C-C4C5-40FE-8FE8-25B5B2749176}</a:tableStyleId>
              </a:tblPr>
              <a:tblGrid>
                <a:gridCol w="869600"/>
                <a:gridCol w="869600"/>
                <a:gridCol w="869600"/>
              </a:tblGrid>
              <a:tr h="370150">
                <a:tc>
                  <a:txBody>
                    <a:bodyPr/>
                    <a:lstStyle/>
                    <a:p>
                      <a:pPr indent="0" lvl="0" marL="0" marR="0" rtl="0" algn="l">
                        <a:spcBef>
                          <a:spcPts val="0"/>
                        </a:spcBef>
                        <a:spcAft>
                          <a:spcPts val="0"/>
                        </a:spcAft>
                        <a:buNone/>
                      </a:pPr>
                      <a:r>
                        <a:t/>
                      </a:r>
                      <a:endParaRPr sz="1200"/>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"Joe"</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solidFill>
                            <a:srgbClr val="0000FF"/>
                          </a:solidFill>
                          <a:latin typeface="Courier New"/>
                          <a:ea typeface="Courier New"/>
                          <a:cs typeface="Courier New"/>
                          <a:sym typeface="Courier New"/>
                        </a:rPr>
                        <a:t>"Sally"</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70150">
                <a:tc>
                  <a:txBody>
                    <a:bodyPr/>
                    <a:lstStyle/>
                    <a:p>
                      <a:pPr indent="0" lvl="0" marL="0" marR="0" rtl="0" algn="l">
                        <a:spcBef>
                          <a:spcPts val="0"/>
                        </a:spcBef>
                        <a:spcAft>
                          <a:spcPts val="0"/>
                        </a:spcAft>
                        <a:buClr>
                          <a:srgbClr val="000000"/>
                        </a:buClr>
                        <a:buSzPts val="943"/>
                        <a:buFont typeface="Arial"/>
                        <a:buNone/>
                      </a:pPr>
                      <a:r>
                        <a:rPr lang="en" sz="1200">
                          <a:latin typeface="Courier New"/>
                          <a:ea typeface="Courier New"/>
                          <a:cs typeface="Courier New"/>
                          <a:sym typeface="Courier New"/>
                        </a:rPr>
                        <a:t>hash</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25</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43"/>
                        <a:buFont typeface="Arial"/>
                        <a:buNone/>
                      </a:pPr>
                      <a:r>
                        <a:rPr lang="en" sz="1200">
                          <a:latin typeface="Courier New"/>
                          <a:ea typeface="Courier New"/>
                          <a:cs typeface="Courier New"/>
                          <a:sym typeface="Courier New"/>
                        </a:rPr>
                        <a:t>35</a:t>
                      </a:r>
                      <a:endParaRPr/>
                    </a:p>
                  </a:txBody>
                  <a:tcPr marT="95250" marB="95250"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52" name="Google Shape;452;p65"/>
          <p:cNvSpPr/>
          <p:nvPr/>
        </p:nvSpPr>
        <p:spPr>
          <a:xfrm>
            <a:off x="1295400" y="4191000"/>
            <a:ext cx="923925" cy="727843"/>
          </a:xfrm>
          <a:custGeom>
            <a:rect b="b" l="l" r="r" t="t"/>
            <a:pathLst>
              <a:path extrusionOk="0" h="727843" w="923925">
                <a:moveTo>
                  <a:pt x="0" y="0"/>
                </a:moveTo>
                <a:cubicBezTo>
                  <a:pt x="23019" y="249237"/>
                  <a:pt x="46038" y="498475"/>
                  <a:pt x="200025" y="619125"/>
                </a:cubicBezTo>
                <a:cubicBezTo>
                  <a:pt x="354013" y="739775"/>
                  <a:pt x="638969" y="731837"/>
                  <a:pt x="923925" y="723900"/>
                </a:cubicBezTo>
              </a:path>
            </a:pathLst>
          </a:custGeom>
          <a:noFill/>
          <a:ln cap="flat" cmpd="sng" w="28575">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53" name="Google Shape;453;p65"/>
          <p:cNvCxnSpPr/>
          <p:nvPr/>
        </p:nvCxnSpPr>
        <p:spPr>
          <a:xfrm>
            <a:off x="5562600" y="4114800"/>
            <a:ext cx="914400" cy="1066800"/>
          </a:xfrm>
          <a:prstGeom prst="straightConnector1">
            <a:avLst/>
          </a:prstGeom>
          <a:noFill/>
          <a:ln cap="flat" cmpd="sng" w="19050">
            <a:solidFill>
              <a:schemeClr val="dk1"/>
            </a:solidFill>
            <a:prstDash val="solid"/>
            <a:round/>
            <a:headEnd len="med" w="med" type="triangle"/>
            <a:tailEnd len="sm" w="sm" type="none"/>
          </a:ln>
        </p:spPr>
      </p:cxnSp>
      <p:cxnSp>
        <p:nvCxnSpPr>
          <p:cNvPr id="454" name="Google Shape;454;p65"/>
          <p:cNvCxnSpPr/>
          <p:nvPr/>
        </p:nvCxnSpPr>
        <p:spPr>
          <a:xfrm>
            <a:off x="6324600" y="4038600"/>
            <a:ext cx="685800" cy="762000"/>
          </a:xfrm>
          <a:prstGeom prst="straightConnector1">
            <a:avLst/>
          </a:prstGeom>
          <a:noFill/>
          <a:ln cap="flat" cmpd="sng" w="19050">
            <a:solidFill>
              <a:schemeClr val="dk1"/>
            </a:solidFill>
            <a:prstDash val="solid"/>
            <a:round/>
            <a:headEnd len="med" w="med" type="triangle"/>
            <a:tailEnd len="sm" w="sm" type="none"/>
          </a:ln>
        </p:spPr>
      </p:cxnSp>
      <p:sp>
        <p:nvSpPr>
          <p:cNvPr id="455" name="Google Shape;455;p65"/>
          <p:cNvSpPr txBox="1"/>
          <p:nvPr/>
        </p:nvSpPr>
        <p:spPr>
          <a:xfrm>
            <a:off x="6408070" y="5105400"/>
            <a:ext cx="69890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"key"</a:t>
            </a:r>
            <a:endParaRPr/>
          </a:p>
        </p:txBody>
      </p:sp>
      <p:sp>
        <p:nvSpPr>
          <p:cNvPr id="456" name="Google Shape;456;p65"/>
          <p:cNvSpPr txBox="1"/>
          <p:nvPr/>
        </p:nvSpPr>
        <p:spPr>
          <a:xfrm>
            <a:off x="6926930" y="4747141"/>
            <a:ext cx="87536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"value"</a:t>
            </a:r>
            <a:endParaRPr/>
          </a:p>
        </p:txBody>
      </p:sp>
    </p:spTree>
  </p:cSld>
  <p:clrMapOvr>
    <a:masterClrMapping/>
  </p:clrMapOvr>
  <p:transition spd="slow">
    <p:fade thruBlk="1"/>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66"/>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Adding to a dictionary</a:t>
            </a:r>
            <a:endParaRPr/>
          </a:p>
        </p:txBody>
      </p:sp>
      <p:sp>
        <p:nvSpPr>
          <p:cNvPr id="462" name="Google Shape;462;p66"/>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200"/>
              <a:buNone/>
            </a:pPr>
            <a:r>
              <a:rPr lang="en"/>
              <a:t>Add entry:</a:t>
            </a:r>
            <a:endParaRPr/>
          </a:p>
          <a:p>
            <a:pPr indent="0" lvl="0" marL="0" rtl="0" algn="l">
              <a:spcBef>
                <a:spcPts val="640"/>
              </a:spcBef>
              <a:spcAft>
                <a:spcPts val="0"/>
              </a:spcAft>
              <a:buClr>
                <a:schemeClr val="dk1"/>
              </a:buClr>
              <a:buSzPts val="3200"/>
              <a:buNone/>
            </a:pPr>
            <a:r>
              <a:rPr lang="en"/>
              <a:t>	</a:t>
            </a:r>
            <a:r>
              <a:rPr lang="en" sz="2400">
                <a:latin typeface="Courier New"/>
                <a:ea typeface="Courier New"/>
                <a:cs typeface="Courier New"/>
                <a:sym typeface="Courier New"/>
              </a:rPr>
              <a:t>hash[</a:t>
            </a:r>
            <a:r>
              <a:rPr i="1" lang="en" sz="2400">
                <a:latin typeface="Courier New"/>
                <a:ea typeface="Courier New"/>
                <a:cs typeface="Courier New"/>
                <a:sym typeface="Courier New"/>
              </a:rPr>
              <a:t>newKey</a:t>
            </a:r>
            <a:r>
              <a:rPr lang="en" sz="2400">
                <a:latin typeface="Courier New"/>
                <a:ea typeface="Courier New"/>
                <a:cs typeface="Courier New"/>
                <a:sym typeface="Courier New"/>
              </a:rPr>
              <a:t>] = </a:t>
            </a:r>
            <a:r>
              <a:rPr i="1" lang="en" sz="2400">
                <a:latin typeface="Courier New"/>
                <a:ea typeface="Courier New"/>
                <a:cs typeface="Courier New"/>
                <a:sym typeface="Courier New"/>
              </a:rPr>
              <a:t>newVal</a:t>
            </a:r>
            <a:endParaRPr/>
          </a:p>
          <a:p>
            <a:pPr indent="0" lvl="0" marL="0" rtl="0" algn="l">
              <a:spcBef>
                <a:spcPts val="560"/>
              </a:spcBef>
              <a:spcAft>
                <a:spcPts val="0"/>
              </a:spcAft>
              <a:buClr>
                <a:schemeClr val="dk1"/>
              </a:buClr>
              <a:buSzPts val="2800"/>
              <a:buNone/>
            </a:pPr>
            <a:r>
              <a:t/>
            </a:r>
            <a:endParaRPr sz="2800"/>
          </a:p>
          <a:p>
            <a:pPr indent="0" lvl="0" marL="0" rtl="0" algn="l">
              <a:spcBef>
                <a:spcPts val="560"/>
              </a:spcBef>
              <a:spcAft>
                <a:spcPts val="0"/>
              </a:spcAft>
              <a:buClr>
                <a:schemeClr val="dk1"/>
              </a:buClr>
              <a:buSzPts val="2800"/>
              <a:buNone/>
            </a:pPr>
            <a:r>
              <a:rPr lang="en" sz="2800"/>
              <a:t>Example:</a:t>
            </a:r>
            <a:endParaRPr sz="2400"/>
          </a:p>
          <a:p>
            <a:pPr indent="0" lvl="0" marL="0" rtl="0" algn="l">
              <a:spcBef>
                <a:spcPts val="480"/>
              </a:spcBef>
              <a:spcAft>
                <a:spcPts val="0"/>
              </a:spcAft>
              <a:buClr>
                <a:schemeClr val="dk1"/>
              </a:buClr>
              <a:buSzPts val="2400"/>
              <a:buNone/>
            </a:pPr>
            <a:r>
              <a:rPr lang="en" sz="2400"/>
              <a:t>	</a:t>
            </a:r>
            <a:r>
              <a:rPr lang="en" sz="1800">
                <a:latin typeface="Courier New"/>
                <a:ea typeface="Courier New"/>
                <a:cs typeface="Courier New"/>
                <a:sym typeface="Courier New"/>
              </a:rPr>
              <a:t>&gt;&gt;&gt; hash = {}</a:t>
            </a:r>
            <a:endParaRPr/>
          </a:p>
          <a:p>
            <a:pPr indent="0" lvl="0" marL="0" rtl="0" algn="l">
              <a:spcBef>
                <a:spcPts val="360"/>
              </a:spcBef>
              <a:spcAft>
                <a:spcPts val="0"/>
              </a:spcAft>
              <a:buClr>
                <a:schemeClr val="dk1"/>
              </a:buClr>
              <a:buSzPts val="1800"/>
              <a:buNone/>
            </a:pPr>
            <a:r>
              <a:rPr lang="en" sz="1800">
                <a:latin typeface="Courier New"/>
                <a:ea typeface="Courier New"/>
                <a:cs typeface="Courier New"/>
                <a:sym typeface="Courier New"/>
              </a:rPr>
              <a:t>	&gt;&gt;&gt; hash["Joe"] = 25</a:t>
            </a:r>
            <a:endParaRPr/>
          </a:p>
          <a:p>
            <a:pPr indent="0" lvl="0" marL="0" rtl="0" algn="l">
              <a:spcBef>
                <a:spcPts val="360"/>
              </a:spcBef>
              <a:spcAft>
                <a:spcPts val="0"/>
              </a:spcAft>
              <a:buClr>
                <a:schemeClr val="dk1"/>
              </a:buClr>
              <a:buSzPts val="1800"/>
              <a:buNone/>
            </a:pPr>
            <a:r>
              <a:rPr lang="en" sz="1800">
                <a:latin typeface="Courier New"/>
                <a:ea typeface="Courier New"/>
                <a:cs typeface="Courier New"/>
                <a:sym typeface="Courier New"/>
              </a:rPr>
              <a:t>	&gt;&gt;&gt; hash["Bob"] = 39</a:t>
            </a:r>
            <a:endParaRPr/>
          </a:p>
          <a:p>
            <a:pPr indent="0" lvl="0" marL="0" rtl="0" algn="l">
              <a:spcBef>
                <a:spcPts val="360"/>
              </a:spcBef>
              <a:spcAft>
                <a:spcPts val="0"/>
              </a:spcAft>
              <a:buClr>
                <a:schemeClr val="dk1"/>
              </a:buClr>
              <a:buSzPts val="1800"/>
              <a:buNone/>
            </a:pPr>
            <a:r>
              <a:rPr lang="en" sz="1800">
                <a:latin typeface="Courier New"/>
                <a:ea typeface="Courier New"/>
                <a:cs typeface="Courier New"/>
                <a:sym typeface="Courier New"/>
              </a:rPr>
              <a:t>	&gt;&gt;&gt; print (hash)</a:t>
            </a:r>
            <a:endParaRPr/>
          </a:p>
          <a:p>
            <a:pPr indent="0" lvl="0" marL="0" rtl="0" algn="l">
              <a:spcBef>
                <a:spcPts val="360"/>
              </a:spcBef>
              <a:spcAft>
                <a:spcPts val="0"/>
              </a:spcAft>
              <a:buClr>
                <a:schemeClr val="dk1"/>
              </a:buClr>
              <a:buSzPts val="1800"/>
              <a:buNone/>
            </a:pPr>
            <a:r>
              <a:rPr lang="en" sz="1800">
                <a:latin typeface="Courier New"/>
                <a:ea typeface="Courier New"/>
                <a:cs typeface="Courier New"/>
                <a:sym typeface="Courier New"/>
              </a:rPr>
              <a:t>	{'Bob': 39, 'Joe': 25}</a:t>
            </a:r>
            <a:endParaRPr sz="1800">
              <a:latin typeface="Courier New"/>
              <a:ea typeface="Courier New"/>
              <a:cs typeface="Courier New"/>
              <a:sym typeface="Courier New"/>
            </a:endParaRPr>
          </a:p>
        </p:txBody>
      </p:sp>
    </p:spTree>
  </p:cSld>
  <p:clrMapOvr>
    <a:masterClrMapping/>
  </p:clrMapOvr>
  <p:transition spd="slow">
    <p:fade thruBlk="1"/>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67"/>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Adding to a dictionary</a:t>
            </a:r>
            <a:endParaRPr/>
          </a:p>
        </p:txBody>
      </p:sp>
      <p:sp>
        <p:nvSpPr>
          <p:cNvPr id="468" name="Google Shape;468;p67"/>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200"/>
              <a:buNone/>
            </a:pPr>
            <a:r>
              <a:rPr lang="en"/>
              <a:t>Add entry:</a:t>
            </a:r>
            <a:endParaRPr/>
          </a:p>
          <a:p>
            <a:pPr indent="0" lvl="0" marL="0" rtl="0" algn="l">
              <a:spcBef>
                <a:spcPts val="640"/>
              </a:spcBef>
              <a:spcAft>
                <a:spcPts val="0"/>
              </a:spcAft>
              <a:buClr>
                <a:schemeClr val="dk1"/>
              </a:buClr>
              <a:buSzPts val="3200"/>
              <a:buNone/>
            </a:pPr>
            <a:r>
              <a:rPr lang="en"/>
              <a:t>	</a:t>
            </a:r>
            <a:r>
              <a:rPr lang="en" sz="2400">
                <a:latin typeface="Courier New"/>
                <a:ea typeface="Courier New"/>
                <a:cs typeface="Courier New"/>
                <a:sym typeface="Courier New"/>
              </a:rPr>
              <a:t>hash[</a:t>
            </a:r>
            <a:r>
              <a:rPr i="1" lang="en" sz="2400">
                <a:latin typeface="Courier New"/>
                <a:ea typeface="Courier New"/>
                <a:cs typeface="Courier New"/>
                <a:sym typeface="Courier New"/>
              </a:rPr>
              <a:t>newKey</a:t>
            </a:r>
            <a:r>
              <a:rPr lang="en" sz="2400">
                <a:latin typeface="Courier New"/>
                <a:ea typeface="Courier New"/>
                <a:cs typeface="Courier New"/>
                <a:sym typeface="Courier New"/>
              </a:rPr>
              <a:t>] = </a:t>
            </a:r>
            <a:r>
              <a:rPr i="1" lang="en" sz="2400">
                <a:latin typeface="Courier New"/>
                <a:ea typeface="Courier New"/>
                <a:cs typeface="Courier New"/>
                <a:sym typeface="Courier New"/>
              </a:rPr>
              <a:t>newVal</a:t>
            </a:r>
            <a:endParaRPr/>
          </a:p>
          <a:p>
            <a:pPr indent="0" lvl="0" marL="0" rtl="0" algn="l">
              <a:spcBef>
                <a:spcPts val="560"/>
              </a:spcBef>
              <a:spcAft>
                <a:spcPts val="0"/>
              </a:spcAft>
              <a:buClr>
                <a:schemeClr val="dk1"/>
              </a:buClr>
              <a:buSzPts val="2800"/>
              <a:buNone/>
            </a:pPr>
            <a:r>
              <a:t/>
            </a:r>
            <a:endParaRPr sz="2800"/>
          </a:p>
          <a:p>
            <a:pPr indent="0" lvl="0" marL="0" rtl="0" algn="l">
              <a:spcBef>
                <a:spcPts val="560"/>
              </a:spcBef>
              <a:spcAft>
                <a:spcPts val="0"/>
              </a:spcAft>
              <a:buClr>
                <a:schemeClr val="dk1"/>
              </a:buClr>
              <a:buSzPts val="2800"/>
              <a:buNone/>
            </a:pPr>
            <a:r>
              <a:rPr lang="en" sz="2800"/>
              <a:t>Example:</a:t>
            </a:r>
            <a:endParaRPr sz="2400"/>
          </a:p>
          <a:p>
            <a:pPr indent="0" lvl="0" marL="0" rtl="0" algn="l">
              <a:spcBef>
                <a:spcPts val="480"/>
              </a:spcBef>
              <a:spcAft>
                <a:spcPts val="0"/>
              </a:spcAft>
              <a:buClr>
                <a:schemeClr val="dk1"/>
              </a:buClr>
              <a:buSzPts val="2400"/>
              <a:buNone/>
            </a:pPr>
            <a:r>
              <a:rPr lang="en" sz="2400"/>
              <a:t>	</a:t>
            </a:r>
            <a:r>
              <a:rPr lang="en" sz="1800">
                <a:latin typeface="Courier New"/>
                <a:ea typeface="Courier New"/>
                <a:cs typeface="Courier New"/>
                <a:sym typeface="Courier New"/>
              </a:rPr>
              <a:t>&gt;&gt;&gt; hash = {}</a:t>
            </a:r>
            <a:endParaRPr/>
          </a:p>
          <a:p>
            <a:pPr indent="0" lvl="0" marL="0" rtl="0" algn="l">
              <a:spcBef>
                <a:spcPts val="360"/>
              </a:spcBef>
              <a:spcAft>
                <a:spcPts val="0"/>
              </a:spcAft>
              <a:buClr>
                <a:schemeClr val="dk1"/>
              </a:buClr>
              <a:buSzPts val="1800"/>
              <a:buNone/>
            </a:pPr>
            <a:r>
              <a:rPr lang="en" sz="1800">
                <a:latin typeface="Courier New"/>
                <a:ea typeface="Courier New"/>
                <a:cs typeface="Courier New"/>
                <a:sym typeface="Courier New"/>
              </a:rPr>
              <a:t>	&gt;&gt;&gt; hash["Joe"] = 25</a:t>
            </a:r>
            <a:endParaRPr/>
          </a:p>
          <a:p>
            <a:pPr indent="0" lvl="0" marL="0" rtl="0" algn="l">
              <a:spcBef>
                <a:spcPts val="360"/>
              </a:spcBef>
              <a:spcAft>
                <a:spcPts val="0"/>
              </a:spcAft>
              <a:buClr>
                <a:schemeClr val="dk1"/>
              </a:buClr>
              <a:buSzPts val="1800"/>
              <a:buNone/>
            </a:pPr>
            <a:r>
              <a:rPr lang="en" sz="1800">
                <a:latin typeface="Courier New"/>
                <a:ea typeface="Courier New"/>
                <a:cs typeface="Courier New"/>
                <a:sym typeface="Courier New"/>
              </a:rPr>
              <a:t>	&gt;&gt;&gt; hash["Bob"] = 39</a:t>
            </a:r>
            <a:endParaRPr/>
          </a:p>
          <a:p>
            <a:pPr indent="0" lvl="0" marL="0" rtl="0" algn="l">
              <a:spcBef>
                <a:spcPts val="360"/>
              </a:spcBef>
              <a:spcAft>
                <a:spcPts val="0"/>
              </a:spcAft>
              <a:buClr>
                <a:schemeClr val="dk1"/>
              </a:buClr>
              <a:buSzPts val="1800"/>
              <a:buNone/>
            </a:pPr>
            <a:r>
              <a:rPr lang="en" sz="1800">
                <a:latin typeface="Courier New"/>
                <a:ea typeface="Courier New"/>
                <a:cs typeface="Courier New"/>
                <a:sym typeface="Courier New"/>
              </a:rPr>
              <a:t>	&gt;&gt;&gt; print (hash)</a:t>
            </a:r>
            <a:endParaRPr/>
          </a:p>
          <a:p>
            <a:pPr indent="0" lvl="0" marL="0" rtl="0" algn="l">
              <a:spcBef>
                <a:spcPts val="360"/>
              </a:spcBef>
              <a:spcAft>
                <a:spcPts val="0"/>
              </a:spcAft>
              <a:buClr>
                <a:schemeClr val="dk1"/>
              </a:buClr>
              <a:buSzPts val="1800"/>
              <a:buNone/>
            </a:pPr>
            <a:r>
              <a:rPr lang="en" sz="1800">
                <a:latin typeface="Courier New"/>
                <a:ea typeface="Courier New"/>
                <a:cs typeface="Courier New"/>
                <a:sym typeface="Courier New"/>
              </a:rPr>
              <a:t>	{'Bob': 39, 'Joe': 25}</a:t>
            </a:r>
            <a:endParaRPr sz="1800">
              <a:latin typeface="Courier New"/>
              <a:ea typeface="Courier New"/>
              <a:cs typeface="Courier New"/>
              <a:sym typeface="Courier New"/>
            </a:endParaRPr>
          </a:p>
        </p:txBody>
      </p:sp>
      <p:cxnSp>
        <p:nvCxnSpPr>
          <p:cNvPr id="469" name="Google Shape;469;p67"/>
          <p:cNvCxnSpPr/>
          <p:nvPr/>
        </p:nvCxnSpPr>
        <p:spPr>
          <a:xfrm flipH="1" rot="10800000">
            <a:off x="4572000" y="5105400"/>
            <a:ext cx="838200" cy="228600"/>
          </a:xfrm>
          <a:prstGeom prst="straightConnector1">
            <a:avLst/>
          </a:prstGeom>
          <a:noFill/>
          <a:ln cap="flat" cmpd="sng" w="19050">
            <a:solidFill>
              <a:schemeClr val="dk1"/>
            </a:solidFill>
            <a:prstDash val="solid"/>
            <a:round/>
            <a:headEnd len="med" w="med" type="triangle"/>
            <a:tailEnd len="sm" w="sm" type="none"/>
          </a:ln>
        </p:spPr>
      </p:cxnSp>
      <p:sp>
        <p:nvSpPr>
          <p:cNvPr id="470" name="Google Shape;470;p67"/>
          <p:cNvSpPr txBox="1"/>
          <p:nvPr/>
        </p:nvSpPr>
        <p:spPr>
          <a:xfrm>
            <a:off x="5410200" y="4687669"/>
            <a:ext cx="1905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Note that Python printed them in a different order than we entered them.</a:t>
            </a:r>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Lab4 Comments</a:t>
            </a:r>
            <a:endParaRPr/>
          </a:p>
        </p:txBody>
      </p:sp>
      <p:sp>
        <p:nvSpPr>
          <p:cNvPr id="212" name="Google Shape;212;p32"/>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Close your files when you are done reading them</a:t>
            </a:r>
            <a:endParaRPr/>
          </a:p>
        </p:txBody>
      </p:sp>
      <p:sp>
        <p:nvSpPr>
          <p:cNvPr id="213" name="Google Shape;213;p32"/>
          <p:cNvSpPr txBox="1"/>
          <p:nvPr/>
        </p:nvSpPr>
        <p:spPr>
          <a:xfrm>
            <a:off x="5436625" y="24235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480"/>
              </a:spcBef>
              <a:spcAft>
                <a:spcPts val="0"/>
              </a:spcAft>
              <a:buNone/>
            </a:pPr>
            <a:r>
              <a:rPr lang="en" sz="2400">
                <a:solidFill>
                  <a:schemeClr val="dk1"/>
                </a:solidFill>
                <a:latin typeface="Calibri"/>
                <a:ea typeface="Calibri"/>
                <a:cs typeface="Calibri"/>
                <a:sym typeface="Calibri"/>
              </a:rPr>
              <a:t>Code:</a:t>
            </a:r>
            <a:endParaRPr sz="3200">
              <a:solidFill>
                <a:schemeClr val="dk1"/>
              </a:solidFill>
              <a:latin typeface="Calibri"/>
              <a:ea typeface="Calibri"/>
              <a:cs typeface="Calibri"/>
              <a:sym typeface="Calibri"/>
            </a:endParaRPr>
          </a:p>
          <a:p>
            <a:pPr indent="0" lvl="0" marL="0" rtl="0" algn="l">
              <a:spcBef>
                <a:spcPts val="280"/>
              </a:spcBef>
              <a:spcAft>
                <a:spcPts val="0"/>
              </a:spcAft>
              <a:buNone/>
            </a:pPr>
            <a:r>
              <a:rPr lang="en">
                <a:solidFill>
                  <a:schemeClr val="dk1"/>
                </a:solidFill>
                <a:latin typeface="Courier New"/>
                <a:ea typeface="Courier New"/>
                <a:cs typeface="Courier New"/>
                <a:sym typeface="Courier New"/>
              </a:rPr>
              <a:t>inFile = "init_sites.txt"</a:t>
            </a:r>
            <a:endParaRPr sz="3200">
              <a:solidFill>
                <a:schemeClr val="dk1"/>
              </a:solidFill>
              <a:latin typeface="Calibri"/>
              <a:ea typeface="Calibri"/>
              <a:cs typeface="Calibri"/>
              <a:sym typeface="Calibri"/>
            </a:endParaRPr>
          </a:p>
          <a:p>
            <a:pPr indent="-342900" lvl="0" marL="342900" rtl="0" algn="l">
              <a:spcBef>
                <a:spcPts val="280"/>
              </a:spcBef>
              <a:spcAft>
                <a:spcPts val="0"/>
              </a:spcAft>
              <a:buNone/>
            </a:pPr>
            <a:r>
              <a:rPr lang="en">
                <a:solidFill>
                  <a:schemeClr val="dk1"/>
                </a:solidFill>
                <a:latin typeface="Courier New"/>
                <a:ea typeface="Courier New"/>
                <a:cs typeface="Courier New"/>
                <a:sym typeface="Courier New"/>
              </a:rPr>
              <a:t>input = </a:t>
            </a:r>
            <a:r>
              <a:rPr b="1" lang="en">
                <a:solidFill>
                  <a:schemeClr val="accent1"/>
                </a:solidFill>
                <a:latin typeface="Courier New"/>
                <a:ea typeface="Courier New"/>
                <a:cs typeface="Courier New"/>
                <a:sym typeface="Courier New"/>
              </a:rPr>
              <a:t>open</a:t>
            </a:r>
            <a:r>
              <a:rPr lang="en">
                <a:solidFill>
                  <a:schemeClr val="dk1"/>
                </a:solidFill>
                <a:latin typeface="Courier New"/>
                <a:ea typeface="Courier New"/>
                <a:cs typeface="Courier New"/>
                <a:sym typeface="Courier New"/>
              </a:rPr>
              <a:t>(inFile, 'r')</a:t>
            </a:r>
            <a:endParaRPr sz="3200">
              <a:solidFill>
                <a:schemeClr val="dk1"/>
              </a:solidFill>
              <a:latin typeface="Calibri"/>
              <a:ea typeface="Calibri"/>
              <a:cs typeface="Calibri"/>
              <a:sym typeface="Calibri"/>
            </a:endParaRPr>
          </a:p>
          <a:p>
            <a:pPr indent="-342900" lvl="0" marL="342900" rtl="0" algn="l">
              <a:spcBef>
                <a:spcPts val="280"/>
              </a:spcBef>
              <a:spcAft>
                <a:spcPts val="0"/>
              </a:spcAft>
              <a:buNone/>
            </a:pPr>
            <a:r>
              <a:rPr lang="en">
                <a:solidFill>
                  <a:schemeClr val="dk1"/>
                </a:solidFill>
                <a:latin typeface="Courier New"/>
                <a:ea typeface="Courier New"/>
                <a:cs typeface="Courier New"/>
                <a:sym typeface="Courier New"/>
              </a:rPr>
              <a:t>input.readline() </a:t>
            </a:r>
            <a:r>
              <a:rPr i="1" lang="en">
                <a:solidFill>
                  <a:schemeClr val="accent3"/>
                </a:solidFill>
                <a:latin typeface="Courier New"/>
                <a:ea typeface="Courier New"/>
                <a:cs typeface="Courier New"/>
                <a:sym typeface="Courier New"/>
              </a:rPr>
              <a:t>#skip header</a:t>
            </a:r>
            <a:endParaRPr sz="3200">
              <a:solidFill>
                <a:schemeClr val="dk1"/>
              </a:solidFill>
              <a:latin typeface="Calibri"/>
              <a:ea typeface="Calibri"/>
              <a:cs typeface="Calibri"/>
              <a:sym typeface="Calibri"/>
            </a:endParaRPr>
          </a:p>
          <a:p>
            <a:pPr indent="-254000" lvl="0" marL="342900" rtl="0" algn="l">
              <a:spcBef>
                <a:spcPts val="280"/>
              </a:spcBef>
              <a:spcAft>
                <a:spcPts val="0"/>
              </a:spcAft>
              <a:buNone/>
            </a:pPr>
            <a:r>
              <a:t/>
            </a:r>
            <a:endParaRPr i="1">
              <a:solidFill>
                <a:srgbClr val="999999"/>
              </a:solidFill>
              <a:latin typeface="Courier New"/>
              <a:ea typeface="Courier New"/>
              <a:cs typeface="Courier New"/>
              <a:sym typeface="Courier New"/>
            </a:endParaRPr>
          </a:p>
          <a:p>
            <a:pPr indent="-342900" lvl="0" marL="342900" rtl="0" algn="l">
              <a:spcBef>
                <a:spcPts val="280"/>
              </a:spcBef>
              <a:spcAft>
                <a:spcPts val="0"/>
              </a:spcAft>
              <a:buNone/>
            </a:pPr>
            <a:r>
              <a:rPr b="1" lang="en">
                <a:solidFill>
                  <a:schemeClr val="accent1"/>
                </a:solidFill>
                <a:latin typeface="Courier New"/>
                <a:ea typeface="Courier New"/>
                <a:cs typeface="Courier New"/>
                <a:sym typeface="Courier New"/>
              </a:rPr>
              <a:t>for</a:t>
            </a:r>
            <a:r>
              <a:rPr lang="en">
                <a:solidFill>
                  <a:schemeClr val="dk1"/>
                </a:solidFill>
                <a:latin typeface="Courier New"/>
                <a:ea typeface="Courier New"/>
                <a:cs typeface="Courier New"/>
                <a:sym typeface="Courier New"/>
              </a:rPr>
              <a:t> line </a:t>
            </a:r>
            <a:r>
              <a:rPr b="1" lang="en">
                <a:solidFill>
                  <a:schemeClr val="accent1"/>
                </a:solidFill>
                <a:latin typeface="Courier New"/>
                <a:ea typeface="Courier New"/>
                <a:cs typeface="Courier New"/>
                <a:sym typeface="Courier New"/>
              </a:rPr>
              <a:t>in</a:t>
            </a:r>
            <a:r>
              <a:rPr lang="en">
                <a:solidFill>
                  <a:schemeClr val="dk1"/>
                </a:solidFill>
                <a:latin typeface="Courier New"/>
                <a:ea typeface="Courier New"/>
                <a:cs typeface="Courier New"/>
                <a:sym typeface="Courier New"/>
              </a:rPr>
              <a:t> input:</a:t>
            </a:r>
            <a:endParaRPr sz="3200">
              <a:solidFill>
                <a:schemeClr val="dk1"/>
              </a:solidFill>
              <a:latin typeface="Calibri"/>
              <a:ea typeface="Calibri"/>
              <a:cs typeface="Calibri"/>
              <a:sym typeface="Calibri"/>
            </a:endParaRPr>
          </a:p>
          <a:p>
            <a:pPr indent="-342900" lvl="0" marL="342900" rtl="0" algn="l">
              <a:spcBef>
                <a:spcPts val="280"/>
              </a:spcBef>
              <a:spcAft>
                <a:spcPts val="0"/>
              </a:spcAft>
              <a:buNone/>
            </a:pPr>
            <a:r>
              <a:rPr lang="en">
                <a:solidFill>
                  <a:schemeClr val="dk1"/>
                </a:solidFill>
                <a:latin typeface="Courier New"/>
                <a:ea typeface="Courier New"/>
                <a:cs typeface="Courier New"/>
                <a:sym typeface="Courier New"/>
              </a:rPr>
              <a:t>	line = line.rstrip('\n')</a:t>
            </a:r>
            <a:endParaRPr sz="3200">
              <a:solidFill>
                <a:schemeClr val="dk1"/>
              </a:solidFill>
              <a:latin typeface="Calibri"/>
              <a:ea typeface="Calibri"/>
              <a:cs typeface="Calibri"/>
              <a:sym typeface="Calibri"/>
            </a:endParaRPr>
          </a:p>
          <a:p>
            <a:pPr indent="-342900" lvl="0" marL="342900" rtl="0" algn="l">
              <a:spcBef>
                <a:spcPts val="280"/>
              </a:spcBef>
              <a:spcAft>
                <a:spcPts val="0"/>
              </a:spcAft>
              <a:buNone/>
            </a:pPr>
            <a:r>
              <a:rPr lang="en">
                <a:solidFill>
                  <a:schemeClr val="dk1"/>
                </a:solidFill>
                <a:latin typeface="Courier New"/>
                <a:ea typeface="Courier New"/>
                <a:cs typeface="Courier New"/>
                <a:sym typeface="Courier New"/>
              </a:rPr>
              <a:t>	data = line.split() </a:t>
            </a:r>
            <a:r>
              <a:rPr i="1" lang="en">
                <a:solidFill>
                  <a:schemeClr val="accent3"/>
                </a:solidFill>
                <a:latin typeface="Courier New"/>
                <a:ea typeface="Courier New"/>
                <a:cs typeface="Courier New"/>
                <a:sym typeface="Courier New"/>
              </a:rPr>
              <a:t>#splits line on tabs</a:t>
            </a:r>
            <a:endParaRPr sz="3200">
              <a:solidFill>
                <a:schemeClr val="dk1"/>
              </a:solidFill>
              <a:latin typeface="Calibri"/>
              <a:ea typeface="Calibri"/>
              <a:cs typeface="Calibri"/>
              <a:sym typeface="Calibri"/>
            </a:endParaRPr>
          </a:p>
          <a:p>
            <a:pPr indent="-342900" lvl="0" marL="342900" rtl="0" algn="l">
              <a:spcBef>
                <a:spcPts val="280"/>
              </a:spcBef>
              <a:spcAft>
                <a:spcPts val="0"/>
              </a:spcAft>
              <a:buNone/>
            </a:pPr>
            <a:r>
              <a:rPr lang="en">
                <a:solidFill>
                  <a:schemeClr val="dk1"/>
                </a:solidFill>
                <a:latin typeface="Courier New"/>
                <a:ea typeface="Courier New"/>
                <a:cs typeface="Courier New"/>
                <a:sym typeface="Courier New"/>
              </a:rPr>
              <a:t>	</a:t>
            </a:r>
            <a:r>
              <a:rPr b="1" lang="en">
                <a:solidFill>
                  <a:schemeClr val="accent1"/>
                </a:solidFill>
                <a:latin typeface="Courier New"/>
                <a:ea typeface="Courier New"/>
                <a:cs typeface="Courier New"/>
                <a:sym typeface="Courier New"/>
              </a:rPr>
              <a:t>print(</a:t>
            </a:r>
            <a:r>
              <a:rPr lang="en">
                <a:solidFill>
                  <a:schemeClr val="dk1"/>
                </a:solidFill>
                <a:latin typeface="Courier New"/>
                <a:ea typeface="Courier New"/>
                <a:cs typeface="Courier New"/>
                <a:sym typeface="Courier New"/>
              </a:rPr>
              <a:t>data[5]) </a:t>
            </a:r>
            <a:r>
              <a:rPr i="1" lang="en">
                <a:solidFill>
                  <a:schemeClr val="accent3"/>
                </a:solidFill>
                <a:latin typeface="Courier New"/>
                <a:ea typeface="Courier New"/>
                <a:cs typeface="Courier New"/>
                <a:sym typeface="Courier New"/>
              </a:rPr>
              <a:t>#6th column = index 5</a:t>
            </a:r>
            <a:endParaRPr sz="3200">
              <a:solidFill>
                <a:schemeClr val="dk1"/>
              </a:solidFill>
              <a:latin typeface="Calibri"/>
              <a:ea typeface="Calibri"/>
              <a:cs typeface="Calibri"/>
              <a:sym typeface="Calibri"/>
            </a:endParaRPr>
          </a:p>
          <a:p>
            <a:pPr indent="-254000" lvl="0" marL="342900" rtl="0" algn="l">
              <a:spcBef>
                <a:spcPts val="280"/>
              </a:spcBef>
              <a:spcAft>
                <a:spcPts val="0"/>
              </a:spcAft>
              <a:buNone/>
            </a:pPr>
            <a:r>
              <a:t/>
            </a:r>
            <a:endParaRPr i="1">
              <a:solidFill>
                <a:srgbClr val="999999"/>
              </a:solidFill>
              <a:latin typeface="Courier New"/>
              <a:ea typeface="Courier New"/>
              <a:cs typeface="Courier New"/>
              <a:sym typeface="Courier New"/>
            </a:endParaRPr>
          </a:p>
          <a:p>
            <a:pPr indent="-342900" lvl="0" marL="342900" rtl="0" algn="l">
              <a:spcBef>
                <a:spcPts val="280"/>
              </a:spcBef>
              <a:spcAft>
                <a:spcPts val="0"/>
              </a:spcAft>
              <a:buNone/>
            </a:pPr>
            <a:r>
              <a:rPr lang="en">
                <a:solidFill>
                  <a:schemeClr val="dk1"/>
                </a:solidFill>
                <a:latin typeface="Courier New"/>
                <a:ea typeface="Courier New"/>
                <a:cs typeface="Courier New"/>
                <a:sym typeface="Courier New"/>
              </a:rPr>
              <a:t>input.close()</a:t>
            </a:r>
            <a:endParaRPr/>
          </a:p>
        </p:txBody>
      </p:sp>
      <p:cxnSp>
        <p:nvCxnSpPr>
          <p:cNvPr id="214" name="Google Shape;214;p32"/>
          <p:cNvCxnSpPr/>
          <p:nvPr/>
        </p:nvCxnSpPr>
        <p:spPr>
          <a:xfrm>
            <a:off x="1768900" y="2685325"/>
            <a:ext cx="3746700" cy="3458400"/>
          </a:xfrm>
          <a:prstGeom prst="straightConnector1">
            <a:avLst/>
          </a:prstGeom>
          <a:noFill/>
          <a:ln cap="flat" cmpd="sng" w="11430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Effect filter="fade" transition="in">
                                      <p:cBhvr>
                                        <p:cTn dur="1000"/>
                                        <p:tgtEl>
                                          <p:spTgt spid="21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68"/>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Removing from a dictionary</a:t>
            </a:r>
            <a:endParaRPr/>
          </a:p>
        </p:txBody>
      </p:sp>
      <p:sp>
        <p:nvSpPr>
          <p:cNvPr id="476" name="Google Shape;476;p68"/>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chemeClr val="dk1"/>
              </a:buClr>
              <a:buSzPts val="3200"/>
              <a:buNone/>
            </a:pPr>
            <a:r>
              <a:rPr lang="en"/>
              <a:t>Delete entry:</a:t>
            </a:r>
            <a:endParaRPr/>
          </a:p>
          <a:p>
            <a:pPr indent="0" lvl="0" marL="457200" rtl="0" algn="l">
              <a:spcBef>
                <a:spcPts val="400"/>
              </a:spcBef>
              <a:spcAft>
                <a:spcPts val="0"/>
              </a:spcAft>
              <a:buClr>
                <a:srgbClr val="0070C0"/>
              </a:buClr>
              <a:buSzPts val="2000"/>
              <a:buNone/>
            </a:pPr>
            <a:r>
              <a:rPr b="1" lang="en" sz="2000">
                <a:solidFill>
                  <a:srgbClr val="0070C0"/>
                </a:solidFill>
                <a:latin typeface="Courier New"/>
                <a:ea typeface="Courier New"/>
                <a:cs typeface="Courier New"/>
                <a:sym typeface="Courier New"/>
              </a:rPr>
              <a:t>del</a:t>
            </a:r>
            <a:r>
              <a:rPr lang="en" sz="2000">
                <a:latin typeface="Courier New"/>
                <a:ea typeface="Courier New"/>
                <a:cs typeface="Courier New"/>
                <a:sym typeface="Courier New"/>
              </a:rPr>
              <a:t> hash[</a:t>
            </a:r>
            <a:r>
              <a:rPr i="1" lang="en" sz="2000">
                <a:latin typeface="Courier New"/>
                <a:ea typeface="Courier New"/>
                <a:cs typeface="Courier New"/>
                <a:sym typeface="Courier New"/>
              </a:rPr>
              <a:t>existingKey</a:t>
            </a:r>
            <a:r>
              <a:rPr lang="en" sz="2000">
                <a:latin typeface="Courier New"/>
                <a:ea typeface="Courier New"/>
                <a:cs typeface="Courier New"/>
                <a:sym typeface="Courier New"/>
              </a:rPr>
              <a:t>]</a:t>
            </a:r>
            <a:endParaRPr/>
          </a:p>
          <a:p>
            <a:pPr indent="0" lvl="0" marL="4572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0" lvl="0" marL="0" rtl="0" algn="l">
              <a:spcBef>
                <a:spcPts val="480"/>
              </a:spcBef>
              <a:spcAft>
                <a:spcPts val="0"/>
              </a:spcAft>
              <a:buClr>
                <a:schemeClr val="dk1"/>
              </a:buClr>
              <a:buSzPts val="2400"/>
              <a:buNone/>
            </a:pPr>
            <a:r>
              <a:rPr lang="en" sz="2400"/>
              <a:t>Example:</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&gt;&gt;&gt; hash = {"name": "Joe", "age": 35, "job": "plumber"}</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&gt;&gt;&gt; print (hash)</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{'job': 'plumber', 'age': 35, 'name': 'Joe'}</a:t>
            </a:r>
            <a:endParaRPr/>
          </a:p>
          <a:p>
            <a:pPr indent="0" lvl="0" marL="457200" rtl="0" algn="l">
              <a:spcBef>
                <a:spcPts val="320"/>
              </a:spcBef>
              <a:spcAft>
                <a:spcPts val="0"/>
              </a:spcAft>
              <a:buClr>
                <a:schemeClr val="dk1"/>
              </a:buClr>
              <a:buSzPts val="1600"/>
              <a:buNone/>
            </a:pPr>
            <a:r>
              <a:t/>
            </a:r>
            <a:endParaRPr sz="1600">
              <a:latin typeface="Courier New"/>
              <a:ea typeface="Courier New"/>
              <a:cs typeface="Courier New"/>
              <a:sym typeface="Courier New"/>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&gt;&gt;&gt; </a:t>
            </a:r>
            <a:r>
              <a:rPr b="1" lang="en" sz="1600">
                <a:solidFill>
                  <a:srgbClr val="0070C0"/>
                </a:solidFill>
                <a:latin typeface="Courier New"/>
                <a:ea typeface="Courier New"/>
                <a:cs typeface="Courier New"/>
                <a:sym typeface="Courier New"/>
              </a:rPr>
              <a:t>del</a:t>
            </a:r>
            <a:r>
              <a:rPr lang="en" sz="1600">
                <a:latin typeface="Courier New"/>
                <a:ea typeface="Courier New"/>
                <a:cs typeface="Courier New"/>
                <a:sym typeface="Courier New"/>
              </a:rPr>
              <a:t> hash["age"]</a:t>
            </a:r>
            <a:endParaRPr/>
          </a:p>
          <a:p>
            <a:pPr indent="0" lvl="0" marL="457200" rtl="0" algn="l">
              <a:spcBef>
                <a:spcPts val="320"/>
              </a:spcBef>
              <a:spcAft>
                <a:spcPts val="0"/>
              </a:spcAft>
              <a:buClr>
                <a:srgbClr val="000000"/>
              </a:buClr>
              <a:buSzPts val="978"/>
              <a:buNone/>
            </a:pPr>
            <a:r>
              <a:rPr lang="en" sz="1600">
                <a:latin typeface="Courier New"/>
                <a:ea typeface="Courier New"/>
                <a:cs typeface="Courier New"/>
                <a:sym typeface="Courier New"/>
              </a:rPr>
              <a:t>&gt;&gt;&gt; </a:t>
            </a:r>
            <a:r>
              <a:rPr lang="en" sz="1600">
                <a:latin typeface="Courier New"/>
                <a:ea typeface="Courier New"/>
                <a:cs typeface="Courier New"/>
                <a:sym typeface="Courier New"/>
              </a:rPr>
              <a:t>print (hash)</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{'job': 'plumber', 'name': 'Joe'}</a:t>
            </a:r>
            <a:endParaRPr/>
          </a:p>
        </p:txBody>
      </p:sp>
    </p:spTree>
  </p:cSld>
  <p:clrMapOvr>
    <a:masterClrMapping/>
  </p:clrMapOvr>
  <p:transition spd="slow">
    <p:fade thruBlk="1"/>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69"/>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Removing from a dictionary</a:t>
            </a:r>
            <a:endParaRPr/>
          </a:p>
        </p:txBody>
      </p:sp>
      <p:sp>
        <p:nvSpPr>
          <p:cNvPr id="482" name="Google Shape;482;p69"/>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chemeClr val="dk1"/>
              </a:buClr>
              <a:buSzPts val="3200"/>
              <a:buNone/>
            </a:pPr>
            <a:r>
              <a:rPr lang="en"/>
              <a:t>Delete entry:</a:t>
            </a:r>
            <a:endParaRPr/>
          </a:p>
          <a:p>
            <a:pPr indent="0" lvl="0" marL="457200" rtl="0" algn="l">
              <a:spcBef>
                <a:spcPts val="400"/>
              </a:spcBef>
              <a:spcAft>
                <a:spcPts val="0"/>
              </a:spcAft>
              <a:buClr>
                <a:srgbClr val="0070C0"/>
              </a:buClr>
              <a:buSzPts val="2000"/>
              <a:buNone/>
            </a:pPr>
            <a:r>
              <a:rPr b="1" lang="en" sz="2000">
                <a:solidFill>
                  <a:srgbClr val="0070C0"/>
                </a:solidFill>
                <a:latin typeface="Courier New"/>
                <a:ea typeface="Courier New"/>
                <a:cs typeface="Courier New"/>
                <a:sym typeface="Courier New"/>
              </a:rPr>
              <a:t>del</a:t>
            </a:r>
            <a:r>
              <a:rPr lang="en" sz="2000">
                <a:latin typeface="Courier New"/>
                <a:ea typeface="Courier New"/>
                <a:cs typeface="Courier New"/>
                <a:sym typeface="Courier New"/>
              </a:rPr>
              <a:t> hash[</a:t>
            </a:r>
            <a:r>
              <a:rPr i="1" lang="en" sz="2000">
                <a:latin typeface="Courier New"/>
                <a:ea typeface="Courier New"/>
                <a:cs typeface="Courier New"/>
                <a:sym typeface="Courier New"/>
              </a:rPr>
              <a:t>existingKey</a:t>
            </a:r>
            <a:r>
              <a:rPr lang="en" sz="2000">
                <a:latin typeface="Courier New"/>
                <a:ea typeface="Courier New"/>
                <a:cs typeface="Courier New"/>
                <a:sym typeface="Courier New"/>
              </a:rPr>
              <a:t>]</a:t>
            </a:r>
            <a:endParaRPr/>
          </a:p>
          <a:p>
            <a:pPr indent="0" lvl="0" marL="4572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0" lvl="0" marL="0" rtl="0" algn="l">
              <a:spcBef>
                <a:spcPts val="480"/>
              </a:spcBef>
              <a:spcAft>
                <a:spcPts val="0"/>
              </a:spcAft>
              <a:buClr>
                <a:schemeClr val="dk1"/>
              </a:buClr>
              <a:buSzPts val="2400"/>
              <a:buNone/>
            </a:pPr>
            <a:r>
              <a:rPr lang="en" sz="2400"/>
              <a:t>Example:</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&gt;&gt;&gt; hash = {"name": "Joe", "age": 35, "job": "plumber"}</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&gt;&gt;&gt; print (hash)</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{'job': 'plumber', 'age': 35, 'name': 'Joe'}</a:t>
            </a:r>
            <a:endParaRPr/>
          </a:p>
          <a:p>
            <a:pPr indent="0" lvl="0" marL="457200" rtl="0" algn="l">
              <a:spcBef>
                <a:spcPts val="320"/>
              </a:spcBef>
              <a:spcAft>
                <a:spcPts val="0"/>
              </a:spcAft>
              <a:buClr>
                <a:schemeClr val="dk1"/>
              </a:buClr>
              <a:buSzPts val="1600"/>
              <a:buNone/>
            </a:pPr>
            <a:r>
              <a:t/>
            </a:r>
            <a:endParaRPr sz="1600">
              <a:latin typeface="Courier New"/>
              <a:ea typeface="Courier New"/>
              <a:cs typeface="Courier New"/>
              <a:sym typeface="Courier New"/>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&gt;&gt;&gt; </a:t>
            </a:r>
            <a:r>
              <a:rPr b="1" lang="en" sz="1600">
                <a:solidFill>
                  <a:srgbClr val="0070C0"/>
                </a:solidFill>
                <a:latin typeface="Courier New"/>
                <a:ea typeface="Courier New"/>
                <a:cs typeface="Courier New"/>
                <a:sym typeface="Courier New"/>
              </a:rPr>
              <a:t>del</a:t>
            </a:r>
            <a:r>
              <a:rPr lang="en" sz="1600">
                <a:latin typeface="Courier New"/>
                <a:ea typeface="Courier New"/>
                <a:cs typeface="Courier New"/>
                <a:sym typeface="Courier New"/>
              </a:rPr>
              <a:t> hash["age"]</a:t>
            </a:r>
            <a:endParaRPr/>
          </a:p>
          <a:p>
            <a:pPr indent="0" lvl="0" marL="457200" rtl="0" algn="l">
              <a:spcBef>
                <a:spcPts val="320"/>
              </a:spcBef>
              <a:spcAft>
                <a:spcPts val="0"/>
              </a:spcAft>
              <a:buClr>
                <a:srgbClr val="000000"/>
              </a:buClr>
              <a:buSzPts val="978"/>
              <a:buNone/>
            </a:pPr>
            <a:r>
              <a:rPr lang="en" sz="1600">
                <a:latin typeface="Courier New"/>
                <a:ea typeface="Courier New"/>
                <a:cs typeface="Courier New"/>
                <a:sym typeface="Courier New"/>
              </a:rPr>
              <a:t>&gt;&gt;&gt; print hash</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{'job': 'plumber', 'name': 'Joe'}</a:t>
            </a:r>
            <a:endParaRPr/>
          </a:p>
        </p:txBody>
      </p:sp>
      <p:sp>
        <p:nvSpPr>
          <p:cNvPr id="483" name="Google Shape;483;p69"/>
          <p:cNvSpPr/>
          <p:nvPr/>
        </p:nvSpPr>
        <p:spPr>
          <a:xfrm>
            <a:off x="2438400" y="2709019"/>
            <a:ext cx="4572000" cy="35394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Side note:</a:t>
            </a:r>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You can use the </a:t>
            </a:r>
            <a:r>
              <a:rPr b="1" lang="en" sz="1800">
                <a:solidFill>
                  <a:schemeClr val="dk1"/>
                </a:solidFill>
                <a:latin typeface="Calibri"/>
                <a:ea typeface="Calibri"/>
                <a:cs typeface="Calibri"/>
                <a:sym typeface="Calibri"/>
              </a:rPr>
              <a:t>.pop()</a:t>
            </a:r>
            <a:r>
              <a:rPr lang="en" sz="1800">
                <a:solidFill>
                  <a:schemeClr val="dk1"/>
                </a:solidFill>
                <a:latin typeface="Calibri"/>
                <a:ea typeface="Calibri"/>
                <a:cs typeface="Calibri"/>
                <a:sym typeface="Calibri"/>
              </a:rPr>
              <a:t> method to exact the same effect; this additionally returns the removed value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600">
                <a:solidFill>
                  <a:schemeClr val="dk1"/>
                </a:solidFill>
                <a:latin typeface="Courier New"/>
                <a:ea typeface="Courier New"/>
                <a:cs typeface="Courier New"/>
                <a:sym typeface="Courier New"/>
              </a:rPr>
              <a:t>&gt;&gt;&gt; hash = {</a:t>
            </a:r>
            <a:endParaRPr/>
          </a:p>
          <a:p>
            <a:pPr indent="0" lvl="0" marL="0" marR="0" rtl="0" algn="l">
              <a:spcBef>
                <a:spcPts val="0"/>
              </a:spcBef>
              <a:spcAft>
                <a:spcPts val="0"/>
              </a:spcAft>
              <a:buNone/>
            </a:pPr>
            <a:r>
              <a:rPr lang="en" sz="1600">
                <a:solidFill>
                  <a:schemeClr val="dk1"/>
                </a:solidFill>
                <a:latin typeface="Courier New"/>
                <a:ea typeface="Courier New"/>
                <a:cs typeface="Courier New"/>
                <a:sym typeface="Courier New"/>
              </a:rPr>
              <a:t>...     "name": "Joe",</a:t>
            </a:r>
            <a:endParaRPr/>
          </a:p>
          <a:p>
            <a:pPr indent="0" lvl="0" marL="0" marR="0" rtl="0" algn="l">
              <a:spcBef>
                <a:spcPts val="0"/>
              </a:spcBef>
              <a:spcAft>
                <a:spcPts val="0"/>
              </a:spcAft>
              <a:buNone/>
            </a:pPr>
            <a:r>
              <a:rPr lang="en" sz="1600">
                <a:solidFill>
                  <a:schemeClr val="dk1"/>
                </a:solidFill>
                <a:latin typeface="Courier New"/>
                <a:ea typeface="Courier New"/>
                <a:cs typeface="Courier New"/>
                <a:sym typeface="Courier New"/>
              </a:rPr>
              <a:t>...     "age":  35,</a:t>
            </a:r>
            <a:endParaRPr/>
          </a:p>
          <a:p>
            <a:pPr indent="0" lvl="0" marL="0" marR="0" rtl="0" algn="l">
              <a:spcBef>
                <a:spcPts val="0"/>
              </a:spcBef>
              <a:spcAft>
                <a:spcPts val="0"/>
              </a:spcAft>
              <a:buNone/>
            </a:pPr>
            <a:r>
              <a:rPr lang="en" sz="1600">
                <a:solidFill>
                  <a:schemeClr val="dk1"/>
                </a:solidFill>
                <a:latin typeface="Courier New"/>
                <a:ea typeface="Courier New"/>
                <a:cs typeface="Courier New"/>
                <a:sym typeface="Courier New"/>
              </a:rPr>
              <a:t>...     "job":  "plumber"</a:t>
            </a:r>
            <a:endParaRPr/>
          </a:p>
          <a:p>
            <a:pPr indent="0" lvl="0" marL="0" marR="0" rtl="0" algn="l">
              <a:spcBef>
                <a:spcPts val="0"/>
              </a:spcBef>
              <a:spcAft>
                <a:spcPts val="0"/>
              </a:spcAft>
              <a:buNone/>
            </a:pPr>
            <a:r>
              <a:rPr lang="en" sz="1600">
                <a:solidFill>
                  <a:schemeClr val="dk1"/>
                </a:solidFill>
                <a:latin typeface="Courier New"/>
                <a:ea typeface="Courier New"/>
                <a:cs typeface="Courier New"/>
                <a:sym typeface="Courier New"/>
              </a:rPr>
              <a:t>...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 sz="1600">
                <a:solidFill>
                  <a:schemeClr val="dk1"/>
                </a:solidFill>
                <a:latin typeface="Courier New"/>
                <a:ea typeface="Courier New"/>
                <a:cs typeface="Courier New"/>
                <a:sym typeface="Courier New"/>
              </a:rPr>
              <a:t>&gt;&gt;&gt; age = hash.pop("age")</a:t>
            </a:r>
            <a:endParaRPr/>
          </a:p>
          <a:p>
            <a:pPr indent="0" lvl="0" marL="0" marR="0" rtl="0" algn="l">
              <a:spcBef>
                <a:spcPts val="0"/>
              </a:spcBef>
              <a:spcAft>
                <a:spcPts val="0"/>
              </a:spcAft>
              <a:buNone/>
            </a:pPr>
            <a:r>
              <a:rPr lang="en" sz="1600">
                <a:solidFill>
                  <a:schemeClr val="dk1"/>
                </a:solidFill>
                <a:latin typeface="Courier New"/>
                <a:ea typeface="Courier New"/>
                <a:cs typeface="Courier New"/>
                <a:sym typeface="Courier New"/>
              </a:rPr>
              <a:t>&gt;&gt;&gt; print age</a:t>
            </a:r>
            <a:endParaRPr/>
          </a:p>
          <a:p>
            <a:pPr indent="0" lvl="0" marL="0" marR="0" rtl="0" algn="l">
              <a:spcBef>
                <a:spcPts val="0"/>
              </a:spcBef>
              <a:spcAft>
                <a:spcPts val="0"/>
              </a:spcAft>
              <a:buNone/>
            </a:pPr>
            <a:r>
              <a:rPr lang="en" sz="1600">
                <a:solidFill>
                  <a:schemeClr val="dk1"/>
                </a:solidFill>
                <a:latin typeface="Courier New"/>
                <a:ea typeface="Courier New"/>
                <a:cs typeface="Courier New"/>
                <a:sym typeface="Courier New"/>
              </a:rPr>
              <a:t>35</a:t>
            </a:r>
            <a:endParaRPr/>
          </a:p>
        </p:txBody>
      </p:sp>
    </p:spTree>
  </p:cSld>
  <p:clrMapOvr>
    <a:masterClrMapping/>
  </p:clrMapOvr>
  <p:transition spd="slow">
    <p:fade thruBlk="1"/>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70"/>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Phonebook example</a:t>
            </a:r>
            <a:endParaRPr/>
          </a:p>
        </p:txBody>
      </p:sp>
      <p:sp>
        <p:nvSpPr>
          <p:cNvPr id="489" name="Google Shape;489;p70"/>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chemeClr val="dk1"/>
              </a:buClr>
              <a:buSzPts val="2400"/>
              <a:buNone/>
            </a:pPr>
            <a:r>
              <a:rPr lang="en" sz="2400"/>
              <a:t>Code:</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phonebook = {}</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phonebook["Joe Shmo"] = "958-273-7324"</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phonebook["Sally Shmo"] = "958-273-9594"</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phonebook["George Smith"] = "253-586-9933"</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name = input("Lookup number for: ")</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print (phonebook[name])</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480"/>
              </a:spcBef>
              <a:spcAft>
                <a:spcPts val="0"/>
              </a:spcAft>
              <a:buClr>
                <a:schemeClr val="dk1"/>
              </a:buClr>
              <a:buSzPts val="2400"/>
              <a:buNone/>
            </a:pPr>
            <a:r>
              <a:rPr lang="en" sz="2400"/>
              <a:t>Output example:</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Lookup number for: </a:t>
            </a:r>
            <a:r>
              <a:rPr lang="en" sz="1200">
                <a:latin typeface="Courier New"/>
                <a:ea typeface="Courier New"/>
                <a:cs typeface="Courier New"/>
                <a:sym typeface="Courier New"/>
              </a:rPr>
              <a:t>&lt;we enter&gt;</a:t>
            </a:r>
            <a:r>
              <a:rPr lang="en" sz="1800">
                <a:latin typeface="Courier New"/>
                <a:ea typeface="Courier New"/>
                <a:cs typeface="Courier New"/>
                <a:sym typeface="Courier New"/>
              </a:rPr>
              <a:t>Sally Shmo</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958-273-9594</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p:txBody>
      </p:sp>
    </p:spTree>
  </p:cSld>
  <p:clrMapOvr>
    <a:masterClrMapping/>
  </p:clrMapOvr>
  <p:transition spd="slow">
    <p:fade thruBlk="1"/>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7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Phonebook example</a:t>
            </a:r>
            <a:endParaRPr/>
          </a:p>
        </p:txBody>
      </p:sp>
      <p:sp>
        <p:nvSpPr>
          <p:cNvPr id="495" name="Google Shape;495;p7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chemeClr val="dk1"/>
              </a:buClr>
              <a:buSzPts val="2400"/>
              <a:buNone/>
            </a:pPr>
            <a:r>
              <a:rPr lang="en" sz="2400"/>
              <a:t>Code:</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phonebook = {}</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phonebook["Joe Shmo"] = "958-273-7324"</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phonebook["Sally Shmo"] = "958-273-9594"</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phonebook["George Smith"] = "253-586-9933"</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name = input("Lookup number for: ")</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print (phonebook[name])</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480"/>
              </a:spcBef>
              <a:spcAft>
                <a:spcPts val="0"/>
              </a:spcAft>
              <a:buClr>
                <a:schemeClr val="dk1"/>
              </a:buClr>
              <a:buSzPts val="2400"/>
              <a:buNone/>
            </a:pPr>
            <a:r>
              <a:rPr lang="en" sz="2400"/>
              <a:t>Output example:</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Lookup number for: </a:t>
            </a:r>
            <a:r>
              <a:rPr lang="en" sz="1200">
                <a:latin typeface="Courier New"/>
                <a:ea typeface="Courier New"/>
                <a:cs typeface="Courier New"/>
                <a:sym typeface="Courier New"/>
              </a:rPr>
              <a:t>&lt;we enter&gt;</a:t>
            </a:r>
            <a:r>
              <a:rPr lang="en" sz="1800">
                <a:latin typeface="Courier New"/>
                <a:ea typeface="Courier New"/>
                <a:cs typeface="Courier New"/>
                <a:sym typeface="Courier New"/>
              </a:rPr>
              <a:t>Sally Shmo</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958-273-9594</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p:txBody>
      </p:sp>
      <p:sp>
        <p:nvSpPr>
          <p:cNvPr id="496" name="Google Shape;496;p71"/>
          <p:cNvSpPr txBox="1"/>
          <p:nvPr/>
        </p:nvSpPr>
        <p:spPr>
          <a:xfrm>
            <a:off x="6324600" y="4114800"/>
            <a:ext cx="2590800" cy="2133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Notice that we can store the name of a key in a variable, and then use that variable to access the desired element. In this case, name holds the name that we input in the terminal, Sally Shmo. </a:t>
            </a:r>
            <a:endParaRPr/>
          </a:p>
          <a:p>
            <a:pPr indent="0" lvl="0" marL="0" marR="0" rtl="0" algn="l">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What would happen if we entered a name that was not in the phonebook?</a:t>
            </a:r>
            <a:endParaRPr/>
          </a:p>
        </p:txBody>
      </p:sp>
      <p:cxnSp>
        <p:nvCxnSpPr>
          <p:cNvPr id="497" name="Google Shape;497;p71"/>
          <p:cNvCxnSpPr/>
          <p:nvPr/>
        </p:nvCxnSpPr>
        <p:spPr>
          <a:xfrm rot="10800000">
            <a:off x="3999327" y="4325600"/>
            <a:ext cx="2325273" cy="199400"/>
          </a:xfrm>
          <a:prstGeom prst="straightConnector1">
            <a:avLst/>
          </a:prstGeom>
          <a:noFill/>
          <a:ln cap="flat" cmpd="sng" w="19050">
            <a:solidFill>
              <a:schemeClr val="dk1"/>
            </a:solidFill>
            <a:prstDash val="solid"/>
            <a:round/>
            <a:headEnd len="sm" w="sm" type="none"/>
            <a:tailEnd len="med" w="med" type="triangle"/>
          </a:ln>
        </p:spPr>
      </p:cxnSp>
    </p:spTree>
  </p:cSld>
  <p:clrMapOvr>
    <a:masterClrMapping/>
  </p:clrMapOvr>
  <p:transition spd="slow">
    <p:fade thruBlk="1"/>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7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Checking if something is in the dict</a:t>
            </a:r>
            <a:endParaRPr/>
          </a:p>
        </p:txBody>
      </p:sp>
      <p:sp>
        <p:nvSpPr>
          <p:cNvPr id="503" name="Google Shape;503;p72"/>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chemeClr val="dk1"/>
              </a:buClr>
              <a:buSzPts val="2800"/>
              <a:buNone/>
            </a:pPr>
            <a:r>
              <a:rPr lang="en" sz="2800"/>
              <a:t>This is the same as with a list. Use </a:t>
            </a:r>
            <a:r>
              <a:rPr lang="en" sz="2800">
                <a:latin typeface="Courier New"/>
                <a:ea typeface="Courier New"/>
                <a:cs typeface="Courier New"/>
                <a:sym typeface="Courier New"/>
              </a:rPr>
              <a:t>in</a:t>
            </a:r>
            <a:r>
              <a:rPr lang="en" sz="2800"/>
              <a:t>:</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ages = {}</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ages["Joe"] = 35</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ages["Sally"] = 36</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ages["George"] = 39</a:t>
            </a:r>
            <a:endParaRPr/>
          </a:p>
          <a:p>
            <a:pPr indent="-241300" lvl="0" marL="342900" rtl="0" algn="l">
              <a:spcBef>
                <a:spcPts val="320"/>
              </a:spcBef>
              <a:spcAft>
                <a:spcPts val="0"/>
              </a:spcAft>
              <a:buClr>
                <a:schemeClr val="dk1"/>
              </a:buClr>
              <a:buSzPts val="1600"/>
              <a:buNone/>
            </a:pPr>
            <a:r>
              <a:t/>
            </a:r>
            <a:endParaRPr sz="1600">
              <a:latin typeface="Courier New"/>
              <a:ea typeface="Courier New"/>
              <a:cs typeface="Courier New"/>
              <a:sym typeface="Courier New"/>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if "Joe" in ages:</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	print ("Yes, Joe is in the dictionary")</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else:</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	print ("No, Joe is not in the dictionary")</a:t>
            </a:r>
            <a:endParaRPr/>
          </a:p>
          <a:p>
            <a:pPr indent="-241300" lvl="0" marL="342900" rtl="0" algn="l">
              <a:spcBef>
                <a:spcPts val="320"/>
              </a:spcBef>
              <a:spcAft>
                <a:spcPts val="0"/>
              </a:spcAft>
              <a:buClr>
                <a:schemeClr val="dk1"/>
              </a:buClr>
              <a:buSzPts val="1600"/>
              <a:buNone/>
            </a:pPr>
            <a:r>
              <a:t/>
            </a:r>
            <a:endParaRPr sz="1600">
              <a:latin typeface="Courier New"/>
              <a:ea typeface="Courier New"/>
              <a:cs typeface="Courier New"/>
              <a:sym typeface="Courier New"/>
            </a:endParaRPr>
          </a:p>
          <a:p>
            <a:pPr indent="-342900" lvl="0" marL="342900" rtl="0" algn="l">
              <a:spcBef>
                <a:spcPts val="560"/>
              </a:spcBef>
              <a:spcAft>
                <a:spcPts val="0"/>
              </a:spcAft>
              <a:buClr>
                <a:schemeClr val="dk1"/>
              </a:buClr>
              <a:buSzPts val="2800"/>
              <a:buNone/>
            </a:pPr>
            <a:r>
              <a:rPr lang="en" sz="2800"/>
              <a:t>Result:</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Yes, Joe is in the dictionary</a:t>
            </a:r>
            <a:endParaRPr/>
          </a:p>
        </p:txBody>
      </p:sp>
    </p:spTree>
  </p:cSld>
  <p:clrMapOvr>
    <a:masterClrMapping/>
  </p:clrMapOvr>
  <p:transition spd="slow">
    <p:fade thruBlk="1"/>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73"/>
          <p:cNvSpPr txBox="1"/>
          <p:nvPr>
            <p:ph type="title"/>
          </p:nvPr>
        </p:nvSpPr>
        <p:spPr>
          <a:xfrm>
            <a:off x="457200" y="20828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Dictionary methods</a:t>
            </a:r>
            <a:endParaRPr/>
          </a:p>
        </p:txBody>
      </p:sp>
      <p:sp>
        <p:nvSpPr>
          <p:cNvPr id="509" name="Google Shape;509;p73"/>
          <p:cNvSpPr txBox="1"/>
          <p:nvPr>
            <p:ph idx="1" type="body"/>
          </p:nvPr>
        </p:nvSpPr>
        <p:spPr>
          <a:xfrm>
            <a:off x="457200" y="1351300"/>
            <a:ext cx="8229600" cy="4526100"/>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283"/>
              <a:buFont typeface="Arial"/>
              <a:buNone/>
            </a:pPr>
            <a:r>
              <a:rPr lang="en" sz="2800"/>
              <a:t>Here are some useful dictionary methods:</a:t>
            </a:r>
            <a:endParaRPr/>
          </a:p>
          <a:p>
            <a:pPr indent="-381000" lvl="1" marL="914400" rtl="0" algn="l">
              <a:spcBef>
                <a:spcPts val="480"/>
              </a:spcBef>
              <a:spcAft>
                <a:spcPts val="0"/>
              </a:spcAft>
              <a:buClr>
                <a:schemeClr val="dk1"/>
              </a:buClr>
              <a:buSzPts val="1600"/>
              <a:buFont typeface="Courier New"/>
              <a:buChar char="o"/>
            </a:pPr>
            <a:r>
              <a:rPr lang="en" sz="2000">
                <a:latin typeface="Courier New"/>
                <a:ea typeface="Courier New"/>
                <a:cs typeface="Courier New"/>
                <a:sym typeface="Courier New"/>
              </a:rPr>
              <a:t>dict.keys() </a:t>
            </a:r>
            <a:r>
              <a:rPr lang="en" sz="2000"/>
              <a:t>- returns a </a:t>
            </a:r>
            <a:r>
              <a:rPr b="1" lang="en" sz="2000"/>
              <a:t>list-like object </a:t>
            </a:r>
            <a:r>
              <a:rPr lang="en" sz="2000"/>
              <a:t>(dict_keys)</a:t>
            </a:r>
            <a:r>
              <a:rPr lang="en" sz="2000"/>
              <a:t> of the keys</a:t>
            </a:r>
            <a:endParaRPr/>
          </a:p>
          <a:p>
            <a:pPr indent="-381000" lvl="1" marL="914400" rtl="0" algn="l">
              <a:spcBef>
                <a:spcPts val="480"/>
              </a:spcBef>
              <a:spcAft>
                <a:spcPts val="0"/>
              </a:spcAft>
              <a:buClr>
                <a:schemeClr val="dk1"/>
              </a:buClr>
              <a:buSzPts val="1600"/>
              <a:buFont typeface="Courier New"/>
              <a:buChar char="o"/>
            </a:pPr>
            <a:r>
              <a:rPr lang="en" sz="2000">
                <a:latin typeface="Courier New"/>
                <a:ea typeface="Courier New"/>
                <a:cs typeface="Courier New"/>
                <a:sym typeface="Courier New"/>
              </a:rPr>
              <a:t>dict.values()</a:t>
            </a:r>
            <a:r>
              <a:rPr lang="en" sz="2000"/>
              <a:t> - returns a </a:t>
            </a:r>
            <a:r>
              <a:rPr b="1" lang="en" sz="2000"/>
              <a:t>list-like object </a:t>
            </a:r>
            <a:r>
              <a:rPr lang="en" sz="2000"/>
              <a:t>(dict_values)</a:t>
            </a:r>
            <a:r>
              <a:rPr lang="en" sz="2000"/>
              <a:t> of the values</a:t>
            </a:r>
            <a:endParaRPr/>
          </a:p>
          <a:p>
            <a:pPr indent="-381000" lvl="1" marL="914400" rtl="0" algn="l">
              <a:spcBef>
                <a:spcPts val="480"/>
              </a:spcBef>
              <a:spcAft>
                <a:spcPts val="0"/>
              </a:spcAft>
              <a:buClr>
                <a:schemeClr val="dk1"/>
              </a:buClr>
              <a:buSzPts val="1600"/>
              <a:buFont typeface="Courier New"/>
              <a:buChar char="o"/>
            </a:pPr>
            <a:r>
              <a:rPr lang="en" sz="2000">
                <a:latin typeface="Courier New"/>
                <a:ea typeface="Courier New"/>
                <a:cs typeface="Courier New"/>
                <a:sym typeface="Courier New"/>
              </a:rPr>
              <a:t>dict.items()</a:t>
            </a:r>
            <a:r>
              <a:rPr lang="en" sz="2000"/>
              <a:t> - returns a </a:t>
            </a:r>
            <a:r>
              <a:rPr b="1" lang="en" sz="2000"/>
              <a:t>list</a:t>
            </a:r>
            <a:r>
              <a:rPr lang="en" sz="2000"/>
              <a:t> of key-value pairs</a:t>
            </a:r>
            <a:endParaRPr sz="2000"/>
          </a:p>
          <a:p>
            <a:pPr indent="0" lvl="0" marL="0" rtl="0" algn="l">
              <a:spcBef>
                <a:spcPts val="0"/>
              </a:spcBef>
              <a:spcAft>
                <a:spcPts val="0"/>
              </a:spcAft>
              <a:buNone/>
            </a:pPr>
            <a:r>
              <a:rPr lang="en" sz="2400"/>
              <a:t>These list-like objects work like lists in loops. However, to convert list-like objects to lists, we used the list() function</a:t>
            </a:r>
            <a:br>
              <a:rPr lang="en" sz="2400"/>
            </a:br>
            <a:endParaRPr sz="1000"/>
          </a:p>
          <a:p>
            <a:pPr indent="-342900" lvl="0" marL="342900" rtl="0" algn="l">
              <a:spcBef>
                <a:spcPts val="480"/>
              </a:spcBef>
              <a:spcAft>
                <a:spcPts val="0"/>
              </a:spcAft>
              <a:buClr>
                <a:schemeClr val="dk1"/>
              </a:buClr>
              <a:buSzPts val="2400"/>
              <a:buNone/>
            </a:pPr>
            <a:r>
              <a:rPr lang="en" sz="2400"/>
              <a:t>Example:</a:t>
            </a:r>
            <a:endParaRPr/>
          </a:p>
          <a:p>
            <a:pPr indent="-342900" lvl="0" marL="342900" rtl="0" algn="l">
              <a:spcBef>
                <a:spcPts val="480"/>
              </a:spcBef>
              <a:spcAft>
                <a:spcPts val="0"/>
              </a:spcAft>
              <a:buClr>
                <a:schemeClr val="dk1"/>
              </a:buClr>
              <a:buSzPts val="1400"/>
              <a:buNone/>
            </a:pPr>
            <a:r>
              <a:rPr lang="en" sz="1400">
                <a:latin typeface="Courier New"/>
                <a:ea typeface="Courier New"/>
                <a:cs typeface="Courier New"/>
                <a:sym typeface="Courier New"/>
              </a:rPr>
              <a:t>&gt;&gt;&gt; colors = {"apple": "red", "banana": "yellow", "grape": "purple"}</a:t>
            </a:r>
            <a:endParaRPr/>
          </a:p>
          <a:p>
            <a:pPr indent="-342900" lvl="0" marL="342900" rtl="0" algn="l">
              <a:spcBef>
                <a:spcPts val="480"/>
              </a:spcBef>
              <a:spcAft>
                <a:spcPts val="0"/>
              </a:spcAft>
              <a:buClr>
                <a:schemeClr val="dk1"/>
              </a:buClr>
              <a:buSzPts val="1400"/>
              <a:buNone/>
            </a:pPr>
            <a:r>
              <a:rPr lang="en" sz="1400">
                <a:latin typeface="Courier New"/>
                <a:ea typeface="Courier New"/>
                <a:cs typeface="Courier New"/>
                <a:sym typeface="Courier New"/>
              </a:rPr>
              <a:t>&gt;&gt;&gt; print (list(colors</a:t>
            </a:r>
            <a:r>
              <a:rPr lang="en" sz="1400">
                <a:solidFill>
                  <a:srgbClr val="0000FF"/>
                </a:solidFill>
                <a:latin typeface="Courier New"/>
                <a:ea typeface="Courier New"/>
                <a:cs typeface="Courier New"/>
                <a:sym typeface="Courier New"/>
              </a:rPr>
              <a:t>.keys()</a:t>
            </a:r>
            <a:r>
              <a:rPr lang="en" sz="1400">
                <a:latin typeface="Courier New"/>
                <a:ea typeface="Courier New"/>
                <a:cs typeface="Courier New"/>
                <a:sym typeface="Courier New"/>
              </a:rPr>
              <a:t>))</a:t>
            </a:r>
            <a:endParaRPr/>
          </a:p>
          <a:p>
            <a:pPr indent="-342900" lvl="0" marL="342900" rtl="0" algn="l">
              <a:spcBef>
                <a:spcPts val="480"/>
              </a:spcBef>
              <a:spcAft>
                <a:spcPts val="0"/>
              </a:spcAft>
              <a:buClr>
                <a:schemeClr val="dk1"/>
              </a:buClr>
              <a:buSzPts val="1400"/>
              <a:buNone/>
            </a:pPr>
            <a:r>
              <a:rPr lang="en" sz="1400">
                <a:latin typeface="Courier New"/>
                <a:ea typeface="Courier New"/>
                <a:cs typeface="Courier New"/>
                <a:sym typeface="Courier New"/>
              </a:rPr>
              <a:t>['grape', 'apple', 'banana']</a:t>
            </a:r>
            <a:endParaRPr/>
          </a:p>
          <a:p>
            <a:pPr indent="-342900" lvl="0" marL="342900" rtl="0" algn="l">
              <a:spcBef>
                <a:spcPts val="480"/>
              </a:spcBef>
              <a:spcAft>
                <a:spcPts val="0"/>
              </a:spcAft>
              <a:buClr>
                <a:schemeClr val="dk1"/>
              </a:buClr>
              <a:buSzPts val="1400"/>
              <a:buNone/>
            </a:pPr>
            <a:r>
              <a:rPr lang="en" sz="1400">
                <a:latin typeface="Courier New"/>
                <a:ea typeface="Courier New"/>
                <a:cs typeface="Courier New"/>
                <a:sym typeface="Courier New"/>
              </a:rPr>
              <a:t>&gt;&gt;&gt; print (list(colors</a:t>
            </a:r>
            <a:r>
              <a:rPr lang="en" sz="1400">
                <a:solidFill>
                  <a:srgbClr val="0000FF"/>
                </a:solidFill>
                <a:latin typeface="Courier New"/>
                <a:ea typeface="Courier New"/>
                <a:cs typeface="Courier New"/>
                <a:sym typeface="Courier New"/>
              </a:rPr>
              <a:t>.values()</a:t>
            </a:r>
            <a:r>
              <a:rPr lang="en" sz="1400">
                <a:solidFill>
                  <a:srgbClr val="000000"/>
                </a:solidFill>
                <a:latin typeface="Courier New"/>
                <a:ea typeface="Courier New"/>
                <a:cs typeface="Courier New"/>
                <a:sym typeface="Courier New"/>
              </a:rPr>
              <a:t>))</a:t>
            </a:r>
            <a:endParaRPr>
              <a:solidFill>
                <a:srgbClr val="000000"/>
              </a:solidFill>
            </a:endParaRPr>
          </a:p>
          <a:p>
            <a:pPr indent="-342900" lvl="0" marL="342900" rtl="0" algn="l">
              <a:spcBef>
                <a:spcPts val="480"/>
              </a:spcBef>
              <a:spcAft>
                <a:spcPts val="0"/>
              </a:spcAft>
              <a:buClr>
                <a:schemeClr val="dk1"/>
              </a:buClr>
              <a:buSzPts val="1400"/>
              <a:buNone/>
            </a:pPr>
            <a:r>
              <a:rPr lang="en" sz="1400">
                <a:latin typeface="Courier New"/>
                <a:ea typeface="Courier New"/>
                <a:cs typeface="Courier New"/>
                <a:sym typeface="Courier New"/>
              </a:rPr>
              <a:t>['purple', 'red', 'yellow']</a:t>
            </a:r>
            <a:endParaRPr/>
          </a:p>
          <a:p>
            <a:pPr indent="-342900" lvl="0" marL="342900" rtl="0" algn="l">
              <a:spcBef>
                <a:spcPts val="480"/>
              </a:spcBef>
              <a:spcAft>
                <a:spcPts val="0"/>
              </a:spcAft>
              <a:buClr>
                <a:schemeClr val="dk1"/>
              </a:buClr>
              <a:buSzPts val="1400"/>
              <a:buNone/>
            </a:pPr>
            <a:r>
              <a:rPr lang="en" sz="1400">
                <a:latin typeface="Courier New"/>
                <a:ea typeface="Courier New"/>
                <a:cs typeface="Courier New"/>
                <a:sym typeface="Courier New"/>
              </a:rPr>
              <a:t>&gt;&gt;&gt; print (colors</a:t>
            </a:r>
            <a:r>
              <a:rPr lang="en" sz="1400">
                <a:solidFill>
                  <a:srgbClr val="0000FF"/>
                </a:solidFill>
                <a:latin typeface="Courier New"/>
                <a:ea typeface="Courier New"/>
                <a:cs typeface="Courier New"/>
                <a:sym typeface="Courier New"/>
              </a:rPr>
              <a:t>.items()</a:t>
            </a:r>
            <a:r>
              <a:rPr lang="en" sz="1400">
                <a:latin typeface="Courier New"/>
                <a:ea typeface="Courier New"/>
                <a:cs typeface="Courier New"/>
                <a:sym typeface="Courier New"/>
              </a:rPr>
              <a:t>)</a:t>
            </a:r>
            <a:endParaRPr/>
          </a:p>
          <a:p>
            <a:pPr indent="-342900" lvl="0" marL="342900" rtl="0" algn="l">
              <a:spcBef>
                <a:spcPts val="480"/>
              </a:spcBef>
              <a:spcAft>
                <a:spcPts val="0"/>
              </a:spcAft>
              <a:buClr>
                <a:schemeClr val="dk1"/>
              </a:buClr>
              <a:buSzPts val="1400"/>
              <a:buNone/>
            </a:pPr>
            <a:r>
              <a:rPr lang="en" sz="1400">
                <a:latin typeface="Courier New"/>
                <a:ea typeface="Courier New"/>
                <a:cs typeface="Courier New"/>
                <a:sym typeface="Courier New"/>
              </a:rPr>
              <a:t>[('grape', 'purple'), ('apple', 'red'), ('banana', 'yellow')]</a:t>
            </a:r>
            <a:endParaRPr/>
          </a:p>
          <a:p>
            <a:pPr indent="-254000" lvl="0" marL="342900" rtl="0" algn="l">
              <a:spcBef>
                <a:spcPts val="280"/>
              </a:spcBef>
              <a:spcAft>
                <a:spcPts val="0"/>
              </a:spcAft>
              <a:buClr>
                <a:schemeClr val="dk1"/>
              </a:buClr>
              <a:buSzPts val="1400"/>
              <a:buNone/>
            </a:pPr>
            <a:r>
              <a:t/>
            </a:r>
            <a:endParaRPr sz="1400">
              <a:latin typeface="Courier New"/>
              <a:ea typeface="Courier New"/>
              <a:cs typeface="Courier New"/>
              <a:sym typeface="Courier New"/>
            </a:endParaRPr>
          </a:p>
        </p:txBody>
      </p:sp>
    </p:spTree>
  </p:cSld>
  <p:clrMapOvr>
    <a:masterClrMapping/>
  </p:clrMapOvr>
  <p:transition spd="slow">
    <p:fade thruBlk="1"/>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7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Using </a:t>
            </a:r>
            <a:r>
              <a:rPr lang="en">
                <a:latin typeface="Courier New"/>
                <a:ea typeface="Courier New"/>
                <a:cs typeface="Courier New"/>
                <a:sym typeface="Courier New"/>
              </a:rPr>
              <a:t>.keys()</a:t>
            </a:r>
            <a:endParaRPr/>
          </a:p>
        </p:txBody>
      </p:sp>
      <p:sp>
        <p:nvSpPr>
          <p:cNvPr id="515" name="Google Shape;515;p74"/>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None/>
            </a:pPr>
            <a:r>
              <a:rPr lang="en" sz="2800"/>
              <a:t>Code:</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ages = {}</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ages["Joe"] = 35</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ages["Sally"] = 36</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ages["George"] = 39</a:t>
            </a:r>
            <a:endParaRPr/>
          </a:p>
          <a:p>
            <a:pPr indent="-241300" lvl="0" marL="342900" rtl="0" algn="l">
              <a:spcBef>
                <a:spcPts val="320"/>
              </a:spcBef>
              <a:spcAft>
                <a:spcPts val="0"/>
              </a:spcAft>
              <a:buClr>
                <a:schemeClr val="dk1"/>
              </a:buClr>
              <a:buSzPts val="1600"/>
              <a:buNone/>
            </a:pPr>
            <a:r>
              <a:t/>
            </a:r>
            <a:endParaRPr sz="1600">
              <a:latin typeface="Courier New"/>
              <a:ea typeface="Courier New"/>
              <a:cs typeface="Courier New"/>
              <a:sym typeface="Courier New"/>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for name in ages</a:t>
            </a:r>
            <a:r>
              <a:rPr lang="en" sz="1600">
                <a:solidFill>
                  <a:srgbClr val="0000FF"/>
                </a:solidFill>
                <a:latin typeface="Courier New"/>
                <a:ea typeface="Courier New"/>
                <a:cs typeface="Courier New"/>
                <a:sym typeface="Courier New"/>
              </a:rPr>
              <a:t>.keys()</a:t>
            </a:r>
            <a:r>
              <a:rPr lang="en" sz="1600">
                <a:latin typeface="Courier New"/>
                <a:ea typeface="Courier New"/>
                <a:cs typeface="Courier New"/>
                <a:sym typeface="Courier New"/>
              </a:rPr>
              <a:t>:</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	print (name, "is in the dictionary.")</a:t>
            </a:r>
            <a:endParaRPr/>
          </a:p>
          <a:p>
            <a:pPr indent="-241300" lvl="0" marL="342900" rtl="0" algn="l">
              <a:spcBef>
                <a:spcPts val="320"/>
              </a:spcBef>
              <a:spcAft>
                <a:spcPts val="0"/>
              </a:spcAft>
              <a:buClr>
                <a:schemeClr val="dk1"/>
              </a:buClr>
              <a:buSzPts val="1600"/>
              <a:buNone/>
            </a:pPr>
            <a:r>
              <a:t/>
            </a:r>
            <a:endParaRPr sz="1600">
              <a:latin typeface="Courier New"/>
              <a:ea typeface="Courier New"/>
              <a:cs typeface="Courier New"/>
              <a:sym typeface="Courier New"/>
            </a:endParaRPr>
          </a:p>
          <a:p>
            <a:pPr indent="0" lvl="0" marL="0" rtl="0" algn="l">
              <a:spcBef>
                <a:spcPts val="560"/>
              </a:spcBef>
              <a:spcAft>
                <a:spcPts val="0"/>
              </a:spcAft>
              <a:buClr>
                <a:schemeClr val="dk1"/>
              </a:buClr>
              <a:buSzPts val="2800"/>
              <a:buNone/>
            </a:pPr>
            <a:r>
              <a:rPr lang="en" sz="2800"/>
              <a:t>Output:</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Sally is in the dictionary.</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Joe is in the dictionary.</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George is in the dictionary.</a:t>
            </a:r>
            <a:endParaRPr/>
          </a:p>
        </p:txBody>
      </p:sp>
      <p:sp>
        <p:nvSpPr>
          <p:cNvPr id="516" name="Google Shape;516;p74"/>
          <p:cNvSpPr txBox="1"/>
          <p:nvPr/>
        </p:nvSpPr>
        <p:spPr>
          <a:xfrm>
            <a:off x="5715000" y="5257800"/>
            <a:ext cx="2973150" cy="609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alibri"/>
              <a:buNone/>
            </a:pPr>
            <a:r>
              <a:rPr lang="en" sz="1400">
                <a:solidFill>
                  <a:schemeClr val="dk1"/>
                </a:solidFill>
                <a:latin typeface="Calibri"/>
                <a:ea typeface="Calibri"/>
                <a:cs typeface="Calibri"/>
                <a:sym typeface="Calibri"/>
              </a:rPr>
              <a:t>Once again, notice that things are printed in a seemingly random order.</a:t>
            </a:r>
            <a:endParaRPr/>
          </a:p>
        </p:txBody>
      </p:sp>
      <p:cxnSp>
        <p:nvCxnSpPr>
          <p:cNvPr id="517" name="Google Shape;517;p74"/>
          <p:cNvCxnSpPr/>
          <p:nvPr/>
        </p:nvCxnSpPr>
        <p:spPr>
          <a:xfrm rot="10800000">
            <a:off x="4570651" y="5519175"/>
            <a:ext cx="1066798" cy="0"/>
          </a:xfrm>
          <a:prstGeom prst="straightConnector1">
            <a:avLst/>
          </a:prstGeom>
          <a:noFill/>
          <a:ln cap="flat" cmpd="sng" w="19050">
            <a:solidFill>
              <a:schemeClr val="dk2"/>
            </a:solidFill>
            <a:prstDash val="solid"/>
            <a:round/>
            <a:headEnd len="sm" w="sm" type="none"/>
            <a:tailEnd len="med" w="med" type="triangle"/>
          </a:ln>
        </p:spPr>
      </p:cxnSp>
      <p:sp>
        <p:nvSpPr>
          <p:cNvPr id="518" name="Google Shape;518;p74"/>
          <p:cNvSpPr txBox="1"/>
          <p:nvPr/>
        </p:nvSpPr>
        <p:spPr>
          <a:xfrm>
            <a:off x="4360875" y="3032925"/>
            <a:ext cx="2973300" cy="609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alibri"/>
              <a:buNone/>
            </a:pPr>
            <a:r>
              <a:rPr lang="en">
                <a:solidFill>
                  <a:schemeClr val="dk1"/>
                </a:solidFill>
                <a:latin typeface="Calibri"/>
                <a:ea typeface="Calibri"/>
                <a:cs typeface="Calibri"/>
                <a:sym typeface="Calibri"/>
              </a:rPr>
              <a:t>We don’t need to specify this as a list</a:t>
            </a:r>
            <a:endParaRPr/>
          </a:p>
        </p:txBody>
      </p:sp>
      <p:cxnSp>
        <p:nvCxnSpPr>
          <p:cNvPr id="519" name="Google Shape;519;p74"/>
          <p:cNvCxnSpPr/>
          <p:nvPr/>
        </p:nvCxnSpPr>
        <p:spPr>
          <a:xfrm flipH="1">
            <a:off x="3700275" y="3342175"/>
            <a:ext cx="872100" cy="246300"/>
          </a:xfrm>
          <a:prstGeom prst="straightConnector1">
            <a:avLst/>
          </a:prstGeom>
          <a:noFill/>
          <a:ln cap="flat" cmpd="sng" w="19050">
            <a:solidFill>
              <a:schemeClr val="dk2"/>
            </a:solidFill>
            <a:prstDash val="solid"/>
            <a:round/>
            <a:headEnd len="sm" w="sm" type="none"/>
            <a:tailEnd len="med" w="med" type="triangle"/>
          </a:ln>
        </p:spPr>
      </p:cxnSp>
    </p:spTree>
  </p:cSld>
  <p:clrMapOvr>
    <a:masterClrMapping/>
  </p:clrMapOvr>
  <p:transition spd="slow">
    <p:fade thruBlk="1"/>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7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Using </a:t>
            </a:r>
            <a:r>
              <a:rPr lang="en">
                <a:latin typeface="Courier New"/>
                <a:ea typeface="Courier New"/>
                <a:cs typeface="Courier New"/>
                <a:sym typeface="Courier New"/>
              </a:rPr>
              <a:t>.keys()</a:t>
            </a:r>
            <a:endParaRPr/>
          </a:p>
        </p:txBody>
      </p:sp>
      <p:sp>
        <p:nvSpPr>
          <p:cNvPr id="525" name="Google Shape;525;p75"/>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027"/>
              <a:buFont typeface="Arial"/>
              <a:buNone/>
            </a:pPr>
            <a:r>
              <a:rPr lang="en" sz="2800"/>
              <a:t>Code:</a:t>
            </a:r>
            <a:endParaRPr/>
          </a:p>
          <a:p>
            <a:pPr indent="0" lvl="0" marL="457200" rtl="0" algn="l">
              <a:spcBef>
                <a:spcPts val="320"/>
              </a:spcBef>
              <a:spcAft>
                <a:spcPts val="0"/>
              </a:spcAft>
              <a:buClr>
                <a:srgbClr val="000000"/>
              </a:buClr>
              <a:buSzPts val="978"/>
              <a:buFont typeface="Arial"/>
              <a:buNone/>
            </a:pPr>
            <a:r>
              <a:rPr lang="en" sz="1600">
                <a:latin typeface="Courier New"/>
                <a:ea typeface="Courier New"/>
                <a:cs typeface="Courier New"/>
                <a:sym typeface="Courier New"/>
              </a:rPr>
              <a:t>ages = {}</a:t>
            </a:r>
            <a:endParaRPr/>
          </a:p>
          <a:p>
            <a:pPr indent="0" lvl="0" marL="457200" rtl="0" algn="l">
              <a:spcBef>
                <a:spcPts val="320"/>
              </a:spcBef>
              <a:spcAft>
                <a:spcPts val="0"/>
              </a:spcAft>
              <a:buClr>
                <a:srgbClr val="000000"/>
              </a:buClr>
              <a:buSzPts val="978"/>
              <a:buFont typeface="Arial"/>
              <a:buNone/>
            </a:pPr>
            <a:r>
              <a:rPr lang="en" sz="1600">
                <a:latin typeface="Courier New"/>
                <a:ea typeface="Courier New"/>
                <a:cs typeface="Courier New"/>
                <a:sym typeface="Courier New"/>
              </a:rPr>
              <a:t>ages["Joe"] = 35</a:t>
            </a:r>
            <a:endParaRPr/>
          </a:p>
          <a:p>
            <a:pPr indent="0" lvl="0" marL="457200" rtl="0" algn="l">
              <a:spcBef>
                <a:spcPts val="320"/>
              </a:spcBef>
              <a:spcAft>
                <a:spcPts val="0"/>
              </a:spcAft>
              <a:buClr>
                <a:srgbClr val="000000"/>
              </a:buClr>
              <a:buSzPts val="978"/>
              <a:buFont typeface="Arial"/>
              <a:buNone/>
            </a:pPr>
            <a:r>
              <a:rPr lang="en" sz="1600">
                <a:latin typeface="Courier New"/>
                <a:ea typeface="Courier New"/>
                <a:cs typeface="Courier New"/>
                <a:sym typeface="Courier New"/>
              </a:rPr>
              <a:t>ages["Sally"] = 36</a:t>
            </a:r>
            <a:endParaRPr/>
          </a:p>
          <a:p>
            <a:pPr indent="0" lvl="0" marL="457200" rtl="0" algn="l">
              <a:spcBef>
                <a:spcPts val="320"/>
              </a:spcBef>
              <a:spcAft>
                <a:spcPts val="0"/>
              </a:spcAft>
              <a:buClr>
                <a:srgbClr val="000000"/>
              </a:buClr>
              <a:buSzPts val="978"/>
              <a:buFont typeface="Arial"/>
              <a:buNone/>
            </a:pPr>
            <a:r>
              <a:rPr lang="en" sz="1600">
                <a:latin typeface="Courier New"/>
                <a:ea typeface="Courier New"/>
                <a:cs typeface="Courier New"/>
                <a:sym typeface="Courier New"/>
              </a:rPr>
              <a:t>ages["George"] = 39</a:t>
            </a:r>
            <a:endParaRPr/>
          </a:p>
          <a:p>
            <a:pPr indent="-241300" lvl="0" marL="342900" rtl="0" algn="l">
              <a:spcBef>
                <a:spcPts val="320"/>
              </a:spcBef>
              <a:spcAft>
                <a:spcPts val="0"/>
              </a:spcAft>
              <a:buClr>
                <a:schemeClr val="dk1"/>
              </a:buClr>
              <a:buSzPts val="1600"/>
              <a:buNone/>
            </a:pPr>
            <a:r>
              <a:t/>
            </a:r>
            <a:endParaRPr sz="1600">
              <a:latin typeface="Courier New"/>
              <a:ea typeface="Courier New"/>
              <a:cs typeface="Courier New"/>
              <a:sym typeface="Courier New"/>
            </a:endParaRPr>
          </a:p>
          <a:p>
            <a:pPr indent="0" lvl="0" marL="457200" rtl="0" algn="l">
              <a:spcBef>
                <a:spcPts val="320"/>
              </a:spcBef>
              <a:spcAft>
                <a:spcPts val="0"/>
              </a:spcAft>
              <a:buClr>
                <a:srgbClr val="000000"/>
              </a:buClr>
              <a:buSzPts val="978"/>
              <a:buFont typeface="Arial"/>
              <a:buNone/>
            </a:pPr>
            <a:r>
              <a:rPr lang="en" sz="1600">
                <a:latin typeface="Courier New"/>
                <a:ea typeface="Courier New"/>
                <a:cs typeface="Courier New"/>
                <a:sym typeface="Courier New"/>
              </a:rPr>
              <a:t>for name in ages</a:t>
            </a:r>
            <a:r>
              <a:rPr lang="en" sz="1600">
                <a:solidFill>
                  <a:srgbClr val="0000FF"/>
                </a:solidFill>
                <a:latin typeface="Courier New"/>
                <a:ea typeface="Courier New"/>
                <a:cs typeface="Courier New"/>
                <a:sym typeface="Courier New"/>
              </a:rPr>
              <a:t>.keys()</a:t>
            </a:r>
            <a:r>
              <a:rPr lang="en" sz="1600">
                <a:latin typeface="Courier New"/>
                <a:ea typeface="Courier New"/>
                <a:cs typeface="Courier New"/>
                <a:sym typeface="Courier New"/>
              </a:rPr>
              <a:t>:</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	print (name, "is", </a:t>
            </a:r>
            <a:r>
              <a:rPr lang="en" sz="1600">
                <a:solidFill>
                  <a:srgbClr val="0000FF"/>
                </a:solidFill>
                <a:latin typeface="Courier New"/>
                <a:ea typeface="Courier New"/>
                <a:cs typeface="Courier New"/>
                <a:sym typeface="Courier New"/>
              </a:rPr>
              <a:t>ages[name]</a:t>
            </a:r>
            <a:r>
              <a:rPr lang="en" sz="1600">
                <a:latin typeface="Courier New"/>
                <a:ea typeface="Courier New"/>
                <a:cs typeface="Courier New"/>
                <a:sym typeface="Courier New"/>
              </a:rPr>
              <a:t>)</a:t>
            </a:r>
            <a:endParaRPr/>
          </a:p>
          <a:p>
            <a:pPr indent="-241300" lvl="0" marL="342900" rtl="0" algn="l">
              <a:spcBef>
                <a:spcPts val="320"/>
              </a:spcBef>
              <a:spcAft>
                <a:spcPts val="0"/>
              </a:spcAft>
              <a:buClr>
                <a:schemeClr val="dk1"/>
              </a:buClr>
              <a:buSzPts val="1600"/>
              <a:buNone/>
            </a:pPr>
            <a:r>
              <a:t/>
            </a:r>
            <a:endParaRPr sz="1600">
              <a:solidFill>
                <a:srgbClr val="0000FF"/>
              </a:solidFill>
              <a:latin typeface="Courier New"/>
              <a:ea typeface="Courier New"/>
              <a:cs typeface="Courier New"/>
              <a:sym typeface="Courier New"/>
            </a:endParaRPr>
          </a:p>
          <a:p>
            <a:pPr indent="-342900" lvl="0" marL="342900" rtl="0" algn="l">
              <a:spcBef>
                <a:spcPts val="560"/>
              </a:spcBef>
              <a:spcAft>
                <a:spcPts val="0"/>
              </a:spcAft>
              <a:buClr>
                <a:srgbClr val="000000"/>
              </a:buClr>
              <a:buSzPts val="1027"/>
              <a:buFont typeface="Arial"/>
              <a:buNone/>
            </a:pPr>
            <a:r>
              <a:rPr lang="en" sz="2800"/>
              <a:t>Output:</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Sally is 36</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Joe is 35</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George is 39</a:t>
            </a:r>
            <a:endParaRPr/>
          </a:p>
        </p:txBody>
      </p:sp>
      <p:sp>
        <p:nvSpPr>
          <p:cNvPr id="526" name="Google Shape;526;p75"/>
          <p:cNvSpPr txBox="1"/>
          <p:nvPr/>
        </p:nvSpPr>
        <p:spPr>
          <a:xfrm>
            <a:off x="5638800" y="4724401"/>
            <a:ext cx="2349899" cy="685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alibri"/>
              <a:buNone/>
            </a:pPr>
            <a:r>
              <a:rPr lang="en" sz="1400">
                <a:solidFill>
                  <a:schemeClr val="dk1"/>
                </a:solidFill>
                <a:latin typeface="Calibri"/>
                <a:ea typeface="Calibri"/>
                <a:cs typeface="Calibri"/>
                <a:sym typeface="Calibri"/>
              </a:rPr>
              <a:t>This gets the value associated with the name</a:t>
            </a:r>
            <a:endParaRPr/>
          </a:p>
        </p:txBody>
      </p:sp>
      <p:cxnSp>
        <p:nvCxnSpPr>
          <p:cNvPr id="527" name="Google Shape;527;p75"/>
          <p:cNvCxnSpPr/>
          <p:nvPr/>
        </p:nvCxnSpPr>
        <p:spPr>
          <a:xfrm rot="10800000">
            <a:off x="4495800" y="4267200"/>
            <a:ext cx="1064399" cy="593099"/>
          </a:xfrm>
          <a:prstGeom prst="straightConnector1">
            <a:avLst/>
          </a:prstGeom>
          <a:noFill/>
          <a:ln cap="flat" cmpd="sng" w="19050">
            <a:solidFill>
              <a:schemeClr val="dk2"/>
            </a:solidFill>
            <a:prstDash val="solid"/>
            <a:round/>
            <a:headEnd len="sm" w="sm" type="none"/>
            <a:tailEnd len="med" w="med" type="triangle"/>
          </a:ln>
        </p:spPr>
      </p:cxnSp>
    </p:spTree>
  </p:cSld>
  <p:clrMapOvr>
    <a:masterClrMapping/>
  </p:clrMapOvr>
  <p:transition spd="slow">
    <p:fade thruBlk="1"/>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76"/>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Using </a:t>
            </a:r>
            <a:r>
              <a:rPr lang="en">
                <a:latin typeface="Courier New"/>
                <a:ea typeface="Courier New"/>
                <a:cs typeface="Courier New"/>
                <a:sym typeface="Courier New"/>
              </a:rPr>
              <a:t>.keys()</a:t>
            </a:r>
            <a:endParaRPr/>
          </a:p>
        </p:txBody>
      </p:sp>
      <p:sp>
        <p:nvSpPr>
          <p:cNvPr id="533" name="Google Shape;533;p76"/>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027"/>
              <a:buFont typeface="Arial"/>
              <a:buNone/>
            </a:pPr>
            <a:r>
              <a:rPr lang="en" sz="2800"/>
              <a:t>Code:</a:t>
            </a:r>
            <a:endParaRPr/>
          </a:p>
          <a:p>
            <a:pPr indent="0" lvl="0" marL="457200" rtl="0" algn="l">
              <a:spcBef>
                <a:spcPts val="320"/>
              </a:spcBef>
              <a:spcAft>
                <a:spcPts val="0"/>
              </a:spcAft>
              <a:buClr>
                <a:srgbClr val="000000"/>
              </a:buClr>
              <a:buSzPts val="978"/>
              <a:buFont typeface="Arial"/>
              <a:buNone/>
            </a:pPr>
            <a:r>
              <a:rPr lang="en" sz="1600">
                <a:latin typeface="Courier New"/>
                <a:ea typeface="Courier New"/>
                <a:cs typeface="Courier New"/>
                <a:sym typeface="Courier New"/>
              </a:rPr>
              <a:t>ages = {}</a:t>
            </a:r>
            <a:endParaRPr/>
          </a:p>
          <a:p>
            <a:pPr indent="0" lvl="0" marL="457200" rtl="0" algn="l">
              <a:spcBef>
                <a:spcPts val="320"/>
              </a:spcBef>
              <a:spcAft>
                <a:spcPts val="0"/>
              </a:spcAft>
              <a:buClr>
                <a:srgbClr val="000000"/>
              </a:buClr>
              <a:buSzPts val="978"/>
              <a:buFont typeface="Arial"/>
              <a:buNone/>
            </a:pPr>
            <a:r>
              <a:rPr lang="en" sz="1600">
                <a:latin typeface="Courier New"/>
                <a:ea typeface="Courier New"/>
                <a:cs typeface="Courier New"/>
                <a:sym typeface="Courier New"/>
              </a:rPr>
              <a:t>ages["Joe"] = 35</a:t>
            </a:r>
            <a:endParaRPr/>
          </a:p>
          <a:p>
            <a:pPr indent="0" lvl="0" marL="457200" rtl="0" algn="l">
              <a:spcBef>
                <a:spcPts val="320"/>
              </a:spcBef>
              <a:spcAft>
                <a:spcPts val="0"/>
              </a:spcAft>
              <a:buClr>
                <a:srgbClr val="000000"/>
              </a:buClr>
              <a:buSzPts val="978"/>
              <a:buFont typeface="Arial"/>
              <a:buNone/>
            </a:pPr>
            <a:r>
              <a:rPr lang="en" sz="1600">
                <a:latin typeface="Courier New"/>
                <a:ea typeface="Courier New"/>
                <a:cs typeface="Courier New"/>
                <a:sym typeface="Courier New"/>
              </a:rPr>
              <a:t>ages["Sally"] = 36</a:t>
            </a:r>
            <a:endParaRPr/>
          </a:p>
          <a:p>
            <a:pPr indent="0" lvl="0" marL="457200" rtl="0" algn="l">
              <a:spcBef>
                <a:spcPts val="320"/>
              </a:spcBef>
              <a:spcAft>
                <a:spcPts val="0"/>
              </a:spcAft>
              <a:buClr>
                <a:srgbClr val="000000"/>
              </a:buClr>
              <a:buSzPts val="978"/>
              <a:buFont typeface="Arial"/>
              <a:buNone/>
            </a:pPr>
            <a:r>
              <a:rPr lang="en" sz="1600">
                <a:latin typeface="Courier New"/>
                <a:ea typeface="Courier New"/>
                <a:cs typeface="Courier New"/>
                <a:sym typeface="Courier New"/>
              </a:rPr>
              <a:t>ages["George"] = 39</a:t>
            </a:r>
            <a:endParaRPr/>
          </a:p>
          <a:p>
            <a:pPr indent="-241300" lvl="0" marL="342900" rtl="0" algn="l">
              <a:spcBef>
                <a:spcPts val="320"/>
              </a:spcBef>
              <a:spcAft>
                <a:spcPts val="0"/>
              </a:spcAft>
              <a:buClr>
                <a:schemeClr val="dk1"/>
              </a:buClr>
              <a:buSzPts val="1600"/>
              <a:buNone/>
            </a:pPr>
            <a:r>
              <a:t/>
            </a:r>
            <a:endParaRPr sz="1600">
              <a:latin typeface="Courier New"/>
              <a:ea typeface="Courier New"/>
              <a:cs typeface="Courier New"/>
              <a:sym typeface="Courier New"/>
            </a:endParaRPr>
          </a:p>
          <a:p>
            <a:pPr indent="0" lvl="0" marL="457200" rtl="0" algn="l">
              <a:spcBef>
                <a:spcPts val="320"/>
              </a:spcBef>
              <a:spcAft>
                <a:spcPts val="0"/>
              </a:spcAft>
              <a:buClr>
                <a:srgbClr val="000000"/>
              </a:buClr>
              <a:buSzPts val="978"/>
              <a:buFont typeface="Arial"/>
              <a:buNone/>
            </a:pPr>
            <a:r>
              <a:rPr lang="en" sz="1600">
                <a:latin typeface="Courier New"/>
                <a:ea typeface="Courier New"/>
                <a:cs typeface="Courier New"/>
                <a:sym typeface="Courier New"/>
              </a:rPr>
              <a:t>for name in ages:</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	print (name, "is", </a:t>
            </a:r>
            <a:r>
              <a:rPr lang="en" sz="1600">
                <a:solidFill>
                  <a:srgbClr val="0000FF"/>
                </a:solidFill>
                <a:latin typeface="Courier New"/>
                <a:ea typeface="Courier New"/>
                <a:cs typeface="Courier New"/>
                <a:sym typeface="Courier New"/>
              </a:rPr>
              <a:t>ages[name]</a:t>
            </a:r>
            <a:r>
              <a:rPr lang="en" sz="1600">
                <a:latin typeface="Courier New"/>
                <a:ea typeface="Courier New"/>
                <a:cs typeface="Courier New"/>
                <a:sym typeface="Courier New"/>
              </a:rPr>
              <a:t>)</a:t>
            </a:r>
            <a:endParaRPr/>
          </a:p>
          <a:p>
            <a:pPr indent="-241300" lvl="0" marL="342900" rtl="0" algn="l">
              <a:spcBef>
                <a:spcPts val="320"/>
              </a:spcBef>
              <a:spcAft>
                <a:spcPts val="0"/>
              </a:spcAft>
              <a:buClr>
                <a:schemeClr val="dk1"/>
              </a:buClr>
              <a:buSzPts val="1600"/>
              <a:buNone/>
            </a:pPr>
            <a:r>
              <a:t/>
            </a:r>
            <a:endParaRPr sz="1600">
              <a:solidFill>
                <a:srgbClr val="0000FF"/>
              </a:solidFill>
              <a:latin typeface="Courier New"/>
              <a:ea typeface="Courier New"/>
              <a:cs typeface="Courier New"/>
              <a:sym typeface="Courier New"/>
            </a:endParaRPr>
          </a:p>
          <a:p>
            <a:pPr indent="-342900" lvl="0" marL="342900" rtl="0" algn="l">
              <a:spcBef>
                <a:spcPts val="560"/>
              </a:spcBef>
              <a:spcAft>
                <a:spcPts val="0"/>
              </a:spcAft>
              <a:buClr>
                <a:srgbClr val="000000"/>
              </a:buClr>
              <a:buSzPts val="1027"/>
              <a:buFont typeface="Arial"/>
              <a:buNone/>
            </a:pPr>
            <a:r>
              <a:rPr lang="en" sz="2800"/>
              <a:t>Output:</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Sally is 36</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Joe is 35</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George is 39</a:t>
            </a:r>
            <a:endParaRPr/>
          </a:p>
        </p:txBody>
      </p:sp>
      <p:sp>
        <p:nvSpPr>
          <p:cNvPr id="534" name="Google Shape;534;p76"/>
          <p:cNvSpPr txBox="1"/>
          <p:nvPr/>
        </p:nvSpPr>
        <p:spPr>
          <a:xfrm>
            <a:off x="5334000" y="2209800"/>
            <a:ext cx="3200400" cy="1066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alibri"/>
              <a:buNone/>
            </a:pPr>
            <a:r>
              <a:rPr lang="en" sz="1400">
                <a:solidFill>
                  <a:schemeClr val="dk1"/>
                </a:solidFill>
                <a:latin typeface="Calibri"/>
                <a:ea typeface="Calibri"/>
                <a:cs typeface="Calibri"/>
                <a:sym typeface="Calibri"/>
              </a:rPr>
              <a:t>Note that in a </a:t>
            </a:r>
            <a:r>
              <a:rPr lang="en" sz="1400">
                <a:solidFill>
                  <a:schemeClr val="dk1"/>
                </a:solidFill>
                <a:latin typeface="Courier New"/>
                <a:ea typeface="Courier New"/>
                <a:cs typeface="Courier New"/>
                <a:sym typeface="Courier New"/>
              </a:rPr>
              <a:t>for</a:t>
            </a:r>
            <a:r>
              <a:rPr lang="en" sz="1400">
                <a:solidFill>
                  <a:schemeClr val="dk1"/>
                </a:solidFill>
                <a:latin typeface="Calibri"/>
                <a:ea typeface="Calibri"/>
                <a:cs typeface="Calibri"/>
                <a:sym typeface="Calibri"/>
              </a:rPr>
              <a:t> loop, you can actually leave off the </a:t>
            </a:r>
            <a:r>
              <a:rPr lang="en" sz="1400">
                <a:solidFill>
                  <a:schemeClr val="dk1"/>
                </a:solidFill>
                <a:latin typeface="Courier New"/>
                <a:ea typeface="Courier New"/>
                <a:cs typeface="Courier New"/>
                <a:sym typeface="Courier New"/>
              </a:rPr>
              <a:t>.keys()</a:t>
            </a:r>
            <a:r>
              <a:rPr lang="en" sz="1400">
                <a:solidFill>
                  <a:schemeClr val="dk1"/>
                </a:solidFill>
                <a:latin typeface="Calibri"/>
                <a:ea typeface="Calibri"/>
                <a:cs typeface="Calibri"/>
                <a:sym typeface="Calibri"/>
              </a:rPr>
              <a:t>, because this is what python loops over by default when a dict is the iterable.</a:t>
            </a:r>
            <a:endParaRPr/>
          </a:p>
        </p:txBody>
      </p:sp>
      <p:cxnSp>
        <p:nvCxnSpPr>
          <p:cNvPr id="535" name="Google Shape;535;p76"/>
          <p:cNvCxnSpPr/>
          <p:nvPr/>
        </p:nvCxnSpPr>
        <p:spPr>
          <a:xfrm flipH="1">
            <a:off x="3200401" y="2743200"/>
            <a:ext cx="2133599" cy="930902"/>
          </a:xfrm>
          <a:prstGeom prst="straightConnector1">
            <a:avLst/>
          </a:prstGeom>
          <a:noFill/>
          <a:ln cap="flat" cmpd="sng" w="19050">
            <a:solidFill>
              <a:schemeClr val="dk2"/>
            </a:solidFill>
            <a:prstDash val="solid"/>
            <a:round/>
            <a:headEnd len="sm" w="sm" type="none"/>
            <a:tailEnd len="med" w="med" type="triangle"/>
          </a:ln>
        </p:spPr>
      </p:cxnSp>
    </p:spTree>
  </p:cSld>
  <p:clrMapOvr>
    <a:masterClrMapping/>
  </p:clrMapOvr>
  <p:transition spd="slow">
    <p:fade thruBlk="1"/>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77"/>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Using </a:t>
            </a:r>
            <a:r>
              <a:rPr lang="en">
                <a:latin typeface="Courier New"/>
                <a:ea typeface="Courier New"/>
                <a:cs typeface="Courier New"/>
                <a:sym typeface="Courier New"/>
              </a:rPr>
              <a:t>.values()</a:t>
            </a:r>
            <a:endParaRPr/>
          </a:p>
        </p:txBody>
      </p:sp>
      <p:sp>
        <p:nvSpPr>
          <p:cNvPr id="541" name="Google Shape;541;p77"/>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chemeClr val="dk1"/>
              </a:buClr>
              <a:buSzPts val="2800"/>
              <a:buNone/>
            </a:pPr>
            <a:r>
              <a:rPr lang="en" sz="2800"/>
              <a:t>Code:</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ages = {}</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ages["Joe"] = 35</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ages["Sally"] = 36</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ages["George"] = 39</a:t>
            </a:r>
            <a:endParaRPr/>
          </a:p>
          <a:p>
            <a:pPr indent="-241300" lvl="0" marL="342900" rtl="0" algn="l">
              <a:spcBef>
                <a:spcPts val="320"/>
              </a:spcBef>
              <a:spcAft>
                <a:spcPts val="0"/>
              </a:spcAft>
              <a:buClr>
                <a:schemeClr val="dk1"/>
              </a:buClr>
              <a:buSzPts val="1600"/>
              <a:buNone/>
            </a:pPr>
            <a:r>
              <a:t/>
            </a:r>
            <a:endParaRPr sz="1600">
              <a:latin typeface="Courier New"/>
              <a:ea typeface="Courier New"/>
              <a:cs typeface="Courier New"/>
              <a:sym typeface="Courier New"/>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for age in ages</a:t>
            </a:r>
            <a:r>
              <a:rPr lang="en" sz="1600">
                <a:solidFill>
                  <a:srgbClr val="0000FF"/>
                </a:solidFill>
                <a:latin typeface="Courier New"/>
                <a:ea typeface="Courier New"/>
                <a:cs typeface="Courier New"/>
                <a:sym typeface="Courier New"/>
              </a:rPr>
              <a:t>.values()</a:t>
            </a:r>
            <a:r>
              <a:rPr lang="en" sz="1600">
                <a:latin typeface="Courier New"/>
                <a:ea typeface="Courier New"/>
                <a:cs typeface="Courier New"/>
                <a:sym typeface="Courier New"/>
              </a:rPr>
              <a:t>:</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	print ("There is a person who is", age)</a:t>
            </a:r>
            <a:endParaRPr/>
          </a:p>
          <a:p>
            <a:pPr indent="-241300" lvl="0" marL="342900" rtl="0" algn="l">
              <a:spcBef>
                <a:spcPts val="320"/>
              </a:spcBef>
              <a:spcAft>
                <a:spcPts val="0"/>
              </a:spcAft>
              <a:buClr>
                <a:schemeClr val="dk1"/>
              </a:buClr>
              <a:buSzPts val="1600"/>
              <a:buNone/>
            </a:pPr>
            <a:r>
              <a:t/>
            </a:r>
            <a:endParaRPr sz="1600">
              <a:latin typeface="Courier New"/>
              <a:ea typeface="Courier New"/>
              <a:cs typeface="Courier New"/>
              <a:sym typeface="Courier New"/>
            </a:endParaRPr>
          </a:p>
          <a:p>
            <a:pPr indent="-342900" lvl="0" marL="342900" rtl="0" algn="l">
              <a:spcBef>
                <a:spcPts val="560"/>
              </a:spcBef>
              <a:spcAft>
                <a:spcPts val="0"/>
              </a:spcAft>
              <a:buClr>
                <a:schemeClr val="dk1"/>
              </a:buClr>
              <a:buSzPts val="2800"/>
              <a:buNone/>
            </a:pPr>
            <a:r>
              <a:rPr lang="en" sz="2800"/>
              <a:t>Output:</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There is a person who is 36</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There is a person who is 35</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There is a person who is 39</a:t>
            </a:r>
            <a:endParaRPr/>
          </a:p>
        </p:txBody>
      </p:sp>
      <p:sp>
        <p:nvSpPr>
          <p:cNvPr id="542" name="Google Shape;542;p77"/>
          <p:cNvSpPr txBox="1"/>
          <p:nvPr/>
        </p:nvSpPr>
        <p:spPr>
          <a:xfrm>
            <a:off x="5715000" y="5181600"/>
            <a:ext cx="2973150" cy="762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alibri"/>
              <a:buNone/>
            </a:pPr>
            <a:r>
              <a:rPr lang="en" sz="1400">
                <a:solidFill>
                  <a:schemeClr val="dk1"/>
                </a:solidFill>
                <a:latin typeface="Calibri"/>
                <a:ea typeface="Calibri"/>
                <a:cs typeface="Calibri"/>
                <a:sym typeface="Calibri"/>
              </a:rPr>
              <a:t>The order is still random-seeming, but note that it's the same order as when we printed the keys.</a:t>
            </a:r>
            <a:endParaRPr/>
          </a:p>
        </p:txBody>
      </p:sp>
      <p:cxnSp>
        <p:nvCxnSpPr>
          <p:cNvPr id="543" name="Google Shape;543;p77"/>
          <p:cNvCxnSpPr/>
          <p:nvPr/>
        </p:nvCxnSpPr>
        <p:spPr>
          <a:xfrm rot="10800000">
            <a:off x="4570651" y="5519175"/>
            <a:ext cx="1066798" cy="0"/>
          </a:xfrm>
          <a:prstGeom prst="straightConnector1">
            <a:avLst/>
          </a:prstGeom>
          <a:noFill/>
          <a:ln cap="flat" cmpd="sng" w="19050">
            <a:solidFill>
              <a:schemeClr val="dk2"/>
            </a:solidFill>
            <a:prstDash val="solid"/>
            <a:round/>
            <a:headEnd len="sm" w="sm" type="none"/>
            <a:tailEnd len="med" w="med" type="triangle"/>
          </a:ln>
        </p:spPr>
      </p:cxnSp>
      <p:sp>
        <p:nvSpPr>
          <p:cNvPr id="544" name="Google Shape;544;p77"/>
          <p:cNvSpPr txBox="1"/>
          <p:nvPr/>
        </p:nvSpPr>
        <p:spPr>
          <a:xfrm>
            <a:off x="4360875" y="3032925"/>
            <a:ext cx="2973300" cy="609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alibri"/>
              <a:buNone/>
            </a:pPr>
            <a:r>
              <a:rPr lang="en">
                <a:solidFill>
                  <a:schemeClr val="dk1"/>
                </a:solidFill>
                <a:latin typeface="Calibri"/>
                <a:ea typeface="Calibri"/>
                <a:cs typeface="Calibri"/>
                <a:sym typeface="Calibri"/>
              </a:rPr>
              <a:t>We don’t need to specify this as a list</a:t>
            </a:r>
            <a:endParaRPr/>
          </a:p>
        </p:txBody>
      </p:sp>
      <p:cxnSp>
        <p:nvCxnSpPr>
          <p:cNvPr id="545" name="Google Shape;545;p77"/>
          <p:cNvCxnSpPr/>
          <p:nvPr/>
        </p:nvCxnSpPr>
        <p:spPr>
          <a:xfrm flipH="1">
            <a:off x="3700275" y="3342175"/>
            <a:ext cx="872100" cy="246300"/>
          </a:xfrm>
          <a:prstGeom prst="straightConnector1">
            <a:avLst/>
          </a:prstGeom>
          <a:noFill/>
          <a:ln cap="flat" cmpd="sng" w="19050">
            <a:solidFill>
              <a:schemeClr val="dk2"/>
            </a:solidFill>
            <a:prstDash val="solid"/>
            <a:round/>
            <a:headEnd len="sm" w="sm" type="none"/>
            <a:tailEnd len="med" w="med" type="triangle"/>
          </a:ln>
        </p:spPr>
      </p:cxn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Why close your files after using them?</a:t>
            </a:r>
            <a:endParaRPr/>
          </a:p>
        </p:txBody>
      </p:sp>
      <p:sp>
        <p:nvSpPr>
          <p:cNvPr id="221" name="Google Shape;221;p33"/>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When you open a file for reading, the file is locked for writing.</a:t>
            </a:r>
            <a:endParaRPr/>
          </a:p>
          <a:p>
            <a:pPr indent="-342900" lvl="0" marL="457200" rtl="0" algn="l">
              <a:spcBef>
                <a:spcPts val="0"/>
              </a:spcBef>
              <a:spcAft>
                <a:spcPts val="0"/>
              </a:spcAft>
              <a:buSzPts val="1800"/>
              <a:buChar char="•"/>
            </a:pPr>
            <a:r>
              <a:rPr lang="en"/>
              <a:t>It can slow down your program and potentially limits how many more files can be opened.</a:t>
            </a:r>
            <a:endParaRPr/>
          </a:p>
          <a:p>
            <a:pPr indent="-342900" lvl="1" marL="914400" rtl="0" algn="l">
              <a:spcBef>
                <a:spcPts val="0"/>
              </a:spcBef>
              <a:spcAft>
                <a:spcPts val="0"/>
              </a:spcAft>
              <a:buSzPts val="1800"/>
              <a:buChar char="–"/>
            </a:pPr>
            <a:r>
              <a:rPr lang="en"/>
              <a:t>Opening files takes up RAM (short-term memory) space</a:t>
            </a:r>
            <a:endParaRPr/>
          </a:p>
          <a:p>
            <a:pPr indent="-342900" lvl="0" marL="457200" rtl="0" algn="l">
              <a:spcBef>
                <a:spcPts val="0"/>
              </a:spcBef>
              <a:spcAft>
                <a:spcPts val="0"/>
              </a:spcAft>
              <a:buSzPts val="1800"/>
              <a:buChar char="•"/>
            </a:pPr>
            <a:r>
              <a:rPr lang="en"/>
              <a:t>Bad things can happen to the file</a:t>
            </a:r>
            <a:endParaRPr/>
          </a:p>
          <a:p>
            <a:pPr indent="-342900" lvl="0" marL="457200" rtl="0" algn="l">
              <a:spcBef>
                <a:spcPts val="0"/>
              </a:spcBef>
              <a:spcAft>
                <a:spcPts val="0"/>
              </a:spcAft>
              <a:buSzPts val="1800"/>
              <a:buChar char="•"/>
            </a:pPr>
            <a:r>
              <a:rPr lang="en"/>
              <a:t>It is just plain sloppy</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78"/>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Using </a:t>
            </a:r>
            <a:r>
              <a:rPr lang="en">
                <a:latin typeface="Courier New"/>
                <a:ea typeface="Courier New"/>
                <a:cs typeface="Courier New"/>
                <a:sym typeface="Courier New"/>
              </a:rPr>
              <a:t>.items()</a:t>
            </a:r>
            <a:endParaRPr/>
          </a:p>
        </p:txBody>
      </p:sp>
      <p:sp>
        <p:nvSpPr>
          <p:cNvPr id="551" name="Google Shape;551;p78"/>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027"/>
              <a:buFont typeface="Arial"/>
              <a:buNone/>
            </a:pPr>
            <a:r>
              <a:rPr lang="en" sz="2800"/>
              <a:t>Code:</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ages = {}</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ages["Joe"] = 35</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ages["Sally"] = 36</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ages["George"] = 39</a:t>
            </a:r>
            <a:endParaRPr/>
          </a:p>
          <a:p>
            <a:pPr indent="-241300" lvl="0" marL="342900" rtl="0" algn="l">
              <a:spcBef>
                <a:spcPts val="320"/>
              </a:spcBef>
              <a:spcAft>
                <a:spcPts val="0"/>
              </a:spcAft>
              <a:buClr>
                <a:schemeClr val="dk1"/>
              </a:buClr>
              <a:buSzPts val="1600"/>
              <a:buNone/>
            </a:pPr>
            <a:r>
              <a:t/>
            </a:r>
            <a:endParaRPr sz="1600">
              <a:latin typeface="Courier New"/>
              <a:ea typeface="Courier New"/>
              <a:cs typeface="Courier New"/>
              <a:sym typeface="Courier New"/>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for </a:t>
            </a:r>
            <a:r>
              <a:rPr lang="en" sz="1600">
                <a:solidFill>
                  <a:srgbClr val="0000FF"/>
                </a:solidFill>
                <a:latin typeface="Courier New"/>
                <a:ea typeface="Courier New"/>
                <a:cs typeface="Courier New"/>
                <a:sym typeface="Courier New"/>
              </a:rPr>
              <a:t>(name, age)</a:t>
            </a:r>
            <a:r>
              <a:rPr lang="en" sz="1600">
                <a:latin typeface="Courier New"/>
                <a:ea typeface="Courier New"/>
                <a:cs typeface="Courier New"/>
                <a:sym typeface="Courier New"/>
              </a:rPr>
              <a:t> in ages</a:t>
            </a:r>
            <a:r>
              <a:rPr lang="en" sz="1600">
                <a:solidFill>
                  <a:srgbClr val="0000FF"/>
                </a:solidFill>
                <a:latin typeface="Courier New"/>
                <a:ea typeface="Courier New"/>
                <a:cs typeface="Courier New"/>
                <a:sym typeface="Courier New"/>
              </a:rPr>
              <a:t>.items()</a:t>
            </a:r>
            <a:r>
              <a:rPr lang="en" sz="1600">
                <a:latin typeface="Courier New"/>
                <a:ea typeface="Courier New"/>
                <a:cs typeface="Courier New"/>
                <a:sym typeface="Courier New"/>
              </a:rPr>
              <a:t>:</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	print (name, "is", age)</a:t>
            </a:r>
            <a:endParaRPr/>
          </a:p>
          <a:p>
            <a:pPr indent="-241300" lvl="0" marL="342900" rtl="0" algn="l">
              <a:spcBef>
                <a:spcPts val="320"/>
              </a:spcBef>
              <a:spcAft>
                <a:spcPts val="0"/>
              </a:spcAft>
              <a:buClr>
                <a:schemeClr val="dk1"/>
              </a:buClr>
              <a:buSzPts val="1600"/>
              <a:buNone/>
            </a:pPr>
            <a:r>
              <a:t/>
            </a:r>
            <a:endParaRPr sz="1600">
              <a:latin typeface="Courier New"/>
              <a:ea typeface="Courier New"/>
              <a:cs typeface="Courier New"/>
              <a:sym typeface="Courier New"/>
            </a:endParaRPr>
          </a:p>
          <a:p>
            <a:pPr indent="-342900" lvl="0" marL="342900" rtl="0" algn="l">
              <a:spcBef>
                <a:spcPts val="560"/>
              </a:spcBef>
              <a:spcAft>
                <a:spcPts val="0"/>
              </a:spcAft>
              <a:buClr>
                <a:srgbClr val="000000"/>
              </a:buClr>
              <a:buSzPts val="1027"/>
              <a:buFont typeface="Arial"/>
              <a:buNone/>
            </a:pPr>
            <a:r>
              <a:rPr lang="en" sz="2800"/>
              <a:t>Output:</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Sally is 36</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Joe is 35</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George is 39</a:t>
            </a:r>
            <a:endParaRPr/>
          </a:p>
        </p:txBody>
      </p:sp>
      <p:sp>
        <p:nvSpPr>
          <p:cNvPr id="552" name="Google Shape;552;p78"/>
          <p:cNvSpPr txBox="1"/>
          <p:nvPr/>
        </p:nvSpPr>
        <p:spPr>
          <a:xfrm>
            <a:off x="5318125" y="2189175"/>
            <a:ext cx="3657600" cy="10503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ourier New"/>
              <a:buNone/>
            </a:pPr>
            <a:r>
              <a:rPr lang="en" sz="1400">
                <a:solidFill>
                  <a:schemeClr val="dk1"/>
                </a:solidFill>
                <a:latin typeface="Courier New"/>
                <a:ea typeface="Courier New"/>
                <a:cs typeface="Courier New"/>
                <a:sym typeface="Courier New"/>
              </a:rPr>
              <a:t>.items()</a:t>
            </a:r>
            <a:r>
              <a:rPr lang="en" sz="1400">
                <a:solidFill>
                  <a:schemeClr val="dk1"/>
                </a:solidFill>
                <a:latin typeface="Calibri"/>
                <a:ea typeface="Calibri"/>
                <a:cs typeface="Calibri"/>
                <a:sym typeface="Calibri"/>
              </a:rPr>
              <a:t> returns two variables each time it is called: a key and its value. This is why we can simultaneously assign the result to two variables</a:t>
            </a:r>
            <a:endParaRPr/>
          </a:p>
        </p:txBody>
      </p:sp>
      <p:cxnSp>
        <p:nvCxnSpPr>
          <p:cNvPr id="553" name="Google Shape;553;p78"/>
          <p:cNvCxnSpPr>
            <a:stCxn id="552" idx="1"/>
          </p:cNvCxnSpPr>
          <p:nvPr/>
        </p:nvCxnSpPr>
        <p:spPr>
          <a:xfrm flipH="1">
            <a:off x="4419625" y="2714325"/>
            <a:ext cx="898500" cy="867000"/>
          </a:xfrm>
          <a:prstGeom prst="straightConnector1">
            <a:avLst/>
          </a:prstGeom>
          <a:noFill/>
          <a:ln cap="flat" cmpd="sng" w="19050">
            <a:solidFill>
              <a:schemeClr val="dk2"/>
            </a:solidFill>
            <a:prstDash val="solid"/>
            <a:round/>
            <a:headEnd len="sm" w="sm" type="none"/>
            <a:tailEnd len="med" w="med" type="triangle"/>
          </a:ln>
        </p:spPr>
      </p:cxnSp>
    </p:spTree>
  </p:cSld>
  <p:clrMapOvr>
    <a:masterClrMapping/>
  </p:clrMapOvr>
  <p:transition spd="slow">
    <p:fade thruBlk="1"/>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Google Shape;558;p79"/>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Sorting a dictionary</a:t>
            </a:r>
            <a:endParaRPr/>
          </a:p>
        </p:txBody>
      </p:sp>
      <p:sp>
        <p:nvSpPr>
          <p:cNvPr id="559" name="Google Shape;559;p79"/>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None/>
            </a:pPr>
            <a:r>
              <a:rPr lang="en" sz="2400"/>
              <a:t>You can </a:t>
            </a:r>
            <a:r>
              <a:rPr b="1" lang="en" sz="2400"/>
              <a:t>not</a:t>
            </a:r>
            <a:r>
              <a:rPr lang="en" sz="2400"/>
              <a:t> sort a dictionary. However, you can emulate sorting in the following way:</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ages = {}</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ages["Joe"] = 35</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ages["Sally"] = 36</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ages["George"] = 39</a:t>
            </a:r>
            <a:endParaRPr/>
          </a:p>
          <a:p>
            <a:pPr indent="-241300" lvl="0" marL="342900" rtl="0" algn="l">
              <a:spcBef>
                <a:spcPts val="320"/>
              </a:spcBef>
              <a:spcAft>
                <a:spcPts val="0"/>
              </a:spcAft>
              <a:buClr>
                <a:schemeClr val="dk1"/>
              </a:buClr>
              <a:buSzPts val="1600"/>
              <a:buNone/>
            </a:pPr>
            <a:r>
              <a:t/>
            </a:r>
            <a:endParaRPr sz="1600">
              <a:latin typeface="Courier New"/>
              <a:ea typeface="Courier New"/>
              <a:cs typeface="Courier New"/>
              <a:sym typeface="Courier New"/>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for name in </a:t>
            </a:r>
            <a:r>
              <a:rPr lang="en" sz="1600">
                <a:solidFill>
                  <a:srgbClr val="0000FF"/>
                </a:solidFill>
                <a:latin typeface="Courier New"/>
                <a:ea typeface="Courier New"/>
                <a:cs typeface="Courier New"/>
                <a:sym typeface="Courier New"/>
              </a:rPr>
              <a:t>sorted(ages.keys())</a:t>
            </a:r>
            <a:r>
              <a:rPr lang="en" sz="1600">
                <a:latin typeface="Courier New"/>
                <a:ea typeface="Courier New"/>
                <a:cs typeface="Courier New"/>
                <a:sym typeface="Courier New"/>
              </a:rPr>
              <a:t>:</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	print (name, "is", ages[name])</a:t>
            </a:r>
            <a:endParaRPr/>
          </a:p>
          <a:p>
            <a:pPr indent="-241300" lvl="0" marL="342900" rtl="0" algn="l">
              <a:spcBef>
                <a:spcPts val="320"/>
              </a:spcBef>
              <a:spcAft>
                <a:spcPts val="0"/>
              </a:spcAft>
              <a:buClr>
                <a:schemeClr val="dk1"/>
              </a:buClr>
              <a:buSzPts val="1600"/>
              <a:buNone/>
            </a:pPr>
            <a:r>
              <a:t/>
            </a:r>
            <a:endParaRPr sz="1600">
              <a:latin typeface="Courier New"/>
              <a:ea typeface="Courier New"/>
              <a:cs typeface="Courier New"/>
              <a:sym typeface="Courier New"/>
            </a:endParaRPr>
          </a:p>
          <a:p>
            <a:pPr indent="0" lvl="0" marL="0" rtl="0" algn="l">
              <a:spcBef>
                <a:spcPts val="480"/>
              </a:spcBef>
              <a:spcAft>
                <a:spcPts val="0"/>
              </a:spcAft>
              <a:buClr>
                <a:schemeClr val="dk1"/>
              </a:buClr>
              <a:buSzPts val="2400"/>
              <a:buNone/>
            </a:pPr>
            <a:r>
              <a:rPr lang="en" sz="2400"/>
              <a:t>Output:</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George is 39</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Joe is 35</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Sally is 36</a:t>
            </a:r>
            <a:endParaRPr/>
          </a:p>
        </p:txBody>
      </p:sp>
      <p:sp>
        <p:nvSpPr>
          <p:cNvPr id="560" name="Google Shape;560;p79"/>
          <p:cNvSpPr txBox="1"/>
          <p:nvPr/>
        </p:nvSpPr>
        <p:spPr>
          <a:xfrm>
            <a:off x="3886200" y="5427275"/>
            <a:ext cx="2527775" cy="363925"/>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000000"/>
              </a:buClr>
              <a:buSzPts val="1100"/>
              <a:buFont typeface="Arial"/>
              <a:buNone/>
            </a:pPr>
            <a:r>
              <a:rPr lang="en" sz="1400">
                <a:solidFill>
                  <a:schemeClr val="dk1"/>
                </a:solidFill>
                <a:latin typeface="Calibri"/>
                <a:ea typeface="Calibri"/>
                <a:cs typeface="Calibri"/>
                <a:sym typeface="Calibri"/>
              </a:rPr>
              <a:t>Sorted based on person's name</a:t>
            </a:r>
            <a:endParaRPr/>
          </a:p>
        </p:txBody>
      </p:sp>
      <p:cxnSp>
        <p:nvCxnSpPr>
          <p:cNvPr id="561" name="Google Shape;561;p79"/>
          <p:cNvCxnSpPr/>
          <p:nvPr/>
        </p:nvCxnSpPr>
        <p:spPr>
          <a:xfrm rot="10800000">
            <a:off x="2895600" y="5609237"/>
            <a:ext cx="866699" cy="0"/>
          </a:xfrm>
          <a:prstGeom prst="straightConnector1">
            <a:avLst/>
          </a:prstGeom>
          <a:noFill/>
          <a:ln cap="flat" cmpd="sng" w="19050">
            <a:solidFill>
              <a:schemeClr val="dk2"/>
            </a:solidFill>
            <a:prstDash val="solid"/>
            <a:round/>
            <a:headEnd len="sm" w="sm" type="none"/>
            <a:tailEnd len="med" w="med" type="triangle"/>
          </a:ln>
        </p:spPr>
      </p:cxnSp>
    </p:spTree>
  </p:cSld>
  <p:clrMapOvr>
    <a:masterClrMapping/>
  </p:clrMapOvr>
  <p:transition spd="slow">
    <p:fade thruBlk="1"/>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Google Shape;566;p80"/>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Sorting by values</a:t>
            </a:r>
            <a:endParaRPr/>
          </a:p>
        </p:txBody>
      </p:sp>
      <p:sp>
        <p:nvSpPr>
          <p:cNvPr id="567" name="Google Shape;567;p80"/>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000"/>
              <a:buNone/>
            </a:pPr>
            <a:r>
              <a:rPr lang="en" sz="2000"/>
              <a:t>Occasionally, you'll also want to sort the keys of your dictionary based on their </a:t>
            </a:r>
            <a:r>
              <a:rPr i="1" lang="en" sz="2000"/>
              <a:t>value</a:t>
            </a:r>
            <a:r>
              <a:rPr lang="en" sz="2000"/>
              <a:t>, rather than the key itself. Here's one way to do it:</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ages = {}</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ages["Joe"] = 35</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ages["Sally"] = 36</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ages["George"] = 39</a:t>
            </a:r>
            <a:endParaRPr/>
          </a:p>
          <a:p>
            <a:pPr indent="-241300" lvl="0" marL="342900" rtl="0" algn="l">
              <a:spcBef>
                <a:spcPts val="320"/>
              </a:spcBef>
              <a:spcAft>
                <a:spcPts val="0"/>
              </a:spcAft>
              <a:buClr>
                <a:schemeClr val="dk1"/>
              </a:buClr>
              <a:buSzPts val="1600"/>
              <a:buNone/>
            </a:pPr>
            <a:r>
              <a:t/>
            </a:r>
            <a:endParaRPr sz="1600">
              <a:latin typeface="Courier New"/>
              <a:ea typeface="Courier New"/>
              <a:cs typeface="Courier New"/>
              <a:sym typeface="Courier New"/>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for name in </a:t>
            </a:r>
            <a:r>
              <a:rPr lang="en" sz="1600">
                <a:solidFill>
                  <a:srgbClr val="0000FF"/>
                </a:solidFill>
                <a:latin typeface="Courier New"/>
                <a:ea typeface="Courier New"/>
                <a:cs typeface="Courier New"/>
                <a:sym typeface="Courier New"/>
              </a:rPr>
              <a:t>sorted(ages, key=ages.get)</a:t>
            </a:r>
            <a:r>
              <a:rPr lang="en" sz="1600">
                <a:latin typeface="Courier New"/>
                <a:ea typeface="Courier New"/>
                <a:cs typeface="Courier New"/>
                <a:sym typeface="Courier New"/>
              </a:rPr>
              <a:t>:</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	print (name, "is", ages[name])</a:t>
            </a:r>
            <a:endParaRPr/>
          </a:p>
          <a:p>
            <a:pPr indent="0" lvl="0" marL="0" rtl="0" algn="l">
              <a:spcBef>
                <a:spcPts val="400"/>
              </a:spcBef>
              <a:spcAft>
                <a:spcPts val="0"/>
              </a:spcAft>
              <a:buClr>
                <a:schemeClr val="dk1"/>
              </a:buClr>
              <a:buSzPts val="2000"/>
              <a:buNone/>
            </a:pPr>
            <a:r>
              <a:t/>
            </a:r>
            <a:endParaRPr sz="2000"/>
          </a:p>
          <a:p>
            <a:pPr indent="0" lvl="0" marL="0" rtl="0" algn="l">
              <a:spcBef>
                <a:spcPts val="400"/>
              </a:spcBef>
              <a:spcAft>
                <a:spcPts val="0"/>
              </a:spcAft>
              <a:buClr>
                <a:schemeClr val="dk1"/>
              </a:buClr>
              <a:buSzPts val="2000"/>
              <a:buNone/>
            </a:pPr>
            <a:r>
              <a:rPr lang="en" sz="2000"/>
              <a:t>Output:</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Joe is 35</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Sally is 36</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George is 39</a:t>
            </a:r>
            <a:endParaRPr/>
          </a:p>
        </p:txBody>
      </p:sp>
      <p:sp>
        <p:nvSpPr>
          <p:cNvPr id="568" name="Google Shape;568;p80"/>
          <p:cNvSpPr txBox="1"/>
          <p:nvPr/>
        </p:nvSpPr>
        <p:spPr>
          <a:xfrm>
            <a:off x="3810000" y="5351075"/>
            <a:ext cx="3657600" cy="4572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alibri"/>
              <a:buNone/>
            </a:pPr>
            <a:r>
              <a:rPr lang="en" sz="1400">
                <a:solidFill>
                  <a:schemeClr val="dk1"/>
                </a:solidFill>
                <a:latin typeface="Calibri"/>
                <a:ea typeface="Calibri"/>
                <a:cs typeface="Calibri"/>
                <a:sym typeface="Calibri"/>
              </a:rPr>
              <a:t>Sorted based on age rather than name</a:t>
            </a:r>
            <a:endParaRPr/>
          </a:p>
        </p:txBody>
      </p:sp>
      <p:cxnSp>
        <p:nvCxnSpPr>
          <p:cNvPr id="569" name="Google Shape;569;p80"/>
          <p:cNvCxnSpPr/>
          <p:nvPr/>
        </p:nvCxnSpPr>
        <p:spPr>
          <a:xfrm rot="10800000">
            <a:off x="2712222" y="5562600"/>
            <a:ext cx="866699" cy="0"/>
          </a:xfrm>
          <a:prstGeom prst="straightConnector1">
            <a:avLst/>
          </a:prstGeom>
          <a:noFill/>
          <a:ln cap="flat" cmpd="sng" w="19050">
            <a:solidFill>
              <a:schemeClr val="dk2"/>
            </a:solidFill>
            <a:prstDash val="solid"/>
            <a:round/>
            <a:headEnd len="sm" w="sm" type="none"/>
            <a:tailEnd len="med" w="med" type="triangle"/>
          </a:ln>
        </p:spPr>
      </p:cxnSp>
    </p:spTree>
  </p:cSld>
  <p:clrMapOvr>
    <a:masterClrMapping/>
  </p:clrMapOvr>
  <p:transition spd="slow">
    <p:fade thruBlk="1"/>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p8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Safe lookup using .get</a:t>
            </a:r>
            <a:endParaRPr/>
          </a:p>
        </p:txBody>
      </p:sp>
      <p:sp>
        <p:nvSpPr>
          <p:cNvPr id="575" name="Google Shape;575;p8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None/>
            </a:pPr>
            <a:r>
              <a:rPr lang="en" sz="1800">
                <a:latin typeface="Calibri"/>
                <a:ea typeface="Calibri"/>
                <a:cs typeface="Calibri"/>
                <a:sym typeface="Calibri"/>
              </a:rPr>
              <a:t>You may have noticed the use of </a:t>
            </a:r>
            <a:r>
              <a:rPr lang="en" sz="1600">
                <a:latin typeface="Courier New"/>
                <a:ea typeface="Courier New"/>
                <a:cs typeface="Courier New"/>
                <a:sym typeface="Courier New"/>
              </a:rPr>
              <a:t>ages.get</a:t>
            </a:r>
            <a:r>
              <a:rPr lang="en" sz="1800">
                <a:latin typeface="Calibri"/>
                <a:ea typeface="Calibri"/>
                <a:cs typeface="Calibri"/>
                <a:sym typeface="Calibri"/>
              </a:rPr>
              <a:t> on the previous slide.</a:t>
            </a:r>
            <a:endParaRPr/>
          </a:p>
          <a:p>
            <a:pPr indent="0" lvl="0" marL="0" rtl="0" algn="l">
              <a:spcBef>
                <a:spcPts val="360"/>
              </a:spcBef>
              <a:spcAft>
                <a:spcPts val="0"/>
              </a:spcAft>
              <a:buClr>
                <a:schemeClr val="dk1"/>
              </a:buClr>
              <a:buSzPts val="1800"/>
              <a:buNone/>
            </a:pPr>
            <a:r>
              <a:t/>
            </a:r>
            <a:endParaRPr sz="1800">
              <a:latin typeface="Calibri"/>
              <a:ea typeface="Calibri"/>
              <a:cs typeface="Calibri"/>
              <a:sym typeface="Calibri"/>
            </a:endParaRPr>
          </a:p>
          <a:p>
            <a:pPr indent="0" lvl="0" marL="0" rtl="0" algn="l">
              <a:spcBef>
                <a:spcPts val="360"/>
              </a:spcBef>
              <a:spcAft>
                <a:spcPts val="0"/>
              </a:spcAft>
              <a:buClr>
                <a:schemeClr val="dk1"/>
              </a:buClr>
              <a:buSzPts val="1800"/>
              <a:buNone/>
            </a:pPr>
            <a:r>
              <a:t/>
            </a:r>
            <a:endParaRPr sz="1800">
              <a:latin typeface="Calibri"/>
              <a:ea typeface="Calibri"/>
              <a:cs typeface="Calibri"/>
              <a:sym typeface="Calibri"/>
            </a:endParaRPr>
          </a:p>
          <a:p>
            <a:pPr indent="0" lvl="0" marL="0" rtl="0" algn="l">
              <a:spcBef>
                <a:spcPts val="360"/>
              </a:spcBef>
              <a:spcAft>
                <a:spcPts val="0"/>
              </a:spcAft>
              <a:buClr>
                <a:schemeClr val="dk1"/>
              </a:buClr>
              <a:buSzPts val="1800"/>
              <a:buNone/>
            </a:pPr>
            <a:r>
              <a:rPr lang="en" sz="1800">
                <a:latin typeface="Calibri"/>
                <a:ea typeface="Calibri"/>
                <a:cs typeface="Calibri"/>
                <a:sym typeface="Calibri"/>
              </a:rPr>
              <a:t>The method </a:t>
            </a:r>
            <a:r>
              <a:rPr b="1" lang="en" sz="1800">
                <a:latin typeface="Calibri"/>
                <a:ea typeface="Calibri"/>
                <a:cs typeface="Calibri"/>
                <a:sym typeface="Calibri"/>
              </a:rPr>
              <a:t>dict.get</a:t>
            </a:r>
            <a:r>
              <a:rPr lang="en" sz="1800">
                <a:latin typeface="Calibri"/>
                <a:ea typeface="Calibri"/>
                <a:cs typeface="Calibri"/>
                <a:sym typeface="Calibri"/>
              </a:rPr>
              <a:t> has the following signature:</a:t>
            </a:r>
            <a:endParaRPr/>
          </a:p>
          <a:p>
            <a:pPr indent="0" lvl="0" marL="0" rtl="0" algn="l">
              <a:spcBef>
                <a:spcPts val="360"/>
              </a:spcBef>
              <a:spcAft>
                <a:spcPts val="0"/>
              </a:spcAft>
              <a:buClr>
                <a:schemeClr val="dk1"/>
              </a:buClr>
              <a:buSzPts val="1800"/>
              <a:buNone/>
            </a:pPr>
            <a:r>
              <a:rPr lang="en" sz="1800">
                <a:latin typeface="Calibri"/>
                <a:ea typeface="Calibri"/>
                <a:cs typeface="Calibri"/>
                <a:sym typeface="Calibri"/>
              </a:rPr>
              <a:t>	</a:t>
            </a:r>
            <a:r>
              <a:rPr lang="en" sz="1600">
                <a:latin typeface="Courier New"/>
                <a:ea typeface="Courier New"/>
                <a:cs typeface="Courier New"/>
                <a:sym typeface="Courier New"/>
              </a:rPr>
              <a:t>dict.get(self, key, default=None)</a:t>
            </a:r>
            <a:endParaRPr/>
          </a:p>
          <a:p>
            <a:pPr indent="0" lvl="0" marL="0" rtl="0" algn="l">
              <a:spcBef>
                <a:spcPts val="360"/>
              </a:spcBef>
              <a:spcAft>
                <a:spcPts val="0"/>
              </a:spcAft>
              <a:buClr>
                <a:schemeClr val="dk1"/>
              </a:buClr>
              <a:buSzPts val="1800"/>
              <a:buNone/>
            </a:pPr>
            <a:r>
              <a:rPr lang="en" sz="1800"/>
              <a:t>This method returns the equivalent of dict[key] if key is in dict.</a:t>
            </a:r>
            <a:endParaRPr/>
          </a:p>
          <a:p>
            <a:pPr indent="0" lvl="0" marL="0" rtl="0" algn="l">
              <a:spcBef>
                <a:spcPts val="360"/>
              </a:spcBef>
              <a:spcAft>
                <a:spcPts val="0"/>
              </a:spcAft>
              <a:buClr>
                <a:schemeClr val="dk1"/>
              </a:buClr>
              <a:buSzPts val="1800"/>
              <a:buNone/>
            </a:pPr>
            <a:r>
              <a:rPr lang="en" sz="1800"/>
              <a:t>Otherwise, it returns the specified default value.</a:t>
            </a:r>
            <a:endParaRPr/>
          </a:p>
          <a:p>
            <a:pPr indent="0" lvl="0" marL="0" rtl="0" algn="l">
              <a:spcBef>
                <a:spcPts val="360"/>
              </a:spcBef>
              <a:spcAft>
                <a:spcPts val="0"/>
              </a:spcAft>
              <a:buClr>
                <a:schemeClr val="dk1"/>
              </a:buClr>
              <a:buSzPts val="1800"/>
              <a:buNone/>
            </a:pPr>
            <a:r>
              <a:rPr lang="en" sz="1800"/>
              <a:t>This is effectively a way to look up an arbitrary element in a dict that may not have that element, without raising KeyError.</a:t>
            </a:r>
            <a:endParaRPr/>
          </a:p>
        </p:txBody>
      </p:sp>
      <p:pic>
        <p:nvPicPr>
          <p:cNvPr id="576" name="Google Shape;576;p81"/>
          <p:cNvPicPr preferRelativeResize="0"/>
          <p:nvPr/>
        </p:nvPicPr>
        <p:blipFill rotWithShape="1">
          <a:blip r:embed="rId3">
            <a:alphaModFix/>
          </a:blip>
          <a:srcRect b="0" l="0" r="0" t="0"/>
          <a:stretch/>
        </p:blipFill>
        <p:spPr>
          <a:xfrm>
            <a:off x="1676400" y="2057400"/>
            <a:ext cx="4368800" cy="565604"/>
          </a:xfrm>
          <a:prstGeom prst="rect">
            <a:avLst/>
          </a:prstGeom>
          <a:noFill/>
          <a:ln cap="flat" cmpd="sng" w="9525">
            <a:solidFill>
              <a:schemeClr val="dk1"/>
            </a:solidFill>
            <a:prstDash val="solid"/>
            <a:round/>
            <a:headEnd len="sm" w="sm" type="none"/>
            <a:tailEnd len="sm" w="sm" type="none"/>
          </a:ln>
        </p:spPr>
      </p:pic>
    </p:spTree>
  </p:cSld>
  <p:clrMapOvr>
    <a:masterClrMapping/>
  </p:clrMapOvr>
  <p:transition spd="slow">
    <p:fade thruBlk="1"/>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Google Shape;581;p8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Terminology quiz</a:t>
            </a:r>
            <a:endParaRPr/>
          </a:p>
        </p:txBody>
      </p:sp>
      <p:sp>
        <p:nvSpPr>
          <p:cNvPr id="582" name="Google Shape;582;p82"/>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Clr>
                <a:srgbClr val="000000"/>
              </a:buClr>
              <a:buSzPts val="1100"/>
              <a:buFont typeface="Arial"/>
              <a:buNone/>
            </a:pPr>
            <a:r>
              <a:rPr lang="en" sz="1800">
                <a:latin typeface="Courier New"/>
                <a:ea typeface="Courier New"/>
                <a:cs typeface="Courier New"/>
                <a:sym typeface="Courier New"/>
              </a:rPr>
              <a:t>ages = {}</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ages["Joe"] = 35</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ages["Sally"] = 36</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ages["George"] = 39</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0" lvl="0" marL="0" rtl="0" algn="l">
              <a:spcBef>
                <a:spcPts val="640"/>
              </a:spcBef>
              <a:spcAft>
                <a:spcPts val="0"/>
              </a:spcAft>
              <a:buClr>
                <a:schemeClr val="dk1"/>
              </a:buClr>
              <a:buSzPts val="3200"/>
              <a:buNone/>
            </a:pPr>
            <a:r>
              <a:rPr lang="en"/>
              <a:t>"Joe" is most accurately referred to as...</a:t>
            </a:r>
            <a:endParaRPr/>
          </a:p>
          <a:p>
            <a:pPr indent="0" lvl="0" marL="457200" rtl="0" algn="l">
              <a:spcBef>
                <a:spcPts val="480"/>
              </a:spcBef>
              <a:spcAft>
                <a:spcPts val="0"/>
              </a:spcAft>
              <a:buClr>
                <a:schemeClr val="dk1"/>
              </a:buClr>
              <a:buSzPts val="2400"/>
              <a:buNone/>
            </a:pPr>
            <a:r>
              <a:rPr lang="en" sz="2400"/>
              <a:t>a. an element</a:t>
            </a:r>
            <a:endParaRPr/>
          </a:p>
          <a:p>
            <a:pPr indent="0" lvl="0" marL="457200" rtl="0" algn="l">
              <a:spcBef>
                <a:spcPts val="480"/>
              </a:spcBef>
              <a:spcAft>
                <a:spcPts val="0"/>
              </a:spcAft>
              <a:buClr>
                <a:schemeClr val="dk1"/>
              </a:buClr>
              <a:buSzPts val="2400"/>
              <a:buNone/>
            </a:pPr>
            <a:r>
              <a:rPr lang="en" sz="2400"/>
              <a:t>b. an index</a:t>
            </a:r>
            <a:endParaRPr/>
          </a:p>
          <a:p>
            <a:pPr indent="0" lvl="0" marL="457200" rtl="0" algn="l">
              <a:spcBef>
                <a:spcPts val="480"/>
              </a:spcBef>
              <a:spcAft>
                <a:spcPts val="0"/>
              </a:spcAft>
              <a:buClr>
                <a:schemeClr val="dk1"/>
              </a:buClr>
              <a:buSzPts val="2400"/>
              <a:buNone/>
            </a:pPr>
            <a:r>
              <a:rPr lang="en" sz="2400"/>
              <a:t>c. a key</a:t>
            </a:r>
            <a:endParaRPr/>
          </a:p>
          <a:p>
            <a:pPr indent="0" lvl="0" marL="457200" rtl="0" algn="l">
              <a:spcBef>
                <a:spcPts val="480"/>
              </a:spcBef>
              <a:spcAft>
                <a:spcPts val="0"/>
              </a:spcAft>
              <a:buClr>
                <a:srgbClr val="000000"/>
              </a:buClr>
              <a:buSzPts val="1100"/>
              <a:buFont typeface="Arial"/>
              <a:buNone/>
            </a:pPr>
            <a:r>
              <a:rPr lang="en" sz="2400"/>
              <a:t>d. a value</a:t>
            </a:r>
            <a:endParaRPr/>
          </a:p>
        </p:txBody>
      </p:sp>
    </p:spTree>
  </p:cSld>
  <p:clrMapOvr>
    <a:masterClrMapping/>
  </p:clrMapOvr>
  <p:transition spd="slow">
    <p:fade thruBlk="1"/>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Google Shape;587;p8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Terminology quiz</a:t>
            </a:r>
            <a:endParaRPr/>
          </a:p>
        </p:txBody>
      </p:sp>
      <p:sp>
        <p:nvSpPr>
          <p:cNvPr id="588" name="Google Shape;588;p83"/>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Clr>
                <a:srgbClr val="000000"/>
              </a:buClr>
              <a:buSzPts val="1100"/>
              <a:buFont typeface="Arial"/>
              <a:buNone/>
            </a:pPr>
            <a:r>
              <a:rPr lang="en" sz="1800">
                <a:latin typeface="Courier New"/>
                <a:ea typeface="Courier New"/>
                <a:cs typeface="Courier New"/>
                <a:sym typeface="Courier New"/>
              </a:rPr>
              <a:t>ages = {}</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ages["Joe"] = 35</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ages["Sally"] = 36</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ages["George"] = 39</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640"/>
              </a:spcBef>
              <a:spcAft>
                <a:spcPts val="0"/>
              </a:spcAft>
              <a:buClr>
                <a:srgbClr val="000000"/>
              </a:buClr>
              <a:buSzPts val="1173"/>
              <a:buFont typeface="Arial"/>
              <a:buNone/>
            </a:pPr>
            <a:r>
              <a:rPr lang="en"/>
              <a:t>"Joe" is most accurately referred to as...</a:t>
            </a:r>
            <a:endParaRPr/>
          </a:p>
          <a:p>
            <a:pPr indent="0" lvl="0" marL="457200" rtl="0" algn="l">
              <a:spcBef>
                <a:spcPts val="480"/>
              </a:spcBef>
              <a:spcAft>
                <a:spcPts val="0"/>
              </a:spcAft>
              <a:buClr>
                <a:srgbClr val="000000"/>
              </a:buClr>
              <a:buSzPts val="1100"/>
              <a:buFont typeface="Arial"/>
              <a:buNone/>
            </a:pPr>
            <a:r>
              <a:rPr lang="en" sz="2400"/>
              <a:t>a. an element</a:t>
            </a:r>
            <a:endParaRPr/>
          </a:p>
          <a:p>
            <a:pPr indent="0" lvl="0" marL="457200" rtl="0" algn="l">
              <a:spcBef>
                <a:spcPts val="480"/>
              </a:spcBef>
              <a:spcAft>
                <a:spcPts val="0"/>
              </a:spcAft>
              <a:buClr>
                <a:srgbClr val="000000"/>
              </a:buClr>
              <a:buSzPts val="1100"/>
              <a:buFont typeface="Arial"/>
              <a:buNone/>
            </a:pPr>
            <a:r>
              <a:rPr lang="en" sz="2400"/>
              <a:t>b. an index</a:t>
            </a:r>
            <a:endParaRPr/>
          </a:p>
          <a:p>
            <a:pPr indent="0" lvl="0" marL="457200" rtl="0" algn="l">
              <a:spcBef>
                <a:spcPts val="480"/>
              </a:spcBef>
              <a:spcAft>
                <a:spcPts val="0"/>
              </a:spcAft>
              <a:buClr>
                <a:srgbClr val="000000"/>
              </a:buClr>
              <a:buSzPts val="1100"/>
              <a:buFont typeface="Arial"/>
              <a:buNone/>
            </a:pPr>
            <a:r>
              <a:rPr b="1" lang="en" sz="2400" u="sng"/>
              <a:t>c. a key</a:t>
            </a:r>
            <a:endParaRPr/>
          </a:p>
          <a:p>
            <a:pPr indent="0" lvl="0" marL="457200" rtl="0" algn="l">
              <a:spcBef>
                <a:spcPts val="480"/>
              </a:spcBef>
              <a:spcAft>
                <a:spcPts val="0"/>
              </a:spcAft>
              <a:buClr>
                <a:srgbClr val="000000"/>
              </a:buClr>
              <a:buSzPts val="1100"/>
              <a:buFont typeface="Arial"/>
              <a:buNone/>
            </a:pPr>
            <a:r>
              <a:rPr lang="en" sz="2400"/>
              <a:t>d. a value</a:t>
            </a:r>
            <a:endParaRPr/>
          </a:p>
        </p:txBody>
      </p:sp>
    </p:spTree>
  </p:cSld>
  <p:clrMapOvr>
    <a:masterClrMapping/>
  </p:clrMapOvr>
  <p:transition spd="slow">
    <p:fade thruBlk="1"/>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Google Shape;593;p8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Terminology quiz</a:t>
            </a:r>
            <a:endParaRPr/>
          </a:p>
        </p:txBody>
      </p:sp>
      <p:sp>
        <p:nvSpPr>
          <p:cNvPr id="594" name="Google Shape;594;p84"/>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Clr>
                <a:srgbClr val="000000"/>
              </a:buClr>
              <a:buSzPts val="1100"/>
              <a:buFont typeface="Arial"/>
              <a:buNone/>
            </a:pPr>
            <a:r>
              <a:rPr lang="en" sz="1800">
                <a:latin typeface="Courier New"/>
                <a:ea typeface="Courier New"/>
                <a:cs typeface="Courier New"/>
                <a:sym typeface="Courier New"/>
              </a:rPr>
              <a:t>ages = {}</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ages["Joe"] = 35</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ages["Sally"] = 36</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ages["George"] = 39</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640"/>
              </a:spcBef>
              <a:spcAft>
                <a:spcPts val="0"/>
              </a:spcAft>
              <a:buClr>
                <a:srgbClr val="000000"/>
              </a:buClr>
              <a:buSzPts val="1173"/>
              <a:buFont typeface="Arial"/>
              <a:buNone/>
            </a:pPr>
            <a:r>
              <a:rPr lang="en"/>
              <a:t>35 is most accurately referred to as...</a:t>
            </a:r>
            <a:endParaRPr/>
          </a:p>
          <a:p>
            <a:pPr indent="0" lvl="0" marL="457200" rtl="0" algn="l">
              <a:spcBef>
                <a:spcPts val="480"/>
              </a:spcBef>
              <a:spcAft>
                <a:spcPts val="0"/>
              </a:spcAft>
              <a:buClr>
                <a:srgbClr val="000000"/>
              </a:buClr>
              <a:buSzPts val="1100"/>
              <a:buFont typeface="Arial"/>
              <a:buNone/>
            </a:pPr>
            <a:r>
              <a:rPr lang="en" sz="2400"/>
              <a:t>a. an element</a:t>
            </a:r>
            <a:endParaRPr/>
          </a:p>
          <a:p>
            <a:pPr indent="0" lvl="0" marL="457200" rtl="0" algn="l">
              <a:spcBef>
                <a:spcPts val="480"/>
              </a:spcBef>
              <a:spcAft>
                <a:spcPts val="0"/>
              </a:spcAft>
              <a:buClr>
                <a:srgbClr val="000000"/>
              </a:buClr>
              <a:buSzPts val="1100"/>
              <a:buFont typeface="Arial"/>
              <a:buNone/>
            </a:pPr>
            <a:r>
              <a:rPr lang="en" sz="2400"/>
              <a:t>b. an index</a:t>
            </a:r>
            <a:endParaRPr/>
          </a:p>
          <a:p>
            <a:pPr indent="0" lvl="0" marL="457200" rtl="0" algn="l">
              <a:spcBef>
                <a:spcPts val="480"/>
              </a:spcBef>
              <a:spcAft>
                <a:spcPts val="0"/>
              </a:spcAft>
              <a:buClr>
                <a:srgbClr val="000000"/>
              </a:buClr>
              <a:buSzPts val="1100"/>
              <a:buFont typeface="Arial"/>
              <a:buNone/>
            </a:pPr>
            <a:r>
              <a:rPr lang="en" sz="2400"/>
              <a:t>c. a key</a:t>
            </a:r>
            <a:endParaRPr/>
          </a:p>
          <a:p>
            <a:pPr indent="0" lvl="0" marL="457200" rtl="0" algn="l">
              <a:spcBef>
                <a:spcPts val="480"/>
              </a:spcBef>
              <a:spcAft>
                <a:spcPts val="0"/>
              </a:spcAft>
              <a:buClr>
                <a:srgbClr val="000000"/>
              </a:buClr>
              <a:buSzPts val="1100"/>
              <a:buFont typeface="Arial"/>
              <a:buNone/>
            </a:pPr>
            <a:r>
              <a:rPr lang="en" sz="2400"/>
              <a:t>d. a value</a:t>
            </a:r>
            <a:endParaRPr/>
          </a:p>
        </p:txBody>
      </p:sp>
    </p:spTree>
  </p:cSld>
  <p:clrMapOvr>
    <a:masterClrMapping/>
  </p:clrMapOvr>
  <p:transition spd="slow">
    <p:fade thruBlk="1"/>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8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Terminology quiz</a:t>
            </a:r>
            <a:endParaRPr/>
          </a:p>
        </p:txBody>
      </p:sp>
      <p:sp>
        <p:nvSpPr>
          <p:cNvPr id="600" name="Google Shape;600;p85"/>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Clr>
                <a:srgbClr val="000000"/>
              </a:buClr>
              <a:buSzPts val="1100"/>
              <a:buFont typeface="Arial"/>
              <a:buNone/>
            </a:pPr>
            <a:r>
              <a:rPr lang="en" sz="1800">
                <a:latin typeface="Courier New"/>
                <a:ea typeface="Courier New"/>
                <a:cs typeface="Courier New"/>
                <a:sym typeface="Courier New"/>
              </a:rPr>
              <a:t>ages = {}</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ages["Joe"] = 35</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ages["Sally"] = 36</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ages["George"] = 39</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640"/>
              </a:spcBef>
              <a:spcAft>
                <a:spcPts val="0"/>
              </a:spcAft>
              <a:buClr>
                <a:srgbClr val="000000"/>
              </a:buClr>
              <a:buSzPts val="1173"/>
              <a:buFont typeface="Arial"/>
              <a:buNone/>
            </a:pPr>
            <a:r>
              <a:rPr lang="en"/>
              <a:t>35 is most accurately referred to as...</a:t>
            </a:r>
            <a:endParaRPr/>
          </a:p>
          <a:p>
            <a:pPr indent="0" lvl="0" marL="457200" rtl="0" algn="l">
              <a:spcBef>
                <a:spcPts val="480"/>
              </a:spcBef>
              <a:spcAft>
                <a:spcPts val="0"/>
              </a:spcAft>
              <a:buClr>
                <a:srgbClr val="000000"/>
              </a:buClr>
              <a:buSzPts val="1100"/>
              <a:buFont typeface="Arial"/>
              <a:buNone/>
            </a:pPr>
            <a:r>
              <a:rPr lang="en" sz="2400"/>
              <a:t>a. an element</a:t>
            </a:r>
            <a:endParaRPr/>
          </a:p>
          <a:p>
            <a:pPr indent="0" lvl="0" marL="457200" rtl="0" algn="l">
              <a:spcBef>
                <a:spcPts val="480"/>
              </a:spcBef>
              <a:spcAft>
                <a:spcPts val="0"/>
              </a:spcAft>
              <a:buClr>
                <a:srgbClr val="000000"/>
              </a:buClr>
              <a:buSzPts val="1100"/>
              <a:buFont typeface="Arial"/>
              <a:buNone/>
            </a:pPr>
            <a:r>
              <a:rPr lang="en" sz="2400"/>
              <a:t>b. an index</a:t>
            </a:r>
            <a:endParaRPr/>
          </a:p>
          <a:p>
            <a:pPr indent="0" lvl="0" marL="457200" rtl="0" algn="l">
              <a:spcBef>
                <a:spcPts val="480"/>
              </a:spcBef>
              <a:spcAft>
                <a:spcPts val="0"/>
              </a:spcAft>
              <a:buClr>
                <a:srgbClr val="000000"/>
              </a:buClr>
              <a:buSzPts val="1100"/>
              <a:buFont typeface="Arial"/>
              <a:buNone/>
            </a:pPr>
            <a:r>
              <a:rPr lang="en" sz="2400"/>
              <a:t>c. a key</a:t>
            </a:r>
            <a:endParaRPr/>
          </a:p>
          <a:p>
            <a:pPr indent="0" lvl="0" marL="457200" rtl="0" algn="l">
              <a:spcBef>
                <a:spcPts val="480"/>
              </a:spcBef>
              <a:spcAft>
                <a:spcPts val="0"/>
              </a:spcAft>
              <a:buClr>
                <a:srgbClr val="000000"/>
              </a:buClr>
              <a:buSzPts val="1100"/>
              <a:buFont typeface="Arial"/>
              <a:buNone/>
            </a:pPr>
            <a:r>
              <a:rPr b="1" lang="en" sz="2400" u="sng"/>
              <a:t>d. a value</a:t>
            </a:r>
            <a:endParaRPr/>
          </a:p>
        </p:txBody>
      </p:sp>
      <p:sp>
        <p:nvSpPr>
          <p:cNvPr id="601" name="Google Shape;601;p85"/>
          <p:cNvSpPr txBox="1"/>
          <p:nvPr/>
        </p:nvSpPr>
        <p:spPr>
          <a:xfrm>
            <a:off x="5029200" y="5912400"/>
            <a:ext cx="3657600" cy="655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rPr lang="en" sz="1800">
                <a:solidFill>
                  <a:schemeClr val="dk1"/>
                </a:solidFill>
                <a:latin typeface="Calibri"/>
                <a:ea typeface="Calibri"/>
                <a:cs typeface="Calibri"/>
                <a:sym typeface="Calibri"/>
              </a:rPr>
              <a:t>"an element" is OK too, but value is the more common terminology</a:t>
            </a:r>
            <a:endParaRPr/>
          </a:p>
        </p:txBody>
      </p:sp>
    </p:spTree>
  </p:cSld>
  <p:clrMapOvr>
    <a:masterClrMapping/>
  </p:clrMapOvr>
  <p:transition spd="slow">
    <p:fade thruBlk="1"/>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86"/>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Terminology quiz</a:t>
            </a:r>
            <a:endParaRPr/>
          </a:p>
        </p:txBody>
      </p:sp>
      <p:sp>
        <p:nvSpPr>
          <p:cNvPr id="607" name="Google Shape;607;p86"/>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Clr>
                <a:srgbClr val="000000"/>
              </a:buClr>
              <a:buSzPts val="1100"/>
              <a:buFont typeface="Arial"/>
              <a:buNone/>
            </a:pPr>
            <a:r>
              <a:rPr lang="en" sz="1800">
                <a:latin typeface="Courier New"/>
                <a:ea typeface="Courier New"/>
                <a:cs typeface="Courier New"/>
                <a:sym typeface="Courier New"/>
              </a:rPr>
              <a:t>ages = []     </a:t>
            </a:r>
            <a:r>
              <a:rPr i="1" lang="en" sz="1800">
                <a:solidFill>
                  <a:srgbClr val="76923C"/>
                </a:solidFill>
                <a:latin typeface="Courier New"/>
                <a:ea typeface="Courier New"/>
                <a:cs typeface="Courier New"/>
                <a:sym typeface="Courier New"/>
              </a:rPr>
              <a:t>#this is a list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ages[0] = 35</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ages[1] = 36</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ages[2] = 39</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640"/>
              </a:spcBef>
              <a:spcAft>
                <a:spcPts val="0"/>
              </a:spcAft>
              <a:buClr>
                <a:srgbClr val="000000"/>
              </a:buClr>
              <a:buSzPts val="1173"/>
              <a:buFont typeface="Arial"/>
              <a:buNone/>
            </a:pPr>
            <a:r>
              <a:rPr lang="en"/>
              <a:t>0 is most accurately referred to as...</a:t>
            </a:r>
            <a:endParaRPr/>
          </a:p>
          <a:p>
            <a:pPr indent="0" lvl="0" marL="457200" rtl="0" algn="l">
              <a:spcBef>
                <a:spcPts val="480"/>
              </a:spcBef>
              <a:spcAft>
                <a:spcPts val="0"/>
              </a:spcAft>
              <a:buClr>
                <a:srgbClr val="000000"/>
              </a:buClr>
              <a:buSzPts val="1100"/>
              <a:buFont typeface="Arial"/>
              <a:buNone/>
            </a:pPr>
            <a:r>
              <a:rPr lang="en" sz="2400"/>
              <a:t>a. an element</a:t>
            </a:r>
            <a:endParaRPr/>
          </a:p>
          <a:p>
            <a:pPr indent="0" lvl="0" marL="457200" rtl="0" algn="l">
              <a:spcBef>
                <a:spcPts val="480"/>
              </a:spcBef>
              <a:spcAft>
                <a:spcPts val="0"/>
              </a:spcAft>
              <a:buClr>
                <a:srgbClr val="000000"/>
              </a:buClr>
              <a:buSzPts val="1100"/>
              <a:buFont typeface="Arial"/>
              <a:buNone/>
            </a:pPr>
            <a:r>
              <a:rPr lang="en" sz="2400"/>
              <a:t>b. an index</a:t>
            </a:r>
            <a:endParaRPr/>
          </a:p>
          <a:p>
            <a:pPr indent="0" lvl="0" marL="457200" rtl="0" algn="l">
              <a:spcBef>
                <a:spcPts val="480"/>
              </a:spcBef>
              <a:spcAft>
                <a:spcPts val="0"/>
              </a:spcAft>
              <a:buClr>
                <a:srgbClr val="000000"/>
              </a:buClr>
              <a:buSzPts val="1100"/>
              <a:buFont typeface="Arial"/>
              <a:buNone/>
            </a:pPr>
            <a:r>
              <a:rPr lang="en" sz="2400"/>
              <a:t>c. a key</a:t>
            </a:r>
            <a:endParaRPr/>
          </a:p>
          <a:p>
            <a:pPr indent="0" lvl="0" marL="457200" rtl="0" algn="l">
              <a:spcBef>
                <a:spcPts val="480"/>
              </a:spcBef>
              <a:spcAft>
                <a:spcPts val="0"/>
              </a:spcAft>
              <a:buClr>
                <a:srgbClr val="000000"/>
              </a:buClr>
              <a:buSzPts val="1100"/>
              <a:buFont typeface="Arial"/>
              <a:buNone/>
            </a:pPr>
            <a:r>
              <a:rPr lang="en" sz="2400"/>
              <a:t>d. a value</a:t>
            </a:r>
            <a:endParaRPr/>
          </a:p>
        </p:txBody>
      </p:sp>
    </p:spTree>
  </p:cSld>
  <p:clrMapOvr>
    <a:masterClrMapping/>
  </p:clrMapOvr>
  <p:transition spd="slow">
    <p:fade thruBlk="1"/>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Google Shape;612;p87"/>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Terminology quiz</a:t>
            </a:r>
            <a:endParaRPr/>
          </a:p>
        </p:txBody>
      </p:sp>
      <p:sp>
        <p:nvSpPr>
          <p:cNvPr id="613" name="Google Shape;613;p87"/>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Clr>
                <a:srgbClr val="000000"/>
              </a:buClr>
              <a:buSzPts val="1100"/>
              <a:buNone/>
            </a:pPr>
            <a:r>
              <a:rPr lang="en" sz="1800">
                <a:latin typeface="Courier New"/>
                <a:ea typeface="Courier New"/>
                <a:cs typeface="Courier New"/>
                <a:sym typeface="Courier New"/>
              </a:rPr>
              <a:t>ages = []     </a:t>
            </a:r>
            <a:r>
              <a:rPr i="1" lang="en" sz="1800">
                <a:solidFill>
                  <a:srgbClr val="76923C"/>
                </a:solidFill>
                <a:latin typeface="Courier New"/>
                <a:ea typeface="Courier New"/>
                <a:cs typeface="Courier New"/>
                <a:sym typeface="Courier New"/>
              </a:rPr>
              <a:t>#this is a list</a:t>
            </a:r>
            <a:endParaRPr sz="1800">
              <a:latin typeface="Courier New"/>
              <a:ea typeface="Courier New"/>
              <a:cs typeface="Courier New"/>
              <a:sym typeface="Courier New"/>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ages[0] = 35</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ages[1] = 36</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ages[2] = 39</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640"/>
              </a:spcBef>
              <a:spcAft>
                <a:spcPts val="0"/>
              </a:spcAft>
              <a:buClr>
                <a:srgbClr val="000000"/>
              </a:buClr>
              <a:buSzPts val="1173"/>
              <a:buFont typeface="Arial"/>
              <a:buNone/>
            </a:pPr>
            <a:r>
              <a:rPr lang="en"/>
              <a:t>0 is most accurately referred to as...</a:t>
            </a:r>
            <a:endParaRPr/>
          </a:p>
          <a:p>
            <a:pPr indent="0" lvl="0" marL="457200" rtl="0" algn="l">
              <a:spcBef>
                <a:spcPts val="480"/>
              </a:spcBef>
              <a:spcAft>
                <a:spcPts val="0"/>
              </a:spcAft>
              <a:buClr>
                <a:srgbClr val="000000"/>
              </a:buClr>
              <a:buSzPts val="1100"/>
              <a:buFont typeface="Arial"/>
              <a:buNone/>
            </a:pPr>
            <a:r>
              <a:rPr lang="en" sz="2400"/>
              <a:t>a. an element</a:t>
            </a:r>
            <a:endParaRPr/>
          </a:p>
          <a:p>
            <a:pPr indent="0" lvl="0" marL="457200" rtl="0" algn="l">
              <a:spcBef>
                <a:spcPts val="480"/>
              </a:spcBef>
              <a:spcAft>
                <a:spcPts val="0"/>
              </a:spcAft>
              <a:buClr>
                <a:srgbClr val="000000"/>
              </a:buClr>
              <a:buSzPts val="1100"/>
              <a:buFont typeface="Arial"/>
              <a:buNone/>
            </a:pPr>
            <a:r>
              <a:rPr b="1" lang="en" sz="2400" u="sng"/>
              <a:t>b. an index</a:t>
            </a:r>
            <a:endParaRPr/>
          </a:p>
          <a:p>
            <a:pPr indent="0" lvl="0" marL="457200" rtl="0" algn="l">
              <a:spcBef>
                <a:spcPts val="480"/>
              </a:spcBef>
              <a:spcAft>
                <a:spcPts val="0"/>
              </a:spcAft>
              <a:buClr>
                <a:srgbClr val="000000"/>
              </a:buClr>
              <a:buSzPts val="1100"/>
              <a:buFont typeface="Arial"/>
              <a:buNone/>
            </a:pPr>
            <a:r>
              <a:rPr lang="en" sz="2400"/>
              <a:t>c. a key</a:t>
            </a:r>
            <a:endParaRPr/>
          </a:p>
          <a:p>
            <a:pPr indent="0" lvl="0" marL="457200" rtl="0" algn="l">
              <a:spcBef>
                <a:spcPts val="480"/>
              </a:spcBef>
              <a:spcAft>
                <a:spcPts val="0"/>
              </a:spcAft>
              <a:buClr>
                <a:srgbClr val="000000"/>
              </a:buClr>
              <a:buSzPts val="1100"/>
              <a:buFont typeface="Arial"/>
              <a:buNone/>
            </a:pPr>
            <a:r>
              <a:rPr lang="en" sz="2400"/>
              <a:t>d. a value</a:t>
            </a:r>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Lab4 Comments</a:t>
            </a:r>
            <a:endParaRPr/>
          </a:p>
        </p:txBody>
      </p:sp>
      <p:sp>
        <p:nvSpPr>
          <p:cNvPr id="228" name="Google Shape;228;p34"/>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Close your files when you are done reading them</a:t>
            </a:r>
            <a:endParaRPr/>
          </a:p>
          <a:p>
            <a:pPr indent="-342900" lvl="0" marL="457200" rtl="0" algn="l">
              <a:spcBef>
                <a:spcPts val="0"/>
              </a:spcBef>
              <a:spcAft>
                <a:spcPts val="0"/>
              </a:spcAft>
              <a:buSzPts val="1800"/>
              <a:buChar char="•"/>
            </a:pPr>
            <a:r>
              <a:rPr lang="en"/>
              <a:t>Strings are NOT lists. But we can index into strings like we do lists.</a:t>
            </a:r>
            <a:endParaRPr/>
          </a:p>
          <a:p>
            <a:pPr indent="-342900" lvl="0" marL="457200" rtl="0" algn="l">
              <a:spcBef>
                <a:spcPts val="0"/>
              </a:spcBef>
              <a:spcAft>
                <a:spcPts val="0"/>
              </a:spcAft>
              <a:buSzPts val="1800"/>
              <a:buChar char="•"/>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0" st="0"/>
                                            </p:txEl>
                                          </p:spTgt>
                                        </p:tgtEl>
                                        <p:attrNameLst>
                                          <p:attrName>style.visibility</p:attrName>
                                        </p:attrNameLst>
                                      </p:cBhvr>
                                      <p:to>
                                        <p:strVal val="visible"/>
                                      </p:to>
                                    </p:set>
                                    <p:animEffect filter="fade" transition="in">
                                      <p:cBhvr>
                                        <p:cTn dur="1000"/>
                                        <p:tgtEl>
                                          <p:spTgt spid="2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1" st="1"/>
                                            </p:txEl>
                                          </p:spTgt>
                                        </p:tgtEl>
                                        <p:attrNameLst>
                                          <p:attrName>style.visibility</p:attrName>
                                        </p:attrNameLst>
                                      </p:cBhvr>
                                      <p:to>
                                        <p:strVal val="visible"/>
                                      </p:to>
                                    </p:set>
                                    <p:animEffect filter="fade" transition="in">
                                      <p:cBhvr>
                                        <p:cTn dur="1000"/>
                                        <p:tgtEl>
                                          <p:spTgt spid="2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2" st="2"/>
                                            </p:txEl>
                                          </p:spTgt>
                                        </p:tgtEl>
                                        <p:attrNameLst>
                                          <p:attrName>style.visibility</p:attrName>
                                        </p:attrNameLst>
                                      </p:cBhvr>
                                      <p:to>
                                        <p:strVal val="visible"/>
                                      </p:to>
                                    </p:set>
                                    <p:animEffect filter="fade" transition="in">
                                      <p:cBhvr>
                                        <p:cTn dur="1000"/>
                                        <p:tgtEl>
                                          <p:spTgt spid="22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Google Shape;618;p88"/>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Terminology quiz</a:t>
            </a:r>
            <a:endParaRPr/>
          </a:p>
        </p:txBody>
      </p:sp>
      <p:sp>
        <p:nvSpPr>
          <p:cNvPr id="619" name="Google Shape;619;p88"/>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Clr>
                <a:srgbClr val="000000"/>
              </a:buClr>
              <a:buSzPts val="1100"/>
              <a:buNone/>
            </a:pPr>
            <a:r>
              <a:rPr lang="en" sz="1800">
                <a:latin typeface="Courier New"/>
                <a:ea typeface="Courier New"/>
                <a:cs typeface="Courier New"/>
                <a:sym typeface="Courier New"/>
              </a:rPr>
              <a:t>ages = []     </a:t>
            </a:r>
            <a:r>
              <a:rPr i="1" lang="en" sz="1800">
                <a:solidFill>
                  <a:srgbClr val="76923C"/>
                </a:solidFill>
                <a:latin typeface="Courier New"/>
                <a:ea typeface="Courier New"/>
                <a:cs typeface="Courier New"/>
                <a:sym typeface="Courier New"/>
              </a:rPr>
              <a:t>#this is a list</a:t>
            </a:r>
            <a:endParaRPr sz="1800">
              <a:latin typeface="Courier New"/>
              <a:ea typeface="Courier New"/>
              <a:cs typeface="Courier New"/>
              <a:sym typeface="Courier New"/>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ages[0] = 35</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ages[1] = 36</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ages[2] = 39</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640"/>
              </a:spcBef>
              <a:spcAft>
                <a:spcPts val="0"/>
              </a:spcAft>
              <a:buClr>
                <a:srgbClr val="000000"/>
              </a:buClr>
              <a:buSzPts val="1173"/>
              <a:buFont typeface="Arial"/>
              <a:buNone/>
            </a:pPr>
            <a:r>
              <a:rPr lang="en"/>
              <a:t>39 is most accurately referred to as...</a:t>
            </a:r>
            <a:endParaRPr/>
          </a:p>
          <a:p>
            <a:pPr indent="0" lvl="0" marL="457200" rtl="0" algn="l">
              <a:spcBef>
                <a:spcPts val="480"/>
              </a:spcBef>
              <a:spcAft>
                <a:spcPts val="0"/>
              </a:spcAft>
              <a:buClr>
                <a:srgbClr val="000000"/>
              </a:buClr>
              <a:buSzPts val="1100"/>
              <a:buFont typeface="Arial"/>
              <a:buNone/>
            </a:pPr>
            <a:r>
              <a:rPr lang="en" sz="2400"/>
              <a:t>a. an element</a:t>
            </a:r>
            <a:endParaRPr/>
          </a:p>
          <a:p>
            <a:pPr indent="0" lvl="0" marL="457200" rtl="0" algn="l">
              <a:spcBef>
                <a:spcPts val="480"/>
              </a:spcBef>
              <a:spcAft>
                <a:spcPts val="0"/>
              </a:spcAft>
              <a:buClr>
                <a:srgbClr val="000000"/>
              </a:buClr>
              <a:buSzPts val="1100"/>
              <a:buFont typeface="Arial"/>
              <a:buNone/>
            </a:pPr>
            <a:r>
              <a:rPr lang="en" sz="2400"/>
              <a:t>b. an index</a:t>
            </a:r>
            <a:endParaRPr/>
          </a:p>
          <a:p>
            <a:pPr indent="0" lvl="0" marL="457200" rtl="0" algn="l">
              <a:spcBef>
                <a:spcPts val="480"/>
              </a:spcBef>
              <a:spcAft>
                <a:spcPts val="0"/>
              </a:spcAft>
              <a:buClr>
                <a:srgbClr val="000000"/>
              </a:buClr>
              <a:buSzPts val="1100"/>
              <a:buFont typeface="Arial"/>
              <a:buNone/>
            </a:pPr>
            <a:r>
              <a:rPr lang="en" sz="2400"/>
              <a:t>c. a key</a:t>
            </a:r>
            <a:endParaRPr/>
          </a:p>
          <a:p>
            <a:pPr indent="0" lvl="0" marL="457200" rtl="0" algn="l">
              <a:spcBef>
                <a:spcPts val="480"/>
              </a:spcBef>
              <a:spcAft>
                <a:spcPts val="0"/>
              </a:spcAft>
              <a:buClr>
                <a:srgbClr val="000000"/>
              </a:buClr>
              <a:buSzPts val="1100"/>
              <a:buFont typeface="Arial"/>
              <a:buNone/>
            </a:pPr>
            <a:r>
              <a:rPr lang="en" sz="2400"/>
              <a:t>d. a value</a:t>
            </a:r>
            <a:endParaRPr/>
          </a:p>
        </p:txBody>
      </p:sp>
    </p:spTree>
  </p:cSld>
  <p:clrMapOvr>
    <a:masterClrMapping/>
  </p:clrMapOvr>
  <p:transition spd="slow">
    <p:fade thruBlk="1"/>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Google Shape;624;p89"/>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Terminology quiz</a:t>
            </a:r>
            <a:endParaRPr/>
          </a:p>
        </p:txBody>
      </p:sp>
      <p:sp>
        <p:nvSpPr>
          <p:cNvPr id="625" name="Google Shape;625;p89"/>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Clr>
                <a:srgbClr val="000000"/>
              </a:buClr>
              <a:buSzPts val="1100"/>
              <a:buNone/>
            </a:pPr>
            <a:r>
              <a:rPr lang="en" sz="1800">
                <a:latin typeface="Courier New"/>
                <a:ea typeface="Courier New"/>
                <a:cs typeface="Courier New"/>
                <a:sym typeface="Courier New"/>
              </a:rPr>
              <a:t>ages = []     </a:t>
            </a:r>
            <a:r>
              <a:rPr i="1" lang="en" sz="1800">
                <a:solidFill>
                  <a:srgbClr val="76923C"/>
                </a:solidFill>
                <a:latin typeface="Courier New"/>
                <a:ea typeface="Courier New"/>
                <a:cs typeface="Courier New"/>
                <a:sym typeface="Courier New"/>
              </a:rPr>
              <a:t>#this is a list</a:t>
            </a:r>
            <a:endParaRPr sz="1800">
              <a:latin typeface="Courier New"/>
              <a:ea typeface="Courier New"/>
              <a:cs typeface="Courier New"/>
              <a:sym typeface="Courier New"/>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ages[0] = 35</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ages[1] = 36</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ages[2] = 39</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640"/>
              </a:spcBef>
              <a:spcAft>
                <a:spcPts val="0"/>
              </a:spcAft>
              <a:buClr>
                <a:srgbClr val="000000"/>
              </a:buClr>
              <a:buSzPts val="1173"/>
              <a:buFont typeface="Arial"/>
              <a:buNone/>
            </a:pPr>
            <a:r>
              <a:rPr lang="en"/>
              <a:t>39 is most accurately referred to as...</a:t>
            </a:r>
            <a:endParaRPr/>
          </a:p>
          <a:p>
            <a:pPr indent="0" lvl="0" marL="457200" rtl="0" algn="l">
              <a:spcBef>
                <a:spcPts val="480"/>
              </a:spcBef>
              <a:spcAft>
                <a:spcPts val="0"/>
              </a:spcAft>
              <a:buClr>
                <a:srgbClr val="000000"/>
              </a:buClr>
              <a:buSzPts val="1100"/>
              <a:buFont typeface="Arial"/>
              <a:buNone/>
            </a:pPr>
            <a:r>
              <a:rPr b="1" lang="en" sz="2400" u="sng"/>
              <a:t>a. an element</a:t>
            </a:r>
            <a:endParaRPr/>
          </a:p>
          <a:p>
            <a:pPr indent="0" lvl="0" marL="457200" rtl="0" algn="l">
              <a:spcBef>
                <a:spcPts val="480"/>
              </a:spcBef>
              <a:spcAft>
                <a:spcPts val="0"/>
              </a:spcAft>
              <a:buClr>
                <a:srgbClr val="000000"/>
              </a:buClr>
              <a:buSzPts val="1100"/>
              <a:buFont typeface="Arial"/>
              <a:buNone/>
            </a:pPr>
            <a:r>
              <a:rPr lang="en" sz="2400"/>
              <a:t>b. an index</a:t>
            </a:r>
            <a:endParaRPr/>
          </a:p>
          <a:p>
            <a:pPr indent="0" lvl="0" marL="457200" rtl="0" algn="l">
              <a:spcBef>
                <a:spcPts val="480"/>
              </a:spcBef>
              <a:spcAft>
                <a:spcPts val="0"/>
              </a:spcAft>
              <a:buClr>
                <a:srgbClr val="000000"/>
              </a:buClr>
              <a:buSzPts val="1100"/>
              <a:buFont typeface="Arial"/>
              <a:buNone/>
            </a:pPr>
            <a:r>
              <a:rPr lang="en" sz="2400"/>
              <a:t>c. a key</a:t>
            </a:r>
            <a:endParaRPr/>
          </a:p>
          <a:p>
            <a:pPr indent="0" lvl="0" marL="457200" rtl="0" algn="l">
              <a:spcBef>
                <a:spcPts val="480"/>
              </a:spcBef>
              <a:spcAft>
                <a:spcPts val="0"/>
              </a:spcAft>
              <a:buClr>
                <a:srgbClr val="000000"/>
              </a:buClr>
              <a:buSzPts val="1100"/>
              <a:buFont typeface="Arial"/>
              <a:buNone/>
            </a:pPr>
            <a:r>
              <a:rPr lang="en" sz="2400"/>
              <a:t>d. a value</a:t>
            </a:r>
            <a:endParaRPr/>
          </a:p>
        </p:txBody>
      </p:sp>
    </p:spTree>
  </p:cSld>
  <p:clrMapOvr>
    <a:masterClrMapping/>
  </p:clrMapOvr>
  <p:transition spd="slow">
    <p:fade thruBlk="1"/>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sp>
        <p:nvSpPr>
          <p:cNvPr id="631" name="Google Shape;631;p9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Next Class: Python Modules </a:t>
            </a:r>
            <a:endParaRPr/>
          </a:p>
        </p:txBody>
      </p:sp>
      <p:sp>
        <p:nvSpPr>
          <p:cNvPr id="632" name="Google Shape;632;p90"/>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b="1" lang="en"/>
              <a:t>You will need:</a:t>
            </a:r>
            <a:endParaRPr b="1"/>
          </a:p>
          <a:p>
            <a:pPr indent="-342900" lvl="1" marL="914400" rtl="0" algn="l">
              <a:spcBef>
                <a:spcPts val="0"/>
              </a:spcBef>
              <a:spcAft>
                <a:spcPts val="0"/>
              </a:spcAft>
              <a:buSzPts val="1800"/>
              <a:buChar char="–"/>
            </a:pPr>
            <a:r>
              <a:rPr lang="en"/>
              <a:t>Your favorite text editor</a:t>
            </a:r>
            <a:endParaRPr/>
          </a:p>
          <a:p>
            <a:pPr indent="-342900" lvl="2" marL="1371600" rtl="0" algn="l">
              <a:spcBef>
                <a:spcPts val="0"/>
              </a:spcBef>
              <a:spcAft>
                <a:spcPts val="0"/>
              </a:spcAft>
              <a:buSzPts val="1800"/>
              <a:buChar char="•"/>
            </a:pPr>
            <a:r>
              <a:rPr lang="en"/>
              <a:t>Sublime, Emacs, Atom, PyCharm, Spyder, etc.</a:t>
            </a:r>
            <a:endParaRPr/>
          </a:p>
          <a:p>
            <a:pPr indent="-342900" lvl="1" marL="914400" rtl="0" algn="l">
              <a:spcBef>
                <a:spcPts val="0"/>
              </a:spcBef>
              <a:spcAft>
                <a:spcPts val="0"/>
              </a:spcAft>
              <a:buSzPts val="1800"/>
              <a:buChar char="–"/>
            </a:pPr>
            <a:r>
              <a:rPr lang="en"/>
              <a:t>A linux command line</a:t>
            </a:r>
            <a:endParaRPr/>
          </a:p>
          <a:p>
            <a:pPr indent="-342900" lvl="2" marL="1371600" rtl="0" algn="l">
              <a:spcBef>
                <a:spcPts val="0"/>
              </a:spcBef>
              <a:spcAft>
                <a:spcPts val="0"/>
              </a:spcAft>
              <a:buSzPts val="1800"/>
              <a:buChar char="•"/>
            </a:pPr>
            <a:r>
              <a:rPr lang="en"/>
              <a:t>On Mac and Linux computers, this is called the “Terminal”</a:t>
            </a:r>
            <a:endParaRPr/>
          </a:p>
          <a:p>
            <a:pPr indent="-342900" lvl="2" marL="1371600" rtl="0" algn="l">
              <a:spcBef>
                <a:spcPts val="0"/>
              </a:spcBef>
              <a:spcAft>
                <a:spcPts val="0"/>
              </a:spcAft>
              <a:buSzPts val="1800"/>
              <a:buChar char="•"/>
            </a:pPr>
            <a:r>
              <a:rPr lang="en"/>
              <a:t>On Windows, you may have to play around, but </a:t>
            </a:r>
            <a:r>
              <a:rPr b="1" i="1" lang="en"/>
              <a:t>please</a:t>
            </a:r>
            <a:r>
              <a:rPr lang="en"/>
              <a:t> be prepared for next week.</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6" name="Shape 636"/>
        <p:cNvGrpSpPr/>
        <p:nvPr/>
      </p:nvGrpSpPr>
      <p:grpSpPr>
        <a:xfrm>
          <a:off x="0" y="0"/>
          <a:ext cx="0" cy="0"/>
          <a:chOff x="0" y="0"/>
          <a:chExt cx="0" cy="0"/>
        </a:xfrm>
      </p:grpSpPr>
      <p:sp>
        <p:nvSpPr>
          <p:cNvPr id="637" name="Google Shape;637;p9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Appendix</a:t>
            </a:r>
            <a:endParaRPr/>
          </a:p>
        </p:txBody>
      </p:sp>
      <p:sp>
        <p:nvSpPr>
          <p:cNvPr id="638" name="Google Shape;638;p9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rPr lang="en" sz="2400"/>
              <a:t>A longer example, with graphing!</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2" name="Shape 642"/>
        <p:cNvGrpSpPr/>
        <p:nvPr/>
      </p:nvGrpSpPr>
      <p:grpSpPr>
        <a:xfrm>
          <a:off x="0" y="0"/>
          <a:ext cx="0" cy="0"/>
          <a:chOff x="0" y="0"/>
          <a:chExt cx="0" cy="0"/>
        </a:xfrm>
      </p:grpSpPr>
      <p:sp>
        <p:nvSpPr>
          <p:cNvPr id="643" name="Google Shape;643;p9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Why use a dictionary?</a:t>
            </a:r>
            <a:endParaRPr/>
          </a:p>
        </p:txBody>
      </p:sp>
      <p:sp>
        <p:nvSpPr>
          <p:cNvPr id="644" name="Google Shape;644;p92"/>
          <p:cNvSpPr txBox="1"/>
          <p:nvPr>
            <p:ph idx="1" type="body"/>
          </p:nvPr>
        </p:nvSpPr>
        <p:spPr>
          <a:xfrm>
            <a:off x="914400" y="1600200"/>
            <a:ext cx="7315200" cy="4525963"/>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3200"/>
              <a:buNone/>
            </a:pPr>
            <a:r>
              <a:t/>
            </a:r>
            <a:endParaRPr/>
          </a:p>
          <a:p>
            <a:pPr indent="0" lvl="0" marL="0" rtl="0" algn="ctr">
              <a:spcBef>
                <a:spcPts val="640"/>
              </a:spcBef>
              <a:spcAft>
                <a:spcPts val="0"/>
              </a:spcAft>
              <a:buClr>
                <a:schemeClr val="dk1"/>
              </a:buClr>
              <a:buSzPts val="3200"/>
              <a:buNone/>
            </a:pPr>
            <a:r>
              <a:rPr lang="en"/>
              <a:t>Technically, anything you can do with a dictionary you could also just do with a list instead. But dictionaries make coding certain tasks much easier.</a:t>
            </a:r>
            <a:endParaRPr/>
          </a:p>
        </p:txBody>
      </p:sp>
    </p:spTree>
  </p:cSld>
  <p:clrMapOvr>
    <a:masterClrMapping/>
  </p:clrMapOvr>
  <p:transition spd="slow">
    <p:fade thruBlk="1"/>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8" name="Shape 648"/>
        <p:cNvGrpSpPr/>
        <p:nvPr/>
      </p:nvGrpSpPr>
      <p:grpSpPr>
        <a:xfrm>
          <a:off x="0" y="0"/>
          <a:ext cx="0" cy="0"/>
          <a:chOff x="0" y="0"/>
          <a:chExt cx="0" cy="0"/>
        </a:xfrm>
      </p:grpSpPr>
      <p:sp>
        <p:nvSpPr>
          <p:cNvPr id="649" name="Google Shape;649;p9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Example: matching across files</a:t>
            </a:r>
            <a:endParaRPr/>
          </a:p>
        </p:txBody>
      </p:sp>
      <p:sp>
        <p:nvSpPr>
          <p:cNvPr id="650" name="Google Shape;650;p93"/>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None/>
            </a:pPr>
            <a:r>
              <a:rPr lang="en" sz="2400"/>
              <a:t>One problem I encounter a lot is where I have two files with different information about a transcript, and I need to integrate the info.</a:t>
            </a:r>
            <a:endParaRPr/>
          </a:p>
          <a:p>
            <a:pPr indent="-1905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None/>
            </a:pPr>
            <a:r>
              <a:rPr b="1" i="1" lang="en" sz="2400"/>
              <a:t>REAL LIFE SITUATION (!!)</a:t>
            </a:r>
            <a:endParaRPr/>
          </a:p>
          <a:p>
            <a:pPr indent="0" lvl="0" marL="0" rtl="0" algn="l">
              <a:spcBef>
                <a:spcPts val="360"/>
              </a:spcBef>
              <a:spcAft>
                <a:spcPts val="0"/>
              </a:spcAft>
              <a:buClr>
                <a:schemeClr val="dk1"/>
              </a:buClr>
              <a:buSzPts val="1800"/>
              <a:buNone/>
            </a:pPr>
            <a:r>
              <a:rPr lang="en" sz="1800"/>
              <a:t>I have a file with transcript ids and translation start sites. I need to normalize these start positions by transcript length so that I can graph the distribution of start sites across all transcripts in my dataset. To do this, I need to divide the start site position by the full length of the transcript. Unfortunately, I have transcript lengths stored in a separate file, so I need to </a:t>
            </a:r>
            <a:r>
              <a:rPr b="1" lang="en" sz="1800"/>
              <a:t>match up start sites with their full transcript lengths.</a:t>
            </a:r>
            <a:endParaRPr/>
          </a:p>
        </p:txBody>
      </p:sp>
      <p:grpSp>
        <p:nvGrpSpPr>
          <p:cNvPr id="651" name="Google Shape;651;p93"/>
          <p:cNvGrpSpPr/>
          <p:nvPr/>
        </p:nvGrpSpPr>
        <p:grpSpPr>
          <a:xfrm>
            <a:off x="342603" y="5518800"/>
            <a:ext cx="8083722" cy="1154400"/>
            <a:chOff x="342603" y="5518800"/>
            <a:chExt cx="8083722" cy="1154400"/>
          </a:xfrm>
        </p:grpSpPr>
        <p:cxnSp>
          <p:nvCxnSpPr>
            <p:cNvPr id="652" name="Google Shape;652;p93"/>
            <p:cNvCxnSpPr/>
            <p:nvPr/>
          </p:nvCxnSpPr>
          <p:spPr>
            <a:xfrm>
              <a:off x="1272000" y="6032625"/>
              <a:ext cx="6600000" cy="0"/>
            </a:xfrm>
            <a:prstGeom prst="straightConnector1">
              <a:avLst/>
            </a:prstGeom>
            <a:noFill/>
            <a:ln cap="flat" cmpd="sng" w="19050">
              <a:solidFill>
                <a:schemeClr val="dk2"/>
              </a:solidFill>
              <a:prstDash val="solid"/>
              <a:round/>
              <a:headEnd len="lg" w="lg" type="oval"/>
              <a:tailEnd len="lg" w="lg" type="oval"/>
            </a:ln>
          </p:spPr>
        </p:cxnSp>
        <p:sp>
          <p:nvSpPr>
            <p:cNvPr id="653" name="Google Shape;653;p93"/>
            <p:cNvSpPr txBox="1"/>
            <p:nvPr/>
          </p:nvSpPr>
          <p:spPr>
            <a:xfrm>
              <a:off x="1134001" y="6049250"/>
              <a:ext cx="466199" cy="4572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0</a:t>
              </a:r>
              <a:endParaRPr/>
            </a:p>
          </p:txBody>
        </p:sp>
        <p:sp>
          <p:nvSpPr>
            <p:cNvPr id="654" name="Google Shape;654;p93"/>
            <p:cNvSpPr txBox="1"/>
            <p:nvPr/>
          </p:nvSpPr>
          <p:spPr>
            <a:xfrm>
              <a:off x="7772400" y="6034500"/>
              <a:ext cx="371100" cy="4572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000000"/>
                </a:buClr>
                <a:buSzPts val="943"/>
                <a:buFont typeface="Arial"/>
                <a:buNone/>
              </a:pPr>
              <a:r>
                <a:rPr lang="en" sz="1200">
                  <a:solidFill>
                    <a:schemeClr val="dk1"/>
                  </a:solidFill>
                  <a:latin typeface="Calibri"/>
                  <a:ea typeface="Calibri"/>
                  <a:cs typeface="Calibri"/>
                  <a:sym typeface="Calibri"/>
                </a:rPr>
                <a:t>1</a:t>
              </a:r>
              <a:endParaRPr/>
            </a:p>
          </p:txBody>
        </p:sp>
        <p:cxnSp>
          <p:nvCxnSpPr>
            <p:cNvPr id="655" name="Google Shape;655;p93"/>
            <p:cNvCxnSpPr/>
            <p:nvPr/>
          </p:nvCxnSpPr>
          <p:spPr>
            <a:xfrm>
              <a:off x="2987650" y="5948125"/>
              <a:ext cx="0" cy="217200"/>
            </a:xfrm>
            <a:prstGeom prst="straightConnector1">
              <a:avLst/>
            </a:prstGeom>
            <a:noFill/>
            <a:ln cap="flat" cmpd="sng" w="19050">
              <a:solidFill>
                <a:schemeClr val="dk2"/>
              </a:solidFill>
              <a:prstDash val="solid"/>
              <a:round/>
              <a:headEnd len="sm" w="sm" type="none"/>
              <a:tailEnd len="sm" w="sm" type="none"/>
            </a:ln>
          </p:spPr>
        </p:cxnSp>
        <p:sp>
          <p:nvSpPr>
            <p:cNvPr id="656" name="Google Shape;656;p93"/>
            <p:cNvSpPr txBox="1"/>
            <p:nvPr/>
          </p:nvSpPr>
          <p:spPr>
            <a:xfrm>
              <a:off x="7579725" y="5665200"/>
              <a:ext cx="846600" cy="4572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1,045nt</a:t>
              </a:r>
              <a:endParaRPr/>
            </a:p>
          </p:txBody>
        </p:sp>
        <p:sp>
          <p:nvSpPr>
            <p:cNvPr id="657" name="Google Shape;657;p93"/>
            <p:cNvSpPr txBox="1"/>
            <p:nvPr/>
          </p:nvSpPr>
          <p:spPr>
            <a:xfrm>
              <a:off x="2716750" y="5651625"/>
              <a:ext cx="846600" cy="4572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000000"/>
                </a:buClr>
                <a:buSzPts val="1100"/>
                <a:buFont typeface="Arial"/>
                <a:buNone/>
              </a:pPr>
              <a:r>
                <a:rPr lang="en" sz="1400">
                  <a:solidFill>
                    <a:schemeClr val="dk1"/>
                  </a:solidFill>
                  <a:latin typeface="Calibri"/>
                  <a:ea typeface="Calibri"/>
                  <a:cs typeface="Calibri"/>
                  <a:sym typeface="Calibri"/>
                </a:rPr>
                <a:t>309nt</a:t>
              </a:r>
              <a:endParaRPr/>
            </a:p>
          </p:txBody>
        </p:sp>
        <p:sp>
          <p:nvSpPr>
            <p:cNvPr id="658" name="Google Shape;658;p93"/>
            <p:cNvSpPr txBox="1"/>
            <p:nvPr/>
          </p:nvSpPr>
          <p:spPr>
            <a:xfrm>
              <a:off x="1138200" y="5651625"/>
              <a:ext cx="520800" cy="4572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000000"/>
                </a:buClr>
                <a:buSzPts val="943"/>
                <a:buFont typeface="Arial"/>
                <a:buNone/>
              </a:pPr>
              <a:r>
                <a:rPr lang="en" sz="1200">
                  <a:solidFill>
                    <a:schemeClr val="dk1"/>
                  </a:solidFill>
                  <a:latin typeface="Calibri"/>
                  <a:ea typeface="Calibri"/>
                  <a:cs typeface="Calibri"/>
                  <a:sym typeface="Calibri"/>
                </a:rPr>
                <a:t>0nt</a:t>
              </a:r>
              <a:endParaRPr/>
            </a:p>
          </p:txBody>
        </p:sp>
        <p:sp>
          <p:nvSpPr>
            <p:cNvPr id="659" name="Google Shape;659;p93"/>
            <p:cNvSpPr txBox="1"/>
            <p:nvPr/>
          </p:nvSpPr>
          <p:spPr>
            <a:xfrm>
              <a:off x="2678350" y="6089125"/>
              <a:ext cx="778499" cy="4572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000000"/>
                </a:buClr>
                <a:buSzPts val="1100"/>
                <a:buFont typeface="Arial"/>
                <a:buNone/>
              </a:pPr>
              <a:r>
                <a:rPr lang="en" sz="1400">
                  <a:solidFill>
                    <a:schemeClr val="dk1"/>
                  </a:solidFill>
                  <a:latin typeface="Calibri"/>
                  <a:ea typeface="Calibri"/>
                  <a:cs typeface="Calibri"/>
                  <a:sym typeface="Calibri"/>
                </a:rPr>
                <a:t>0.296</a:t>
              </a:r>
              <a:endParaRPr/>
            </a:p>
          </p:txBody>
        </p:sp>
        <p:sp>
          <p:nvSpPr>
            <p:cNvPr id="660" name="Google Shape;660;p93"/>
            <p:cNvSpPr txBox="1"/>
            <p:nvPr/>
          </p:nvSpPr>
          <p:spPr>
            <a:xfrm>
              <a:off x="2289901" y="6324600"/>
              <a:ext cx="1443899" cy="3486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800"/>
                <a:buFont typeface="Calibri"/>
                <a:buNone/>
              </a:pPr>
              <a:r>
                <a:rPr lang="en" sz="800">
                  <a:solidFill>
                    <a:schemeClr val="dk1"/>
                  </a:solidFill>
                  <a:latin typeface="Calibri"/>
                  <a:ea typeface="Calibri"/>
                  <a:cs typeface="Calibri"/>
                  <a:sym typeface="Calibri"/>
                </a:rPr>
                <a:t>(309 / 1045 = 0.296)</a:t>
              </a:r>
              <a:endParaRPr/>
            </a:p>
          </p:txBody>
        </p:sp>
        <p:sp>
          <p:nvSpPr>
            <p:cNvPr id="661" name="Google Shape;661;p93"/>
            <p:cNvSpPr txBox="1"/>
            <p:nvPr/>
          </p:nvSpPr>
          <p:spPr>
            <a:xfrm>
              <a:off x="342603" y="5795725"/>
              <a:ext cx="927900" cy="4572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0000FF"/>
                </a:buClr>
                <a:buSzPts val="1400"/>
                <a:buFont typeface="Calibri"/>
                <a:buNone/>
              </a:pPr>
              <a:r>
                <a:rPr lang="en" sz="1400">
                  <a:solidFill>
                    <a:srgbClr val="0000FF"/>
                  </a:solidFill>
                  <a:latin typeface="Calibri"/>
                  <a:ea typeface="Calibri"/>
                  <a:cs typeface="Calibri"/>
                  <a:sym typeface="Calibri"/>
                </a:rPr>
                <a:t>transc.</a:t>
              </a:r>
              <a:endParaRPr/>
            </a:p>
          </p:txBody>
        </p:sp>
        <p:sp>
          <p:nvSpPr>
            <p:cNvPr id="662" name="Google Shape;662;p93"/>
            <p:cNvSpPr txBox="1"/>
            <p:nvPr/>
          </p:nvSpPr>
          <p:spPr>
            <a:xfrm>
              <a:off x="2596201" y="5518800"/>
              <a:ext cx="832799" cy="3486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rgbClr val="0000FF"/>
                </a:buClr>
                <a:buSzPts val="800"/>
                <a:buFont typeface="Calibri"/>
                <a:buNone/>
              </a:pPr>
              <a:r>
                <a:rPr lang="en" sz="800">
                  <a:solidFill>
                    <a:srgbClr val="0000FF"/>
                  </a:solidFill>
                  <a:latin typeface="Calibri"/>
                  <a:ea typeface="Calibri"/>
                  <a:cs typeface="Calibri"/>
                  <a:sym typeface="Calibri"/>
                </a:rPr>
                <a:t>start site</a:t>
              </a:r>
              <a:endParaRPr/>
            </a:p>
          </p:txBody>
        </p:sp>
      </p:grpSp>
    </p:spTree>
  </p:cSld>
  <p:clrMapOvr>
    <a:masterClrMapping/>
  </p:clrMapOvr>
  <p:transition spd="slow">
    <p:fade thruBlk="1"/>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Google Shape;667;p9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Ex. cont.: data files</a:t>
            </a:r>
            <a:endParaRPr/>
          </a:p>
        </p:txBody>
      </p:sp>
      <p:sp>
        <p:nvSpPr>
          <p:cNvPr id="668" name="Google Shape;668;p94"/>
          <p:cNvSpPr txBox="1"/>
          <p:nvPr>
            <p:ph idx="1" type="body"/>
          </p:nvPr>
        </p:nvSpPr>
        <p:spPr>
          <a:xfrm>
            <a:off x="457200" y="1600200"/>
            <a:ext cx="8229600" cy="900055"/>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chemeClr val="dk1"/>
              </a:buClr>
              <a:buSzPts val="2400"/>
              <a:buNone/>
            </a:pPr>
            <a:r>
              <a:rPr lang="en" sz="2400"/>
              <a:t>Here are the formats of my data files:</a:t>
            </a:r>
            <a:endParaRPr/>
          </a:p>
          <a:p>
            <a:pPr indent="-190500" lvl="0" marL="342900" rtl="0" algn="l">
              <a:spcBef>
                <a:spcPts val="480"/>
              </a:spcBef>
              <a:spcAft>
                <a:spcPts val="0"/>
              </a:spcAft>
              <a:buClr>
                <a:schemeClr val="dk1"/>
              </a:buClr>
              <a:buSzPts val="2400"/>
              <a:buNone/>
            </a:pPr>
            <a:r>
              <a:t/>
            </a:r>
            <a:endParaRPr sz="2400"/>
          </a:p>
        </p:txBody>
      </p:sp>
      <p:sp>
        <p:nvSpPr>
          <p:cNvPr id="669" name="Google Shape;669;p94"/>
          <p:cNvSpPr txBox="1"/>
          <p:nvPr/>
        </p:nvSpPr>
        <p:spPr>
          <a:xfrm>
            <a:off x="152400" y="2895600"/>
            <a:ext cx="8893800" cy="1524000"/>
          </a:xfrm>
          <a:prstGeom prst="rect">
            <a:avLst/>
          </a:prstGeom>
          <a:no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238"/>
              <a:buFont typeface="Arial"/>
              <a:buNone/>
            </a:pPr>
            <a:r>
              <a:rPr lang="en" sz="900">
                <a:solidFill>
                  <a:schemeClr val="dk1"/>
                </a:solidFill>
                <a:latin typeface="Courier New"/>
                <a:ea typeface="Courier New"/>
                <a:cs typeface="Courier New"/>
                <a:sym typeface="Courier New"/>
              </a:rPr>
              <a:t>knownGene	Gene	InitCodon	DistCDS	Frame	InitContext	CDSLen	PeakSt	PeakWidth	#Reads	PeakScore	Codon	Product</a:t>
            </a:r>
            <a:endParaRPr/>
          </a:p>
          <a:p>
            <a:pPr indent="0" lvl="0" marL="0" marR="0" rtl="0" algn="l">
              <a:spcBef>
                <a:spcPts val="0"/>
              </a:spcBef>
              <a:spcAft>
                <a:spcPts val="0"/>
              </a:spcAft>
              <a:buClr>
                <a:srgbClr val="000000"/>
              </a:buClr>
              <a:buSzPts val="1238"/>
              <a:buFont typeface="Arial"/>
              <a:buNone/>
            </a:pPr>
            <a:r>
              <a:rPr lang="en" sz="900">
                <a:solidFill>
                  <a:schemeClr val="dk1"/>
                </a:solidFill>
                <a:latin typeface="Courier New"/>
                <a:ea typeface="Courier New"/>
                <a:cs typeface="Courier New"/>
                <a:sym typeface="Courier New"/>
              </a:rPr>
              <a:t>uc007afd.1	Mrpl15	248	79	1	AATATGG	15	247	2	368	2.61	aug	internal-out-of-frame</a:t>
            </a:r>
            <a:endParaRPr/>
          </a:p>
          <a:p>
            <a:pPr indent="0" lvl="0" marL="0" marR="0" rtl="0" algn="l">
              <a:spcBef>
                <a:spcPts val="0"/>
              </a:spcBef>
              <a:spcAft>
                <a:spcPts val="0"/>
              </a:spcAft>
              <a:buClr>
                <a:srgbClr val="000000"/>
              </a:buClr>
              <a:buSzPts val="1238"/>
              <a:buFont typeface="Arial"/>
              <a:buNone/>
            </a:pPr>
            <a:r>
              <a:rPr lang="en" sz="900">
                <a:solidFill>
                  <a:schemeClr val="dk1"/>
                </a:solidFill>
                <a:latin typeface="Courier New"/>
                <a:ea typeface="Courier New"/>
                <a:cs typeface="Courier New"/>
                <a:sym typeface="Courier New"/>
              </a:rPr>
              <a:t>uc007afh.1	Lypla1	36	5	0	AACATGT	225	34	4	783	3.27	aug	n-term-trunc</a:t>
            </a:r>
            <a:endParaRPr/>
          </a:p>
          <a:p>
            <a:pPr indent="0" lvl="0" marL="0" marR="0" rtl="0" algn="l">
              <a:spcBef>
                <a:spcPts val="0"/>
              </a:spcBef>
              <a:spcAft>
                <a:spcPts val="0"/>
              </a:spcAft>
              <a:buClr>
                <a:srgbClr val="000000"/>
              </a:buClr>
              <a:buSzPts val="1238"/>
              <a:buFont typeface="Arial"/>
              <a:buNone/>
            </a:pPr>
            <a:r>
              <a:rPr lang="en" sz="900">
                <a:solidFill>
                  <a:schemeClr val="dk1"/>
                </a:solidFill>
                <a:latin typeface="Courier New"/>
                <a:ea typeface="Courier New"/>
                <a:cs typeface="Courier New"/>
                <a:sym typeface="Courier New"/>
              </a:rPr>
              <a:t>uc007afi.1	Tcea1	28	-24	0	GGCTTGT	325	27	3	446	1.43	nearcog	n-term-ext</a:t>
            </a:r>
            <a:endParaRPr/>
          </a:p>
          <a:p>
            <a:pPr indent="0" lvl="0" marL="0" marR="0" rtl="0" algn="l">
              <a:spcBef>
                <a:spcPts val="0"/>
              </a:spcBef>
              <a:spcAft>
                <a:spcPts val="0"/>
              </a:spcAft>
              <a:buClr>
                <a:srgbClr val="000000"/>
              </a:buClr>
              <a:buSzPts val="1238"/>
              <a:buFont typeface="Arial"/>
              <a:buNone/>
            </a:pPr>
            <a:r>
              <a:rPr lang="en" sz="900">
                <a:solidFill>
                  <a:schemeClr val="dk1"/>
                </a:solidFill>
                <a:latin typeface="Courier New"/>
                <a:ea typeface="Courier New"/>
                <a:cs typeface="Courier New"/>
                <a:sym typeface="Courier New"/>
              </a:rPr>
              <a:t>uc007afi.1	Tcea1	100	0	0	GCCATGG	301	99	3	3852	3.79	aug	canonical</a:t>
            </a:r>
            <a:endParaRPr/>
          </a:p>
          <a:p>
            <a:pPr indent="0" lvl="0" marL="0" marR="0" rtl="0" algn="l">
              <a:spcBef>
                <a:spcPts val="0"/>
              </a:spcBef>
              <a:spcAft>
                <a:spcPts val="0"/>
              </a:spcAft>
              <a:buClr>
                <a:srgbClr val="000000"/>
              </a:buClr>
              <a:buSzPts val="1238"/>
              <a:buFont typeface="Arial"/>
              <a:buNone/>
            </a:pPr>
            <a:r>
              <a:rPr lang="en" sz="900">
                <a:solidFill>
                  <a:schemeClr val="dk1"/>
                </a:solidFill>
                <a:latin typeface="Courier New"/>
                <a:ea typeface="Courier New"/>
                <a:cs typeface="Courier New"/>
                <a:sym typeface="Courier New"/>
              </a:rPr>
              <a:t>uc007afn.1	Atp6v1h	100	-13	-1	GCTATCC	10	99	3	728	0.77	nearcog	uorf</a:t>
            </a:r>
            <a:endParaRPr/>
          </a:p>
          <a:p>
            <a:pPr indent="0" lvl="0" marL="0" marR="0" rtl="0" algn="l">
              <a:spcBef>
                <a:spcPts val="0"/>
              </a:spcBef>
              <a:spcAft>
                <a:spcPts val="0"/>
              </a:spcAft>
              <a:buClr>
                <a:srgbClr val="000000"/>
              </a:buClr>
              <a:buSzPts val="1238"/>
              <a:buFont typeface="Arial"/>
              <a:buNone/>
            </a:pPr>
            <a:r>
              <a:rPr lang="en" sz="900">
                <a:solidFill>
                  <a:schemeClr val="dk1"/>
                </a:solidFill>
                <a:latin typeface="Courier New"/>
                <a:ea typeface="Courier New"/>
                <a:cs typeface="Courier New"/>
                <a:sym typeface="Courier New"/>
              </a:rPr>
              <a:t>uc007afn.1	Atp6v1h	149	3	0	AAGATGG	480	147	3	1407	1.36	aug	n-term-trunc</a:t>
            </a:r>
            <a:endParaRPr/>
          </a:p>
          <a:p>
            <a:pPr indent="0" lvl="0" marL="0" marR="0" rtl="0" algn="l">
              <a:spcBef>
                <a:spcPts val="0"/>
              </a:spcBef>
              <a:spcAft>
                <a:spcPts val="0"/>
              </a:spcAft>
              <a:buClr>
                <a:srgbClr val="000000"/>
              </a:buClr>
              <a:buSzPts val="1238"/>
              <a:buFont typeface="Arial"/>
              <a:buNone/>
            </a:pPr>
            <a:r>
              <a:rPr lang="en" sz="900">
                <a:solidFill>
                  <a:schemeClr val="dk1"/>
                </a:solidFill>
                <a:latin typeface="Courier New"/>
                <a:ea typeface="Courier New"/>
                <a:cs typeface="Courier New"/>
                <a:sym typeface="Courier New"/>
              </a:rPr>
              <a:t>uc007agb.1	Pcmtd1	120	-97	-1	GCGCTGG	45	119	3	65	0.75	nearcog	uorf</a:t>
            </a:r>
            <a:endParaRPr/>
          </a:p>
          <a:p>
            <a:pPr indent="0" lvl="0" marL="0" marR="0" rtl="0" algn="l">
              <a:spcBef>
                <a:spcPts val="0"/>
              </a:spcBef>
              <a:spcAft>
                <a:spcPts val="0"/>
              </a:spcAft>
              <a:buClr>
                <a:srgbClr val="000000"/>
              </a:buClr>
              <a:buSzPts val="1238"/>
              <a:buFont typeface="Arial"/>
              <a:buNone/>
            </a:pPr>
            <a:r>
              <a:rPr lang="en" sz="900">
                <a:solidFill>
                  <a:schemeClr val="dk1"/>
                </a:solidFill>
                <a:latin typeface="Courier New"/>
                <a:ea typeface="Courier New"/>
                <a:cs typeface="Courier New"/>
                <a:sym typeface="Courier New"/>
              </a:rPr>
              <a:t>uc007agb.1	Pcmtd1	265	-49	0	GCGCTGC	42	264	3	133	0.86	nearcog	uorf</a:t>
            </a:r>
            <a:endParaRPr/>
          </a:p>
          <a:p>
            <a:pPr indent="0" lvl="0" marL="0" marR="0" rtl="0" algn="l">
              <a:spcBef>
                <a:spcPts val="0"/>
              </a:spcBef>
              <a:spcAft>
                <a:spcPts val="0"/>
              </a:spcAft>
              <a:buClr>
                <a:srgbClr val="000000"/>
              </a:buClr>
              <a:buSzPts val="707"/>
              <a:buFont typeface="Arial"/>
              <a:buNone/>
            </a:pPr>
            <a:r>
              <a:rPr lang="en" sz="900">
                <a:solidFill>
                  <a:schemeClr val="dk1"/>
                </a:solidFill>
                <a:latin typeface="Calibri"/>
                <a:ea typeface="Calibri"/>
                <a:cs typeface="Calibri"/>
                <a:sym typeface="Calibri"/>
              </a:rPr>
              <a:t>...</a:t>
            </a:r>
            <a:endParaRPr/>
          </a:p>
        </p:txBody>
      </p:sp>
      <p:sp>
        <p:nvSpPr>
          <p:cNvPr id="670" name="Google Shape;670;p94"/>
          <p:cNvSpPr txBox="1"/>
          <p:nvPr/>
        </p:nvSpPr>
        <p:spPr>
          <a:xfrm>
            <a:off x="573850" y="5105399"/>
            <a:ext cx="1647599" cy="1524001"/>
          </a:xfrm>
          <a:prstGeom prst="rect">
            <a:avLst/>
          </a:prstGeom>
          <a:noFill/>
          <a:ln cap="flat" cmpd="sng" w="9525">
            <a:solidFill>
              <a:srgbClr val="D8D8D8"/>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900"/>
              <a:buFont typeface="Courier New"/>
              <a:buNone/>
            </a:pPr>
            <a:r>
              <a:rPr lang="en" sz="900">
                <a:solidFill>
                  <a:schemeClr val="dk1"/>
                </a:solidFill>
                <a:latin typeface="Courier New"/>
                <a:ea typeface="Courier New"/>
                <a:cs typeface="Courier New"/>
                <a:sym typeface="Courier New"/>
              </a:rPr>
              <a:t>SeqID	Len</a:t>
            </a:r>
            <a:endParaRPr/>
          </a:p>
          <a:p>
            <a:pPr indent="0" lvl="0" marL="0" marR="0" rtl="0" algn="l">
              <a:spcBef>
                <a:spcPts val="0"/>
              </a:spcBef>
              <a:spcAft>
                <a:spcPts val="0"/>
              </a:spcAft>
              <a:buClr>
                <a:schemeClr val="dk1"/>
              </a:buClr>
              <a:buSzPts val="900"/>
              <a:buFont typeface="Courier New"/>
              <a:buNone/>
            </a:pPr>
            <a:r>
              <a:rPr lang="en" sz="900">
                <a:solidFill>
                  <a:schemeClr val="dk1"/>
                </a:solidFill>
                <a:latin typeface="Courier New"/>
                <a:ea typeface="Courier New"/>
                <a:cs typeface="Courier New"/>
                <a:sym typeface="Courier New"/>
              </a:rPr>
              <a:t>uc009gmc.1	4900</a:t>
            </a:r>
            <a:endParaRPr/>
          </a:p>
          <a:p>
            <a:pPr indent="0" lvl="0" marL="0" marR="0" rtl="0" algn="l">
              <a:spcBef>
                <a:spcPts val="0"/>
              </a:spcBef>
              <a:spcAft>
                <a:spcPts val="0"/>
              </a:spcAft>
              <a:buClr>
                <a:schemeClr val="dk1"/>
              </a:buClr>
              <a:buSzPts val="900"/>
              <a:buFont typeface="Courier New"/>
              <a:buNone/>
            </a:pPr>
            <a:r>
              <a:rPr lang="en" sz="900">
                <a:solidFill>
                  <a:schemeClr val="dk1"/>
                </a:solidFill>
                <a:latin typeface="Courier New"/>
                <a:ea typeface="Courier New"/>
                <a:cs typeface="Courier New"/>
                <a:sym typeface="Courier New"/>
              </a:rPr>
              <a:t>uc008mue.1	459</a:t>
            </a:r>
            <a:endParaRPr/>
          </a:p>
          <a:p>
            <a:pPr indent="0" lvl="0" marL="0" marR="0" rtl="0" algn="l">
              <a:spcBef>
                <a:spcPts val="0"/>
              </a:spcBef>
              <a:spcAft>
                <a:spcPts val="0"/>
              </a:spcAft>
              <a:buClr>
                <a:schemeClr val="dk1"/>
              </a:buClr>
              <a:buSzPts val="900"/>
              <a:buFont typeface="Courier New"/>
              <a:buNone/>
            </a:pPr>
            <a:r>
              <a:rPr lang="en" sz="900">
                <a:solidFill>
                  <a:schemeClr val="dk1"/>
                </a:solidFill>
                <a:latin typeface="Courier New"/>
                <a:ea typeface="Courier New"/>
                <a:cs typeface="Courier New"/>
                <a:sym typeface="Courier New"/>
              </a:rPr>
              <a:t>uc007hzr.1	4578</a:t>
            </a:r>
            <a:endParaRPr/>
          </a:p>
          <a:p>
            <a:pPr indent="0" lvl="0" marL="0" marR="0" rtl="0" algn="l">
              <a:spcBef>
                <a:spcPts val="0"/>
              </a:spcBef>
              <a:spcAft>
                <a:spcPts val="0"/>
              </a:spcAft>
              <a:buClr>
                <a:schemeClr val="dk1"/>
              </a:buClr>
              <a:buSzPts val="900"/>
              <a:buFont typeface="Courier New"/>
              <a:buNone/>
            </a:pPr>
            <a:r>
              <a:rPr lang="en" sz="900">
                <a:solidFill>
                  <a:schemeClr val="dk1"/>
                </a:solidFill>
                <a:latin typeface="Courier New"/>
                <a:ea typeface="Courier New"/>
                <a:cs typeface="Courier New"/>
                <a:sym typeface="Courier New"/>
              </a:rPr>
              <a:t>uc007gtm.1	1257</a:t>
            </a:r>
            <a:endParaRPr/>
          </a:p>
          <a:p>
            <a:pPr indent="0" lvl="0" marL="0" marR="0" rtl="0" algn="l">
              <a:spcBef>
                <a:spcPts val="0"/>
              </a:spcBef>
              <a:spcAft>
                <a:spcPts val="0"/>
              </a:spcAft>
              <a:buClr>
                <a:schemeClr val="dk1"/>
              </a:buClr>
              <a:buSzPts val="900"/>
              <a:buFont typeface="Courier New"/>
              <a:buNone/>
            </a:pPr>
            <a:r>
              <a:rPr lang="en" sz="900">
                <a:solidFill>
                  <a:schemeClr val="dk1"/>
                </a:solidFill>
                <a:latin typeface="Courier New"/>
                <a:ea typeface="Courier New"/>
                <a:cs typeface="Courier New"/>
                <a:sym typeface="Courier New"/>
              </a:rPr>
              <a:t>uc007axo.1	2311</a:t>
            </a:r>
            <a:endParaRPr/>
          </a:p>
          <a:p>
            <a:pPr indent="0" lvl="0" marL="0" marR="0" rtl="0" algn="l">
              <a:spcBef>
                <a:spcPts val="0"/>
              </a:spcBef>
              <a:spcAft>
                <a:spcPts val="0"/>
              </a:spcAft>
              <a:buClr>
                <a:schemeClr val="dk1"/>
              </a:buClr>
              <a:buSzPts val="900"/>
              <a:buFont typeface="Courier New"/>
              <a:buNone/>
            </a:pPr>
            <a:r>
              <a:rPr lang="en" sz="900">
                <a:solidFill>
                  <a:schemeClr val="dk1"/>
                </a:solidFill>
                <a:latin typeface="Courier New"/>
                <a:ea typeface="Courier New"/>
                <a:cs typeface="Courier New"/>
                <a:sym typeface="Courier New"/>
              </a:rPr>
              <a:t>uc007wps.1	2694</a:t>
            </a:r>
            <a:endParaRPr/>
          </a:p>
          <a:p>
            <a:pPr indent="0" lvl="0" marL="0" marR="0" rtl="0" algn="l">
              <a:spcBef>
                <a:spcPts val="0"/>
              </a:spcBef>
              <a:spcAft>
                <a:spcPts val="0"/>
              </a:spcAft>
              <a:buClr>
                <a:schemeClr val="dk1"/>
              </a:buClr>
              <a:buSzPts val="900"/>
              <a:buFont typeface="Courier New"/>
              <a:buNone/>
            </a:pPr>
            <a:r>
              <a:rPr lang="en" sz="900">
                <a:solidFill>
                  <a:schemeClr val="dk1"/>
                </a:solidFill>
                <a:latin typeface="Courier New"/>
                <a:ea typeface="Courier New"/>
                <a:cs typeface="Courier New"/>
                <a:sym typeface="Courier New"/>
              </a:rPr>
              <a:t>uc007gqc.1	30</a:t>
            </a:r>
            <a:endParaRPr/>
          </a:p>
          <a:p>
            <a:pPr indent="0" lvl="0" marL="0" marR="0" rtl="0" algn="l">
              <a:spcBef>
                <a:spcPts val="0"/>
              </a:spcBef>
              <a:spcAft>
                <a:spcPts val="0"/>
              </a:spcAft>
              <a:buClr>
                <a:schemeClr val="dk1"/>
              </a:buClr>
              <a:buSzPts val="900"/>
              <a:buFont typeface="Courier New"/>
              <a:buNone/>
            </a:pPr>
            <a:r>
              <a:rPr lang="en" sz="900">
                <a:solidFill>
                  <a:schemeClr val="dk1"/>
                </a:solidFill>
                <a:latin typeface="Courier New"/>
                <a:ea typeface="Courier New"/>
                <a:cs typeface="Courier New"/>
                <a:sym typeface="Courier New"/>
              </a:rPr>
              <a:t>uc009smc.1	1530</a:t>
            </a:r>
            <a:endParaRPr/>
          </a:p>
          <a:p>
            <a:pPr indent="0" lvl="0" marL="0" marR="0" rtl="0" algn="l">
              <a:spcBef>
                <a:spcPts val="0"/>
              </a:spcBef>
              <a:spcAft>
                <a:spcPts val="0"/>
              </a:spcAft>
              <a:buClr>
                <a:schemeClr val="dk1"/>
              </a:buClr>
              <a:buSzPts val="900"/>
              <a:buFont typeface="Courier New"/>
              <a:buNone/>
            </a:pPr>
            <a:r>
              <a:rPr lang="en" sz="9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000">
              <a:solidFill>
                <a:schemeClr val="dk1"/>
              </a:solidFill>
              <a:latin typeface="Courier New"/>
              <a:ea typeface="Courier New"/>
              <a:cs typeface="Courier New"/>
              <a:sym typeface="Courier New"/>
            </a:endParaRPr>
          </a:p>
        </p:txBody>
      </p:sp>
      <p:sp>
        <p:nvSpPr>
          <p:cNvPr id="671" name="Google Shape;671;p94"/>
          <p:cNvSpPr txBox="1"/>
          <p:nvPr/>
        </p:nvSpPr>
        <p:spPr>
          <a:xfrm>
            <a:off x="3733800" y="5029200"/>
            <a:ext cx="5105400" cy="16002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2400"/>
              <a:buFont typeface="Calibri"/>
              <a:buNone/>
            </a:pPr>
            <a:r>
              <a:rPr lang="en" sz="2400">
                <a:solidFill>
                  <a:schemeClr val="dk1"/>
                </a:solidFill>
                <a:latin typeface="Calibri"/>
                <a:ea typeface="Calibri"/>
                <a:cs typeface="Calibri"/>
                <a:sym typeface="Calibri"/>
              </a:rPr>
              <a:t>The common piece of information between these files is the </a:t>
            </a:r>
            <a:r>
              <a:rPr b="1" lang="en" sz="2400">
                <a:solidFill>
                  <a:schemeClr val="dk1"/>
                </a:solidFill>
                <a:latin typeface="Calibri"/>
                <a:ea typeface="Calibri"/>
                <a:cs typeface="Calibri"/>
                <a:sym typeface="Calibri"/>
              </a:rPr>
              <a:t>transcript ID</a:t>
            </a:r>
            <a:r>
              <a:rPr lang="en" sz="2400">
                <a:solidFill>
                  <a:schemeClr val="dk1"/>
                </a:solidFill>
                <a:latin typeface="Calibri"/>
                <a:ea typeface="Calibri"/>
                <a:cs typeface="Calibri"/>
                <a:sym typeface="Calibri"/>
              </a:rPr>
              <a:t>, so this is what we will use to match up start sites to transcript lengths.</a:t>
            </a:r>
            <a:endParaRPr/>
          </a:p>
        </p:txBody>
      </p:sp>
      <p:sp>
        <p:nvSpPr>
          <p:cNvPr id="672" name="Google Shape;672;p94"/>
          <p:cNvSpPr txBox="1"/>
          <p:nvPr/>
        </p:nvSpPr>
        <p:spPr>
          <a:xfrm>
            <a:off x="480123" y="2433935"/>
            <a:ext cx="183505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Start site file:</a:t>
            </a:r>
            <a:endParaRPr/>
          </a:p>
        </p:txBody>
      </p:sp>
      <p:sp>
        <p:nvSpPr>
          <p:cNvPr id="673" name="Google Shape;673;p94"/>
          <p:cNvSpPr txBox="1"/>
          <p:nvPr/>
        </p:nvSpPr>
        <p:spPr>
          <a:xfrm>
            <a:off x="480123" y="4643734"/>
            <a:ext cx="24533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Transc. length file:</a:t>
            </a:r>
            <a:endParaRPr/>
          </a:p>
        </p:txBody>
      </p:sp>
    </p:spTree>
  </p:cSld>
  <p:clrMapOvr>
    <a:masterClrMapping/>
  </p:clrMapOvr>
  <p:transition spd="slow">
    <p:fade thruBlk="1"/>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sp>
        <p:nvSpPr>
          <p:cNvPr id="678" name="Google Shape;678;p9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Ex. cont.: Plan</a:t>
            </a:r>
            <a:endParaRPr/>
          </a:p>
        </p:txBody>
      </p:sp>
      <p:sp>
        <p:nvSpPr>
          <p:cNvPr id="679" name="Google Shape;679;p95"/>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000"/>
              <a:buNone/>
            </a:pPr>
            <a:r>
              <a:rPr lang="en" sz="2000"/>
              <a:t>When working with more than one file, it sometimes helps to write down a step-by-step plan before you start coding.</a:t>
            </a:r>
            <a:endParaRPr/>
          </a:p>
          <a:p>
            <a:pPr indent="-342900" lvl="0" marL="342900" rtl="0" algn="l">
              <a:spcBef>
                <a:spcPts val="280"/>
              </a:spcBef>
              <a:spcAft>
                <a:spcPts val="0"/>
              </a:spcAft>
              <a:buClr>
                <a:schemeClr val="dk1"/>
              </a:buClr>
              <a:buSzPts val="1400"/>
              <a:buNone/>
            </a:pPr>
            <a:r>
              <a:t/>
            </a:r>
            <a:endParaRPr b="1" sz="1400"/>
          </a:p>
          <a:p>
            <a:pPr indent="-342900" lvl="0" marL="342900" rtl="0" algn="l">
              <a:spcBef>
                <a:spcPts val="280"/>
              </a:spcBef>
              <a:spcAft>
                <a:spcPts val="0"/>
              </a:spcAft>
              <a:buClr>
                <a:schemeClr val="dk1"/>
              </a:buClr>
              <a:buSzPts val="1400"/>
              <a:buNone/>
            </a:pPr>
            <a:r>
              <a:rPr b="1" lang="en" sz="1400"/>
              <a:t>Here's my plan:</a:t>
            </a:r>
            <a:endParaRPr/>
          </a:p>
          <a:p>
            <a:pPr indent="-342900" lvl="0" marL="342900" rtl="0" algn="l">
              <a:spcBef>
                <a:spcPts val="280"/>
              </a:spcBef>
              <a:spcAft>
                <a:spcPts val="0"/>
              </a:spcAft>
              <a:buClr>
                <a:schemeClr val="dk1"/>
              </a:buClr>
              <a:buSzPts val="1400"/>
              <a:buNone/>
            </a:pPr>
            <a:r>
              <a:rPr lang="en" sz="1400"/>
              <a:t>1. Open length file</a:t>
            </a:r>
            <a:endParaRPr/>
          </a:p>
          <a:p>
            <a:pPr indent="-342900" lvl="0" marL="342900" rtl="0" algn="l">
              <a:spcBef>
                <a:spcPts val="280"/>
              </a:spcBef>
              <a:spcAft>
                <a:spcPts val="0"/>
              </a:spcAft>
              <a:buClr>
                <a:schemeClr val="dk1"/>
              </a:buClr>
              <a:buSzPts val="1400"/>
              <a:buNone/>
            </a:pPr>
            <a:r>
              <a:rPr lang="en" sz="1400"/>
              <a:t>2. For each line in length file:</a:t>
            </a:r>
            <a:endParaRPr/>
          </a:p>
          <a:p>
            <a:pPr indent="0" lvl="0" marL="457200" rtl="0" algn="l">
              <a:spcBef>
                <a:spcPts val="280"/>
              </a:spcBef>
              <a:spcAft>
                <a:spcPts val="0"/>
              </a:spcAft>
              <a:buClr>
                <a:schemeClr val="dk1"/>
              </a:buClr>
              <a:buSzPts val="1400"/>
              <a:buNone/>
            </a:pPr>
            <a:r>
              <a:rPr lang="en" sz="1400"/>
              <a:t>a. Extract the id (1st column) and length (2nd column)</a:t>
            </a:r>
            <a:endParaRPr/>
          </a:p>
          <a:p>
            <a:pPr indent="0" lvl="0" marL="457200" rtl="0" algn="l">
              <a:spcBef>
                <a:spcPts val="280"/>
              </a:spcBef>
              <a:spcAft>
                <a:spcPts val="0"/>
              </a:spcAft>
              <a:buClr>
                <a:schemeClr val="dk1"/>
              </a:buClr>
              <a:buSzPts val="1400"/>
              <a:buNone/>
            </a:pPr>
            <a:r>
              <a:rPr lang="en" sz="1400"/>
              <a:t>b. Store lengths in hash based on id</a:t>
            </a:r>
            <a:endParaRPr/>
          </a:p>
          <a:p>
            <a:pPr indent="457200" lvl="0" marL="457200" rtl="0" algn="l">
              <a:spcBef>
                <a:spcPts val="220"/>
              </a:spcBef>
              <a:spcAft>
                <a:spcPts val="0"/>
              </a:spcAft>
              <a:buClr>
                <a:schemeClr val="dk1"/>
              </a:buClr>
              <a:buSzPts val="1100"/>
              <a:buNone/>
            </a:pPr>
            <a:r>
              <a:rPr lang="en" sz="1100">
                <a:latin typeface="Courier New"/>
                <a:ea typeface="Courier New"/>
                <a:cs typeface="Courier New"/>
                <a:sym typeface="Courier New"/>
              </a:rPr>
              <a:t>hash[t_id] --&gt; length</a:t>
            </a:r>
            <a:endParaRPr/>
          </a:p>
          <a:p>
            <a:pPr indent="0" lvl="0" marL="0" rtl="0" algn="l">
              <a:spcBef>
                <a:spcPts val="280"/>
              </a:spcBef>
              <a:spcAft>
                <a:spcPts val="0"/>
              </a:spcAft>
              <a:buClr>
                <a:schemeClr val="dk1"/>
              </a:buClr>
              <a:buSzPts val="1400"/>
              <a:buNone/>
            </a:pPr>
            <a:r>
              <a:rPr lang="en" sz="1400"/>
              <a:t>3. Open output file</a:t>
            </a:r>
            <a:endParaRPr/>
          </a:p>
          <a:p>
            <a:pPr indent="0" lvl="0" marL="0" rtl="0" algn="l">
              <a:spcBef>
                <a:spcPts val="280"/>
              </a:spcBef>
              <a:spcAft>
                <a:spcPts val="0"/>
              </a:spcAft>
              <a:buClr>
                <a:schemeClr val="dk1"/>
              </a:buClr>
              <a:buSzPts val="1400"/>
              <a:buNone/>
            </a:pPr>
            <a:r>
              <a:rPr lang="en" sz="1400"/>
              <a:t>4. Open tss file</a:t>
            </a:r>
            <a:endParaRPr/>
          </a:p>
          <a:p>
            <a:pPr indent="0" lvl="0" marL="0" rtl="0" algn="l">
              <a:spcBef>
                <a:spcPts val="280"/>
              </a:spcBef>
              <a:spcAft>
                <a:spcPts val="0"/>
              </a:spcAft>
              <a:buClr>
                <a:schemeClr val="dk1"/>
              </a:buClr>
              <a:buSzPts val="1400"/>
              <a:buNone/>
            </a:pPr>
            <a:r>
              <a:rPr lang="en" sz="1400"/>
              <a:t>5. For each line in tss file:</a:t>
            </a:r>
            <a:endParaRPr/>
          </a:p>
          <a:p>
            <a:pPr indent="0" lvl="0" marL="457200" rtl="0" algn="l">
              <a:spcBef>
                <a:spcPts val="280"/>
              </a:spcBef>
              <a:spcAft>
                <a:spcPts val="0"/>
              </a:spcAft>
              <a:buClr>
                <a:schemeClr val="dk1"/>
              </a:buClr>
              <a:buSzPts val="1400"/>
              <a:buNone/>
            </a:pPr>
            <a:r>
              <a:rPr lang="en" sz="1400"/>
              <a:t>a. Extract the id (1st column) and start site (3rd column)</a:t>
            </a:r>
            <a:endParaRPr/>
          </a:p>
          <a:p>
            <a:pPr indent="0" lvl="0" marL="457200" rtl="0" algn="l">
              <a:spcBef>
                <a:spcPts val="280"/>
              </a:spcBef>
              <a:spcAft>
                <a:spcPts val="0"/>
              </a:spcAft>
              <a:buClr>
                <a:schemeClr val="dk1"/>
              </a:buClr>
              <a:buSzPts val="1400"/>
              <a:buNone/>
            </a:pPr>
            <a:r>
              <a:rPr lang="en" sz="1400"/>
              <a:t>b. Using the id, lookup the length of the transcript from the hash</a:t>
            </a:r>
            <a:endParaRPr/>
          </a:p>
          <a:p>
            <a:pPr indent="0" lvl="0" marL="457200" rtl="0" algn="l">
              <a:spcBef>
                <a:spcPts val="280"/>
              </a:spcBef>
              <a:spcAft>
                <a:spcPts val="0"/>
              </a:spcAft>
              <a:buClr>
                <a:schemeClr val="dk1"/>
              </a:buClr>
              <a:buSzPts val="1400"/>
              <a:buNone/>
            </a:pPr>
            <a:r>
              <a:rPr lang="en" sz="1400"/>
              <a:t>c. Divide the start position by the length of the transc.</a:t>
            </a:r>
            <a:endParaRPr/>
          </a:p>
          <a:p>
            <a:pPr indent="0" lvl="0" marL="457200" rtl="0" algn="l">
              <a:spcBef>
                <a:spcPts val="280"/>
              </a:spcBef>
              <a:spcAft>
                <a:spcPts val="0"/>
              </a:spcAft>
              <a:buClr>
                <a:schemeClr val="dk1"/>
              </a:buClr>
              <a:buSzPts val="1400"/>
              <a:buNone/>
            </a:pPr>
            <a:r>
              <a:rPr lang="en" sz="1400"/>
              <a:t>d. Print the result to the output file</a:t>
            </a:r>
            <a:endParaRPr/>
          </a:p>
          <a:p>
            <a:pPr indent="0" lvl="0" marL="457200" rtl="0" algn="l">
              <a:spcBef>
                <a:spcPts val="280"/>
              </a:spcBef>
              <a:spcAft>
                <a:spcPts val="0"/>
              </a:spcAft>
              <a:buClr>
                <a:schemeClr val="dk1"/>
              </a:buClr>
              <a:buSzPts val="1400"/>
              <a:buNone/>
            </a:pPr>
            <a:r>
              <a:rPr lang="en" sz="1400"/>
              <a:t>e. Also store the result in a list for graphing</a:t>
            </a:r>
            <a:endParaRPr/>
          </a:p>
        </p:txBody>
      </p:sp>
    </p:spTree>
  </p:cSld>
  <p:clrMapOvr>
    <a:masterClrMapping/>
  </p:clrMapOvr>
  <p:transition spd="slow">
    <p:fade thruBlk="1"/>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3" name="Shape 683"/>
        <p:cNvGrpSpPr/>
        <p:nvPr/>
      </p:nvGrpSpPr>
      <p:grpSpPr>
        <a:xfrm>
          <a:off x="0" y="0"/>
          <a:ext cx="0" cy="0"/>
          <a:chOff x="0" y="0"/>
          <a:chExt cx="0" cy="0"/>
        </a:xfrm>
      </p:grpSpPr>
      <p:sp>
        <p:nvSpPr>
          <p:cNvPr id="684" name="Google Shape;684;p96"/>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Ex. cont.: Code pt. 1</a:t>
            </a:r>
            <a:endParaRPr/>
          </a:p>
        </p:txBody>
      </p:sp>
      <p:sp>
        <p:nvSpPr>
          <p:cNvPr id="685" name="Google Shape;685;p96"/>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76923C"/>
              </a:buClr>
              <a:buSzPts val="1200"/>
              <a:buNone/>
            </a:pPr>
            <a:r>
              <a:rPr i="1" lang="en" sz="1200">
                <a:solidFill>
                  <a:srgbClr val="76923C"/>
                </a:solidFill>
                <a:latin typeface="Courier New"/>
                <a:ea typeface="Courier New"/>
                <a:cs typeface="Courier New"/>
                <a:sym typeface="Courier New"/>
              </a:rPr>
              <a:t># input files</a:t>
            </a:r>
            <a:endParaRPr/>
          </a:p>
          <a:p>
            <a:pPr indent="-342900" lvl="0" marL="342900" rtl="0" algn="l">
              <a:spcBef>
                <a:spcPts val="240"/>
              </a:spcBef>
              <a:spcAft>
                <a:spcPts val="0"/>
              </a:spcAft>
              <a:buClr>
                <a:schemeClr val="dk1"/>
              </a:buClr>
              <a:buSzPts val="1200"/>
              <a:buNone/>
            </a:pPr>
            <a:r>
              <a:rPr lang="en" sz="1200">
                <a:latin typeface="Courier New"/>
                <a:ea typeface="Courier New"/>
                <a:cs typeface="Courier New"/>
                <a:sym typeface="Courier New"/>
              </a:rPr>
              <a:t>tssFile = </a:t>
            </a:r>
            <a:r>
              <a:rPr lang="en" sz="1200">
                <a:solidFill>
                  <a:srgbClr val="7F7F7F"/>
                </a:solidFill>
                <a:latin typeface="Courier New"/>
                <a:ea typeface="Courier New"/>
                <a:cs typeface="Courier New"/>
                <a:sym typeface="Courier New"/>
              </a:rPr>
              <a:t>"all_start_sites.txt"</a:t>
            </a:r>
            <a:endParaRPr/>
          </a:p>
          <a:p>
            <a:pPr indent="-342900" lvl="0" marL="342900" rtl="0" algn="l">
              <a:spcBef>
                <a:spcPts val="240"/>
              </a:spcBef>
              <a:spcAft>
                <a:spcPts val="0"/>
              </a:spcAft>
              <a:buClr>
                <a:schemeClr val="dk1"/>
              </a:buClr>
              <a:buSzPts val="1200"/>
              <a:buNone/>
            </a:pPr>
            <a:r>
              <a:rPr lang="en" sz="1200">
                <a:latin typeface="Courier New"/>
                <a:ea typeface="Courier New"/>
                <a:cs typeface="Courier New"/>
                <a:sym typeface="Courier New"/>
              </a:rPr>
              <a:t>lenFile = </a:t>
            </a:r>
            <a:r>
              <a:rPr lang="en" sz="1200">
                <a:solidFill>
                  <a:srgbClr val="7F7F7F"/>
                </a:solidFill>
                <a:latin typeface="Courier New"/>
                <a:ea typeface="Courier New"/>
                <a:cs typeface="Courier New"/>
                <a:sym typeface="Courier New"/>
              </a:rPr>
              <a:t>"transc_lengths.txt"</a:t>
            </a:r>
            <a:endParaRPr/>
          </a:p>
          <a:p>
            <a:pPr indent="-266700" lvl="0" marL="342900" rtl="0" algn="l">
              <a:spcBef>
                <a:spcPts val="240"/>
              </a:spcBef>
              <a:spcAft>
                <a:spcPts val="0"/>
              </a:spcAft>
              <a:buClr>
                <a:schemeClr val="dk1"/>
              </a:buClr>
              <a:buSzPts val="1200"/>
              <a:buNone/>
            </a:pPr>
            <a:r>
              <a:t/>
            </a:r>
            <a:endParaRPr sz="1200">
              <a:latin typeface="Courier New"/>
              <a:ea typeface="Courier New"/>
              <a:cs typeface="Courier New"/>
              <a:sym typeface="Courier New"/>
            </a:endParaRPr>
          </a:p>
          <a:p>
            <a:pPr indent="-342900" lvl="0" marL="342900" rtl="0" algn="l">
              <a:spcBef>
                <a:spcPts val="240"/>
              </a:spcBef>
              <a:spcAft>
                <a:spcPts val="0"/>
              </a:spcAft>
              <a:buClr>
                <a:srgbClr val="76923C"/>
              </a:buClr>
              <a:buSzPts val="1200"/>
              <a:buNone/>
            </a:pPr>
            <a:r>
              <a:rPr i="1" lang="en" sz="1200">
                <a:solidFill>
                  <a:srgbClr val="76923C"/>
                </a:solidFill>
                <a:latin typeface="Courier New"/>
                <a:ea typeface="Courier New"/>
                <a:cs typeface="Courier New"/>
                <a:sym typeface="Courier New"/>
              </a:rPr>
              <a:t># output files</a:t>
            </a:r>
            <a:endParaRPr/>
          </a:p>
          <a:p>
            <a:pPr indent="-342900" lvl="0" marL="342900" rtl="0" algn="l">
              <a:spcBef>
                <a:spcPts val="240"/>
              </a:spcBef>
              <a:spcAft>
                <a:spcPts val="0"/>
              </a:spcAft>
              <a:buClr>
                <a:schemeClr val="dk1"/>
              </a:buClr>
              <a:buSzPts val="1200"/>
              <a:buNone/>
            </a:pPr>
            <a:r>
              <a:rPr lang="en" sz="1200">
                <a:latin typeface="Courier New"/>
                <a:ea typeface="Courier New"/>
                <a:cs typeface="Courier New"/>
                <a:sym typeface="Courier New"/>
              </a:rPr>
              <a:t>normOut = </a:t>
            </a:r>
            <a:r>
              <a:rPr lang="en" sz="1200">
                <a:solidFill>
                  <a:srgbClr val="7F7F7F"/>
                </a:solidFill>
                <a:latin typeface="Courier New"/>
                <a:ea typeface="Courier New"/>
                <a:cs typeface="Courier New"/>
                <a:sym typeface="Courier New"/>
              </a:rPr>
              <a:t>"normalized_tss.txt"</a:t>
            </a:r>
            <a:endParaRPr/>
          </a:p>
          <a:p>
            <a:pPr indent="-266700" lvl="0" marL="342900" rtl="0" algn="l">
              <a:spcBef>
                <a:spcPts val="240"/>
              </a:spcBef>
              <a:spcAft>
                <a:spcPts val="0"/>
              </a:spcAft>
              <a:buClr>
                <a:schemeClr val="dk1"/>
              </a:buClr>
              <a:buSzPts val="1200"/>
              <a:buNone/>
            </a:pPr>
            <a:r>
              <a:t/>
            </a:r>
            <a:endParaRPr sz="1200">
              <a:latin typeface="Courier New"/>
              <a:ea typeface="Courier New"/>
              <a:cs typeface="Courier New"/>
              <a:sym typeface="Courier New"/>
            </a:endParaRPr>
          </a:p>
          <a:p>
            <a:pPr indent="-342900" lvl="0" marL="342900" rtl="0" algn="l">
              <a:spcBef>
                <a:spcPts val="240"/>
              </a:spcBef>
              <a:spcAft>
                <a:spcPts val="0"/>
              </a:spcAft>
              <a:buClr>
                <a:srgbClr val="76923C"/>
              </a:buClr>
              <a:buSzPts val="1200"/>
              <a:buNone/>
            </a:pPr>
            <a:r>
              <a:rPr i="1" lang="en" sz="1200">
                <a:solidFill>
                  <a:srgbClr val="76923C"/>
                </a:solidFill>
                <a:latin typeface="Courier New"/>
                <a:ea typeface="Courier New"/>
                <a:cs typeface="Courier New"/>
                <a:sym typeface="Courier New"/>
              </a:rPr>
              <a:t># data</a:t>
            </a:r>
            <a:endParaRPr/>
          </a:p>
          <a:p>
            <a:pPr indent="-342900" lvl="0" marL="342900" rtl="0" algn="l">
              <a:spcBef>
                <a:spcPts val="240"/>
              </a:spcBef>
              <a:spcAft>
                <a:spcPts val="0"/>
              </a:spcAft>
              <a:buClr>
                <a:schemeClr val="dk1"/>
              </a:buClr>
              <a:buSzPts val="1200"/>
              <a:buNone/>
            </a:pPr>
            <a:r>
              <a:rPr lang="en" sz="1200">
                <a:latin typeface="Courier New"/>
                <a:ea typeface="Courier New"/>
                <a:cs typeface="Courier New"/>
                <a:sym typeface="Courier New"/>
              </a:rPr>
              <a:t>lengths = {}</a:t>
            </a:r>
            <a:endParaRPr/>
          </a:p>
          <a:p>
            <a:pPr indent="-342900" lvl="0" marL="342900" rtl="0" algn="l">
              <a:spcBef>
                <a:spcPts val="240"/>
              </a:spcBef>
              <a:spcAft>
                <a:spcPts val="0"/>
              </a:spcAft>
              <a:buClr>
                <a:schemeClr val="dk1"/>
              </a:buClr>
              <a:buSzPts val="1200"/>
              <a:buNone/>
            </a:pPr>
            <a:r>
              <a:rPr lang="en" sz="1200">
                <a:latin typeface="Courier New"/>
                <a:ea typeface="Courier New"/>
                <a:cs typeface="Courier New"/>
                <a:sym typeface="Courier New"/>
              </a:rPr>
              <a:t>normLengths = []</a:t>
            </a:r>
            <a:endParaRPr sz="1200">
              <a:latin typeface="Courier New"/>
              <a:ea typeface="Courier New"/>
              <a:cs typeface="Courier New"/>
              <a:sym typeface="Courier New"/>
            </a:endParaRPr>
          </a:p>
          <a:p>
            <a:pPr indent="-266700" lvl="0" marL="342900" rtl="0" algn="l">
              <a:spcBef>
                <a:spcPts val="240"/>
              </a:spcBef>
              <a:spcAft>
                <a:spcPts val="0"/>
              </a:spcAft>
              <a:buClr>
                <a:schemeClr val="dk1"/>
              </a:buClr>
              <a:buSzPts val="1200"/>
              <a:buNone/>
            </a:pPr>
            <a:r>
              <a:t/>
            </a:r>
            <a:endParaRPr sz="1200">
              <a:latin typeface="Courier New"/>
              <a:ea typeface="Courier New"/>
              <a:cs typeface="Courier New"/>
              <a:sym typeface="Courier New"/>
            </a:endParaRPr>
          </a:p>
          <a:p>
            <a:pPr indent="-342900" lvl="0" marL="342900" rtl="0" algn="l">
              <a:spcBef>
                <a:spcPts val="240"/>
              </a:spcBef>
              <a:spcAft>
                <a:spcPts val="0"/>
              </a:spcAft>
              <a:buClr>
                <a:srgbClr val="76923C"/>
              </a:buClr>
              <a:buSzPts val="1200"/>
              <a:buNone/>
            </a:pPr>
            <a:r>
              <a:rPr i="1" lang="en" sz="1200">
                <a:solidFill>
                  <a:srgbClr val="76923C"/>
                </a:solidFill>
                <a:latin typeface="Courier New"/>
                <a:ea typeface="Courier New"/>
                <a:cs typeface="Courier New"/>
                <a:sym typeface="Courier New"/>
              </a:rPr>
              <a:t># read in lengths, store in hash</a:t>
            </a:r>
            <a:endParaRPr/>
          </a:p>
          <a:p>
            <a:pPr indent="-342900" lvl="0" marL="342900" rtl="0" algn="l">
              <a:spcBef>
                <a:spcPts val="240"/>
              </a:spcBef>
              <a:spcAft>
                <a:spcPts val="0"/>
              </a:spcAft>
              <a:buClr>
                <a:schemeClr val="dk1"/>
              </a:buClr>
              <a:buSzPts val="1200"/>
              <a:buNone/>
            </a:pPr>
            <a:r>
              <a:rPr lang="en" sz="1200">
                <a:latin typeface="Courier New"/>
                <a:ea typeface="Courier New"/>
                <a:cs typeface="Courier New"/>
                <a:sym typeface="Courier New"/>
              </a:rPr>
              <a:t>ins = open(lenFile, </a:t>
            </a:r>
            <a:r>
              <a:rPr lang="en" sz="1200">
                <a:solidFill>
                  <a:srgbClr val="7F7F7F"/>
                </a:solidFill>
                <a:latin typeface="Courier New"/>
                <a:ea typeface="Courier New"/>
                <a:cs typeface="Courier New"/>
                <a:sym typeface="Courier New"/>
              </a:rPr>
              <a:t>'r'</a:t>
            </a:r>
            <a:r>
              <a:rPr lang="en" sz="1200">
                <a:latin typeface="Courier New"/>
                <a:ea typeface="Courier New"/>
                <a:cs typeface="Courier New"/>
                <a:sym typeface="Courier New"/>
              </a:rPr>
              <a:t>)</a:t>
            </a:r>
            <a:endParaRPr/>
          </a:p>
          <a:p>
            <a:pPr indent="-342900" lvl="0" marL="342900" rtl="0" algn="l">
              <a:spcBef>
                <a:spcPts val="240"/>
              </a:spcBef>
              <a:spcAft>
                <a:spcPts val="0"/>
              </a:spcAft>
              <a:buClr>
                <a:schemeClr val="dk1"/>
              </a:buClr>
              <a:buSzPts val="1200"/>
              <a:buNone/>
            </a:pPr>
            <a:r>
              <a:rPr lang="en" sz="1200">
                <a:latin typeface="Courier New"/>
                <a:ea typeface="Courier New"/>
                <a:cs typeface="Courier New"/>
                <a:sym typeface="Courier New"/>
              </a:rPr>
              <a:t>ins.readline()              </a:t>
            </a:r>
            <a:r>
              <a:rPr i="1" lang="en" sz="1200">
                <a:solidFill>
                  <a:srgbClr val="76923C"/>
                </a:solidFill>
                <a:latin typeface="Courier New"/>
                <a:ea typeface="Courier New"/>
                <a:cs typeface="Courier New"/>
                <a:sym typeface="Courier New"/>
              </a:rPr>
              <a:t>  #don't forget to skip the header!</a:t>
            </a:r>
            <a:endParaRPr/>
          </a:p>
          <a:p>
            <a:pPr indent="-342900" lvl="0" marL="342900" rtl="0" algn="l">
              <a:spcBef>
                <a:spcPts val="240"/>
              </a:spcBef>
              <a:spcAft>
                <a:spcPts val="0"/>
              </a:spcAft>
              <a:buClr>
                <a:srgbClr val="0070C0"/>
              </a:buClr>
              <a:buSzPts val="1200"/>
              <a:buNone/>
            </a:pPr>
            <a:r>
              <a:rPr lang="en" sz="1200">
                <a:solidFill>
                  <a:srgbClr val="0070C0"/>
                </a:solidFill>
                <a:latin typeface="Courier New"/>
                <a:ea typeface="Courier New"/>
                <a:cs typeface="Courier New"/>
                <a:sym typeface="Courier New"/>
              </a:rPr>
              <a:t>for</a:t>
            </a:r>
            <a:r>
              <a:rPr lang="en" sz="1200">
                <a:latin typeface="Courier New"/>
                <a:ea typeface="Courier New"/>
                <a:cs typeface="Courier New"/>
                <a:sym typeface="Courier New"/>
              </a:rPr>
              <a:t> line </a:t>
            </a:r>
            <a:r>
              <a:rPr lang="en" sz="1200">
                <a:solidFill>
                  <a:srgbClr val="0070C0"/>
                </a:solidFill>
                <a:latin typeface="Courier New"/>
                <a:ea typeface="Courier New"/>
                <a:cs typeface="Courier New"/>
                <a:sym typeface="Courier New"/>
              </a:rPr>
              <a:t>in</a:t>
            </a:r>
            <a:r>
              <a:rPr lang="en" sz="1200">
                <a:latin typeface="Courier New"/>
                <a:ea typeface="Courier New"/>
                <a:cs typeface="Courier New"/>
                <a:sym typeface="Courier New"/>
              </a:rPr>
              <a:t> ins:</a:t>
            </a:r>
            <a:endParaRPr/>
          </a:p>
          <a:p>
            <a:pPr indent="-342900" lvl="0" marL="342900" rtl="0" algn="l">
              <a:spcBef>
                <a:spcPts val="240"/>
              </a:spcBef>
              <a:spcAft>
                <a:spcPts val="0"/>
              </a:spcAft>
              <a:buClr>
                <a:schemeClr val="dk1"/>
              </a:buClr>
              <a:buSzPts val="1200"/>
              <a:buNone/>
            </a:pPr>
            <a:r>
              <a:rPr lang="en" sz="1200">
                <a:latin typeface="Courier New"/>
                <a:ea typeface="Courier New"/>
                <a:cs typeface="Courier New"/>
                <a:sym typeface="Courier New"/>
              </a:rPr>
              <a:t>	line = line.rstrip(</a:t>
            </a:r>
            <a:r>
              <a:rPr lang="en" sz="1200">
                <a:solidFill>
                  <a:srgbClr val="7F7F7F"/>
                </a:solidFill>
                <a:latin typeface="Courier New"/>
                <a:ea typeface="Courier New"/>
                <a:cs typeface="Courier New"/>
                <a:sym typeface="Courier New"/>
              </a:rPr>
              <a:t>'\n'</a:t>
            </a:r>
            <a:r>
              <a:rPr lang="en" sz="1200">
                <a:latin typeface="Courier New"/>
                <a:ea typeface="Courier New"/>
                <a:cs typeface="Courier New"/>
                <a:sym typeface="Courier New"/>
              </a:rPr>
              <a:t>)</a:t>
            </a:r>
            <a:endParaRPr/>
          </a:p>
          <a:p>
            <a:pPr indent="-342900" lvl="0" marL="342900" rtl="0" algn="l">
              <a:spcBef>
                <a:spcPts val="240"/>
              </a:spcBef>
              <a:spcAft>
                <a:spcPts val="0"/>
              </a:spcAft>
              <a:buClr>
                <a:schemeClr val="dk1"/>
              </a:buClr>
              <a:buSzPts val="1200"/>
              <a:buNone/>
            </a:pPr>
            <a:r>
              <a:rPr lang="en" sz="1200">
                <a:latin typeface="Courier New"/>
                <a:ea typeface="Courier New"/>
                <a:cs typeface="Courier New"/>
                <a:sym typeface="Courier New"/>
              </a:rPr>
              <a:t>	(t_id, len) = line.split()  </a:t>
            </a:r>
            <a:r>
              <a:rPr i="1" lang="en" sz="1200">
                <a:solidFill>
                  <a:srgbClr val="76923C"/>
                </a:solidFill>
                <a:latin typeface="Courier New"/>
                <a:ea typeface="Courier New"/>
                <a:cs typeface="Courier New"/>
                <a:sym typeface="Courier New"/>
              </a:rPr>
              <a:t>#split on whitespace</a:t>
            </a:r>
            <a:endParaRPr/>
          </a:p>
          <a:p>
            <a:pPr indent="-342900" lvl="0" marL="342900" rtl="0" algn="l">
              <a:spcBef>
                <a:spcPts val="240"/>
              </a:spcBef>
              <a:spcAft>
                <a:spcPts val="0"/>
              </a:spcAft>
              <a:buClr>
                <a:schemeClr val="dk1"/>
              </a:buClr>
              <a:buSzPts val="1200"/>
              <a:buNone/>
            </a:pPr>
            <a:r>
              <a:rPr lang="en" sz="1200">
                <a:latin typeface="Courier New"/>
                <a:ea typeface="Courier New"/>
                <a:cs typeface="Courier New"/>
                <a:sym typeface="Courier New"/>
              </a:rPr>
              <a:t>	lengths[t_id] = len         </a:t>
            </a:r>
            <a:r>
              <a:rPr i="1" lang="en" sz="1200">
                <a:solidFill>
                  <a:srgbClr val="76923C"/>
                </a:solidFill>
                <a:latin typeface="Courier New"/>
                <a:ea typeface="Courier New"/>
                <a:cs typeface="Courier New"/>
                <a:sym typeface="Courier New"/>
              </a:rPr>
              <a:t>#store len in hash labeled by the t_id</a:t>
            </a:r>
            <a:endParaRPr i="1" sz="1200">
              <a:solidFill>
                <a:srgbClr val="76923C"/>
              </a:solidFill>
              <a:latin typeface="Courier New"/>
              <a:ea typeface="Courier New"/>
              <a:cs typeface="Courier New"/>
              <a:sym typeface="Courier New"/>
            </a:endParaRPr>
          </a:p>
          <a:p>
            <a:pPr indent="-342900" lvl="0" marL="342900" rtl="0" algn="l">
              <a:spcBef>
                <a:spcPts val="240"/>
              </a:spcBef>
              <a:spcAft>
                <a:spcPts val="0"/>
              </a:spcAft>
              <a:buClr>
                <a:schemeClr val="dk1"/>
              </a:buClr>
              <a:buSzPts val="1200"/>
              <a:buNone/>
            </a:pPr>
            <a:r>
              <a:rPr lang="en" sz="1200">
                <a:latin typeface="Courier New"/>
                <a:ea typeface="Courier New"/>
                <a:cs typeface="Courier New"/>
                <a:sym typeface="Courier New"/>
              </a:rPr>
              <a:t>ins.close()</a:t>
            </a:r>
            <a:endParaRPr/>
          </a:p>
          <a:p>
            <a:pPr indent="-266700" lvl="0" marL="342900" rtl="0" algn="l">
              <a:spcBef>
                <a:spcPts val="240"/>
              </a:spcBef>
              <a:spcAft>
                <a:spcPts val="0"/>
              </a:spcAft>
              <a:buClr>
                <a:schemeClr val="dk1"/>
              </a:buClr>
              <a:buSzPts val="1200"/>
              <a:buNone/>
            </a:pPr>
            <a:r>
              <a:t/>
            </a:r>
            <a:endParaRPr sz="1200">
              <a:latin typeface="Courier New"/>
              <a:ea typeface="Courier New"/>
              <a:cs typeface="Courier New"/>
              <a:sym typeface="Courier New"/>
            </a:endParaRPr>
          </a:p>
          <a:p>
            <a:pPr indent="-342900" lvl="0" marL="342900" rtl="0" algn="l">
              <a:spcBef>
                <a:spcPts val="360"/>
              </a:spcBef>
              <a:spcAft>
                <a:spcPts val="0"/>
              </a:spcAft>
              <a:buClr>
                <a:schemeClr val="dk1"/>
              </a:buClr>
              <a:buSzPts val="1800"/>
              <a:buNone/>
            </a:pPr>
            <a:r>
              <a:rPr lang="en" sz="1800"/>
              <a:t>... continued on next slide</a:t>
            </a:r>
            <a:endParaRPr/>
          </a:p>
        </p:txBody>
      </p:sp>
    </p:spTree>
  </p:cSld>
  <p:clrMapOvr>
    <a:masterClrMapping/>
  </p:clrMapOvr>
  <p:transition spd="slow">
    <p:fade thruBlk="1"/>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9" name="Shape 689"/>
        <p:cNvGrpSpPr/>
        <p:nvPr/>
      </p:nvGrpSpPr>
      <p:grpSpPr>
        <a:xfrm>
          <a:off x="0" y="0"/>
          <a:ext cx="0" cy="0"/>
          <a:chOff x="0" y="0"/>
          <a:chExt cx="0" cy="0"/>
        </a:xfrm>
      </p:grpSpPr>
      <p:sp>
        <p:nvSpPr>
          <p:cNvPr id="690" name="Google Shape;690;p97"/>
          <p:cNvSpPr txBox="1"/>
          <p:nvPr>
            <p:ph type="title"/>
          </p:nvPr>
        </p:nvSpPr>
        <p:spPr>
          <a:xfrm>
            <a:off x="551700" y="228600"/>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Ex. cont.: Code pt. 2</a:t>
            </a:r>
            <a:endParaRPr/>
          </a:p>
        </p:txBody>
      </p:sp>
      <p:sp>
        <p:nvSpPr>
          <p:cNvPr id="691" name="Google Shape;691;p97"/>
          <p:cNvSpPr txBox="1"/>
          <p:nvPr>
            <p:ph idx="1" type="body"/>
          </p:nvPr>
        </p:nvSpPr>
        <p:spPr>
          <a:xfrm>
            <a:off x="304800" y="1600200"/>
            <a:ext cx="8610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00"/>
              <a:buFont typeface="Arial"/>
              <a:buNone/>
            </a:pPr>
            <a:r>
              <a:rPr i="1" lang="en" sz="1200">
                <a:solidFill>
                  <a:srgbClr val="76923C"/>
                </a:solidFill>
                <a:latin typeface="Courier New"/>
                <a:ea typeface="Courier New"/>
                <a:cs typeface="Courier New"/>
                <a:sym typeface="Courier New"/>
              </a:rPr>
              <a:t># read in TSS, use stored lengths to normalize, </a:t>
            </a:r>
            <a:endParaRPr/>
          </a:p>
          <a:p>
            <a:pPr indent="-342900" lvl="0" marL="342900" rtl="0" algn="l">
              <a:spcBef>
                <a:spcPts val="240"/>
              </a:spcBef>
              <a:spcAft>
                <a:spcPts val="0"/>
              </a:spcAft>
              <a:buClr>
                <a:srgbClr val="000000"/>
              </a:buClr>
              <a:buSzPts val="1100"/>
              <a:buFont typeface="Arial"/>
              <a:buNone/>
            </a:pPr>
            <a:r>
              <a:rPr i="1" lang="en" sz="1200">
                <a:solidFill>
                  <a:srgbClr val="76923C"/>
                </a:solidFill>
                <a:latin typeface="Courier New"/>
                <a:ea typeface="Courier New"/>
                <a:cs typeface="Courier New"/>
                <a:sym typeface="Courier New"/>
              </a:rPr>
              <a:t># then print. No need to store TSS.</a:t>
            </a:r>
            <a:endParaRPr/>
          </a:p>
          <a:p>
            <a:pPr indent="-342900" lvl="0" marL="342900" rtl="0" algn="l">
              <a:spcBef>
                <a:spcPts val="240"/>
              </a:spcBef>
              <a:spcAft>
                <a:spcPts val="0"/>
              </a:spcAft>
              <a:buClr>
                <a:srgbClr val="000000"/>
              </a:buClr>
              <a:buSzPts val="1100"/>
              <a:buFont typeface="Arial"/>
              <a:buNone/>
            </a:pPr>
            <a:r>
              <a:rPr lang="en" sz="1200">
                <a:latin typeface="Courier New"/>
                <a:ea typeface="Courier New"/>
                <a:cs typeface="Courier New"/>
                <a:sym typeface="Courier New"/>
              </a:rPr>
              <a:t>output = open(normOut, </a:t>
            </a:r>
            <a:r>
              <a:rPr lang="en" sz="1200">
                <a:solidFill>
                  <a:srgbClr val="7F7F7F"/>
                </a:solidFill>
                <a:latin typeface="Courier New"/>
                <a:ea typeface="Courier New"/>
                <a:cs typeface="Courier New"/>
                <a:sym typeface="Courier New"/>
              </a:rPr>
              <a:t>'w'</a:t>
            </a:r>
            <a:r>
              <a:rPr lang="en" sz="1200">
                <a:latin typeface="Courier New"/>
                <a:ea typeface="Courier New"/>
                <a:cs typeface="Courier New"/>
                <a:sym typeface="Courier New"/>
              </a:rPr>
              <a:t>)</a:t>
            </a:r>
            <a:endParaRPr/>
          </a:p>
          <a:p>
            <a:pPr indent="-342900" lvl="0" marL="342900" rtl="0" algn="l">
              <a:spcBef>
                <a:spcPts val="240"/>
              </a:spcBef>
              <a:spcAft>
                <a:spcPts val="0"/>
              </a:spcAft>
              <a:buClr>
                <a:srgbClr val="000000"/>
              </a:buClr>
              <a:buSzPts val="1100"/>
              <a:buFont typeface="Arial"/>
              <a:buNone/>
            </a:pPr>
            <a:r>
              <a:rPr lang="en" sz="1200">
                <a:latin typeface="Courier New"/>
                <a:ea typeface="Courier New"/>
                <a:cs typeface="Courier New"/>
                <a:sym typeface="Courier New"/>
              </a:rPr>
              <a:t>output.write(</a:t>
            </a:r>
            <a:r>
              <a:rPr lang="en" sz="1200">
                <a:solidFill>
                  <a:srgbClr val="7F7F7F"/>
                </a:solidFill>
                <a:latin typeface="Courier New"/>
                <a:ea typeface="Courier New"/>
                <a:cs typeface="Courier New"/>
                <a:sym typeface="Courier New"/>
              </a:rPr>
              <a:t>"RelativePos\n"</a:t>
            </a:r>
            <a:r>
              <a:rPr lang="en" sz="1200">
                <a:latin typeface="Courier New"/>
                <a:ea typeface="Courier New"/>
                <a:cs typeface="Courier New"/>
                <a:sym typeface="Courier New"/>
              </a:rPr>
              <a:t>)	           </a:t>
            </a:r>
            <a:r>
              <a:rPr i="1" lang="en" sz="1200">
                <a:solidFill>
                  <a:srgbClr val="76923C"/>
                </a:solidFill>
                <a:latin typeface="Courier New"/>
                <a:ea typeface="Courier New"/>
                <a:cs typeface="Courier New"/>
                <a:sym typeface="Courier New"/>
              </a:rPr>
              <a:t>#header line for output file</a:t>
            </a:r>
            <a:endParaRPr/>
          </a:p>
          <a:p>
            <a:pPr indent="-342900" lvl="0" marL="342900" rtl="0" algn="l">
              <a:spcBef>
                <a:spcPts val="240"/>
              </a:spcBef>
              <a:spcAft>
                <a:spcPts val="0"/>
              </a:spcAft>
              <a:buClr>
                <a:srgbClr val="000000"/>
              </a:buClr>
              <a:buSzPts val="1100"/>
              <a:buFont typeface="Arial"/>
              <a:buNone/>
            </a:pPr>
            <a:r>
              <a:rPr lang="en" sz="1200">
                <a:latin typeface="Courier New"/>
                <a:ea typeface="Courier New"/>
                <a:cs typeface="Courier New"/>
                <a:sym typeface="Courier New"/>
              </a:rPr>
              <a:t>ins = open(tssFile, </a:t>
            </a:r>
            <a:r>
              <a:rPr lang="en" sz="1200">
                <a:solidFill>
                  <a:srgbClr val="7F7F7F"/>
                </a:solidFill>
                <a:latin typeface="Courier New"/>
                <a:ea typeface="Courier New"/>
                <a:cs typeface="Courier New"/>
                <a:sym typeface="Courier New"/>
              </a:rPr>
              <a:t>'r'</a:t>
            </a:r>
            <a:r>
              <a:rPr lang="en" sz="1200">
                <a:latin typeface="Courier New"/>
                <a:ea typeface="Courier New"/>
                <a:cs typeface="Courier New"/>
                <a:sym typeface="Courier New"/>
              </a:rPr>
              <a:t>)	</a:t>
            </a:r>
            <a:endParaRPr/>
          </a:p>
          <a:p>
            <a:pPr indent="-342900" lvl="0" marL="342900" rtl="0" algn="l">
              <a:spcBef>
                <a:spcPts val="240"/>
              </a:spcBef>
              <a:spcAft>
                <a:spcPts val="0"/>
              </a:spcAft>
              <a:buClr>
                <a:srgbClr val="000000"/>
              </a:buClr>
              <a:buSzPts val="1100"/>
              <a:buFont typeface="Arial"/>
              <a:buNone/>
            </a:pPr>
            <a:r>
              <a:rPr lang="en" sz="1200">
                <a:latin typeface="Courier New"/>
                <a:ea typeface="Courier New"/>
                <a:cs typeface="Courier New"/>
                <a:sym typeface="Courier New"/>
              </a:rPr>
              <a:t>ins.readline()                           </a:t>
            </a:r>
            <a:r>
              <a:rPr i="1" lang="en" sz="1200">
                <a:solidFill>
                  <a:srgbClr val="76923C"/>
                </a:solidFill>
                <a:latin typeface="Courier New"/>
                <a:ea typeface="Courier New"/>
                <a:cs typeface="Courier New"/>
                <a:sym typeface="Courier New"/>
              </a:rPr>
              <a:t>#skip header in input file</a:t>
            </a:r>
            <a:endParaRPr/>
          </a:p>
          <a:p>
            <a:pPr indent="-342900" lvl="0" marL="342900" rtl="0" algn="l">
              <a:spcBef>
                <a:spcPts val="240"/>
              </a:spcBef>
              <a:spcAft>
                <a:spcPts val="0"/>
              </a:spcAft>
              <a:buClr>
                <a:srgbClr val="000000"/>
              </a:buClr>
              <a:buSzPts val="1100"/>
              <a:buFont typeface="Arial"/>
              <a:buNone/>
            </a:pPr>
            <a:r>
              <a:rPr lang="en" sz="1200">
                <a:solidFill>
                  <a:srgbClr val="0070C0"/>
                </a:solidFill>
                <a:latin typeface="Courier New"/>
                <a:ea typeface="Courier New"/>
                <a:cs typeface="Courier New"/>
                <a:sym typeface="Courier New"/>
              </a:rPr>
              <a:t>for</a:t>
            </a:r>
            <a:r>
              <a:rPr lang="en" sz="1200">
                <a:latin typeface="Courier New"/>
                <a:ea typeface="Courier New"/>
                <a:cs typeface="Courier New"/>
                <a:sym typeface="Courier New"/>
              </a:rPr>
              <a:t> line </a:t>
            </a:r>
            <a:r>
              <a:rPr lang="en" sz="1200">
                <a:solidFill>
                  <a:srgbClr val="0070C0"/>
                </a:solidFill>
                <a:latin typeface="Courier New"/>
                <a:ea typeface="Courier New"/>
                <a:cs typeface="Courier New"/>
                <a:sym typeface="Courier New"/>
              </a:rPr>
              <a:t>in</a:t>
            </a:r>
            <a:r>
              <a:rPr lang="en" sz="1200">
                <a:latin typeface="Courier New"/>
                <a:ea typeface="Courier New"/>
                <a:cs typeface="Courier New"/>
                <a:sym typeface="Courier New"/>
              </a:rPr>
              <a:t> ins:</a:t>
            </a:r>
            <a:endParaRPr/>
          </a:p>
          <a:p>
            <a:pPr indent="-342900" lvl="0" marL="342900" rtl="0" algn="l">
              <a:spcBef>
                <a:spcPts val="240"/>
              </a:spcBef>
              <a:spcAft>
                <a:spcPts val="0"/>
              </a:spcAft>
              <a:buClr>
                <a:srgbClr val="000000"/>
              </a:buClr>
              <a:buSzPts val="1100"/>
              <a:buFont typeface="Arial"/>
              <a:buNone/>
            </a:pPr>
            <a:r>
              <a:rPr lang="en" sz="1200">
                <a:latin typeface="Courier New"/>
                <a:ea typeface="Courier New"/>
                <a:cs typeface="Courier New"/>
                <a:sym typeface="Courier New"/>
              </a:rPr>
              <a:t>	line = line.rstrip(</a:t>
            </a:r>
            <a:r>
              <a:rPr lang="en" sz="1200">
                <a:solidFill>
                  <a:srgbClr val="7F7F7F"/>
                </a:solidFill>
                <a:latin typeface="Courier New"/>
                <a:ea typeface="Courier New"/>
                <a:cs typeface="Courier New"/>
                <a:sym typeface="Courier New"/>
              </a:rPr>
              <a:t>'\n'</a:t>
            </a:r>
            <a:r>
              <a:rPr lang="en" sz="1200">
                <a:latin typeface="Courier New"/>
                <a:ea typeface="Courier New"/>
                <a:cs typeface="Courier New"/>
                <a:sym typeface="Courier New"/>
              </a:rPr>
              <a:t>)</a:t>
            </a:r>
            <a:endParaRPr/>
          </a:p>
          <a:p>
            <a:pPr indent="-342900" lvl="0" marL="342900" rtl="0" algn="l">
              <a:spcBef>
                <a:spcPts val="240"/>
              </a:spcBef>
              <a:spcAft>
                <a:spcPts val="0"/>
              </a:spcAft>
              <a:buClr>
                <a:srgbClr val="000000"/>
              </a:buClr>
              <a:buSzPts val="1100"/>
              <a:buFont typeface="Arial"/>
              <a:buNone/>
            </a:pPr>
            <a:r>
              <a:rPr lang="en" sz="1200">
                <a:latin typeface="Courier New"/>
                <a:ea typeface="Courier New"/>
                <a:cs typeface="Courier New"/>
                <a:sym typeface="Courier New"/>
              </a:rPr>
              <a:t>	data = line.split()                  </a:t>
            </a:r>
            <a:r>
              <a:rPr i="1" lang="en" sz="1200">
                <a:solidFill>
                  <a:srgbClr val="76923C"/>
                </a:solidFill>
                <a:latin typeface="Courier New"/>
                <a:ea typeface="Courier New"/>
                <a:cs typeface="Courier New"/>
                <a:sym typeface="Courier New"/>
              </a:rPr>
              <a:t>#data is now a LIST</a:t>
            </a:r>
            <a:endParaRPr/>
          </a:p>
          <a:p>
            <a:pPr indent="-342900" lvl="0" marL="342900" rtl="0" algn="l">
              <a:spcBef>
                <a:spcPts val="240"/>
              </a:spcBef>
              <a:spcAft>
                <a:spcPts val="0"/>
              </a:spcAft>
              <a:buClr>
                <a:srgbClr val="000000"/>
              </a:buClr>
              <a:buSzPts val="1100"/>
              <a:buFont typeface="Arial"/>
              <a:buNone/>
            </a:pPr>
            <a:r>
              <a:rPr lang="en" sz="1200">
                <a:latin typeface="Courier New"/>
                <a:ea typeface="Courier New"/>
                <a:cs typeface="Courier New"/>
                <a:sym typeface="Courier New"/>
              </a:rPr>
              <a:t>	t_id = data[</a:t>
            </a:r>
            <a:r>
              <a:rPr lang="en" sz="1200">
                <a:solidFill>
                  <a:srgbClr val="FF0000"/>
                </a:solidFill>
                <a:latin typeface="Courier New"/>
                <a:ea typeface="Courier New"/>
                <a:cs typeface="Courier New"/>
                <a:sym typeface="Courier New"/>
              </a:rPr>
              <a:t>0</a:t>
            </a:r>
            <a:r>
              <a:rPr lang="en" sz="1200">
                <a:latin typeface="Courier New"/>
                <a:ea typeface="Courier New"/>
                <a:cs typeface="Courier New"/>
                <a:sym typeface="Courier New"/>
              </a:rPr>
              <a:t>]                         </a:t>
            </a:r>
            <a:r>
              <a:rPr i="1" lang="en" sz="1200">
                <a:solidFill>
                  <a:srgbClr val="76923C"/>
                </a:solidFill>
                <a:latin typeface="Courier New"/>
                <a:ea typeface="Courier New"/>
                <a:cs typeface="Courier New"/>
                <a:sym typeface="Courier New"/>
              </a:rPr>
              <a:t>#t_id is the first data value in the list</a:t>
            </a:r>
            <a:endParaRPr/>
          </a:p>
          <a:p>
            <a:pPr indent="-342900" lvl="0" marL="342900" rtl="0" algn="l">
              <a:spcBef>
                <a:spcPts val="240"/>
              </a:spcBef>
              <a:spcAft>
                <a:spcPts val="0"/>
              </a:spcAft>
              <a:buClr>
                <a:srgbClr val="000000"/>
              </a:buClr>
              <a:buSzPts val="1100"/>
              <a:buFont typeface="Arial"/>
              <a:buNone/>
            </a:pPr>
            <a:r>
              <a:rPr lang="en" sz="1200">
                <a:latin typeface="Courier New"/>
                <a:ea typeface="Courier New"/>
                <a:cs typeface="Courier New"/>
                <a:sym typeface="Courier New"/>
              </a:rPr>
              <a:t>	tss = float(data[</a:t>
            </a:r>
            <a:r>
              <a:rPr lang="en" sz="1200">
                <a:solidFill>
                  <a:srgbClr val="FF0000"/>
                </a:solidFill>
                <a:latin typeface="Courier New"/>
                <a:ea typeface="Courier New"/>
                <a:cs typeface="Courier New"/>
                <a:sym typeface="Courier New"/>
              </a:rPr>
              <a:t>2</a:t>
            </a:r>
            <a:r>
              <a:rPr lang="en" sz="1200">
                <a:latin typeface="Courier New"/>
                <a:ea typeface="Courier New"/>
                <a:cs typeface="Courier New"/>
                <a:sym typeface="Courier New"/>
              </a:rPr>
              <a:t>])                 </a:t>
            </a:r>
            <a:r>
              <a:rPr i="1" lang="en" sz="1200">
                <a:solidFill>
                  <a:srgbClr val="76923C"/>
                </a:solidFill>
                <a:latin typeface="Courier New"/>
                <a:ea typeface="Courier New"/>
                <a:cs typeface="Courier New"/>
                <a:sym typeface="Courier New"/>
              </a:rPr>
              <a:t>#start site is third data value in the list</a:t>
            </a:r>
            <a:endParaRPr/>
          </a:p>
          <a:p>
            <a:pPr indent="-342900" lvl="0" marL="342900" rtl="0" algn="l">
              <a:spcBef>
                <a:spcPts val="240"/>
              </a:spcBef>
              <a:spcAft>
                <a:spcPts val="0"/>
              </a:spcAft>
              <a:buClr>
                <a:srgbClr val="000000"/>
              </a:buClr>
              <a:buSzPts val="1100"/>
              <a:buFont typeface="Arial"/>
              <a:buNone/>
            </a:pPr>
            <a:r>
              <a:rPr lang="en" sz="1200">
                <a:latin typeface="Courier New"/>
                <a:ea typeface="Courier New"/>
                <a:cs typeface="Courier New"/>
                <a:sym typeface="Courier New"/>
              </a:rPr>
              <a:t>	</a:t>
            </a:r>
            <a:r>
              <a:rPr lang="en" sz="1200">
                <a:solidFill>
                  <a:srgbClr val="0070C0"/>
                </a:solidFill>
                <a:latin typeface="Courier New"/>
                <a:ea typeface="Courier New"/>
                <a:cs typeface="Courier New"/>
                <a:sym typeface="Courier New"/>
              </a:rPr>
              <a:t>if</a:t>
            </a:r>
            <a:r>
              <a:rPr lang="en" sz="1200">
                <a:latin typeface="Courier New"/>
                <a:ea typeface="Courier New"/>
                <a:cs typeface="Courier New"/>
                <a:sym typeface="Courier New"/>
              </a:rPr>
              <a:t> t_id </a:t>
            </a:r>
            <a:r>
              <a:rPr lang="en" sz="1200">
                <a:solidFill>
                  <a:srgbClr val="0070C0"/>
                </a:solidFill>
                <a:latin typeface="Courier New"/>
                <a:ea typeface="Courier New"/>
                <a:cs typeface="Courier New"/>
                <a:sym typeface="Courier New"/>
              </a:rPr>
              <a:t>in</a:t>
            </a:r>
            <a:r>
              <a:rPr lang="en" sz="1200">
                <a:latin typeface="Courier New"/>
                <a:ea typeface="Courier New"/>
                <a:cs typeface="Courier New"/>
                <a:sym typeface="Courier New"/>
              </a:rPr>
              <a:t> lengths:           </a:t>
            </a:r>
            <a:r>
              <a:rPr i="1" lang="en" sz="1200">
                <a:solidFill>
                  <a:srgbClr val="76923C"/>
                </a:solidFill>
                <a:latin typeface="Courier New"/>
                <a:ea typeface="Courier New"/>
                <a:cs typeface="Courier New"/>
                <a:sym typeface="Courier New"/>
              </a:rPr>
              <a:t>#make sure there is an entry in hash for this t_id</a:t>
            </a:r>
            <a:r>
              <a:rPr b="1" i="1" lang="en" sz="1200">
                <a:solidFill>
                  <a:srgbClr val="0000FF"/>
                </a:solidFill>
                <a:latin typeface="Courier New"/>
                <a:ea typeface="Courier New"/>
                <a:cs typeface="Courier New"/>
                <a:sym typeface="Courier New"/>
              </a:rPr>
              <a:t>**</a:t>
            </a:r>
            <a:endParaRPr/>
          </a:p>
          <a:p>
            <a:pPr indent="-342900" lvl="0" marL="342900" rtl="0" algn="l">
              <a:spcBef>
                <a:spcPts val="240"/>
              </a:spcBef>
              <a:spcAft>
                <a:spcPts val="0"/>
              </a:spcAft>
              <a:buClr>
                <a:srgbClr val="000000"/>
              </a:buClr>
              <a:buSzPts val="1100"/>
              <a:buFont typeface="Arial"/>
              <a:buNone/>
            </a:pPr>
            <a:r>
              <a:rPr lang="en" sz="1200">
                <a:latin typeface="Courier New"/>
                <a:ea typeface="Courier New"/>
                <a:cs typeface="Courier New"/>
                <a:sym typeface="Courier New"/>
              </a:rPr>
              <a:t>		fullLen = int(lengths[t_id])     </a:t>
            </a:r>
            <a:r>
              <a:rPr i="1" lang="en" sz="1200">
                <a:solidFill>
                  <a:srgbClr val="76923C"/>
                </a:solidFill>
                <a:latin typeface="Courier New"/>
                <a:ea typeface="Courier New"/>
                <a:cs typeface="Courier New"/>
                <a:sym typeface="Courier New"/>
              </a:rPr>
              <a:t>#using hash, lookup the length of this transc</a:t>
            </a:r>
            <a:endParaRPr/>
          </a:p>
          <a:p>
            <a:pPr indent="-342900" lvl="0" marL="342900" rtl="0" algn="l">
              <a:spcBef>
                <a:spcPts val="240"/>
              </a:spcBef>
              <a:spcAft>
                <a:spcPts val="0"/>
              </a:spcAft>
              <a:buClr>
                <a:srgbClr val="000000"/>
              </a:buClr>
              <a:buSzPts val="1100"/>
              <a:buFont typeface="Arial"/>
              <a:buNone/>
            </a:pPr>
            <a:r>
              <a:rPr lang="en" sz="1200">
                <a:latin typeface="Courier New"/>
                <a:ea typeface="Courier New"/>
                <a:cs typeface="Courier New"/>
                <a:sym typeface="Courier New"/>
              </a:rPr>
              <a:t>		norm = tss / fullLen           </a:t>
            </a:r>
            <a:r>
              <a:rPr i="1" lang="en" sz="1200">
                <a:solidFill>
                  <a:srgbClr val="76923C"/>
                </a:solidFill>
                <a:latin typeface="Courier New"/>
                <a:ea typeface="Courier New"/>
                <a:cs typeface="Courier New"/>
                <a:sym typeface="Courier New"/>
              </a:rPr>
              <a:t>#divide start position by full length</a:t>
            </a:r>
            <a:r>
              <a:rPr lang="en" sz="1200">
                <a:solidFill>
                  <a:srgbClr val="76923C"/>
                </a:solidFill>
                <a:latin typeface="Courier New"/>
                <a:ea typeface="Courier New"/>
                <a:cs typeface="Courier New"/>
                <a:sym typeface="Courier New"/>
              </a:rPr>
              <a:t> </a:t>
            </a:r>
            <a:endParaRPr/>
          </a:p>
          <a:p>
            <a:pPr indent="-342900" lvl="0" marL="342900" rtl="0" algn="l">
              <a:spcBef>
                <a:spcPts val="240"/>
              </a:spcBef>
              <a:spcAft>
                <a:spcPts val="0"/>
              </a:spcAft>
              <a:buClr>
                <a:srgbClr val="000000"/>
              </a:buClr>
              <a:buSzPts val="1100"/>
              <a:buFont typeface="Arial"/>
              <a:buNone/>
            </a:pPr>
            <a:r>
              <a:rPr lang="en" sz="1200">
                <a:latin typeface="Courier New"/>
                <a:ea typeface="Courier New"/>
                <a:cs typeface="Courier New"/>
                <a:sym typeface="Courier New"/>
              </a:rPr>
              <a:t>		output.write(str(norm) + </a:t>
            </a:r>
            <a:r>
              <a:rPr lang="en" sz="1200">
                <a:solidFill>
                  <a:srgbClr val="7F7F7F"/>
                </a:solidFill>
                <a:latin typeface="Courier New"/>
                <a:ea typeface="Courier New"/>
                <a:cs typeface="Courier New"/>
                <a:sym typeface="Courier New"/>
              </a:rPr>
              <a:t>"\n"</a:t>
            </a:r>
            <a:r>
              <a:rPr lang="en" sz="1200">
                <a:latin typeface="Courier New"/>
                <a:ea typeface="Courier New"/>
                <a:cs typeface="Courier New"/>
                <a:sym typeface="Courier New"/>
              </a:rPr>
              <a:t>) </a:t>
            </a:r>
            <a:r>
              <a:rPr i="1" lang="en" sz="1200">
                <a:solidFill>
                  <a:srgbClr val="76923C"/>
                </a:solidFill>
                <a:latin typeface="Courier New"/>
                <a:ea typeface="Courier New"/>
                <a:cs typeface="Courier New"/>
                <a:sym typeface="Courier New"/>
              </a:rPr>
              <a:t>#output the result to a file</a:t>
            </a:r>
            <a:endParaRPr/>
          </a:p>
          <a:p>
            <a:pPr indent="-342900" lvl="0" marL="342900" rtl="0" algn="l">
              <a:spcBef>
                <a:spcPts val="240"/>
              </a:spcBef>
              <a:spcAft>
                <a:spcPts val="0"/>
              </a:spcAft>
              <a:buClr>
                <a:srgbClr val="000000"/>
              </a:buClr>
              <a:buSzPts val="1100"/>
              <a:buNone/>
            </a:pPr>
            <a:r>
              <a:rPr i="1" lang="en" sz="1200">
                <a:solidFill>
                  <a:srgbClr val="76923C"/>
                </a:solidFill>
                <a:latin typeface="Courier New"/>
                <a:ea typeface="Courier New"/>
                <a:cs typeface="Courier New"/>
                <a:sym typeface="Courier New"/>
              </a:rPr>
              <a:t>		</a:t>
            </a:r>
            <a:r>
              <a:rPr lang="en" sz="1200">
                <a:latin typeface="Courier New"/>
                <a:ea typeface="Courier New"/>
                <a:cs typeface="Courier New"/>
                <a:sym typeface="Courier New"/>
              </a:rPr>
              <a:t>normLengths.append(norm)       </a:t>
            </a:r>
            <a:r>
              <a:rPr i="1" lang="en" sz="1200">
                <a:solidFill>
                  <a:srgbClr val="76923C"/>
                </a:solidFill>
                <a:latin typeface="Courier New"/>
                <a:ea typeface="Courier New"/>
                <a:cs typeface="Courier New"/>
                <a:sym typeface="Courier New"/>
              </a:rPr>
              <a:t># also add the result to a list for graphing later</a:t>
            </a:r>
            <a:endParaRPr i="1" sz="1200">
              <a:solidFill>
                <a:srgbClr val="76923C"/>
              </a:solidFill>
              <a:latin typeface="Courier New"/>
              <a:ea typeface="Courier New"/>
              <a:cs typeface="Courier New"/>
              <a:sym typeface="Courier New"/>
            </a:endParaRPr>
          </a:p>
          <a:p>
            <a:pPr indent="-342900" lvl="0" marL="342900" rtl="0" algn="l">
              <a:spcBef>
                <a:spcPts val="240"/>
              </a:spcBef>
              <a:spcAft>
                <a:spcPts val="0"/>
              </a:spcAft>
              <a:buClr>
                <a:srgbClr val="000000"/>
              </a:buClr>
              <a:buSzPts val="1100"/>
              <a:buFont typeface="Arial"/>
              <a:buNone/>
            </a:pPr>
            <a:r>
              <a:rPr lang="en" sz="1200">
                <a:latin typeface="Courier New"/>
                <a:ea typeface="Courier New"/>
                <a:cs typeface="Courier New"/>
                <a:sym typeface="Courier New"/>
              </a:rPr>
              <a:t>ins.close()</a:t>
            </a:r>
            <a:endParaRPr/>
          </a:p>
          <a:p>
            <a:pPr indent="-342900" lvl="0" marL="342900" rtl="0" algn="l">
              <a:spcBef>
                <a:spcPts val="240"/>
              </a:spcBef>
              <a:spcAft>
                <a:spcPts val="0"/>
              </a:spcAft>
              <a:buClr>
                <a:srgbClr val="000000"/>
              </a:buClr>
              <a:buSzPts val="1100"/>
              <a:buFont typeface="Arial"/>
              <a:buNone/>
            </a:pPr>
            <a:r>
              <a:rPr lang="en" sz="1200">
                <a:latin typeface="Courier New"/>
                <a:ea typeface="Courier New"/>
                <a:cs typeface="Courier New"/>
                <a:sym typeface="Courier New"/>
              </a:rPr>
              <a:t>output.close()</a:t>
            </a:r>
            <a:endParaRPr/>
          </a:p>
          <a:p>
            <a:pPr indent="-266700" lvl="0" marL="342900" rtl="0" algn="l">
              <a:spcBef>
                <a:spcPts val="240"/>
              </a:spcBef>
              <a:spcAft>
                <a:spcPts val="0"/>
              </a:spcAft>
              <a:buClr>
                <a:schemeClr val="dk1"/>
              </a:buClr>
              <a:buSzPts val="1200"/>
              <a:buNone/>
            </a:pPr>
            <a:r>
              <a:t/>
            </a:r>
            <a:endParaRPr sz="1200">
              <a:latin typeface="Courier New"/>
              <a:ea typeface="Courier New"/>
              <a:cs typeface="Courier New"/>
              <a:sym typeface="Courier New"/>
            </a:endParaRPr>
          </a:p>
          <a:p>
            <a:pPr indent="-266700" lvl="0" marL="342900" rtl="0" algn="l">
              <a:spcBef>
                <a:spcPts val="240"/>
              </a:spcBef>
              <a:spcAft>
                <a:spcPts val="0"/>
              </a:spcAft>
              <a:buClr>
                <a:schemeClr val="dk1"/>
              </a:buClr>
              <a:buSzPts val="1200"/>
              <a:buNone/>
            </a:pPr>
            <a:r>
              <a:t/>
            </a:r>
            <a:endParaRPr sz="1200">
              <a:latin typeface="Courier New"/>
              <a:ea typeface="Courier New"/>
              <a:cs typeface="Courier New"/>
              <a:sym typeface="Courier New"/>
            </a:endParaRPr>
          </a:p>
        </p:txBody>
      </p:sp>
      <p:sp>
        <p:nvSpPr>
          <p:cNvPr id="692" name="Google Shape;692;p97"/>
          <p:cNvSpPr txBox="1"/>
          <p:nvPr/>
        </p:nvSpPr>
        <p:spPr>
          <a:xfrm>
            <a:off x="2743200" y="5562600"/>
            <a:ext cx="6038100" cy="953099"/>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spcBef>
                <a:spcPts val="0"/>
              </a:spcBef>
              <a:spcAft>
                <a:spcPts val="0"/>
              </a:spcAft>
              <a:buClr>
                <a:srgbClr val="0000FF"/>
              </a:buClr>
              <a:buSzPts val="1200"/>
              <a:buFont typeface="Calibri"/>
              <a:buNone/>
            </a:pPr>
            <a:r>
              <a:rPr b="1" lang="en" sz="1200">
                <a:solidFill>
                  <a:srgbClr val="0000FF"/>
                </a:solidFill>
                <a:latin typeface="Calibri"/>
                <a:ea typeface="Calibri"/>
                <a:cs typeface="Calibri"/>
                <a:sym typeface="Calibri"/>
              </a:rPr>
              <a:t>** </a:t>
            </a:r>
            <a:r>
              <a:rPr lang="en" sz="1200">
                <a:solidFill>
                  <a:schemeClr val="dk1"/>
                </a:solidFill>
                <a:latin typeface="Calibri"/>
                <a:ea typeface="Calibri"/>
                <a:cs typeface="Calibri"/>
                <a:sym typeface="Calibri"/>
              </a:rPr>
              <a:t>If there are transcript ids in the TSS file that were not in the length file, then we will get an error when we try to look up that id in the hash (because it's just not there). If you think there is a chance this might happen (and there almost always is) just add this quick </a:t>
            </a:r>
            <a:r>
              <a:rPr lang="en" sz="1200">
                <a:solidFill>
                  <a:schemeClr val="dk1"/>
                </a:solidFill>
                <a:latin typeface="Courier New"/>
                <a:ea typeface="Courier New"/>
                <a:cs typeface="Courier New"/>
                <a:sym typeface="Courier New"/>
              </a:rPr>
              <a:t>if </a:t>
            </a:r>
            <a:r>
              <a:rPr lang="en" sz="1200">
                <a:solidFill>
                  <a:schemeClr val="dk1"/>
                </a:solidFill>
                <a:latin typeface="Calibri"/>
                <a:ea typeface="Calibri"/>
                <a:cs typeface="Calibri"/>
                <a:sym typeface="Calibri"/>
              </a:rPr>
              <a:t>statement to skip over any ids that would cause an error.</a:t>
            </a:r>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indexing strings like lists</a:t>
            </a:r>
            <a:endParaRPr/>
          </a:p>
        </p:txBody>
      </p:sp>
      <p:sp>
        <p:nvSpPr>
          <p:cNvPr id="234" name="Google Shape;234;p35"/>
          <p:cNvSpPr txBox="1"/>
          <p:nvPr>
            <p:ph idx="1" type="body"/>
          </p:nvPr>
        </p:nvSpPr>
        <p:spPr>
          <a:xfrm>
            <a:off x="457200" y="1600200"/>
            <a:ext cx="8229600" cy="4648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
              <a:t>Strings are like lists of characters. Although we modify them lists and strings differently, we can access a character in a string by INDEXING.</a:t>
            </a:r>
            <a:endParaRPr/>
          </a:p>
          <a:p>
            <a:pPr indent="0" lvl="2" marL="800100" rtl="0" algn="l">
              <a:spcBef>
                <a:spcPts val="2200"/>
              </a:spcBef>
              <a:spcAft>
                <a:spcPts val="0"/>
              </a:spcAft>
              <a:buClr>
                <a:schemeClr val="dk1"/>
              </a:buClr>
              <a:buSzPts val="2000"/>
              <a:buNone/>
            </a:pPr>
            <a:r>
              <a:rPr lang="en" sz="2000">
                <a:latin typeface="Courier New"/>
                <a:ea typeface="Courier New"/>
                <a:cs typeface="Courier New"/>
                <a:sym typeface="Courier New"/>
              </a:rPr>
              <a:t>&gt;&gt;&gt; seq = "ATGAC"</a:t>
            </a:r>
            <a:endParaRPr/>
          </a:p>
          <a:p>
            <a:pPr indent="0" lvl="2" marL="800100" rtl="0" algn="l">
              <a:spcBef>
                <a:spcPts val="1600"/>
              </a:spcBef>
              <a:spcAft>
                <a:spcPts val="0"/>
              </a:spcAft>
              <a:buClr>
                <a:schemeClr val="dk1"/>
              </a:buClr>
              <a:buSzPts val="2000"/>
              <a:buNone/>
            </a:pPr>
            <a:r>
              <a:rPr lang="en" sz="2000">
                <a:latin typeface="Courier New"/>
                <a:ea typeface="Courier New"/>
                <a:cs typeface="Courier New"/>
                <a:sym typeface="Courier New"/>
              </a:rPr>
              <a:t>&gt;&gt;&gt; seq[0]</a:t>
            </a:r>
            <a:endParaRPr/>
          </a:p>
          <a:p>
            <a:pPr indent="0" lvl="2" marL="800100" rtl="0" algn="l">
              <a:spcBef>
                <a:spcPts val="400"/>
              </a:spcBef>
              <a:spcAft>
                <a:spcPts val="0"/>
              </a:spcAft>
              <a:buClr>
                <a:schemeClr val="dk1"/>
              </a:buClr>
              <a:buSzPts val="2000"/>
              <a:buNone/>
            </a:pPr>
            <a:r>
              <a:rPr lang="en" sz="2000">
                <a:latin typeface="Courier New"/>
                <a:ea typeface="Courier New"/>
                <a:cs typeface="Courier New"/>
                <a:sym typeface="Courier New"/>
              </a:rPr>
              <a:t>'A'</a:t>
            </a:r>
            <a:endParaRPr/>
          </a:p>
          <a:p>
            <a:pPr indent="0" lvl="2" marL="800100" rtl="0" algn="l">
              <a:spcBef>
                <a:spcPts val="1600"/>
              </a:spcBef>
              <a:spcAft>
                <a:spcPts val="0"/>
              </a:spcAft>
              <a:buClr>
                <a:schemeClr val="dk1"/>
              </a:buClr>
              <a:buSzPts val="2000"/>
              <a:buNone/>
            </a:pPr>
            <a:r>
              <a:rPr lang="en" sz="2000">
                <a:latin typeface="Courier New"/>
                <a:ea typeface="Courier New"/>
                <a:cs typeface="Courier New"/>
                <a:sym typeface="Courier New"/>
              </a:rPr>
              <a:t>&gt;&gt;&gt; seq[-1]</a:t>
            </a:r>
            <a:endParaRPr/>
          </a:p>
          <a:p>
            <a:pPr indent="0" lvl="2" marL="800100" rtl="0" algn="l">
              <a:spcBef>
                <a:spcPts val="400"/>
              </a:spcBef>
              <a:spcAft>
                <a:spcPts val="0"/>
              </a:spcAft>
              <a:buClr>
                <a:schemeClr val="dk1"/>
              </a:buClr>
              <a:buSzPts val="2000"/>
              <a:buNone/>
            </a:pPr>
            <a:r>
              <a:rPr lang="en" sz="2000">
                <a:latin typeface="Courier New"/>
                <a:ea typeface="Courier New"/>
                <a:cs typeface="Courier New"/>
                <a:sym typeface="Courier New"/>
              </a:rPr>
              <a:t>'C'</a:t>
            </a:r>
            <a:endParaRPr/>
          </a:p>
          <a:p>
            <a:pPr indent="0" lvl="2" marL="800100" rtl="0" algn="l">
              <a:spcBef>
                <a:spcPts val="1600"/>
              </a:spcBef>
              <a:spcAft>
                <a:spcPts val="0"/>
              </a:spcAft>
              <a:buClr>
                <a:schemeClr val="dk1"/>
              </a:buClr>
              <a:buSzPts val="2000"/>
              <a:buNone/>
            </a:pPr>
            <a:r>
              <a:rPr lang="en" sz="2000">
                <a:latin typeface="Courier New"/>
                <a:ea typeface="Courier New"/>
                <a:cs typeface="Courier New"/>
                <a:sym typeface="Courier New"/>
              </a:rPr>
              <a:t>&gt;&gt;&gt; seq[1:4]</a:t>
            </a:r>
            <a:endParaRPr/>
          </a:p>
          <a:p>
            <a:pPr indent="0" lvl="2" marL="800100" rtl="0" algn="l">
              <a:spcBef>
                <a:spcPts val="400"/>
              </a:spcBef>
              <a:spcAft>
                <a:spcPts val="0"/>
              </a:spcAft>
              <a:buClr>
                <a:schemeClr val="dk1"/>
              </a:buClr>
              <a:buSzPts val="2000"/>
              <a:buNone/>
            </a:pPr>
            <a:r>
              <a:rPr lang="en" sz="2000">
                <a:latin typeface="Courier New"/>
                <a:ea typeface="Courier New"/>
                <a:cs typeface="Courier New"/>
                <a:sym typeface="Courier New"/>
              </a:rPr>
              <a:t>'TGA'</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6" name="Shape 696"/>
        <p:cNvGrpSpPr/>
        <p:nvPr/>
      </p:nvGrpSpPr>
      <p:grpSpPr>
        <a:xfrm>
          <a:off x="0" y="0"/>
          <a:ext cx="0" cy="0"/>
          <a:chOff x="0" y="0"/>
          <a:chExt cx="0" cy="0"/>
        </a:xfrm>
      </p:grpSpPr>
      <p:sp>
        <p:nvSpPr>
          <p:cNvPr id="697" name="Google Shape;697;p98"/>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Ex. cont.: Output</a:t>
            </a:r>
            <a:endParaRPr/>
          </a:p>
        </p:txBody>
      </p:sp>
      <p:sp>
        <p:nvSpPr>
          <p:cNvPr id="698" name="Google Shape;698;p98"/>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chemeClr val="dk1"/>
              </a:buClr>
              <a:buSzPts val="3200"/>
              <a:buNone/>
            </a:pPr>
            <a:r>
              <a:rPr lang="en"/>
              <a:t>Here's what the output file looks like:</a:t>
            </a:r>
            <a:endParaRPr/>
          </a:p>
        </p:txBody>
      </p:sp>
      <p:sp>
        <p:nvSpPr>
          <p:cNvPr id="699" name="Google Shape;699;p98"/>
          <p:cNvSpPr txBox="1"/>
          <p:nvPr/>
        </p:nvSpPr>
        <p:spPr>
          <a:xfrm>
            <a:off x="563575" y="2619475"/>
            <a:ext cx="1892099" cy="3119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ourier New"/>
              <a:buNone/>
            </a:pPr>
            <a:r>
              <a:rPr lang="en" sz="1200">
                <a:solidFill>
                  <a:schemeClr val="dk1"/>
                </a:solidFill>
                <a:latin typeface="Courier New"/>
                <a:ea typeface="Courier New"/>
                <a:cs typeface="Courier New"/>
                <a:sym typeface="Courier New"/>
              </a:rPr>
              <a:t>RelativePos</a:t>
            </a:r>
            <a:endParaRPr/>
          </a:p>
          <a:p>
            <a:pPr indent="0" lvl="0" marL="0" marR="0" rtl="0" algn="l">
              <a:spcBef>
                <a:spcPts val="0"/>
              </a:spcBef>
              <a:spcAft>
                <a:spcPts val="0"/>
              </a:spcAft>
              <a:buClr>
                <a:schemeClr val="dk1"/>
              </a:buClr>
              <a:buSzPts val="1200"/>
              <a:buFont typeface="Courier New"/>
              <a:buNone/>
            </a:pPr>
            <a:r>
              <a:rPr lang="en" sz="1200">
                <a:solidFill>
                  <a:schemeClr val="dk1"/>
                </a:solidFill>
                <a:latin typeface="Courier New"/>
                <a:ea typeface="Courier New"/>
                <a:cs typeface="Courier New"/>
                <a:sym typeface="Courier New"/>
              </a:rPr>
              <a:t>0.0147118921128</a:t>
            </a:r>
            <a:endParaRPr/>
          </a:p>
          <a:p>
            <a:pPr indent="0" lvl="0" marL="0" marR="0" rtl="0" algn="l">
              <a:spcBef>
                <a:spcPts val="0"/>
              </a:spcBef>
              <a:spcAft>
                <a:spcPts val="0"/>
              </a:spcAft>
              <a:buClr>
                <a:schemeClr val="dk1"/>
              </a:buClr>
              <a:buSzPts val="1200"/>
              <a:buFont typeface="Courier New"/>
              <a:buNone/>
            </a:pPr>
            <a:r>
              <a:rPr lang="en" sz="1200">
                <a:solidFill>
                  <a:schemeClr val="dk1"/>
                </a:solidFill>
                <a:latin typeface="Courier New"/>
                <a:ea typeface="Courier New"/>
                <a:cs typeface="Courier New"/>
                <a:sym typeface="Courier New"/>
              </a:rPr>
              <a:t>0.0506072874494</a:t>
            </a:r>
            <a:endParaRPr/>
          </a:p>
          <a:p>
            <a:pPr indent="0" lvl="0" marL="0" marR="0" rtl="0" algn="l">
              <a:spcBef>
                <a:spcPts val="0"/>
              </a:spcBef>
              <a:spcAft>
                <a:spcPts val="0"/>
              </a:spcAft>
              <a:buClr>
                <a:schemeClr val="dk1"/>
              </a:buClr>
              <a:buSzPts val="1200"/>
              <a:buFont typeface="Courier New"/>
              <a:buNone/>
            </a:pPr>
            <a:r>
              <a:rPr lang="en" sz="1200">
                <a:solidFill>
                  <a:schemeClr val="dk1"/>
                </a:solidFill>
                <a:latin typeface="Courier New"/>
                <a:ea typeface="Courier New"/>
                <a:cs typeface="Courier New"/>
                <a:sym typeface="Courier New"/>
              </a:rPr>
              <a:t>0.0754048582996</a:t>
            </a:r>
            <a:endParaRPr/>
          </a:p>
          <a:p>
            <a:pPr indent="0" lvl="0" marL="0" marR="0" rtl="0" algn="l">
              <a:spcBef>
                <a:spcPts val="0"/>
              </a:spcBef>
              <a:spcAft>
                <a:spcPts val="0"/>
              </a:spcAft>
              <a:buClr>
                <a:schemeClr val="dk1"/>
              </a:buClr>
              <a:buSzPts val="1200"/>
              <a:buFont typeface="Courier New"/>
              <a:buNone/>
            </a:pPr>
            <a:r>
              <a:rPr lang="en" sz="1200">
                <a:solidFill>
                  <a:schemeClr val="dk1"/>
                </a:solidFill>
                <a:latin typeface="Courier New"/>
                <a:ea typeface="Courier New"/>
                <a:cs typeface="Courier New"/>
                <a:sym typeface="Courier New"/>
              </a:rPr>
              <a:t>0.0229226361032</a:t>
            </a:r>
            <a:endParaRPr/>
          </a:p>
          <a:p>
            <a:pPr indent="0" lvl="0" marL="0" marR="0" rtl="0" algn="l">
              <a:spcBef>
                <a:spcPts val="0"/>
              </a:spcBef>
              <a:spcAft>
                <a:spcPts val="0"/>
              </a:spcAft>
              <a:buClr>
                <a:schemeClr val="dk1"/>
              </a:buClr>
              <a:buSzPts val="1200"/>
              <a:buFont typeface="Courier New"/>
              <a:buNone/>
            </a:pPr>
            <a:r>
              <a:rPr lang="en" sz="1200">
                <a:solidFill>
                  <a:schemeClr val="dk1"/>
                </a:solidFill>
                <a:latin typeface="Courier New"/>
                <a:ea typeface="Courier New"/>
                <a:cs typeface="Courier New"/>
                <a:sym typeface="Courier New"/>
              </a:rPr>
              <a:t>0.0506208213945</a:t>
            </a:r>
            <a:endParaRPr/>
          </a:p>
          <a:p>
            <a:pPr indent="0" lvl="0" marL="0" marR="0" rtl="0" algn="l">
              <a:spcBef>
                <a:spcPts val="0"/>
              </a:spcBef>
              <a:spcAft>
                <a:spcPts val="0"/>
              </a:spcAft>
              <a:buClr>
                <a:schemeClr val="dk1"/>
              </a:buClr>
              <a:buSzPts val="1200"/>
              <a:buFont typeface="Courier New"/>
              <a:buNone/>
            </a:pPr>
            <a:r>
              <a:rPr lang="en" sz="1200">
                <a:solidFill>
                  <a:schemeClr val="dk1"/>
                </a:solidFill>
                <a:latin typeface="Courier New"/>
                <a:ea typeface="Courier New"/>
                <a:cs typeface="Courier New"/>
                <a:sym typeface="Courier New"/>
              </a:rPr>
              <a:t>0.0787010506208</a:t>
            </a:r>
            <a:endParaRPr/>
          </a:p>
          <a:p>
            <a:pPr indent="0" lvl="0" marL="0" marR="0" rtl="0" algn="l">
              <a:spcBef>
                <a:spcPts val="0"/>
              </a:spcBef>
              <a:spcAft>
                <a:spcPts val="0"/>
              </a:spcAft>
              <a:buClr>
                <a:schemeClr val="dk1"/>
              </a:buClr>
              <a:buSzPts val="1200"/>
              <a:buFont typeface="Courier New"/>
              <a:buNone/>
            </a:pPr>
            <a:r>
              <a:rPr lang="en" sz="1200">
                <a:solidFill>
                  <a:schemeClr val="dk1"/>
                </a:solidFill>
                <a:latin typeface="Courier New"/>
                <a:ea typeface="Courier New"/>
                <a:cs typeface="Courier New"/>
                <a:sym typeface="Courier New"/>
              </a:rPr>
              <a:t>0.140783190067</a:t>
            </a:r>
            <a:endParaRPr/>
          </a:p>
          <a:p>
            <a:pPr indent="0" lvl="0" marL="0" marR="0" rtl="0" algn="l">
              <a:spcBef>
                <a:spcPts val="0"/>
              </a:spcBef>
              <a:spcAft>
                <a:spcPts val="0"/>
              </a:spcAft>
              <a:buClr>
                <a:schemeClr val="dk1"/>
              </a:buClr>
              <a:buSzPts val="1200"/>
              <a:buFont typeface="Courier New"/>
              <a:buNone/>
            </a:pPr>
            <a:r>
              <a:rPr lang="en" sz="1200">
                <a:solidFill>
                  <a:schemeClr val="dk1"/>
                </a:solidFill>
                <a:latin typeface="Courier New"/>
                <a:ea typeface="Courier New"/>
                <a:cs typeface="Courier New"/>
                <a:sym typeface="Courier New"/>
              </a:rPr>
              <a:t>0.170009551098</a:t>
            </a:r>
            <a:endParaRPr/>
          </a:p>
          <a:p>
            <a:pPr indent="0" lvl="0" marL="0" marR="0" rtl="0" algn="l">
              <a:spcBef>
                <a:spcPts val="0"/>
              </a:spcBef>
              <a:spcAft>
                <a:spcPts val="0"/>
              </a:spcAft>
              <a:buClr>
                <a:schemeClr val="dk1"/>
              </a:buClr>
              <a:buSzPts val="1200"/>
              <a:buFont typeface="Courier New"/>
              <a:buNone/>
            </a:pPr>
            <a:r>
              <a:rPr lang="en" sz="1200">
                <a:solidFill>
                  <a:schemeClr val="dk1"/>
                </a:solidFill>
                <a:latin typeface="Courier New"/>
                <a:ea typeface="Courier New"/>
                <a:cs typeface="Courier New"/>
                <a:sym typeface="Courier New"/>
              </a:rPr>
              <a:t>0.0329929300864</a:t>
            </a:r>
            <a:endParaRPr/>
          </a:p>
          <a:p>
            <a:pPr indent="0" lvl="0" marL="0" marR="0" rtl="0" algn="l">
              <a:spcBef>
                <a:spcPts val="0"/>
              </a:spcBef>
              <a:spcAft>
                <a:spcPts val="0"/>
              </a:spcAft>
              <a:buClr>
                <a:schemeClr val="dk1"/>
              </a:buClr>
              <a:buSzPts val="1200"/>
              <a:buFont typeface="Courier New"/>
              <a:buNone/>
            </a:pPr>
            <a:r>
              <a:rPr lang="en" sz="1200">
                <a:solidFill>
                  <a:schemeClr val="dk1"/>
                </a:solidFill>
                <a:latin typeface="Courier New"/>
                <a:ea typeface="Courier New"/>
                <a:cs typeface="Courier New"/>
                <a:sym typeface="Courier New"/>
              </a:rPr>
              <a:t>0.0675569520817</a:t>
            </a:r>
            <a:endParaRPr/>
          </a:p>
          <a:p>
            <a:pPr indent="0" lvl="0" marL="0" marR="0" rtl="0" algn="l">
              <a:spcBef>
                <a:spcPts val="0"/>
              </a:spcBef>
              <a:spcAft>
                <a:spcPts val="0"/>
              </a:spcAft>
              <a:buClr>
                <a:schemeClr val="dk1"/>
              </a:buClr>
              <a:buSzPts val="1200"/>
              <a:buFont typeface="Courier New"/>
              <a:buNone/>
            </a:pPr>
            <a:r>
              <a:rPr lang="en" sz="1200">
                <a:solidFill>
                  <a:schemeClr val="dk1"/>
                </a:solidFill>
                <a:latin typeface="Courier New"/>
                <a:ea typeface="Courier New"/>
                <a:cs typeface="Courier New"/>
                <a:sym typeface="Courier New"/>
              </a:rPr>
              <a:t>0.0523469608479</a:t>
            </a:r>
            <a:endParaRPr/>
          </a:p>
          <a:p>
            <a:pPr indent="0" lvl="0" marL="0" marR="0" rtl="0" algn="l">
              <a:spcBef>
                <a:spcPts val="0"/>
              </a:spcBef>
              <a:spcAft>
                <a:spcPts val="0"/>
              </a:spcAft>
              <a:buClr>
                <a:schemeClr val="dk1"/>
              </a:buClr>
              <a:buSzPts val="1200"/>
              <a:buFont typeface="Courier New"/>
              <a:buNone/>
            </a:pPr>
            <a:r>
              <a:rPr lang="en" sz="1200">
                <a:solidFill>
                  <a:schemeClr val="dk1"/>
                </a:solidFill>
                <a:latin typeface="Courier New"/>
                <a:ea typeface="Courier New"/>
                <a:cs typeface="Courier New"/>
                <a:sym typeface="Courier New"/>
              </a:rPr>
              <a:t>0.0627298291153</a:t>
            </a:r>
            <a:endParaRPr/>
          </a:p>
          <a:p>
            <a:pPr indent="0" lvl="0" marL="0" marR="0" rtl="0" algn="l">
              <a:spcBef>
                <a:spcPts val="0"/>
              </a:spcBef>
              <a:spcAft>
                <a:spcPts val="0"/>
              </a:spcAft>
              <a:buClr>
                <a:schemeClr val="dk1"/>
              </a:buClr>
              <a:buSzPts val="1200"/>
              <a:buFont typeface="Courier New"/>
              <a:buNone/>
            </a:pPr>
            <a:r>
              <a:rPr lang="en" sz="1200">
                <a:solidFill>
                  <a:schemeClr val="dk1"/>
                </a:solidFill>
                <a:latin typeface="Courier New"/>
                <a:ea typeface="Courier New"/>
                <a:cs typeface="Courier New"/>
                <a:sym typeface="Courier New"/>
              </a:rPr>
              <a:t>0.0752757949384</a:t>
            </a:r>
            <a:endParaRPr/>
          </a:p>
          <a:p>
            <a:pPr indent="0" lvl="0" marL="0" marR="0" rtl="0" algn="l">
              <a:spcBef>
                <a:spcPts val="0"/>
              </a:spcBef>
              <a:spcAft>
                <a:spcPts val="0"/>
              </a:spcAft>
              <a:buClr>
                <a:schemeClr val="dk1"/>
              </a:buClr>
              <a:buSzPts val="1200"/>
              <a:buFont typeface="Courier New"/>
              <a:buNone/>
            </a:pPr>
            <a:r>
              <a:rPr lang="en" sz="1200">
                <a:solidFill>
                  <a:schemeClr val="dk1"/>
                </a:solidFill>
                <a:latin typeface="Courier New"/>
                <a:ea typeface="Courier New"/>
                <a:cs typeface="Courier New"/>
                <a:sym typeface="Courier New"/>
              </a:rPr>
              <a:t>0.100800346096</a:t>
            </a:r>
            <a:endParaRPr/>
          </a:p>
          <a:p>
            <a:pPr indent="0" lvl="0" marL="0" marR="0" rtl="0" algn="l">
              <a:spcBef>
                <a:spcPts val="0"/>
              </a:spcBef>
              <a:spcAft>
                <a:spcPts val="0"/>
              </a:spcAft>
              <a:buClr>
                <a:schemeClr val="dk1"/>
              </a:buClr>
              <a:buSzPts val="1200"/>
              <a:buFont typeface="Courier New"/>
              <a:buNone/>
            </a:pPr>
            <a:r>
              <a:rPr lang="en" sz="12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200">
              <a:solidFill>
                <a:schemeClr val="dk1"/>
              </a:solidFill>
              <a:latin typeface="Courier New"/>
              <a:ea typeface="Courier New"/>
              <a:cs typeface="Courier New"/>
              <a:sym typeface="Courier New"/>
            </a:endParaRPr>
          </a:p>
        </p:txBody>
      </p:sp>
    </p:spTree>
  </p:cSld>
  <p:clrMapOvr>
    <a:masterClrMapping/>
  </p:clrMapOvr>
  <p:transition spd="slow">
    <p:fade thruBlk="1"/>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Google Shape;704;p99"/>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Using matplotlib</a:t>
            </a:r>
            <a:endParaRPr/>
          </a:p>
        </p:txBody>
      </p:sp>
      <p:sp>
        <p:nvSpPr>
          <p:cNvPr id="705" name="Google Shape;705;p99"/>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None/>
            </a:pPr>
            <a:r>
              <a:rPr lang="en" sz="2400"/>
              <a:t>This type of data is best represented using a histogram. Here's how you can easily create a histogram using the package </a:t>
            </a:r>
            <a:r>
              <a:rPr lang="en" sz="2400" u="sng">
                <a:solidFill>
                  <a:schemeClr val="hlink"/>
                </a:solidFill>
                <a:hlinkClick r:id="rId3"/>
              </a:rPr>
              <a:t>matplotlib</a:t>
            </a:r>
            <a:r>
              <a:rPr lang="en" sz="2400"/>
              <a:t>:</a:t>
            </a:r>
            <a:endParaRPr/>
          </a:p>
          <a:p>
            <a:pPr indent="-139700" lvl="0" marL="342900" rtl="0" algn="l">
              <a:spcBef>
                <a:spcPts val="640"/>
              </a:spcBef>
              <a:spcAft>
                <a:spcPts val="0"/>
              </a:spcAft>
              <a:buClr>
                <a:schemeClr val="dk1"/>
              </a:buClr>
              <a:buSzPts val="3200"/>
              <a:buNone/>
            </a:pPr>
            <a:r>
              <a:t/>
            </a:r>
            <a:endParaRPr/>
          </a:p>
        </p:txBody>
      </p:sp>
      <p:pic>
        <p:nvPicPr>
          <p:cNvPr id="706" name="Google Shape;706;p99"/>
          <p:cNvPicPr preferRelativeResize="0"/>
          <p:nvPr/>
        </p:nvPicPr>
        <p:blipFill rotWithShape="1">
          <a:blip r:embed="rId4">
            <a:alphaModFix/>
          </a:blip>
          <a:srcRect b="0" l="0" r="0" t="0"/>
          <a:stretch/>
        </p:blipFill>
        <p:spPr>
          <a:xfrm>
            <a:off x="533400" y="2971800"/>
            <a:ext cx="7877175" cy="3657600"/>
          </a:xfrm>
          <a:prstGeom prst="rect">
            <a:avLst/>
          </a:prstGeom>
          <a:noFill/>
          <a:ln>
            <a:noFill/>
          </a:ln>
        </p:spPr>
      </p:pic>
      <p:cxnSp>
        <p:nvCxnSpPr>
          <p:cNvPr id="707" name="Google Shape;707;p99"/>
          <p:cNvCxnSpPr/>
          <p:nvPr/>
        </p:nvCxnSpPr>
        <p:spPr>
          <a:xfrm flipH="1" rot="10800000">
            <a:off x="2286000" y="3733800"/>
            <a:ext cx="3124200" cy="76200"/>
          </a:xfrm>
          <a:prstGeom prst="straightConnector1">
            <a:avLst/>
          </a:prstGeom>
          <a:noFill/>
          <a:ln cap="flat" cmpd="sng" w="9525">
            <a:solidFill>
              <a:srgbClr val="4A7DBA"/>
            </a:solidFill>
            <a:prstDash val="solid"/>
            <a:round/>
            <a:headEnd len="med" w="med" type="stealth"/>
            <a:tailEnd len="sm" w="sm" type="none"/>
          </a:ln>
        </p:spPr>
      </p:cxnSp>
      <p:sp>
        <p:nvSpPr>
          <p:cNvPr id="708" name="Google Shape;708;p99"/>
          <p:cNvSpPr txBox="1"/>
          <p:nvPr/>
        </p:nvSpPr>
        <p:spPr>
          <a:xfrm>
            <a:off x="5413916" y="3315629"/>
            <a:ext cx="2739483"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400">
                <a:solidFill>
                  <a:schemeClr val="dk1"/>
                </a:solidFill>
                <a:latin typeface="Courier New"/>
                <a:ea typeface="Courier New"/>
                <a:cs typeface="Courier New"/>
                <a:sym typeface="Courier New"/>
              </a:rPr>
              <a:t>normLengths</a:t>
            </a:r>
            <a:r>
              <a:rPr lang="en" sz="1400">
                <a:solidFill>
                  <a:schemeClr val="dk1"/>
                </a:solidFill>
                <a:latin typeface="Calibri"/>
                <a:ea typeface="Calibri"/>
                <a:cs typeface="Calibri"/>
                <a:sym typeface="Calibri"/>
              </a:rPr>
              <a:t> is the list of normalized lengths that we created on the previous slide</a:t>
            </a:r>
            <a:endParaRPr/>
          </a:p>
        </p:txBody>
      </p:sp>
    </p:spTree>
  </p:cSld>
  <p:clrMapOvr>
    <a:masterClrMapping/>
  </p:clrMapOvr>
  <p:transition spd="slow">
    <p:fade thruBlk="1"/>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2" name="Shape 712"/>
        <p:cNvGrpSpPr/>
        <p:nvPr/>
      </p:nvGrpSpPr>
      <p:grpSpPr>
        <a:xfrm>
          <a:off x="0" y="0"/>
          <a:ext cx="0" cy="0"/>
          <a:chOff x="0" y="0"/>
          <a:chExt cx="0" cy="0"/>
        </a:xfrm>
      </p:grpSpPr>
      <p:sp>
        <p:nvSpPr>
          <p:cNvPr id="713" name="Google Shape;713;p100"/>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Using matplotlib</a:t>
            </a:r>
            <a:endParaRPr/>
          </a:p>
        </p:txBody>
      </p:sp>
      <p:sp>
        <p:nvSpPr>
          <p:cNvPr id="714" name="Google Shape;714;p100"/>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None/>
            </a:pPr>
            <a:r>
              <a:rPr lang="en" sz="2400"/>
              <a:t>Here's the same plot, but using some options to make it look nicer:</a:t>
            </a:r>
            <a:endParaRPr/>
          </a:p>
          <a:p>
            <a:pPr indent="-139700" lvl="0" marL="342900" rtl="0" algn="l">
              <a:spcBef>
                <a:spcPts val="640"/>
              </a:spcBef>
              <a:spcAft>
                <a:spcPts val="0"/>
              </a:spcAft>
              <a:buClr>
                <a:schemeClr val="dk1"/>
              </a:buClr>
              <a:buSzPts val="3200"/>
              <a:buNone/>
            </a:pPr>
            <a:r>
              <a:t/>
            </a:r>
            <a:endParaRPr/>
          </a:p>
        </p:txBody>
      </p:sp>
      <p:pic>
        <p:nvPicPr>
          <p:cNvPr id="715" name="Google Shape;715;p100"/>
          <p:cNvPicPr preferRelativeResize="0"/>
          <p:nvPr/>
        </p:nvPicPr>
        <p:blipFill rotWithShape="1">
          <a:blip r:embed="rId3">
            <a:alphaModFix/>
          </a:blip>
          <a:srcRect b="0" l="0" r="0" t="0"/>
          <a:stretch/>
        </p:blipFill>
        <p:spPr>
          <a:xfrm>
            <a:off x="551985" y="2590800"/>
            <a:ext cx="7715250" cy="3819525"/>
          </a:xfrm>
          <a:prstGeom prst="rect">
            <a:avLst/>
          </a:prstGeom>
          <a:noFill/>
          <a:ln>
            <a:noFill/>
          </a:ln>
        </p:spPr>
      </p:pic>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Lab4 Comments</a:t>
            </a:r>
            <a:endParaRPr/>
          </a:p>
        </p:txBody>
      </p:sp>
      <p:sp>
        <p:nvSpPr>
          <p:cNvPr id="241" name="Google Shape;241;p36"/>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Close your files when you are done reading them</a:t>
            </a:r>
            <a:endParaRPr/>
          </a:p>
          <a:p>
            <a:pPr indent="-342900" lvl="0" marL="457200" rtl="0" algn="l">
              <a:spcBef>
                <a:spcPts val="0"/>
              </a:spcBef>
              <a:spcAft>
                <a:spcPts val="0"/>
              </a:spcAft>
              <a:buSzPts val="1800"/>
              <a:buChar char="•"/>
            </a:pPr>
            <a:r>
              <a:rPr lang="en"/>
              <a:t>Strings are NOT lists. But we can index into strings like we do lists.</a:t>
            </a:r>
            <a:endParaRPr/>
          </a:p>
          <a:p>
            <a:pPr indent="-342900" lvl="0" marL="457200" rtl="0" algn="l">
              <a:spcBef>
                <a:spcPts val="0"/>
              </a:spcBef>
              <a:spcAft>
                <a:spcPts val="0"/>
              </a:spcAft>
              <a:buSzPts val="1800"/>
              <a:buChar char="•"/>
            </a:pPr>
            <a:r>
              <a:rPr lang="en"/>
              <a:t>Comment your code!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0" st="0"/>
                                            </p:txEl>
                                          </p:spTgt>
                                        </p:tgtEl>
                                        <p:attrNameLst>
                                          <p:attrName>style.visibility</p:attrName>
                                        </p:attrNameLst>
                                      </p:cBhvr>
                                      <p:to>
                                        <p:strVal val="visible"/>
                                      </p:to>
                                    </p:set>
                                    <p:animEffect filter="fade" transition="in">
                                      <p:cBhvr>
                                        <p:cTn dur="1000"/>
                                        <p:tgtEl>
                                          <p:spTgt spid="2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1" st="1"/>
                                            </p:txEl>
                                          </p:spTgt>
                                        </p:tgtEl>
                                        <p:attrNameLst>
                                          <p:attrName>style.visibility</p:attrName>
                                        </p:attrNameLst>
                                      </p:cBhvr>
                                      <p:to>
                                        <p:strVal val="visible"/>
                                      </p:to>
                                    </p:set>
                                    <p:animEffect filter="fade" transition="in">
                                      <p:cBhvr>
                                        <p:cTn dur="1000"/>
                                        <p:tgtEl>
                                          <p:spTgt spid="2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2" st="2"/>
                                            </p:txEl>
                                          </p:spTgt>
                                        </p:tgtEl>
                                        <p:attrNameLst>
                                          <p:attrName>style.visibility</p:attrName>
                                        </p:attrNameLst>
                                      </p:cBhvr>
                                      <p:to>
                                        <p:strVal val="visible"/>
                                      </p:to>
                                    </p:set>
                                    <p:animEffect filter="fade" transition="in">
                                      <p:cBhvr>
                                        <p:cTn dur="1000"/>
                                        <p:tgtEl>
                                          <p:spTgt spid="24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Comment your code!!</a:t>
            </a:r>
            <a:endParaRPr/>
          </a:p>
        </p:txBody>
      </p:sp>
      <p:sp>
        <p:nvSpPr>
          <p:cNvPr id="248" name="Google Shape;248;p37"/>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b="1" lang="en"/>
              <a:t>Write your code to be consumed by other programmers first, and by your computer second</a:t>
            </a:r>
            <a:endParaRPr b="1"/>
          </a:p>
          <a:p>
            <a:pPr indent="-342900" lvl="0" marL="457200" rtl="0" algn="l">
              <a:spcBef>
                <a:spcPts val="0"/>
              </a:spcBef>
              <a:spcAft>
                <a:spcPts val="0"/>
              </a:spcAft>
              <a:buSzPts val="1800"/>
              <a:buChar char="•"/>
            </a:pPr>
            <a:r>
              <a:rPr lang="en"/>
              <a:t>Comments are to tell the programmer</a:t>
            </a:r>
            <a:endParaRPr/>
          </a:p>
          <a:p>
            <a:pPr indent="-342900" lvl="1" marL="914400" rtl="0" algn="l">
              <a:spcBef>
                <a:spcPts val="0"/>
              </a:spcBef>
              <a:spcAft>
                <a:spcPts val="0"/>
              </a:spcAft>
              <a:buSzPts val="1800"/>
              <a:buChar char="–"/>
            </a:pPr>
            <a:r>
              <a:rPr lang="en"/>
              <a:t>How/Why the program works</a:t>
            </a:r>
            <a:endParaRPr/>
          </a:p>
          <a:p>
            <a:pPr indent="-342900" lvl="1" marL="914400" rtl="0" algn="l">
              <a:spcBef>
                <a:spcPts val="0"/>
              </a:spcBef>
              <a:spcAft>
                <a:spcPts val="0"/>
              </a:spcAft>
              <a:buSzPts val="1800"/>
              <a:buChar char="–"/>
            </a:pPr>
            <a:r>
              <a:rPr lang="en"/>
              <a:t>Why the program is written</a:t>
            </a:r>
            <a:endParaRPr/>
          </a:p>
          <a:p>
            <a:pPr indent="-342900" lvl="0" marL="457200" rtl="0" algn="l">
              <a:spcBef>
                <a:spcPts val="0"/>
              </a:spcBef>
              <a:spcAft>
                <a:spcPts val="0"/>
              </a:spcAft>
              <a:buSzPts val="1800"/>
              <a:buChar char="•"/>
            </a:pPr>
            <a:r>
              <a:rPr lang="en"/>
              <a:t>You can add comments AFTER you’ve cleaned your code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