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304" r:id="rId2"/>
    <p:sldId id="305" r:id="rId3"/>
    <p:sldId id="306" r:id="rId4"/>
    <p:sldId id="310" r:id="rId5"/>
    <p:sldId id="256" r:id="rId6"/>
    <p:sldId id="257" r:id="rId7"/>
    <p:sldId id="313" r:id="rId8"/>
    <p:sldId id="262" r:id="rId9"/>
    <p:sldId id="307" r:id="rId10"/>
    <p:sldId id="317" r:id="rId11"/>
    <p:sldId id="312" r:id="rId12"/>
    <p:sldId id="308" r:id="rId13"/>
    <p:sldId id="264" r:id="rId14"/>
    <p:sldId id="265" r:id="rId15"/>
    <p:sldId id="325" r:id="rId16"/>
    <p:sldId id="326" r:id="rId17"/>
    <p:sldId id="258" r:id="rId18"/>
    <p:sldId id="260" r:id="rId19"/>
    <p:sldId id="309" r:id="rId20"/>
    <p:sldId id="314" r:id="rId21"/>
    <p:sldId id="261" r:id="rId22"/>
    <p:sldId id="266" r:id="rId23"/>
    <p:sldId id="297" r:id="rId24"/>
    <p:sldId id="315" r:id="rId25"/>
    <p:sldId id="267" r:id="rId26"/>
    <p:sldId id="268" r:id="rId27"/>
    <p:sldId id="269" r:id="rId28"/>
    <p:sldId id="270" r:id="rId29"/>
    <p:sldId id="316" r:id="rId30"/>
    <p:sldId id="271" r:id="rId31"/>
    <p:sldId id="273" r:id="rId32"/>
    <p:sldId id="295" r:id="rId33"/>
    <p:sldId id="294" r:id="rId34"/>
    <p:sldId id="300" r:id="rId35"/>
    <p:sldId id="301" r:id="rId36"/>
    <p:sldId id="302" r:id="rId37"/>
    <p:sldId id="274" r:id="rId38"/>
    <p:sldId id="285" r:id="rId39"/>
    <p:sldId id="275" r:id="rId40"/>
    <p:sldId id="286" r:id="rId41"/>
    <p:sldId id="276" r:id="rId42"/>
    <p:sldId id="287" r:id="rId43"/>
    <p:sldId id="277" r:id="rId44"/>
    <p:sldId id="288" r:id="rId45"/>
    <p:sldId id="278" r:id="rId46"/>
    <p:sldId id="289" r:id="rId47"/>
    <p:sldId id="279" r:id="rId48"/>
    <p:sldId id="290" r:id="rId49"/>
    <p:sldId id="280" r:id="rId50"/>
    <p:sldId id="291" r:id="rId51"/>
    <p:sldId id="281" r:id="rId52"/>
    <p:sldId id="292" r:id="rId53"/>
    <p:sldId id="282" r:id="rId54"/>
    <p:sldId id="283" r:id="rId55"/>
    <p:sldId id="284" r:id="rId56"/>
    <p:sldId id="293" r:id="rId57"/>
    <p:sldId id="322" r:id="rId58"/>
    <p:sldId id="323" r:id="rId59"/>
    <p:sldId id="324" r:id="rId60"/>
    <p:sldId id="318" r:id="rId61"/>
    <p:sldId id="311" r:id="rId62"/>
    <p:sldId id="319" r:id="rId63"/>
    <p:sldId id="320" r:id="rId64"/>
    <p:sldId id="321" r:id="rId65"/>
    <p:sldId id="299" r:id="rId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5"/>
    <p:restoredTop sz="86339" autoAdjust="0"/>
  </p:normalViewPr>
  <p:slideViewPr>
    <p:cSldViewPr snapToGrid="0">
      <p:cViewPr>
        <p:scale>
          <a:sx n="80" d="100"/>
          <a:sy n="80" d="100"/>
        </p:scale>
        <p:origin x="800" y="216"/>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5304A39-1557-4E6E-84CD-682DA3CA00B4}" type="datetimeFigureOut">
              <a:rPr lang="en-US" smtClean="0"/>
              <a:t>9/4/17</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EAA073-A5A1-488D-BF9F-079A4318460E}" type="slidenum">
              <a:rPr lang="en-US" smtClean="0"/>
              <a:t>‹#›</a:t>
            </a:fld>
            <a:endParaRPr lang="en-US" dirty="0"/>
          </a:p>
        </p:txBody>
      </p:sp>
    </p:spTree>
    <p:extLst>
      <p:ext uri="{BB962C8B-B14F-4D97-AF65-F5344CB8AC3E}">
        <p14:creationId xmlns:p14="http://schemas.microsoft.com/office/powerpoint/2010/main" val="3043067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so much to IBI for sponsoring this year's </a:t>
            </a:r>
            <a:r>
              <a:rPr lang="en-US" dirty="0" err="1" smtClean="0"/>
              <a:t>bootcamp</a:t>
            </a:r>
            <a:r>
              <a:rPr lang="en-US" dirty="0" smtClean="0"/>
              <a:t>! Thank you to Sarah Middleton for creating and making</a:t>
            </a:r>
            <a:r>
              <a:rPr lang="en-US" baseline="0" dirty="0" smtClean="0"/>
              <a:t> this workshop possible. This is the first time the workshop will be held without her, and it will be trial and </a:t>
            </a:r>
            <a:r>
              <a:rPr lang="en-US" baseline="0" dirty="0" smtClean="0"/>
              <a:t>error process. </a:t>
            </a:r>
            <a:r>
              <a:rPr lang="en-US" baseline="0" dirty="0" smtClean="0"/>
              <a:t>So I </a:t>
            </a:r>
            <a:r>
              <a:rPr lang="en-US" baseline="0" dirty="0" smtClean="0"/>
              <a:t>apologize </a:t>
            </a:r>
            <a:r>
              <a:rPr lang="en-US" baseline="0" dirty="0" smtClean="0"/>
              <a:t>in advanced and thank everyone for their patience. We will be doing things a bit differently. There wont be one single lecturer. GCB students and </a:t>
            </a:r>
            <a:r>
              <a:rPr lang="en-US" baseline="0" dirty="0" err="1" smtClean="0"/>
              <a:t>Tas</a:t>
            </a:r>
            <a:r>
              <a:rPr lang="en-US" baseline="0" dirty="0" smtClean="0"/>
              <a:t> will </a:t>
            </a:r>
            <a:r>
              <a:rPr lang="en-US" baseline="0" dirty="0" smtClean="0"/>
              <a:t>be providing help through out the course.</a:t>
            </a:r>
            <a:endParaRPr lang="en-US" dirty="0" smtClean="0"/>
          </a:p>
          <a:p>
            <a:r>
              <a:rPr lang="en-US" dirty="0" smtClean="0"/>
              <a:t>http://</a:t>
            </a:r>
            <a:r>
              <a:rPr lang="en-US" dirty="0" err="1" smtClean="0"/>
              <a:t>upibi.org</a:t>
            </a:r>
            <a:r>
              <a:rPr lang="en-US" dirty="0" smtClean="0"/>
              <a:t>/</a:t>
            </a:r>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330145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10</a:t>
            </a:fld>
            <a:endParaRPr lang="en-US" dirty="0"/>
          </a:p>
        </p:txBody>
      </p:sp>
    </p:spTree>
    <p:extLst>
      <p:ext uri="{BB962C8B-B14F-4D97-AF65-F5344CB8AC3E}">
        <p14:creationId xmlns:p14="http://schemas.microsoft.com/office/powerpoint/2010/main" val="2604041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11</a:t>
            </a:fld>
            <a:endParaRPr lang="en-US" dirty="0"/>
          </a:p>
        </p:txBody>
      </p:sp>
    </p:spTree>
    <p:extLst>
      <p:ext uri="{BB962C8B-B14F-4D97-AF65-F5344CB8AC3E}">
        <p14:creationId xmlns:p14="http://schemas.microsoft.com/office/powerpoint/2010/main" val="313640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there are actually a few other ways to use Python, e.g. in the interpreter.</a:t>
            </a:r>
            <a:r>
              <a:rPr lang="en-US" baseline="0" dirty="0" smtClean="0"/>
              <a:t> But in this class, we'll only use notebooks and scripts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12</a:t>
            </a:fld>
            <a:endParaRPr lang="en-US" dirty="0"/>
          </a:p>
        </p:txBody>
      </p:sp>
    </p:spTree>
    <p:extLst>
      <p:ext uri="{BB962C8B-B14F-4D97-AF65-F5344CB8AC3E}">
        <p14:creationId xmlns:p14="http://schemas.microsoft.com/office/powerpoint/2010/main" val="1804979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notebook basically consists of a</a:t>
            </a:r>
            <a:r>
              <a:rPr lang="en-US" baseline="0" dirty="0" smtClean="0"/>
              <a:t> series of cells. Each cell can contain one or more lines of code. When you select a cell and hit </a:t>
            </a:r>
            <a:r>
              <a:rPr lang="en-US" baseline="0" dirty="0" err="1" smtClean="0"/>
              <a:t>Shift+Enter</a:t>
            </a:r>
            <a:r>
              <a:rPr lang="en-US" baseline="0" dirty="0" smtClean="0"/>
              <a:t> or </a:t>
            </a:r>
            <a:r>
              <a:rPr lang="en-US" baseline="0" dirty="0" err="1" smtClean="0"/>
              <a:t>Ctrl+Enter</a:t>
            </a:r>
            <a:r>
              <a:rPr lang="en-US" baseline="0" dirty="0" smtClean="0"/>
              <a:t>, the code in the cell is executed.</a:t>
            </a:r>
          </a:p>
          <a:p>
            <a:endParaRPr lang="en-US"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13</a:t>
            </a:fld>
            <a:endParaRPr lang="en-US" dirty="0"/>
          </a:p>
        </p:txBody>
      </p:sp>
    </p:spTree>
    <p:extLst>
      <p:ext uri="{BB962C8B-B14F-4D97-AF65-F5344CB8AC3E}">
        <p14:creationId xmlns:p14="http://schemas.microsoft.com/office/powerpoint/2010/main" val="1018895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quick_ref_jupyter.pdf</a:t>
            </a:r>
            <a:r>
              <a:rPr lang="en-US" baseline="0" dirty="0" smtClean="0"/>
              <a:t> (posted on Piazza) for a quick reference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14</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15</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this notebook open for now! We'll use it</a:t>
            </a:r>
            <a:r>
              <a:rPr lang="en-US" baseline="0" dirty="0" smtClean="0"/>
              <a:t> again in a minute.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16</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Syntax highlight</a:t>
            </a:r>
            <a:r>
              <a:rPr lang="en-US" baseline="0" dirty="0" smtClean="0"/>
              <a:t>ing makes reading code easier by color-coding different types parts of your code (e.g. functions = blue, strings = gray, numbers = red)</a:t>
            </a:r>
            <a:endParaRPr lang="en-US" dirty="0" smtClean="0"/>
          </a:p>
          <a:p>
            <a:pPr marL="181240" indent="-181240">
              <a:buFont typeface="Arial" pitchFamily="34" charset="0"/>
              <a:buChar char="•"/>
            </a:pPr>
            <a:r>
              <a:rPr lang="en-US" dirty="0" smtClean="0"/>
              <a:t>A</a:t>
            </a:r>
            <a:r>
              <a:rPr lang="en-US" baseline="0" dirty="0" smtClean="0"/>
              <a:t> good text editor has syntax highlighting specific to a variety of different programming languages</a:t>
            </a:r>
          </a:p>
          <a:p>
            <a:pPr marL="181240" indent="-181240">
              <a:buFont typeface="Arial" pitchFamily="34" charset="0"/>
              <a:buChar char="•"/>
            </a:pPr>
            <a:r>
              <a:rPr lang="en-US" baseline="0" dirty="0" smtClean="0"/>
              <a:t>The editor determines what language you're using based on the file extension you save your file as – in this case, .</a:t>
            </a:r>
            <a:r>
              <a:rPr lang="en-US" baseline="0" dirty="0" err="1" smtClean="0"/>
              <a:t>py</a:t>
            </a:r>
            <a:r>
              <a:rPr lang="en-US" baseline="0" dirty="0" smtClean="0"/>
              <a:t> indicates Python.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17</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always have</a:t>
            </a:r>
            <a:r>
              <a:rPr lang="en-US" baseline="0" dirty="0" smtClean="0"/>
              <a:t> to either be in the same directory as your script, or provide a path to the script when running it.</a:t>
            </a:r>
          </a:p>
          <a:p>
            <a:endParaRPr lang="en-US" baseline="0" dirty="0" smtClean="0"/>
          </a:p>
          <a:p>
            <a:r>
              <a:rPr lang="en-US" baseline="0" dirty="0" smtClean="0"/>
              <a:t>An example of providing a path would be something like this:</a:t>
            </a:r>
          </a:p>
          <a:p>
            <a:r>
              <a:rPr lang="en-US" baseline="0" dirty="0" smtClean="0"/>
              <a:t>python ../../my_code/test1.py</a:t>
            </a:r>
          </a:p>
          <a:p>
            <a:endParaRPr lang="en-US" baseline="0" dirty="0" smtClean="0"/>
          </a:p>
          <a:p>
            <a:r>
              <a:rPr lang="en-US" baseline="0" dirty="0" smtClean="0"/>
              <a:t>This would of course change depending on which directory you're in relative to the script.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18</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example of a situation where you would definitely want to use</a:t>
            </a:r>
            <a:r>
              <a:rPr lang="en-US" baseline="0" dirty="0" smtClean="0"/>
              <a:t> a script:</a:t>
            </a:r>
          </a:p>
          <a:p>
            <a:r>
              <a:rPr lang="en-US" baseline="0" dirty="0" smtClean="0"/>
              <a:t>Imagine you have come up with a special new way to analyze RNA-</a:t>
            </a:r>
            <a:r>
              <a:rPr lang="en-US" baseline="0" dirty="0" err="1" smtClean="0"/>
              <a:t>seq</a:t>
            </a:r>
            <a:r>
              <a:rPr lang="en-US" baseline="0" dirty="0" smtClean="0"/>
              <a:t> data. You would like to publish or share your method so that others can use it. In this case, you will definitely want to distribute your code as a script. Here it is actually an advantage that a script executes as a single entity, because your users won't want to have to click through a notebook every time they use your script. They want something that's essentially automatic. </a:t>
            </a:r>
          </a:p>
          <a:p>
            <a:endParaRPr lang="en-US" baseline="0" dirty="0" smtClean="0"/>
          </a:p>
          <a:p>
            <a:r>
              <a:rPr lang="en-US" baseline="0" dirty="0" smtClean="0"/>
              <a:t>It would, however, be fine to initially develop the method in a notebook, and then transfer the code to a script later once you have the method perfected.</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19</a:t>
            </a:fld>
            <a:endParaRPr lang="en-US" dirty="0"/>
          </a:p>
        </p:txBody>
      </p:sp>
    </p:spTree>
    <p:extLst>
      <p:ext uri="{BB962C8B-B14F-4D97-AF65-F5344CB8AC3E}">
        <p14:creationId xmlns:p14="http://schemas.microsoft.com/office/powerpoint/2010/main" val="300816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a:t>
            </a:fld>
            <a:endParaRPr lang="en-US" dirty="0"/>
          </a:p>
        </p:txBody>
      </p:sp>
    </p:spTree>
    <p:extLst>
      <p:ext uri="{BB962C8B-B14F-4D97-AF65-F5344CB8AC3E}">
        <p14:creationId xmlns:p14="http://schemas.microsoft.com/office/powerpoint/2010/main" val="297696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20</a:t>
            </a:fld>
            <a:endParaRPr lang="en-US" dirty="0"/>
          </a:p>
        </p:txBody>
      </p:sp>
    </p:spTree>
    <p:extLst>
      <p:ext uri="{BB962C8B-B14F-4D97-AF65-F5344CB8AC3E}">
        <p14:creationId xmlns:p14="http://schemas.microsoft.com/office/powerpoint/2010/main" val="4267582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The</a:t>
            </a:r>
            <a:r>
              <a:rPr lang="en-US" baseline="0" dirty="0" smtClean="0"/>
              <a:t> print function works somewhat differently than other functions we'll be seeing in the future</a:t>
            </a:r>
          </a:p>
          <a:p>
            <a:pPr marL="181240" indent="-181240">
              <a:buFont typeface="Arial" pitchFamily="34" charset="0"/>
              <a:buChar char="•"/>
            </a:pPr>
            <a:r>
              <a:rPr lang="en-US" baseline="0" dirty="0" smtClean="0"/>
              <a:t>Most functions are in the format </a:t>
            </a:r>
            <a:r>
              <a:rPr lang="en-US" i="1" baseline="0" dirty="0" smtClean="0">
                <a:latin typeface="Courier New" pitchFamily="49" charset="0"/>
                <a:cs typeface="Courier New" pitchFamily="49" charset="0"/>
              </a:rPr>
              <a:t>function(</a:t>
            </a:r>
            <a:r>
              <a:rPr lang="en-US" i="1" baseline="0" dirty="0" err="1" smtClean="0">
                <a:latin typeface="Courier New" pitchFamily="49" charset="0"/>
                <a:cs typeface="Courier New" pitchFamily="49" charset="0"/>
              </a:rPr>
              <a:t>arg</a:t>
            </a:r>
            <a:r>
              <a:rPr lang="en-US" i="1" baseline="0" dirty="0" smtClean="0">
                <a:latin typeface="Courier New" pitchFamily="49" charset="0"/>
                <a:cs typeface="Courier New" pitchFamily="49" charset="0"/>
              </a:rPr>
              <a:t>)</a:t>
            </a:r>
          </a:p>
          <a:p>
            <a:pPr marL="181240" indent="-181240">
              <a:buFont typeface="Arial" pitchFamily="34" charset="0"/>
              <a:buChar char="•"/>
            </a:pPr>
            <a:r>
              <a:rPr lang="en-US" dirty="0" smtClean="0"/>
              <a:t>In fact, the print function can be written</a:t>
            </a:r>
            <a:r>
              <a:rPr lang="en-US" baseline="0" dirty="0" smtClean="0"/>
              <a:t> this way too—try </a:t>
            </a:r>
            <a:r>
              <a:rPr lang="en-US" i="1" baseline="0" dirty="0" smtClean="0"/>
              <a:t>print("Hello world"). </a:t>
            </a:r>
            <a:r>
              <a:rPr lang="en-US" i="0" baseline="0" dirty="0" smtClean="0"/>
              <a:t>(This is optional for print, but not for other functions)</a:t>
            </a:r>
            <a:endParaRPr lang="en-US" i="1"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21</a:t>
            </a:fld>
            <a:endParaRPr lang="en-US"/>
          </a:p>
        </p:txBody>
      </p:sp>
    </p:spTree>
    <p:extLst>
      <p:ext uri="{BB962C8B-B14F-4D97-AF65-F5344CB8AC3E}">
        <p14:creationId xmlns:p14="http://schemas.microsoft.com/office/powerpoint/2010/main" val="178978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a:t>
            </a:r>
            <a:r>
              <a:rPr lang="en-US" baseline="0" dirty="0" smtClean="0"/>
              <a:t> self: </a:t>
            </a:r>
            <a:r>
              <a:rPr lang="en-US" dirty="0" smtClean="0"/>
              <a:t>Do this on screen so everyone can see results)</a:t>
            </a:r>
          </a:p>
          <a:p>
            <a:endParaRPr lang="en-US" dirty="0" smtClean="0"/>
          </a:p>
          <a:p>
            <a:r>
              <a:rPr lang="en-US" dirty="0" smtClean="0"/>
              <a:t>Things to note:</a:t>
            </a:r>
          </a:p>
          <a:p>
            <a:pPr marL="181240" indent="-181240">
              <a:buFont typeface="Arial" pitchFamily="34" charset="0"/>
              <a:buChar char="•"/>
            </a:pPr>
            <a:r>
              <a:rPr lang="en-US" dirty="0" smtClean="0"/>
              <a:t>Yes, you can do math this way, and it works pretty much</a:t>
            </a:r>
            <a:r>
              <a:rPr lang="en-US" baseline="0" dirty="0" smtClean="0"/>
              <a:t> the way you'd expect</a:t>
            </a:r>
            <a:endParaRPr lang="en-US" dirty="0" smtClean="0"/>
          </a:p>
          <a:p>
            <a:pPr marL="181240" indent="-181240">
              <a:buFont typeface="Arial" pitchFamily="34" charset="0"/>
              <a:buChar char="•"/>
            </a:pPr>
            <a:r>
              <a:rPr lang="en-US" dirty="0" smtClean="0"/>
              <a:t>Numbers do</a:t>
            </a:r>
            <a:r>
              <a:rPr lang="en-US" baseline="0" dirty="0" smtClean="0"/>
              <a:t> not require quotes around them. If you do add quotes, the numbers will be treated as </a:t>
            </a:r>
            <a:r>
              <a:rPr lang="en-US" i="1" baseline="0" dirty="0" smtClean="0"/>
              <a:t>strings</a:t>
            </a:r>
            <a:r>
              <a:rPr lang="en-US" baseline="0" dirty="0" smtClean="0"/>
              <a:t> rather than numbers.</a:t>
            </a:r>
            <a:endParaRPr lang="en-US" dirty="0" smtClean="0"/>
          </a:p>
          <a:p>
            <a:pPr marL="181240" indent="-181240">
              <a:buFont typeface="Arial" pitchFamily="34" charset="0"/>
              <a:buChar char="•"/>
            </a:pPr>
            <a:r>
              <a:rPr lang="en-US" dirty="0" smtClean="0"/>
              <a:t>A comma</a:t>
            </a:r>
            <a:r>
              <a:rPr lang="en-US" baseline="0" dirty="0" smtClean="0"/>
              <a:t> can be used to print multiple things at once. In particular, this is necessary for when you would like to print a mix of strings and numbers (e.g. the last example)</a:t>
            </a:r>
            <a:endParaRPr lang="en-US" dirty="0" smtClean="0"/>
          </a:p>
          <a:p>
            <a:pPr marL="181240" indent="-181240">
              <a:buFont typeface="Arial" pitchFamily="34" charset="0"/>
              <a:buChar char="•"/>
            </a:pPr>
            <a:r>
              <a:rPr lang="en-US" dirty="0" smtClean="0"/>
              <a:t>Note</a:t>
            </a:r>
            <a:r>
              <a:rPr lang="en-US" baseline="0" dirty="0" smtClean="0"/>
              <a:t> that using a comma in a print statement automatically adds a space in the printed output in place of the comma</a:t>
            </a:r>
          </a:p>
          <a:p>
            <a:pPr marL="181240" indent="-18124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22</a:t>
            </a:fld>
            <a:endParaRPr lang="en-US" dirty="0"/>
          </a:p>
        </p:txBody>
      </p:sp>
    </p:spTree>
    <p:extLst>
      <p:ext uri="{BB962C8B-B14F-4D97-AF65-F5344CB8AC3E}">
        <p14:creationId xmlns:p14="http://schemas.microsoft.com/office/powerpoint/2010/main" val="2439205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a:t>
            </a:r>
            <a:r>
              <a:rPr lang="en-US" baseline="0" dirty="0" smtClean="0"/>
              <a:t> worry about trying to remember all this right now, just know that these sorts of things are possible and refer back to this slide when you need it.</a:t>
            </a:r>
          </a:p>
          <a:p>
            <a:endParaRPr lang="en-US" baseline="0" dirty="0" smtClean="0"/>
          </a:p>
          <a:p>
            <a:r>
              <a:rPr lang="en-US" baseline="0" dirty="0" smtClean="0"/>
              <a:t>More on valid math operations later in this lecture.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23</a:t>
            </a:fld>
            <a:endParaRPr lang="en-US" dirty="0"/>
          </a:p>
        </p:txBody>
      </p:sp>
    </p:spTree>
    <p:extLst>
      <p:ext uri="{BB962C8B-B14F-4D97-AF65-F5344CB8AC3E}">
        <p14:creationId xmlns:p14="http://schemas.microsoft.com/office/powerpoint/2010/main" val="4001592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24</a:t>
            </a:fld>
            <a:endParaRPr lang="en-US" dirty="0"/>
          </a:p>
        </p:txBody>
      </p:sp>
    </p:spTree>
    <p:extLst>
      <p:ext uri="{BB962C8B-B14F-4D97-AF65-F5344CB8AC3E}">
        <p14:creationId xmlns:p14="http://schemas.microsoft.com/office/powerpoint/2010/main" val="2133639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25</a:t>
            </a:fld>
            <a:endParaRPr lang="en-US" dirty="0"/>
          </a:p>
        </p:txBody>
      </p:sp>
    </p:spTree>
    <p:extLst>
      <p:ext uri="{BB962C8B-B14F-4D97-AF65-F5344CB8AC3E}">
        <p14:creationId xmlns:p14="http://schemas.microsoft.com/office/powerpoint/2010/main" val="2635923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26</a:t>
            </a:fld>
            <a:endParaRPr lang="en-US" dirty="0"/>
          </a:p>
        </p:txBody>
      </p:sp>
    </p:spTree>
    <p:extLst>
      <p:ext uri="{BB962C8B-B14F-4D97-AF65-F5344CB8AC3E}">
        <p14:creationId xmlns:p14="http://schemas.microsoft.com/office/powerpoint/2010/main" val="2065860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lvl="1" indent="-181240" defTabSz="966612">
              <a:buFont typeface="Arial" pitchFamily="34" charset="0"/>
              <a:buChar char="•"/>
              <a:defRPr/>
            </a:pPr>
            <a:r>
              <a:rPr lang="en-US" dirty="0" smtClean="0"/>
              <a:t>Don't expect to find someone with exactly the same problem as you when you do a search. Just skim the answers for general hints of the type of problems that give this error, and see if they apply to you.</a:t>
            </a:r>
          </a:p>
          <a:p>
            <a:pPr marL="181240" lvl="1" indent="-181240" defTabSz="966612">
              <a:buFont typeface="Arial" pitchFamily="34" charset="0"/>
              <a:buChar char="•"/>
              <a:defRPr/>
            </a:pPr>
            <a:r>
              <a:rPr lang="en-US" dirty="0" smtClean="0"/>
              <a:t>Sometimes just searching the name of the</a:t>
            </a:r>
            <a:r>
              <a:rPr lang="en-US" baseline="0" dirty="0" smtClean="0"/>
              <a:t> error, in this case "</a:t>
            </a:r>
            <a:r>
              <a:rPr lang="en-US" baseline="0" dirty="0" err="1" smtClean="0"/>
              <a:t>NameError</a:t>
            </a:r>
            <a:r>
              <a:rPr lang="en-US" baseline="0" dirty="0" smtClean="0"/>
              <a:t>", will give better results. You can try searching "python </a:t>
            </a:r>
            <a:r>
              <a:rPr lang="en-US" baseline="0" dirty="0" err="1" smtClean="0"/>
              <a:t>NameError</a:t>
            </a:r>
            <a:r>
              <a:rPr lang="en-US" baseline="0" dirty="0" smtClean="0"/>
              <a:t>" to make sure your results are specific to python</a:t>
            </a:r>
          </a:p>
          <a:p>
            <a:pPr marL="181240" lvl="1" indent="-181240" defTabSz="966612">
              <a:buFont typeface="Arial" pitchFamily="34" charset="0"/>
              <a:buChar char="•"/>
              <a:defRPr/>
            </a:pPr>
            <a:r>
              <a:rPr lang="en-US" baseline="0" dirty="0" smtClean="0"/>
              <a:t>Not all error messages will look exactly like this, but most should have some useful info you can use.</a:t>
            </a:r>
          </a:p>
        </p:txBody>
      </p:sp>
      <p:sp>
        <p:nvSpPr>
          <p:cNvPr id="4" name="Slide Number Placeholder 3"/>
          <p:cNvSpPr>
            <a:spLocks noGrp="1"/>
          </p:cNvSpPr>
          <p:nvPr>
            <p:ph type="sldNum" sz="quarter" idx="10"/>
          </p:nvPr>
        </p:nvSpPr>
        <p:spPr/>
        <p:txBody>
          <a:bodyPr/>
          <a:lstStyle/>
          <a:p>
            <a:fld id="{E1EAA073-A5A1-488D-BF9F-079A4318460E}" type="slidenum">
              <a:rPr lang="en-US" smtClean="0"/>
              <a:t>27</a:t>
            </a:fld>
            <a:endParaRPr lang="en-US" dirty="0"/>
          </a:p>
        </p:txBody>
      </p:sp>
    </p:spTree>
    <p:extLst>
      <p:ext uri="{BB962C8B-B14F-4D97-AF65-F5344CB8AC3E}">
        <p14:creationId xmlns:p14="http://schemas.microsoft.com/office/powerpoint/2010/main" val="1850749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28</a:t>
            </a:fld>
            <a:endParaRPr lang="en-US" dirty="0"/>
          </a:p>
        </p:txBody>
      </p:sp>
    </p:spTree>
    <p:extLst>
      <p:ext uri="{BB962C8B-B14F-4D97-AF65-F5344CB8AC3E}">
        <p14:creationId xmlns:p14="http://schemas.microsoft.com/office/powerpoint/2010/main" val="1850749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29</a:t>
            </a:fld>
            <a:endParaRPr lang="en-US" dirty="0"/>
          </a:p>
        </p:txBody>
      </p:sp>
    </p:spTree>
    <p:extLst>
      <p:ext uri="{BB962C8B-B14F-4D97-AF65-F5344CB8AC3E}">
        <p14:creationId xmlns:p14="http://schemas.microsoft.com/office/powerpoint/2010/main" val="1746246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a:t>
            </a:fld>
            <a:endParaRPr lang="en-US" dirty="0"/>
          </a:p>
        </p:txBody>
      </p:sp>
    </p:spTree>
    <p:extLst>
      <p:ext uri="{BB962C8B-B14F-4D97-AF65-F5344CB8AC3E}">
        <p14:creationId xmlns:p14="http://schemas.microsoft.com/office/powerpoint/2010/main" val="2638272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30</a:t>
            </a:fld>
            <a:endParaRPr lang="en-US" dirty="0"/>
          </a:p>
        </p:txBody>
      </p:sp>
    </p:spTree>
    <p:extLst>
      <p:ext uri="{BB962C8B-B14F-4D97-AF65-F5344CB8AC3E}">
        <p14:creationId xmlns:p14="http://schemas.microsoft.com/office/powerpoint/2010/main" val="2695183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31</a:t>
            </a:fld>
            <a:endParaRPr lang="en-US" dirty="0"/>
          </a:p>
        </p:txBody>
      </p:sp>
    </p:spTree>
    <p:extLst>
      <p:ext uri="{BB962C8B-B14F-4D97-AF65-F5344CB8AC3E}">
        <p14:creationId xmlns:p14="http://schemas.microsoft.com/office/powerpoint/2010/main" val="4155038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32</a:t>
            </a:fld>
            <a:endParaRPr lang="en-US" dirty="0"/>
          </a:p>
        </p:txBody>
      </p:sp>
    </p:spTree>
    <p:extLst>
      <p:ext uri="{BB962C8B-B14F-4D97-AF65-F5344CB8AC3E}">
        <p14:creationId xmlns:p14="http://schemas.microsoft.com/office/powerpoint/2010/main" val="1773117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Although</a:t>
            </a:r>
            <a:r>
              <a:rPr lang="en-US" baseline="0" dirty="0" smtClean="0"/>
              <a:t> the equals sign is used here, don't think of this as an equation. A single equals sign in Python means that we are </a:t>
            </a:r>
            <a:r>
              <a:rPr lang="en-US" i="1" baseline="0" dirty="0" smtClean="0"/>
              <a:t>assigning</a:t>
            </a:r>
            <a:r>
              <a:rPr lang="en-US" baseline="0" dirty="0" smtClean="0"/>
              <a:t> the value on the right side to the variable on the right side. </a:t>
            </a:r>
          </a:p>
          <a:p>
            <a:pPr marL="181240" indent="-181240">
              <a:buFont typeface="Arial" pitchFamily="34" charset="0"/>
              <a:buChar char="•"/>
            </a:pPr>
            <a:r>
              <a:rPr lang="en-US" baseline="0" dirty="0" smtClean="0"/>
              <a:t>The values of a variable can be overwritten by simply assigning something new to it. For example, if in this example </a:t>
            </a:r>
            <a:r>
              <a:rPr lang="en-US" baseline="0" dirty="0" err="1" smtClean="0"/>
              <a:t>geneID</a:t>
            </a:r>
            <a:r>
              <a:rPr lang="en-US" baseline="0" dirty="0" smtClean="0"/>
              <a:t> already had a value, we would have overwritten it here by saying </a:t>
            </a:r>
            <a:r>
              <a:rPr lang="en-US" baseline="0" dirty="0" err="1" smtClean="0"/>
              <a:t>geneID</a:t>
            </a:r>
            <a:r>
              <a:rPr lang="en-US" baseline="0" dirty="0" smtClean="0"/>
              <a:t> = "Fmr1"</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33</a:t>
            </a:fld>
            <a:endParaRPr lang="en-US" dirty="0"/>
          </a:p>
        </p:txBody>
      </p:sp>
    </p:spTree>
    <p:extLst>
      <p:ext uri="{BB962C8B-B14F-4D97-AF65-F5344CB8AC3E}">
        <p14:creationId xmlns:p14="http://schemas.microsoft.com/office/powerpoint/2010/main" val="1572284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if it's not clear, "camel case" means leaving the first word lower case and all following words</a:t>
            </a:r>
            <a:r>
              <a:rPr lang="en-US" baseline="0" dirty="0" smtClean="0"/>
              <a:t> upper case to make it easier to read. </a:t>
            </a:r>
            <a:r>
              <a:rPr lang="en-US" baseline="0" dirty="0" err="1" smtClean="0"/>
              <a:t>justLikeThis</a:t>
            </a:r>
            <a:r>
              <a:rPr lang="en-US" baseline="0" dirty="0" smtClean="0"/>
              <a:t>. </a:t>
            </a:r>
          </a:p>
          <a:p>
            <a:pPr marL="181240" indent="-181240">
              <a:buFont typeface="Arial" pitchFamily="34" charset="0"/>
              <a:buChar char="•"/>
            </a:pPr>
            <a:r>
              <a:rPr lang="en-US" baseline="0" dirty="0" smtClean="0"/>
              <a:t>Is it ok to capitalize the first letter of you variable names? Yes, but it's almost never done, because in some language capitalized words are used for a different naming purpose (naming classes, to be specific).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34</a:t>
            </a:fld>
            <a:endParaRPr lang="en-US" dirty="0"/>
          </a:p>
        </p:txBody>
      </p:sp>
    </p:spTree>
    <p:extLst>
      <p:ext uri="{BB962C8B-B14F-4D97-AF65-F5344CB8AC3E}">
        <p14:creationId xmlns:p14="http://schemas.microsoft.com/office/powerpoint/2010/main" val="1006151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35</a:t>
            </a:fld>
            <a:endParaRPr lang="en-US" dirty="0"/>
          </a:p>
        </p:txBody>
      </p:sp>
    </p:spTree>
    <p:extLst>
      <p:ext uri="{BB962C8B-B14F-4D97-AF65-F5344CB8AC3E}">
        <p14:creationId xmlns:p14="http://schemas.microsoft.com/office/powerpoint/2010/main" val="2428589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proper syntax highlighting in your text editor, it should be obvious when you accidentally use a reserved word because it will be a different color than all your other variables!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36</a:t>
            </a:fld>
            <a:endParaRPr lang="en-US" dirty="0"/>
          </a:p>
        </p:txBody>
      </p:sp>
    </p:spTree>
    <p:extLst>
      <p:ext uri="{BB962C8B-B14F-4D97-AF65-F5344CB8AC3E}">
        <p14:creationId xmlns:p14="http://schemas.microsoft.com/office/powerpoint/2010/main" val="2292642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go over a few examples to illustrate how variables and printing work.</a:t>
            </a:r>
          </a:p>
          <a:p>
            <a:r>
              <a:rPr lang="en-US" dirty="0" smtClean="0"/>
              <a:t>For each</a:t>
            </a:r>
            <a:r>
              <a:rPr lang="en-US" baseline="0" dirty="0" smtClean="0"/>
              <a:t> of these problems, first try to guess what the output will be. A lot of these will touch on things I haven't specifically taught you yet, but you might find that you are able to guess the answer anyway.</a:t>
            </a:r>
            <a:endParaRPr lang="en-US" dirty="0" smtClean="0"/>
          </a:p>
          <a:p>
            <a:endParaRPr lang="en-US" dirty="0" smtClean="0"/>
          </a:p>
          <a:p>
            <a:r>
              <a:rPr lang="en-US" dirty="0" smtClean="0"/>
              <a:t>This first question, for example -- I haven't</a:t>
            </a:r>
            <a:r>
              <a:rPr lang="en-US" baseline="0" dirty="0" smtClean="0"/>
              <a:t> told you yet what happens when you print a variable. What do you think will happen?</a:t>
            </a:r>
          </a:p>
          <a:p>
            <a:endParaRPr lang="en-US" baseline="0" dirty="0" smtClean="0"/>
          </a:p>
          <a:p>
            <a:r>
              <a:rPr lang="en-US" baseline="0" dirty="0" smtClean="0"/>
              <a:t>(Optional, for people in lecture: Input your answers to this online form so I can get a sense of how people are doing. This is purely for my own information; it's totally anonymous)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37</a:t>
            </a:fld>
            <a:endParaRPr lang="en-US" dirty="0"/>
          </a:p>
        </p:txBody>
      </p:sp>
    </p:spTree>
    <p:extLst>
      <p:ext uri="{BB962C8B-B14F-4D97-AF65-F5344CB8AC3E}">
        <p14:creationId xmlns:p14="http://schemas.microsoft.com/office/powerpoint/2010/main" val="1129275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38</a:t>
            </a:fld>
            <a:endParaRPr lang="en-US" dirty="0"/>
          </a:p>
        </p:txBody>
      </p:sp>
    </p:spTree>
    <p:extLst>
      <p:ext uri="{BB962C8B-B14F-4D97-AF65-F5344CB8AC3E}">
        <p14:creationId xmlns:p14="http://schemas.microsoft.com/office/powerpoint/2010/main" val="1578559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39</a:t>
            </a:fld>
            <a:endParaRPr lang="en-US" dirty="0"/>
          </a:p>
        </p:txBody>
      </p:sp>
    </p:spTree>
    <p:extLst>
      <p:ext uri="{BB962C8B-B14F-4D97-AF65-F5344CB8AC3E}">
        <p14:creationId xmlns:p14="http://schemas.microsoft.com/office/powerpoint/2010/main" val="6455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If</a:t>
            </a:r>
            <a:r>
              <a:rPr lang="en-US" baseline="0" dirty="0" smtClean="0"/>
              <a:t> you try to copy and paste code from this </a:t>
            </a:r>
            <a:r>
              <a:rPr lang="en-US" baseline="0" dirty="0" err="1" smtClean="0"/>
              <a:t>powerpoint</a:t>
            </a:r>
            <a:r>
              <a:rPr lang="en-US" baseline="0" dirty="0" smtClean="0"/>
              <a:t>, be aware that any code containing curly quotes ("" '') will cause errors. You need to change them to regular straight quotes first (just retype them in your text editor or notebook and they will be corrected).</a:t>
            </a:r>
          </a:p>
          <a:p>
            <a:endParaRPr lang="en-US" baseline="0" dirty="0" smtClean="0"/>
          </a:p>
          <a:p>
            <a:r>
              <a:rPr lang="en-US" baseline="0" dirty="0" smtClean="0"/>
              <a:t>"comments" "reserved words" and "built-in functions" will be explained </a:t>
            </a:r>
            <a:r>
              <a:rPr lang="en-US" baseline="0" dirty="0" smtClean="0"/>
              <a:t>later</a:t>
            </a:r>
          </a:p>
          <a:p>
            <a:endParaRPr lang="en-US" baseline="0" dirty="0" smtClean="0"/>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Reserved words</a:t>
            </a:r>
            <a:r>
              <a:rPr lang="en-US" sz="1200" b="0" i="0" kern="1200" dirty="0" smtClean="0">
                <a:solidFill>
                  <a:schemeClr val="tx1"/>
                </a:solidFill>
                <a:effectLst/>
                <a:latin typeface="+mn-lt"/>
                <a:ea typeface="+mn-ea"/>
                <a:cs typeface="+mn-cs"/>
              </a:rPr>
              <a:t> are </a:t>
            </a:r>
            <a:r>
              <a:rPr lang="en-US" sz="1200" b="1" i="0" kern="1200" dirty="0" smtClean="0">
                <a:solidFill>
                  <a:schemeClr val="tx1"/>
                </a:solidFill>
                <a:effectLst/>
                <a:latin typeface="+mn-lt"/>
                <a:ea typeface="+mn-ea"/>
                <a:cs typeface="+mn-cs"/>
              </a:rPr>
              <a:t>words</a:t>
            </a:r>
            <a:r>
              <a:rPr lang="en-US" sz="1200" b="0" i="0" kern="1200" dirty="0" smtClean="0">
                <a:solidFill>
                  <a:schemeClr val="tx1"/>
                </a:solidFill>
                <a:effectLst/>
                <a:latin typeface="+mn-lt"/>
                <a:ea typeface="+mn-ea"/>
                <a:cs typeface="+mn-cs"/>
              </a:rPr>
              <a:t> that cannot be used as identifiers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a:t>
            </a:fld>
            <a:endParaRPr lang="en-US" dirty="0"/>
          </a:p>
        </p:txBody>
      </p:sp>
    </p:spTree>
    <p:extLst>
      <p:ext uri="{BB962C8B-B14F-4D97-AF65-F5344CB8AC3E}">
        <p14:creationId xmlns:p14="http://schemas.microsoft.com/office/powerpoint/2010/main" val="2082429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add two variables together if they both contain numbers.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40</a:t>
            </a:fld>
            <a:endParaRPr lang="en-US" dirty="0"/>
          </a:p>
        </p:txBody>
      </p:sp>
    </p:spTree>
    <p:extLst>
      <p:ext uri="{BB962C8B-B14F-4D97-AF65-F5344CB8AC3E}">
        <p14:creationId xmlns:p14="http://schemas.microsoft.com/office/powerpoint/2010/main" val="3412189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41</a:t>
            </a:fld>
            <a:endParaRPr lang="en-US" dirty="0"/>
          </a:p>
        </p:txBody>
      </p:sp>
    </p:spTree>
    <p:extLst>
      <p:ext uri="{BB962C8B-B14F-4D97-AF65-F5344CB8AC3E}">
        <p14:creationId xmlns:p14="http://schemas.microsoft.com/office/powerpoint/2010/main" val="5077298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addition</a:t>
            </a:r>
            <a:r>
              <a:rPr lang="en-US" baseline="0" dirty="0" smtClean="0"/>
              <a:t> is done before printing.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42</a:t>
            </a:fld>
            <a:endParaRPr lang="en-US" dirty="0"/>
          </a:p>
        </p:txBody>
      </p:sp>
    </p:spTree>
    <p:extLst>
      <p:ext uri="{BB962C8B-B14F-4D97-AF65-F5344CB8AC3E}">
        <p14:creationId xmlns:p14="http://schemas.microsoft.com/office/powerpoint/2010/main" val="36717676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43</a:t>
            </a:fld>
            <a:endParaRPr lang="en-US" dirty="0"/>
          </a:p>
        </p:txBody>
      </p:sp>
    </p:spTree>
    <p:extLst>
      <p:ext uri="{BB962C8B-B14F-4D97-AF65-F5344CB8AC3E}">
        <p14:creationId xmlns:p14="http://schemas.microsoft.com/office/powerpoint/2010/main" val="913204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comma</a:t>
            </a:r>
            <a:r>
              <a:rPr lang="en-US" baseline="0" dirty="0" smtClean="0"/>
              <a:t> is not the same as the +. The comma is basically for separating multiple types of things we would like to print.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44</a:t>
            </a:fld>
            <a:endParaRPr lang="en-US" dirty="0"/>
          </a:p>
        </p:txBody>
      </p:sp>
    </p:spTree>
    <p:extLst>
      <p:ext uri="{BB962C8B-B14F-4D97-AF65-F5344CB8AC3E}">
        <p14:creationId xmlns:p14="http://schemas.microsoft.com/office/powerpoint/2010/main" val="3343799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45</a:t>
            </a:fld>
            <a:endParaRPr lang="en-US" dirty="0"/>
          </a:p>
        </p:txBody>
      </p:sp>
    </p:spTree>
    <p:extLst>
      <p:ext uri="{BB962C8B-B14F-4D97-AF65-F5344CB8AC3E}">
        <p14:creationId xmlns:p14="http://schemas.microsoft.com/office/powerpoint/2010/main" val="2264968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allows us to insert the value of a variable into our print statement.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46</a:t>
            </a:fld>
            <a:endParaRPr lang="en-US" dirty="0"/>
          </a:p>
        </p:txBody>
      </p:sp>
    </p:spTree>
    <p:extLst>
      <p:ext uri="{BB962C8B-B14F-4D97-AF65-F5344CB8AC3E}">
        <p14:creationId xmlns:p14="http://schemas.microsoft.com/office/powerpoint/2010/main" val="21466174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47</a:t>
            </a:fld>
            <a:endParaRPr lang="en-US" dirty="0"/>
          </a:p>
        </p:txBody>
      </p:sp>
    </p:spTree>
    <p:extLst>
      <p:ext uri="{BB962C8B-B14F-4D97-AF65-F5344CB8AC3E}">
        <p14:creationId xmlns:p14="http://schemas.microsoft.com/office/powerpoint/2010/main" val="955388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important</a:t>
            </a:r>
            <a:r>
              <a:rPr lang="en-US" baseline="0" dirty="0" smtClean="0"/>
              <a:t> one to understand. What we did here was overwrite the value of </a:t>
            </a:r>
            <a:r>
              <a:rPr lang="en-US" i="1" baseline="0" dirty="0" smtClean="0"/>
              <a:t>people</a:t>
            </a:r>
            <a:r>
              <a:rPr lang="en-US" baseline="0" dirty="0" smtClean="0"/>
              <a:t> with the value of </a:t>
            </a:r>
            <a:r>
              <a:rPr lang="en-US" i="1" baseline="0" dirty="0" smtClean="0"/>
              <a:t>people + 1</a:t>
            </a:r>
            <a:r>
              <a:rPr lang="en-US" baseline="0" dirty="0" smtClean="0"/>
              <a:t>. Since the right side of the </a:t>
            </a:r>
            <a:r>
              <a:rPr lang="en-US" i="1" baseline="0" dirty="0" smtClean="0"/>
              <a:t>=</a:t>
            </a:r>
            <a:r>
              <a:rPr lang="en-US" baseline="0" dirty="0" smtClean="0"/>
              <a:t> sign is evaluated first, the value of the right side is </a:t>
            </a:r>
            <a:r>
              <a:rPr lang="en-US" i="1" baseline="0" dirty="0" smtClean="0"/>
              <a:t>3 + 1</a:t>
            </a:r>
            <a:r>
              <a:rPr lang="en-US" baseline="0" dirty="0" smtClean="0"/>
              <a:t>, or </a:t>
            </a:r>
            <a:r>
              <a:rPr lang="en-US" i="1" baseline="0" dirty="0" smtClean="0"/>
              <a:t>4</a:t>
            </a:r>
            <a:r>
              <a:rPr lang="en-US" baseline="0" dirty="0" smtClean="0"/>
              <a:t>. This is then assigned to the variable on the left, which in this case overwrites the value of </a:t>
            </a:r>
            <a:r>
              <a:rPr lang="en-US" i="1" baseline="0" dirty="0" smtClean="0"/>
              <a:t>people</a:t>
            </a:r>
            <a:r>
              <a:rPr lang="en-US" baseline="0" dirty="0" smtClean="0"/>
              <a:t> with the number </a:t>
            </a:r>
            <a:r>
              <a:rPr lang="en-US" i="1" baseline="0" dirty="0" smtClean="0"/>
              <a:t>4</a:t>
            </a:r>
            <a:r>
              <a:rPr lang="en-US" i="0" baseline="0" dirty="0" smtClean="0"/>
              <a:t>.</a:t>
            </a:r>
          </a:p>
          <a:p>
            <a:r>
              <a:rPr lang="en-US" i="0" baseline="0" dirty="0" smtClean="0"/>
              <a:t>Later on, this is how we will create counters, i.e. variables that we increment by 1 whenever we do a certain task.</a:t>
            </a:r>
            <a:endParaRPr lang="en-US" i="1" dirty="0"/>
          </a:p>
        </p:txBody>
      </p:sp>
      <p:sp>
        <p:nvSpPr>
          <p:cNvPr id="4" name="Slide Number Placeholder 3"/>
          <p:cNvSpPr>
            <a:spLocks noGrp="1"/>
          </p:cNvSpPr>
          <p:nvPr>
            <p:ph type="sldNum" sz="quarter" idx="10"/>
          </p:nvPr>
        </p:nvSpPr>
        <p:spPr/>
        <p:txBody>
          <a:bodyPr/>
          <a:lstStyle/>
          <a:p>
            <a:fld id="{E1EAA073-A5A1-488D-BF9F-079A4318460E}" type="slidenum">
              <a:rPr lang="en-US" smtClean="0"/>
              <a:t>48</a:t>
            </a:fld>
            <a:endParaRPr lang="en-US" dirty="0"/>
          </a:p>
        </p:txBody>
      </p:sp>
    </p:spTree>
    <p:extLst>
      <p:ext uri="{BB962C8B-B14F-4D97-AF65-F5344CB8AC3E}">
        <p14:creationId xmlns:p14="http://schemas.microsoft.com/office/powerpoint/2010/main" val="23093925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49</a:t>
            </a:fld>
            <a:endParaRPr lang="en-US" dirty="0"/>
          </a:p>
        </p:txBody>
      </p:sp>
    </p:spTree>
    <p:extLst>
      <p:ext uri="{BB962C8B-B14F-4D97-AF65-F5344CB8AC3E}">
        <p14:creationId xmlns:p14="http://schemas.microsoft.com/office/powerpoint/2010/main" val="179259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of overwriting</a:t>
            </a:r>
            <a:r>
              <a:rPr lang="en-US" baseline="0" dirty="0" smtClean="0"/>
              <a:t> a variable. Note that the value of animals is unchanged.</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50</a:t>
            </a:fld>
            <a:endParaRPr lang="en-US" dirty="0"/>
          </a:p>
        </p:txBody>
      </p:sp>
    </p:spTree>
    <p:extLst>
      <p:ext uri="{BB962C8B-B14F-4D97-AF65-F5344CB8AC3E}">
        <p14:creationId xmlns:p14="http://schemas.microsoft.com/office/powerpoint/2010/main" val="2670182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51</a:t>
            </a:fld>
            <a:endParaRPr lang="en-US" dirty="0"/>
          </a:p>
        </p:txBody>
      </p:sp>
    </p:spTree>
    <p:extLst>
      <p:ext uri="{BB962C8B-B14F-4D97-AF65-F5344CB8AC3E}">
        <p14:creationId xmlns:p14="http://schemas.microsoft.com/office/powerpoint/2010/main" val="7118740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did some math within the </a:t>
            </a:r>
            <a:r>
              <a:rPr lang="en-US" i="1" dirty="0" smtClean="0"/>
              <a:t>print</a:t>
            </a:r>
            <a:r>
              <a:rPr lang="en-US" dirty="0" smtClean="0"/>
              <a:t> statement.</a:t>
            </a:r>
          </a:p>
          <a:p>
            <a:endParaRPr lang="en-US" dirty="0" smtClean="0"/>
          </a:p>
          <a:p>
            <a:r>
              <a:rPr lang="en-US" dirty="0" smtClean="0"/>
              <a:t>If</a:t>
            </a:r>
            <a:r>
              <a:rPr lang="en-US" baseline="0" dirty="0" smtClean="0"/>
              <a:t> we now printed the value of </a:t>
            </a:r>
            <a:r>
              <a:rPr lang="en-US" i="1" baseline="0" dirty="0" smtClean="0"/>
              <a:t>age</a:t>
            </a:r>
            <a:r>
              <a:rPr lang="en-US" baseline="0" dirty="0" smtClean="0"/>
              <a:t>, what would you expect it to be? </a:t>
            </a:r>
          </a:p>
          <a:p>
            <a:endParaRPr lang="en-US" baseline="0" dirty="0" smtClean="0"/>
          </a:p>
          <a:p>
            <a:r>
              <a:rPr lang="en-US" baseline="0" dirty="0" smtClean="0"/>
              <a:t>=&gt; Answer: it would still be 20! We did not overwrite the value of </a:t>
            </a:r>
            <a:r>
              <a:rPr lang="en-US" i="1" baseline="0" dirty="0" smtClean="0"/>
              <a:t>age</a:t>
            </a:r>
            <a:r>
              <a:rPr lang="en-US" baseline="0" dirty="0" smtClean="0"/>
              <a:t>. We simply added 1 to its value when we printed. To overwrite a variable, we must use the assignment operator (equals sign) with the variable on the left hand side.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52</a:t>
            </a:fld>
            <a:endParaRPr lang="en-US" dirty="0"/>
          </a:p>
        </p:txBody>
      </p:sp>
    </p:spTree>
    <p:extLst>
      <p:ext uri="{BB962C8B-B14F-4D97-AF65-F5344CB8AC3E}">
        <p14:creationId xmlns:p14="http://schemas.microsoft.com/office/powerpoint/2010/main" val="23234102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53</a:t>
            </a:fld>
            <a:endParaRPr lang="en-US" dirty="0"/>
          </a:p>
        </p:txBody>
      </p:sp>
    </p:spTree>
    <p:extLst>
      <p:ext uri="{BB962C8B-B14F-4D97-AF65-F5344CB8AC3E}">
        <p14:creationId xmlns:p14="http://schemas.microsoft.com/office/powerpoint/2010/main" val="12730441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54</a:t>
            </a:fld>
            <a:endParaRPr lang="en-US" dirty="0"/>
          </a:p>
        </p:txBody>
      </p:sp>
    </p:spTree>
    <p:extLst>
      <p:ext uri="{BB962C8B-B14F-4D97-AF65-F5344CB8AC3E}">
        <p14:creationId xmlns:p14="http://schemas.microsoft.com/office/powerpoint/2010/main" val="31690780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Python </a:t>
            </a:r>
            <a:r>
              <a:rPr lang="en-US" i="1" dirty="0" smtClean="0"/>
              <a:t>can</a:t>
            </a:r>
            <a:r>
              <a:rPr lang="en-US" dirty="0" smtClean="0"/>
              <a:t> actually do addition of two string, e.g. "16" + "1". However, the result of this will be string</a:t>
            </a:r>
            <a:r>
              <a:rPr lang="en-US" baseline="0" dirty="0" smtClean="0"/>
              <a:t> addition (aka </a:t>
            </a:r>
            <a:r>
              <a:rPr lang="en-US" b="0" i="1" baseline="0" dirty="0" smtClean="0"/>
              <a:t>concatenation</a:t>
            </a:r>
            <a:r>
              <a:rPr lang="en-US" baseline="0" dirty="0" smtClean="0"/>
              <a:t>), not numerical addition. The result will therefore be "161" instead of 17.</a:t>
            </a:r>
          </a:p>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55</a:t>
            </a:fld>
            <a:endParaRPr lang="en-US" dirty="0"/>
          </a:p>
        </p:txBody>
      </p:sp>
    </p:spTree>
    <p:extLst>
      <p:ext uri="{BB962C8B-B14F-4D97-AF65-F5344CB8AC3E}">
        <p14:creationId xmlns:p14="http://schemas.microsoft.com/office/powerpoint/2010/main" val="25095474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56</a:t>
            </a:fld>
            <a:endParaRPr lang="en-US" dirty="0"/>
          </a:p>
        </p:txBody>
      </p:sp>
    </p:spTree>
    <p:extLst>
      <p:ext uri="{BB962C8B-B14F-4D97-AF65-F5344CB8AC3E}">
        <p14:creationId xmlns:p14="http://schemas.microsoft.com/office/powerpoint/2010/main" val="2259300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57</a:t>
            </a:fld>
            <a:endParaRPr lang="en-US" dirty="0"/>
          </a:p>
        </p:txBody>
      </p:sp>
    </p:spTree>
    <p:extLst>
      <p:ext uri="{BB962C8B-B14F-4D97-AF65-F5344CB8AC3E}">
        <p14:creationId xmlns:p14="http://schemas.microsoft.com/office/powerpoint/2010/main" val="17318938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58</a:t>
            </a:fld>
            <a:endParaRPr lang="en-US" dirty="0"/>
          </a:p>
        </p:txBody>
      </p:sp>
    </p:spTree>
    <p:extLst>
      <p:ext uri="{BB962C8B-B14F-4D97-AF65-F5344CB8AC3E}">
        <p14:creationId xmlns:p14="http://schemas.microsoft.com/office/powerpoint/2010/main" val="583932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59</a:t>
            </a:fld>
            <a:endParaRPr lang="en-US" dirty="0"/>
          </a:p>
        </p:txBody>
      </p:sp>
    </p:spTree>
    <p:extLst>
      <p:ext uri="{BB962C8B-B14F-4D97-AF65-F5344CB8AC3E}">
        <p14:creationId xmlns:p14="http://schemas.microsoft.com/office/powerpoint/2010/main" val="3729290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 the notes panel </a:t>
            </a:r>
            <a:r>
              <a:rPr lang="en-US"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a:t>
            </a:fld>
            <a:endParaRPr lang="en-US" dirty="0"/>
          </a:p>
        </p:txBody>
      </p:sp>
    </p:spTree>
    <p:extLst>
      <p:ext uri="{BB962C8B-B14F-4D97-AF65-F5344CB8AC3E}">
        <p14:creationId xmlns:p14="http://schemas.microsoft.com/office/powerpoint/2010/main" val="19876215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60</a:t>
            </a:fld>
            <a:endParaRPr lang="en-US" dirty="0"/>
          </a:p>
        </p:txBody>
      </p:sp>
    </p:spTree>
    <p:extLst>
      <p:ext uri="{BB962C8B-B14F-4D97-AF65-F5344CB8AC3E}">
        <p14:creationId xmlns:p14="http://schemas.microsoft.com/office/powerpoint/2010/main" val="3205023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61</a:t>
            </a:fld>
            <a:endParaRPr lang="en-US" dirty="0"/>
          </a:p>
        </p:txBody>
      </p:sp>
    </p:spTree>
    <p:extLst>
      <p:ext uri="{BB962C8B-B14F-4D97-AF65-F5344CB8AC3E}">
        <p14:creationId xmlns:p14="http://schemas.microsoft.com/office/powerpoint/2010/main" val="41170450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62</a:t>
            </a:fld>
            <a:endParaRPr lang="en-US" dirty="0"/>
          </a:p>
        </p:txBody>
      </p:sp>
    </p:spTree>
    <p:extLst>
      <p:ext uri="{BB962C8B-B14F-4D97-AF65-F5344CB8AC3E}">
        <p14:creationId xmlns:p14="http://schemas.microsoft.com/office/powerpoint/2010/main" val="18451914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6</a:t>
            </a:r>
            <a:r>
              <a:rPr lang="en-US" baseline="0" dirty="0" smtClean="0"/>
              <a:t> / 2 works, but why are the rest rounded down?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63</a:t>
            </a:fld>
            <a:endParaRPr lang="en-US" dirty="0"/>
          </a:p>
        </p:txBody>
      </p:sp>
    </p:spTree>
    <p:extLst>
      <p:ext uri="{BB962C8B-B14F-4D97-AF65-F5344CB8AC3E}">
        <p14:creationId xmlns:p14="http://schemas.microsoft.com/office/powerpoint/2010/main" val="1808701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64</a:t>
            </a:fld>
            <a:endParaRPr lang="en-US" dirty="0"/>
          </a:p>
        </p:txBody>
      </p:sp>
    </p:spTree>
    <p:extLst>
      <p:ext uri="{BB962C8B-B14F-4D97-AF65-F5344CB8AC3E}">
        <p14:creationId xmlns:p14="http://schemas.microsoft.com/office/powerpoint/2010/main" val="1808701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65</a:t>
            </a:fld>
            <a:endParaRPr lang="en-US" dirty="0"/>
          </a:p>
        </p:txBody>
      </p:sp>
    </p:spTree>
    <p:extLst>
      <p:ext uri="{BB962C8B-B14F-4D97-AF65-F5344CB8AC3E}">
        <p14:creationId xmlns:p14="http://schemas.microsoft.com/office/powerpoint/2010/main" val="420272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7</a:t>
            </a:fld>
            <a:endParaRPr lang="en-US" dirty="0"/>
          </a:p>
        </p:txBody>
      </p:sp>
    </p:spTree>
    <p:extLst>
      <p:ext uri="{BB962C8B-B14F-4D97-AF65-F5344CB8AC3E}">
        <p14:creationId xmlns:p14="http://schemas.microsoft.com/office/powerpoint/2010/main" val="337843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think of a program a bit </a:t>
            </a:r>
            <a:r>
              <a:rPr lang="en-US" baseline="0" dirty="0" smtClean="0"/>
              <a:t>like a recipe: it gives step-by-step instructions on how to combine data and functions (ingredients) to achieve the desired end result (a tasty cake)</a:t>
            </a:r>
          </a:p>
          <a:p>
            <a:endParaRPr lang="en-US" baseline="0" dirty="0" smtClean="0"/>
          </a:p>
          <a:p>
            <a:r>
              <a:rPr lang="en-US" baseline="0" dirty="0" smtClean="0"/>
              <a:t>The program must be written in a language the computer can understand. This is where languages such as Python come in.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8</a:t>
            </a:fld>
            <a:endParaRPr lang="en-US" dirty="0"/>
          </a:p>
        </p:txBody>
      </p:sp>
    </p:spTree>
    <p:extLst>
      <p:ext uri="{BB962C8B-B14F-4D97-AF65-F5344CB8AC3E}">
        <p14:creationId xmlns:p14="http://schemas.microsoft.com/office/powerpoint/2010/main" val="139184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9</a:t>
            </a:fld>
            <a:endParaRPr lang="en-US" dirty="0"/>
          </a:p>
        </p:txBody>
      </p:sp>
    </p:spTree>
    <p:extLst>
      <p:ext uri="{BB962C8B-B14F-4D97-AF65-F5344CB8AC3E}">
        <p14:creationId xmlns:p14="http://schemas.microsoft.com/office/powerpoint/2010/main" val="202101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56BB2D-78B5-4029-AFF6-A8989315B739}"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35806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CB4FE-3285-4003-B189-9E6FF44E49A3}"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29903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163A8-CF2B-4227-AA3A-BCAE8EBFA63E}"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54264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940E2-C543-4ABD-BE7C-C8A3F03A98C0}"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53144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81659-45C7-4E81-8384-90E41BDB4D30}" type="datetime1">
              <a:rPr lang="en-US" smtClean="0"/>
              <a:t>9/4/17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45137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E3ECE6-13D9-45FA-B76A-4861C4916C81}" type="datetime1">
              <a:rPr lang="en-US" smtClean="0"/>
              <a:t>9/4/17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6995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46115-8EE3-4865-AFF5-E8DE19A36F8C}" type="datetime1">
              <a:rPr lang="en-US" smtClean="0"/>
              <a:t>9/4/17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07070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5D2227-E7B6-4AF5-BFC2-B9342252906F}" type="datetime1">
              <a:rPr lang="en-US" smtClean="0"/>
              <a:t>9/4/17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51789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2329B-02C1-4995-93E6-9C42725F2618}" type="datetime1">
              <a:rPr lang="en-US" smtClean="0"/>
              <a:t>9/4/17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26680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518E9-0050-4481-9994-1B1BD657A926}" type="datetime1">
              <a:rPr lang="en-US" smtClean="0"/>
              <a:t>9/4/17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00853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1D827-AFAE-42D2-99D0-15DF6D31AE89}" type="datetime1">
              <a:rPr lang="en-US" smtClean="0"/>
              <a:t>9/4/17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43757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3F15435-DE0E-46E4-9099-38C66E8EAB5F}" type="datetime1">
              <a:rPr lang="en-US" smtClean="0"/>
              <a:t>9/4/17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5D8EBD-3626-492B-BEC7-FEAF43DF08E7}" type="slidenum">
              <a:rPr lang="en-US" smtClean="0"/>
              <a:t>‹#›</a:t>
            </a:fld>
            <a:endParaRPr lang="en-US" dirty="0"/>
          </a:p>
        </p:txBody>
      </p:sp>
    </p:spTree>
    <p:extLst>
      <p:ext uri="{BB962C8B-B14F-4D97-AF65-F5344CB8AC3E}">
        <p14:creationId xmlns:p14="http://schemas.microsoft.com/office/powerpoint/2010/main" val="544905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4038600"/>
            <a:ext cx="9144000" cy="1470025"/>
          </a:xfrm>
        </p:spPr>
        <p:txBody>
          <a:bodyPr>
            <a:normAutofit/>
          </a:bodyPr>
          <a:lstStyle/>
          <a:p>
            <a:r>
              <a:rPr lang="en-US" sz="4000" dirty="0" smtClean="0">
                <a:latin typeface="Calibri Light" panose="020F0302020204030204" pitchFamily="34" charset="0"/>
              </a:rPr>
              <a:t>Welcome to Programming Bootcamp!</a:t>
            </a:r>
            <a:endParaRPr lang="en-US" sz="4000" dirty="0">
              <a:latin typeface="Calibri Light" panose="020F030202020403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3256" y="914400"/>
            <a:ext cx="2897488" cy="3178249"/>
          </a:xfrm>
          <a:prstGeom prst="rect">
            <a:avLst/>
          </a:prstGeom>
        </p:spPr>
      </p:pic>
      <p:pic>
        <p:nvPicPr>
          <p:cNvPr id="10242" name="Picture 2" descr="http://upibi.org/wp-content/uploads/2015/03/IBI-logo-with-t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6072" y="6016253"/>
            <a:ext cx="1652204" cy="6100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01878" y="6236736"/>
            <a:ext cx="1504194" cy="369332"/>
          </a:xfrm>
          <a:prstGeom prst="rect">
            <a:avLst/>
          </a:prstGeom>
          <a:noFill/>
        </p:spPr>
        <p:txBody>
          <a:bodyPr wrap="none" rtlCol="0">
            <a:spAutoFit/>
          </a:bodyPr>
          <a:lstStyle/>
          <a:p>
            <a:r>
              <a:rPr lang="en-US" dirty="0" smtClean="0">
                <a:latin typeface="Calibri Light" panose="020F0302020204030204" pitchFamily="34" charset="0"/>
              </a:rPr>
              <a:t>Sponsored by:</a:t>
            </a:r>
            <a:endParaRPr lang="en-US" dirty="0">
              <a:latin typeface="Calibri Light" panose="020F0302020204030204" pitchFamily="34" charset="0"/>
            </a:endParaRPr>
          </a:p>
        </p:txBody>
      </p:sp>
      <p:sp>
        <p:nvSpPr>
          <p:cNvPr id="10" name="TextBox 9"/>
          <p:cNvSpPr txBox="1"/>
          <p:nvPr/>
        </p:nvSpPr>
        <p:spPr>
          <a:xfrm>
            <a:off x="3238141" y="5191809"/>
            <a:ext cx="2667718" cy="584775"/>
          </a:xfrm>
          <a:prstGeom prst="rect">
            <a:avLst/>
          </a:prstGeom>
          <a:noFill/>
        </p:spPr>
        <p:txBody>
          <a:bodyPr wrap="none" rtlCol="0">
            <a:spAutoFit/>
          </a:bodyPr>
          <a:lstStyle/>
          <a:p>
            <a:pPr algn="ctr"/>
            <a:r>
              <a:rPr lang="en-US" sz="3200" dirty="0" smtClean="0">
                <a:solidFill>
                  <a:schemeClr val="tx1">
                    <a:lumMod val="50000"/>
                    <a:lumOff val="50000"/>
                  </a:schemeClr>
                </a:solidFill>
                <a:latin typeface="+mj-lt"/>
              </a:rPr>
              <a:t>(Please sign in)</a:t>
            </a:r>
            <a:endParaRPr lang="en-US" sz="3200" dirty="0">
              <a:solidFill>
                <a:schemeClr val="tx1">
                  <a:lumMod val="50000"/>
                  <a:lumOff val="50000"/>
                </a:schemeClr>
              </a:solidFill>
              <a:latin typeface="+mj-lt"/>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11" y="6038831"/>
            <a:ext cx="1806498" cy="595400"/>
          </a:xfrm>
          <a:prstGeom prst="rect">
            <a:avLst/>
          </a:prstGeom>
        </p:spPr>
      </p:pic>
    </p:spTree>
    <p:extLst>
      <p:ext uri="{BB962C8B-B14F-4D97-AF65-F5344CB8AC3E}">
        <p14:creationId xmlns:p14="http://schemas.microsoft.com/office/powerpoint/2010/main" val="2903615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Python?</a:t>
            </a:r>
            <a:endParaRPr lang="en-US" dirty="0"/>
          </a:p>
        </p:txBody>
      </p:sp>
      <p:sp>
        <p:nvSpPr>
          <p:cNvPr id="3" name="Content Placeholder 2"/>
          <p:cNvSpPr>
            <a:spLocks noGrp="1"/>
          </p:cNvSpPr>
          <p:nvPr>
            <p:ph idx="1"/>
          </p:nvPr>
        </p:nvSpPr>
        <p:spPr/>
        <p:txBody>
          <a:bodyPr/>
          <a:lstStyle/>
          <a:p>
            <a:r>
              <a:rPr lang="en-US" dirty="0" smtClean="0"/>
              <a:t>It's a particularly simple and easy to learn language</a:t>
            </a:r>
          </a:p>
          <a:p>
            <a:r>
              <a:rPr lang="en-US" dirty="0" smtClean="0"/>
              <a:t>It's widely used by scientists</a:t>
            </a:r>
          </a:p>
          <a:p>
            <a:r>
              <a:rPr lang="en-US" dirty="0" smtClean="0"/>
              <a:t>Personal preference</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10</a:t>
            </a:fld>
            <a:endParaRPr lang="en-US" dirty="0"/>
          </a:p>
        </p:txBody>
      </p:sp>
    </p:spTree>
    <p:extLst>
      <p:ext uri="{BB962C8B-B14F-4D97-AF65-F5344CB8AC3E}">
        <p14:creationId xmlns:p14="http://schemas.microsoft.com/office/powerpoint/2010/main" val="1004312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a:latin typeface="Calibri Light" panose="020F0302020204030204" pitchFamily="34" charset="0"/>
              </a:rPr>
              <a:t>2</a:t>
            </a:r>
            <a:r>
              <a:rPr lang="en-US" sz="4000" dirty="0" smtClean="0">
                <a:latin typeface="Calibri Light" panose="020F0302020204030204" pitchFamily="34" charset="0"/>
              </a:rPr>
              <a:t>. Writing and running Python code</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11</a:t>
            </a:fld>
            <a:endParaRPr lang="en-US" dirty="0"/>
          </a:p>
        </p:txBody>
      </p:sp>
    </p:spTree>
    <p:extLst>
      <p:ext uri="{BB962C8B-B14F-4D97-AF65-F5344CB8AC3E}">
        <p14:creationId xmlns:p14="http://schemas.microsoft.com/office/powerpoint/2010/main" val="2292604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ways to use Python</a:t>
            </a:r>
            <a:endParaRPr lang="en-US" dirty="0"/>
          </a:p>
        </p:txBody>
      </p:sp>
      <p:sp>
        <p:nvSpPr>
          <p:cNvPr id="3" name="Content Placeholder 2"/>
          <p:cNvSpPr>
            <a:spLocks noGrp="1"/>
          </p:cNvSpPr>
          <p:nvPr>
            <p:ph idx="1"/>
          </p:nvPr>
        </p:nvSpPr>
        <p:spPr/>
        <p:txBody>
          <a:bodyPr>
            <a:normAutofit/>
          </a:bodyPr>
          <a:lstStyle/>
          <a:p>
            <a:r>
              <a:rPr lang="en-US" dirty="0" smtClean="0"/>
              <a:t>Using Jupyter Notebooks: </a:t>
            </a:r>
          </a:p>
          <a:p>
            <a:pPr lvl="1"/>
            <a:r>
              <a:rPr lang="en-US" dirty="0" smtClean="0"/>
              <a:t>write code in "cells" and then execute individual cells, one at a time</a:t>
            </a:r>
          </a:p>
          <a:p>
            <a:pPr lvl="1"/>
            <a:r>
              <a:rPr lang="en-US" dirty="0" smtClean="0"/>
              <a:t>run in the web browser; requires notebook viewer</a:t>
            </a:r>
          </a:p>
          <a:p>
            <a:pPr marL="914400" lvl="2" indent="0">
              <a:buNone/>
            </a:pPr>
            <a:endParaRPr lang="en-US" dirty="0" smtClean="0"/>
          </a:p>
          <a:p>
            <a:r>
              <a:rPr lang="en-US" dirty="0" smtClean="0"/>
              <a:t>Using scripts: </a:t>
            </a:r>
          </a:p>
          <a:p>
            <a:pPr lvl="1"/>
            <a:r>
              <a:rPr lang="en-US" dirty="0" smtClean="0"/>
              <a:t>write code in a file and then execute the whole file at once </a:t>
            </a:r>
          </a:p>
          <a:p>
            <a:pPr lvl="1"/>
            <a:r>
              <a:rPr lang="en-US" dirty="0" smtClean="0"/>
              <a:t>run from the terminal</a:t>
            </a:r>
          </a:p>
        </p:txBody>
      </p:sp>
      <p:sp>
        <p:nvSpPr>
          <p:cNvPr id="4" name="Slide Number Placeholder 3"/>
          <p:cNvSpPr>
            <a:spLocks noGrp="1"/>
          </p:cNvSpPr>
          <p:nvPr>
            <p:ph type="sldNum" sz="quarter" idx="12"/>
          </p:nvPr>
        </p:nvSpPr>
        <p:spPr/>
        <p:txBody>
          <a:bodyPr/>
          <a:lstStyle/>
          <a:p>
            <a:fld id="{125D8EBD-3626-492B-BEC7-FEAF43DF08E7}" type="slidenum">
              <a:rPr lang="en-US" smtClean="0"/>
              <a:t>12</a:t>
            </a:fld>
            <a:endParaRPr lang="en-US" dirty="0"/>
          </a:p>
        </p:txBody>
      </p:sp>
    </p:spTree>
    <p:extLst>
      <p:ext uri="{BB962C8B-B14F-4D97-AF65-F5344CB8AC3E}">
        <p14:creationId xmlns:p14="http://schemas.microsoft.com/office/powerpoint/2010/main" val="474581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Jupyter Notebooks</a:t>
            </a:r>
            <a:endParaRPr lang="en-US" dirty="0"/>
          </a:p>
        </p:txBody>
      </p:sp>
      <p:sp>
        <p:nvSpPr>
          <p:cNvPr id="9" name="Slide Number Placeholder 8"/>
          <p:cNvSpPr>
            <a:spLocks noGrp="1"/>
          </p:cNvSpPr>
          <p:nvPr>
            <p:ph type="sldNum" sz="quarter" idx="12"/>
          </p:nvPr>
        </p:nvSpPr>
        <p:spPr/>
        <p:txBody>
          <a:bodyPr/>
          <a:lstStyle/>
          <a:p>
            <a:fld id="{125D8EBD-3626-492B-BEC7-FEAF43DF08E7}" type="slidenum">
              <a:rPr lang="en-US" smtClean="0"/>
              <a:t>13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79" y="1524000"/>
            <a:ext cx="7480161" cy="4414837"/>
          </a:xfrm>
          <a:prstGeom prst="rect">
            <a:avLst/>
          </a:prstGeom>
          <a:noFill/>
          <a:ln w="635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Straight Arrow Connector 9"/>
          <p:cNvCxnSpPr/>
          <p:nvPr/>
        </p:nvCxnSpPr>
        <p:spPr>
          <a:xfrm flipH="1" flipV="1">
            <a:off x="7162800" y="38862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239000" y="4419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242140" y="4419600"/>
            <a:ext cx="83506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287776" y="4419600"/>
            <a:ext cx="789424"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4800" y="4161136"/>
            <a:ext cx="1066800" cy="738664"/>
          </a:xfrm>
          <a:prstGeom prst="rect">
            <a:avLst/>
          </a:prstGeom>
          <a:noFill/>
        </p:spPr>
        <p:txBody>
          <a:bodyPr wrap="square" rtlCol="0">
            <a:spAutoFit/>
          </a:bodyPr>
          <a:lstStyle/>
          <a:p>
            <a:pPr algn="ctr"/>
            <a:r>
              <a:rPr lang="en-US" sz="1400" dirty="0" smtClean="0"/>
              <a:t>"cells"</a:t>
            </a:r>
          </a:p>
          <a:p>
            <a:pPr algn="ctr"/>
            <a:r>
              <a:rPr lang="en-US" sz="1400" dirty="0" smtClean="0"/>
              <a:t>(text or code)</a:t>
            </a:r>
            <a:endParaRPr lang="en-US" sz="1400" dirty="0"/>
          </a:p>
        </p:txBody>
      </p:sp>
      <p:cxnSp>
        <p:nvCxnSpPr>
          <p:cNvPr id="26" name="Straight Arrow Connector 25"/>
          <p:cNvCxnSpPr/>
          <p:nvPr/>
        </p:nvCxnSpPr>
        <p:spPr>
          <a:xfrm flipH="1" flipV="1">
            <a:off x="1447800" y="5088208"/>
            <a:ext cx="2286000" cy="17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33600" y="5105400"/>
            <a:ext cx="1600200" cy="457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757246" y="4920734"/>
            <a:ext cx="1333698" cy="369332"/>
          </a:xfrm>
          <a:prstGeom prst="rect">
            <a:avLst/>
          </a:prstGeom>
          <a:noFill/>
        </p:spPr>
        <p:txBody>
          <a:bodyPr wrap="none" rtlCol="0">
            <a:spAutoFit/>
          </a:bodyPr>
          <a:lstStyle/>
          <a:p>
            <a:r>
              <a:rPr lang="en-US" dirty="0" smtClean="0"/>
              <a:t>code output</a:t>
            </a:r>
            <a:endParaRPr lang="en-US" dirty="0"/>
          </a:p>
        </p:txBody>
      </p:sp>
      <p:cxnSp>
        <p:nvCxnSpPr>
          <p:cNvPr id="47" name="Straight Arrow Connector 46"/>
          <p:cNvCxnSpPr/>
          <p:nvPr/>
        </p:nvCxnSpPr>
        <p:spPr>
          <a:xfrm flipH="1" flipV="1">
            <a:off x="7010400" y="2667000"/>
            <a:ext cx="1066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104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Jupyter Notebooks </a:t>
            </a:r>
            <a:br>
              <a:rPr lang="en-US" dirty="0" smtClean="0"/>
            </a:br>
            <a:r>
              <a:rPr lang="en-US" sz="3100" dirty="0" smtClean="0"/>
              <a:t>(do this now)</a:t>
            </a:r>
            <a:endParaRPr lang="en-US" sz="3100" dirty="0"/>
          </a:p>
        </p:txBody>
      </p:sp>
      <p:sp>
        <p:nvSpPr>
          <p:cNvPr id="8" name="Content Placeholder 7"/>
          <p:cNvSpPr>
            <a:spLocks noGrp="1"/>
          </p:cNvSpPr>
          <p:nvPr>
            <p:ph idx="1"/>
          </p:nvPr>
        </p:nvSpPr>
        <p:spPr/>
        <p:txBody>
          <a:bodyPr>
            <a:normAutofit/>
          </a:bodyPr>
          <a:lstStyle/>
          <a:p>
            <a:pPr marL="514350" lvl="0" indent="-514350">
              <a:buFont typeface="+mj-lt"/>
              <a:buAutoNum type="arabicPeriod"/>
            </a:pPr>
            <a:r>
              <a:rPr lang="en-US" sz="2400" dirty="0"/>
              <a:t>Open a terminal </a:t>
            </a:r>
            <a:r>
              <a:rPr lang="en-US" sz="2400" dirty="0" smtClean="0"/>
              <a:t>window</a:t>
            </a:r>
            <a:endParaRPr lang="en-US" sz="2400" dirty="0"/>
          </a:p>
          <a:p>
            <a:pPr marL="514350" lvl="0" indent="-514350">
              <a:buFont typeface="+mj-lt"/>
              <a:buAutoNum type="arabicPeriod"/>
            </a:pPr>
            <a:r>
              <a:rPr lang="en-US" sz="2400" dirty="0"/>
              <a:t>(Optional) Navigate to a convenient </a:t>
            </a:r>
            <a:r>
              <a:rPr lang="en-US" sz="2400" dirty="0" smtClean="0"/>
              <a:t>directory</a:t>
            </a:r>
          </a:p>
          <a:p>
            <a:pPr marL="1314450" lvl="2" indent="-514350"/>
            <a:r>
              <a:rPr lang="en-US" sz="1800" dirty="0" smtClean="0"/>
              <a:t>the </a:t>
            </a:r>
            <a:r>
              <a:rPr lang="en-US" sz="1800" dirty="0"/>
              <a:t>directory where you launch Jupyter becomes the root for that session, and you will only be able to access directories within that root directory.  </a:t>
            </a:r>
          </a:p>
          <a:p>
            <a:pPr marL="1314450" lvl="2" indent="-514350"/>
            <a:r>
              <a:rPr lang="en-US" sz="1800" dirty="0" smtClean="0"/>
              <a:t>use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cd &lt;</a:t>
            </a:r>
            <a:r>
              <a:rPr lang="en-US" sz="1800" dirty="0" err="1">
                <a:latin typeface="Courier New" panose="02070309020205020404" pitchFamily="49" charset="0"/>
                <a:cs typeface="Courier New" panose="02070309020205020404" pitchFamily="49" charset="0"/>
              </a:rPr>
              <a:t>directoryName</a:t>
            </a:r>
            <a:r>
              <a:rPr lang="en-US" sz="1800" dirty="0">
                <a:latin typeface="Courier New" panose="02070309020205020404" pitchFamily="49" charset="0"/>
                <a:cs typeface="Courier New" panose="02070309020205020404" pitchFamily="49" charset="0"/>
              </a:rPr>
              <a:t>&gt; </a:t>
            </a:r>
            <a:r>
              <a:rPr lang="en-US" sz="1800" dirty="0"/>
              <a:t>and</a:t>
            </a:r>
            <a:r>
              <a:rPr lang="en-US" sz="1800" dirty="0">
                <a:latin typeface="Courier New" panose="02070309020205020404" pitchFamily="49" charset="0"/>
                <a:cs typeface="Courier New" panose="02070309020205020404" pitchFamily="49" charset="0"/>
              </a:rPr>
              <a:t> cd .. </a:t>
            </a:r>
            <a:r>
              <a:rPr lang="en-US" sz="1800" dirty="0"/>
              <a:t>to move </a:t>
            </a:r>
            <a:r>
              <a:rPr lang="en-US" sz="1800" dirty="0" smtClean="0"/>
              <a:t>around</a:t>
            </a:r>
            <a:endParaRPr lang="en-US" sz="1800" dirty="0"/>
          </a:p>
          <a:p>
            <a:pPr marL="514350" lvl="0" indent="-514350">
              <a:buFont typeface="+mj-lt"/>
              <a:buAutoNum type="arabicPeriod"/>
            </a:pPr>
            <a:r>
              <a:rPr lang="en-US" sz="2400" dirty="0"/>
              <a:t>Launch the notebook with the following </a:t>
            </a:r>
            <a:r>
              <a:rPr lang="en-US" sz="2400" dirty="0" smtClean="0"/>
              <a:t>command:</a:t>
            </a:r>
          </a:p>
          <a:p>
            <a:pPr marL="0" lvl="0" indent="0">
              <a:buNone/>
            </a:pPr>
            <a:r>
              <a:rPr lang="en-US" sz="2400" dirty="0" smtClean="0"/>
              <a:t>	</a:t>
            </a:r>
            <a:r>
              <a:rPr lang="en-US" sz="2000" dirty="0" err="1" smtClean="0">
                <a:latin typeface="Courier New" panose="02070309020205020404" pitchFamily="49" charset="0"/>
                <a:cs typeface="Courier New" panose="02070309020205020404" pitchFamily="49" charset="0"/>
              </a:rPr>
              <a:t>jupyter</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notebook</a:t>
            </a:r>
          </a:p>
          <a:p>
            <a:endParaRPr lang="en-US" sz="2400" dirty="0"/>
          </a:p>
        </p:txBody>
      </p:sp>
      <p:sp>
        <p:nvSpPr>
          <p:cNvPr id="5" name="Slide Number Placeholder 4"/>
          <p:cNvSpPr>
            <a:spLocks noGrp="1"/>
          </p:cNvSpPr>
          <p:nvPr>
            <p:ph type="sldNum" sz="quarter" idx="12"/>
          </p:nvPr>
        </p:nvSpPr>
        <p:spPr/>
        <p:txBody>
          <a:bodyPr/>
          <a:lstStyle/>
          <a:p>
            <a:fld id="{125D8EBD-3626-492B-BEC7-FEAF43DF08E7}" type="slidenum">
              <a:rPr lang="en-US" smtClean="0"/>
              <a:t>14</a:t>
            </a:fld>
            <a:endParaRPr lang="en-US" dirty="0"/>
          </a:p>
        </p:txBody>
      </p:sp>
      <p:pic>
        <p:nvPicPr>
          <p:cNvPr id="9" name="Picture 8"/>
          <p:cNvPicPr/>
          <p:nvPr/>
        </p:nvPicPr>
        <p:blipFill rotWithShape="1">
          <a:blip r:embed="rId3"/>
          <a:srcRect r="20274"/>
          <a:stretch/>
        </p:blipFill>
        <p:spPr>
          <a:xfrm>
            <a:off x="143359" y="4775200"/>
            <a:ext cx="4738607" cy="1355725"/>
          </a:xfrm>
          <a:prstGeom prst="rect">
            <a:avLst/>
          </a:prstGeom>
        </p:spPr>
      </p:pic>
      <p:sp>
        <p:nvSpPr>
          <p:cNvPr id="10" name="TextBox 9"/>
          <p:cNvSpPr txBox="1"/>
          <p:nvPr/>
        </p:nvSpPr>
        <p:spPr>
          <a:xfrm>
            <a:off x="1470315" y="6117184"/>
            <a:ext cx="1863844" cy="307777"/>
          </a:xfrm>
          <a:prstGeom prst="rect">
            <a:avLst/>
          </a:prstGeom>
          <a:noFill/>
        </p:spPr>
        <p:txBody>
          <a:bodyPr wrap="none" rtlCol="0">
            <a:spAutoFit/>
          </a:bodyPr>
          <a:lstStyle/>
          <a:p>
            <a:r>
              <a:rPr lang="en-US" sz="1400" dirty="0" smtClean="0"/>
              <a:t>Example (on Windows)</a:t>
            </a:r>
            <a:endParaRPr lang="en-US" sz="1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662" y="4368873"/>
            <a:ext cx="4091993" cy="1808090"/>
          </a:xfrm>
          <a:prstGeom prst="rect">
            <a:avLst/>
          </a:prstGeom>
        </p:spPr>
      </p:pic>
      <p:sp>
        <p:nvSpPr>
          <p:cNvPr id="11" name="TextBox 10"/>
          <p:cNvSpPr txBox="1"/>
          <p:nvPr/>
        </p:nvSpPr>
        <p:spPr>
          <a:xfrm>
            <a:off x="5949895" y="6176048"/>
            <a:ext cx="1497526" cy="307777"/>
          </a:xfrm>
          <a:prstGeom prst="rect">
            <a:avLst/>
          </a:prstGeom>
          <a:noFill/>
        </p:spPr>
        <p:txBody>
          <a:bodyPr wrap="none" rtlCol="0">
            <a:spAutoFit/>
          </a:bodyPr>
          <a:lstStyle/>
          <a:p>
            <a:r>
              <a:rPr lang="en-US" sz="1400" dirty="0" smtClean="0"/>
              <a:t>Example (on </a:t>
            </a:r>
            <a:r>
              <a:rPr lang="en-US" sz="1400" dirty="0" smtClean="0"/>
              <a:t>Mac)</a:t>
            </a:r>
            <a:endParaRPr lang="en-US" sz="1400" dirty="0"/>
          </a:p>
        </p:txBody>
      </p:sp>
    </p:spTree>
    <p:extLst>
      <p:ext uri="{BB962C8B-B14F-4D97-AF65-F5344CB8AC3E}">
        <p14:creationId xmlns:p14="http://schemas.microsoft.com/office/powerpoint/2010/main" val="325784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11" y="4173026"/>
            <a:ext cx="7540450" cy="236727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a:bodyPr>
          <a:lstStyle/>
          <a:p>
            <a:r>
              <a:rPr lang="en-US" dirty="0" smtClean="0"/>
              <a:t>Using Jupyter Notebooks </a:t>
            </a:r>
            <a:br>
              <a:rPr lang="en-US" dirty="0" smtClean="0"/>
            </a:br>
            <a:r>
              <a:rPr lang="en-US" sz="3100" dirty="0" smtClean="0"/>
              <a:t>(do this now)</a:t>
            </a:r>
            <a:endParaRPr lang="en-US" sz="3100" dirty="0"/>
          </a:p>
        </p:txBody>
      </p:sp>
      <p:sp>
        <p:nvSpPr>
          <p:cNvPr id="8" name="Content Placeholder 7"/>
          <p:cNvSpPr>
            <a:spLocks noGrp="1"/>
          </p:cNvSpPr>
          <p:nvPr>
            <p:ph idx="1"/>
          </p:nvPr>
        </p:nvSpPr>
        <p:spPr/>
        <p:txBody>
          <a:bodyPr>
            <a:normAutofit/>
          </a:bodyPr>
          <a:lstStyle/>
          <a:p>
            <a:pPr marL="457200" lvl="0" indent="-457200">
              <a:buFont typeface="+mj-lt"/>
              <a:buAutoNum type="arabicPeriod" startAt="4"/>
            </a:pPr>
            <a:r>
              <a:rPr lang="en-US" sz="2400" dirty="0" smtClean="0"/>
              <a:t>A web browser window should pop up. This is the Jupyter file browser. </a:t>
            </a:r>
          </a:p>
          <a:p>
            <a:pPr marL="457200" lvl="0" indent="-457200">
              <a:buFont typeface="+mj-lt"/>
              <a:buAutoNum type="arabicPeriod" startAt="4"/>
            </a:pPr>
            <a:r>
              <a:rPr lang="en-US" sz="2400" dirty="0" smtClean="0"/>
              <a:t>Navigate </a:t>
            </a:r>
            <a:r>
              <a:rPr lang="en-US" sz="2400" dirty="0"/>
              <a:t>to the folder where you would like the new Jupyter notebook to be</a:t>
            </a:r>
            <a:r>
              <a:rPr lang="en-US" sz="2400" dirty="0" smtClean="0"/>
              <a:t>.</a:t>
            </a:r>
            <a:endParaRPr lang="en-US" sz="2400" dirty="0"/>
          </a:p>
          <a:p>
            <a:pPr marL="457200" lvl="0" indent="-457200">
              <a:buFont typeface="+mj-lt"/>
              <a:buAutoNum type="arabicPeriod" startAt="4"/>
            </a:pPr>
            <a:r>
              <a:rPr lang="en-US" sz="2400" dirty="0"/>
              <a:t>Click </a:t>
            </a:r>
            <a:r>
              <a:rPr lang="en-US" sz="2400" dirty="0" smtClean="0"/>
              <a:t>'New' </a:t>
            </a:r>
            <a:r>
              <a:rPr lang="en-US" sz="2400" dirty="0"/>
              <a:t>in the upper right corner and select </a:t>
            </a:r>
            <a:r>
              <a:rPr lang="en-US" sz="2400" dirty="0" smtClean="0"/>
              <a:t>'Python' </a:t>
            </a:r>
            <a:r>
              <a:rPr lang="en-US" sz="2400" dirty="0"/>
              <a:t>to create a new notebook</a:t>
            </a:r>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125D8EBD-3626-492B-BEC7-FEAF43DF08E7}" type="slidenum">
              <a:rPr lang="en-US" smtClean="0"/>
              <a:t>15</a:t>
            </a:fld>
            <a:endParaRPr lang="en-US" dirty="0"/>
          </a:p>
        </p:txBody>
      </p:sp>
      <p:sp>
        <p:nvSpPr>
          <p:cNvPr id="3" name="Oval 2"/>
          <p:cNvSpPr/>
          <p:nvPr/>
        </p:nvSpPr>
        <p:spPr>
          <a:xfrm>
            <a:off x="6935874" y="5687370"/>
            <a:ext cx="1066800" cy="3048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40078" y="6540302"/>
            <a:ext cx="1629870" cy="307777"/>
          </a:xfrm>
          <a:prstGeom prst="rect">
            <a:avLst/>
          </a:prstGeom>
          <a:noFill/>
        </p:spPr>
        <p:txBody>
          <a:bodyPr wrap="none" rtlCol="0">
            <a:spAutoFit/>
          </a:bodyPr>
          <a:lstStyle/>
          <a:p>
            <a:r>
              <a:rPr lang="en-US" sz="1400" dirty="0" smtClean="0"/>
              <a:t>Jupyter file browser</a:t>
            </a:r>
            <a:endParaRPr lang="en-US" sz="1400" dirty="0"/>
          </a:p>
        </p:txBody>
      </p:sp>
      <p:sp>
        <p:nvSpPr>
          <p:cNvPr id="6" name="TextBox 5"/>
          <p:cNvSpPr txBox="1"/>
          <p:nvPr/>
        </p:nvSpPr>
        <p:spPr>
          <a:xfrm>
            <a:off x="32719" y="5318038"/>
            <a:ext cx="1262205" cy="738664"/>
          </a:xfrm>
          <a:prstGeom prst="rect">
            <a:avLst/>
          </a:prstGeom>
          <a:noFill/>
        </p:spPr>
        <p:txBody>
          <a:bodyPr wrap="square" rtlCol="0">
            <a:spAutoFit/>
          </a:bodyPr>
          <a:lstStyle/>
          <a:p>
            <a:r>
              <a:rPr lang="en-US" sz="1400" dirty="0" smtClean="0"/>
              <a:t>Existing notebook (.</a:t>
            </a:r>
            <a:r>
              <a:rPr lang="en-US" sz="1400" dirty="0" err="1" smtClean="0"/>
              <a:t>ipynb</a:t>
            </a:r>
            <a:r>
              <a:rPr lang="en-US" sz="1400" dirty="0" smtClean="0"/>
              <a:t>)</a:t>
            </a:r>
            <a:endParaRPr lang="en-US" sz="1400" dirty="0"/>
          </a:p>
        </p:txBody>
      </p:sp>
      <p:cxnSp>
        <p:nvCxnSpPr>
          <p:cNvPr id="12" name="Straight Arrow Connector 11"/>
          <p:cNvCxnSpPr/>
          <p:nvPr/>
        </p:nvCxnSpPr>
        <p:spPr>
          <a:xfrm>
            <a:off x="427055" y="6069113"/>
            <a:ext cx="547635" cy="301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860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Jupyter Notebooks </a:t>
            </a:r>
            <a:br>
              <a:rPr lang="en-US" dirty="0" smtClean="0"/>
            </a:br>
            <a:r>
              <a:rPr lang="en-US" sz="3100" dirty="0" smtClean="0"/>
              <a:t>(do this now)</a:t>
            </a:r>
            <a:endParaRPr lang="en-US" sz="3100" dirty="0"/>
          </a:p>
        </p:txBody>
      </p:sp>
      <p:sp>
        <p:nvSpPr>
          <p:cNvPr id="8" name="Content Placeholder 7"/>
          <p:cNvSpPr>
            <a:spLocks noGrp="1"/>
          </p:cNvSpPr>
          <p:nvPr>
            <p:ph idx="1"/>
          </p:nvPr>
        </p:nvSpPr>
        <p:spPr/>
        <p:txBody>
          <a:bodyPr>
            <a:normAutofit/>
          </a:bodyPr>
          <a:lstStyle/>
          <a:p>
            <a:pPr marL="457200" lvl="0" indent="-457200">
              <a:buFont typeface="+mj-lt"/>
              <a:buAutoNum type="arabicPeriod" startAt="7"/>
            </a:pPr>
            <a:r>
              <a:rPr lang="en-US" sz="2400" dirty="0" smtClean="0"/>
              <a:t>You will start off with a single empty code cell. Type the following into the cell:</a:t>
            </a:r>
            <a:r>
              <a:rPr lang="en-US" sz="2400" dirty="0" smtClean="0">
                <a:latin typeface="Courier New" panose="02070309020205020404" pitchFamily="49" charset="0"/>
                <a:cs typeface="Courier New" panose="02070309020205020404" pitchFamily="49" charset="0"/>
              </a:rPr>
              <a:t> print "Hello world"</a:t>
            </a:r>
          </a:p>
          <a:p>
            <a:pPr marL="457200" lvl="0" indent="-457200">
              <a:buFont typeface="+mj-lt"/>
              <a:buAutoNum type="arabicPeriod" startAt="7"/>
            </a:pPr>
            <a:endParaRPr lang="en-US" sz="2400" dirty="0"/>
          </a:p>
          <a:p>
            <a:pPr marL="457200" lvl="0" indent="-457200">
              <a:buFont typeface="+mj-lt"/>
              <a:buAutoNum type="arabicPeriod" startAt="7"/>
            </a:pPr>
            <a:endParaRPr lang="en-US" sz="2400" dirty="0" smtClean="0"/>
          </a:p>
          <a:p>
            <a:pPr marL="457200" lvl="0" indent="-457200">
              <a:buFont typeface="+mj-lt"/>
              <a:buAutoNum type="arabicPeriod" startAt="7"/>
            </a:pPr>
            <a:endParaRPr lang="en-US" sz="2400" dirty="0" smtClean="0"/>
          </a:p>
          <a:p>
            <a:pPr marL="457200" lvl="0" indent="-457200">
              <a:buFont typeface="+mj-lt"/>
              <a:buAutoNum type="arabicPeriod" startAt="7"/>
            </a:pPr>
            <a:endParaRPr lang="en-US" sz="2400" dirty="0"/>
          </a:p>
          <a:p>
            <a:pPr marL="457200" lvl="0" indent="-457200">
              <a:buFont typeface="+mj-lt"/>
              <a:buAutoNum type="arabicPeriod" startAt="7"/>
            </a:pPr>
            <a:r>
              <a:rPr lang="en-US" sz="2400" dirty="0" smtClean="0"/>
              <a:t>Hit </a:t>
            </a:r>
            <a:r>
              <a:rPr lang="en-US" sz="2400" dirty="0" err="1" smtClean="0"/>
              <a:t>Shift+Enter</a:t>
            </a:r>
            <a:r>
              <a:rPr lang="en-US" sz="2400" dirty="0" smtClean="0"/>
              <a:t> to run the cell. This will execute the code in the cell and then create a new empty cell below.</a:t>
            </a:r>
            <a:endParaRPr lang="en-US" sz="2400" dirty="0"/>
          </a:p>
        </p:txBody>
      </p:sp>
      <p:sp>
        <p:nvSpPr>
          <p:cNvPr id="5" name="Slide Number Placeholder 4"/>
          <p:cNvSpPr>
            <a:spLocks noGrp="1"/>
          </p:cNvSpPr>
          <p:nvPr>
            <p:ph type="sldNum" sz="quarter" idx="12"/>
          </p:nvPr>
        </p:nvSpPr>
        <p:spPr/>
        <p:txBody>
          <a:bodyPr/>
          <a:lstStyle/>
          <a:p>
            <a:fld id="{125D8EBD-3626-492B-BEC7-FEAF43DF08E7}" type="slidenum">
              <a:rPr lang="en-US" smtClean="0"/>
              <a:t>16</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96" y="2571121"/>
            <a:ext cx="7275007" cy="13523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496" y="5131987"/>
            <a:ext cx="7275007" cy="10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673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1: Creating a script</a:t>
            </a:r>
          </a:p>
          <a:p>
            <a:pPr marL="914400" lvl="1" indent="-514350"/>
            <a:r>
              <a:rPr lang="en-US" sz="2400" dirty="0" smtClean="0"/>
              <a:t>Open a plain text editor (Notepad++, </a:t>
            </a:r>
            <a:r>
              <a:rPr lang="en-US" sz="2400" dirty="0" err="1" smtClean="0"/>
              <a:t>TextWrangler</a:t>
            </a:r>
            <a:r>
              <a:rPr lang="en-US" sz="2400" dirty="0" smtClean="0"/>
              <a:t>)</a:t>
            </a:r>
          </a:p>
          <a:p>
            <a:pPr marL="914400" lvl="1" indent="-514350"/>
            <a:r>
              <a:rPr lang="en-US" sz="2400" dirty="0" smtClean="0"/>
              <a:t>Type the following:</a:t>
            </a:r>
          </a:p>
          <a:p>
            <a:pPr marL="400050" lvl="1" indent="0">
              <a:buNone/>
            </a:pPr>
            <a:endParaRPr lang="en-US" sz="2400" dirty="0" smtClean="0"/>
          </a:p>
          <a:p>
            <a:pPr marL="400050" lvl="1" indent="0">
              <a:buNone/>
            </a:pPr>
            <a:endParaRPr lang="en-US" sz="2400" dirty="0" smtClean="0"/>
          </a:p>
          <a:p>
            <a:pPr marL="914400" lvl="1" indent="-514350"/>
            <a:r>
              <a:rPr lang="en-US" sz="2400" dirty="0" smtClean="0"/>
              <a:t>Save your file in your lab1 folder as </a:t>
            </a:r>
            <a:r>
              <a:rPr lang="en-US" sz="2000" dirty="0" smtClean="0">
                <a:latin typeface="Courier New" pitchFamily="49" charset="0"/>
                <a:cs typeface="Courier New" pitchFamily="49" charset="0"/>
              </a:rPr>
              <a:t>test1.py</a:t>
            </a:r>
            <a:endParaRPr lang="en-US" dirty="0">
              <a:latin typeface="Courier New" pitchFamily="49" charset="0"/>
              <a:cs typeface="Courier New" pitchFamily="49" charset="0"/>
            </a:endParaRPr>
          </a:p>
          <a:p>
            <a:pPr marL="914400" lvl="1" indent="-514350"/>
            <a:r>
              <a:rPr lang="en-US" sz="2400" i="1" dirty="0" smtClean="0">
                <a:cs typeface="Courier New" pitchFamily="49" charset="0"/>
              </a:rPr>
              <a:t>Note:</a:t>
            </a:r>
            <a:r>
              <a:rPr lang="en-US" sz="2400" dirty="0" smtClean="0">
                <a:cs typeface="Courier New" pitchFamily="49" charset="0"/>
              </a:rPr>
              <a:t> Depending on your text editor, you may notice some of the code has changed colors. This is called syntax highlighting:</a:t>
            </a:r>
          </a:p>
        </p:txBody>
      </p:sp>
      <p:sp>
        <p:nvSpPr>
          <p:cNvPr id="7" name="Slide Number Placeholder 6"/>
          <p:cNvSpPr>
            <a:spLocks noGrp="1"/>
          </p:cNvSpPr>
          <p:nvPr>
            <p:ph type="sldNum" sz="quarter" idx="12"/>
          </p:nvPr>
        </p:nvSpPr>
        <p:spPr/>
        <p:txBody>
          <a:bodyPr/>
          <a:lstStyle/>
          <a:p>
            <a:fld id="{125D8EBD-3626-492B-BEC7-FEAF43DF08E7}" type="slidenum">
              <a:rPr lang="en-US" smtClean="0"/>
              <a:t>17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3076483"/>
            <a:ext cx="3810532" cy="6573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214" y="5610225"/>
            <a:ext cx="3962953" cy="628738"/>
          </a:xfrm>
          <a:prstGeom prst="rect">
            <a:avLst/>
          </a:prstGeom>
        </p:spPr>
      </p:pic>
    </p:spTree>
    <p:extLst>
      <p:ext uri="{BB962C8B-B14F-4D97-AF65-F5344CB8AC3E}">
        <p14:creationId xmlns:p14="http://schemas.microsoft.com/office/powerpoint/2010/main" val="471970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2: Running the script</a:t>
            </a:r>
          </a:p>
          <a:p>
            <a:pPr marL="914400" lvl="1" indent="-514350"/>
            <a:r>
              <a:rPr lang="en-US" sz="2400" dirty="0" smtClean="0"/>
              <a:t>Open your terminal and navigate to the folder where you saved your script (use </a:t>
            </a:r>
            <a:r>
              <a:rPr lang="en-US" sz="2400" dirty="0" smtClean="0">
                <a:latin typeface="Courier New" panose="02070309020205020404" pitchFamily="49" charset="0"/>
                <a:cs typeface="Courier New" panose="02070309020205020404" pitchFamily="49" charset="0"/>
              </a:rPr>
              <a:t>cd</a:t>
            </a:r>
            <a:r>
              <a:rPr lang="en-US" sz="2400" dirty="0" smtClean="0"/>
              <a:t>, </a:t>
            </a:r>
            <a:r>
              <a:rPr lang="en-US" sz="2400" dirty="0" smtClean="0">
                <a:latin typeface="Courier New" panose="02070309020205020404" pitchFamily="49" charset="0"/>
                <a:cs typeface="Courier New" panose="02070309020205020404" pitchFamily="49" charset="0"/>
              </a:rPr>
              <a:t>ls</a:t>
            </a:r>
            <a:r>
              <a:rPr lang="en-US" sz="2400" dirty="0" smtClean="0">
                <a:cs typeface="Courier New" panose="02070309020205020404" pitchFamily="49" charset="0"/>
              </a:rPr>
              <a:t>, </a:t>
            </a:r>
            <a:r>
              <a:rPr lang="en-US" sz="2400" dirty="0" smtClean="0">
                <a:cs typeface="Courier New" panose="02070309020205020404" pitchFamily="49" charset="0"/>
              </a:rPr>
              <a:t>and </a:t>
            </a:r>
            <a:r>
              <a:rPr lang="en-US" sz="2400" dirty="0" err="1" smtClean="0">
                <a:latin typeface="Courier New" panose="02070309020205020404" pitchFamily="49" charset="0"/>
                <a:cs typeface="Courier New" panose="02070309020205020404" pitchFamily="49" charset="0"/>
              </a:rPr>
              <a:t>pwd</a:t>
            </a:r>
            <a:r>
              <a:rPr lang="en-US" sz="2400" dirty="0" smtClean="0"/>
              <a:t>).</a:t>
            </a:r>
          </a:p>
          <a:p>
            <a:pPr marL="914400" lvl="1" indent="-514350"/>
            <a:r>
              <a:rPr lang="en-US" sz="2400" dirty="0" smtClean="0">
                <a:cs typeface="Courier New" pitchFamily="49" charset="0"/>
              </a:rPr>
              <a:t>Once in the correct folder, type:</a:t>
            </a:r>
            <a:br>
              <a:rPr lang="en-US" sz="2400" dirty="0" smtClean="0">
                <a:cs typeface="Courier New" pitchFamily="49" charset="0"/>
              </a:rPr>
            </a:br>
            <a:r>
              <a:rPr lang="en-US" sz="2400" dirty="0" smtClean="0">
                <a:cs typeface="Courier New" pitchFamily="49" charset="0"/>
              </a:rPr>
              <a:t>	</a:t>
            </a:r>
            <a:r>
              <a:rPr lang="en-US" sz="2000" dirty="0" smtClean="0">
                <a:latin typeface="Courier New" pitchFamily="49" charset="0"/>
                <a:cs typeface="Courier New" pitchFamily="49" charset="0"/>
              </a:rPr>
              <a:t>python test1.py</a:t>
            </a:r>
          </a:p>
          <a:p>
            <a:pPr marL="914400" lvl="1" indent="-514350"/>
            <a:r>
              <a:rPr lang="en-US" sz="2400" dirty="0" smtClean="0">
                <a:cs typeface="Courier New" pitchFamily="49" charset="0"/>
              </a:rPr>
              <a:t>Python will now attempt to execute your script. If there are no errors in your code, you should see something like this:</a:t>
            </a:r>
          </a:p>
          <a:p>
            <a:pPr marL="400050" lvl="1" indent="0">
              <a:buNone/>
            </a:pPr>
            <a:endParaRPr lang="en-US" sz="2400" dirty="0" smtClean="0">
              <a:cs typeface="Courier New" pitchFamily="49" charset="0"/>
            </a:endParaRPr>
          </a:p>
        </p:txBody>
      </p:sp>
      <p:sp>
        <p:nvSpPr>
          <p:cNvPr id="7" name="Slide Number Placeholder 6"/>
          <p:cNvSpPr>
            <a:spLocks noGrp="1"/>
          </p:cNvSpPr>
          <p:nvPr>
            <p:ph type="sldNum" sz="quarter" idx="12"/>
          </p:nvPr>
        </p:nvSpPr>
        <p:spPr/>
        <p:txBody>
          <a:bodyPr/>
          <a:lstStyle/>
          <a:p>
            <a:fld id="{125D8EBD-3626-492B-BEC7-FEAF43DF08E7}" type="slidenum">
              <a:rPr lang="en-US" smtClean="0"/>
              <a:t>18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799" y="4953000"/>
            <a:ext cx="5382377" cy="419159"/>
          </a:xfrm>
          <a:prstGeom prst="rect">
            <a:avLst/>
          </a:prstGeom>
        </p:spPr>
      </p:pic>
    </p:spTree>
    <p:extLst>
      <p:ext uri="{BB962C8B-B14F-4D97-AF65-F5344CB8AC3E}">
        <p14:creationId xmlns:p14="http://schemas.microsoft.com/office/powerpoint/2010/main" val="41685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which method should I use?</a:t>
            </a:r>
            <a:endParaRPr lang="en-US" dirty="0"/>
          </a:p>
        </p:txBody>
      </p:sp>
      <p:sp>
        <p:nvSpPr>
          <p:cNvPr id="3" name="Content Placeholder 2"/>
          <p:cNvSpPr>
            <a:spLocks noGrp="1"/>
          </p:cNvSpPr>
          <p:nvPr>
            <p:ph idx="1"/>
          </p:nvPr>
        </p:nvSpPr>
        <p:spPr/>
        <p:txBody>
          <a:bodyPr>
            <a:normAutofit/>
          </a:bodyPr>
          <a:lstStyle/>
          <a:p>
            <a:pPr>
              <a:spcAft>
                <a:spcPts val="1200"/>
              </a:spcAft>
            </a:pPr>
            <a:r>
              <a:rPr lang="en-US" sz="2800" dirty="0" smtClean="0"/>
              <a:t>Notebooks are nice because you can see the output as you go along, rather than having to execute it as one monolithic script.</a:t>
            </a:r>
          </a:p>
          <a:p>
            <a:pPr>
              <a:spcAft>
                <a:spcPts val="1200"/>
              </a:spcAft>
            </a:pPr>
            <a:r>
              <a:rPr lang="en-US" sz="2800" dirty="0" smtClean="0"/>
              <a:t>Scripts are easier to share (because they're plain text) &amp; can be run from the command line</a:t>
            </a:r>
          </a:p>
          <a:p>
            <a:r>
              <a:rPr lang="en-US" sz="2800" dirty="0" smtClean="0"/>
              <a:t>Bottom line: </a:t>
            </a:r>
          </a:p>
          <a:p>
            <a:pPr lvl="1"/>
            <a:r>
              <a:rPr lang="en-US" sz="2400" dirty="0" smtClean="0"/>
              <a:t>For learning &amp; exploratory analysis: Jupyter Notebooks</a:t>
            </a:r>
          </a:p>
          <a:p>
            <a:pPr lvl="1"/>
            <a:r>
              <a:rPr lang="en-US" sz="2400" dirty="0" smtClean="0"/>
              <a:t>For anything else: scripts</a:t>
            </a:r>
            <a:endParaRPr lang="en-US" sz="2400" dirty="0"/>
          </a:p>
        </p:txBody>
      </p:sp>
      <p:sp>
        <p:nvSpPr>
          <p:cNvPr id="4" name="Slide Number Placeholder 3"/>
          <p:cNvSpPr>
            <a:spLocks noGrp="1"/>
          </p:cNvSpPr>
          <p:nvPr>
            <p:ph type="sldNum" sz="quarter" idx="12"/>
          </p:nvPr>
        </p:nvSpPr>
        <p:spPr/>
        <p:txBody>
          <a:bodyPr/>
          <a:lstStyle/>
          <a:p>
            <a:fld id="{125D8EBD-3626-492B-BEC7-FEAF43DF08E7}" type="slidenum">
              <a:rPr lang="en-US" smtClean="0"/>
              <a:t>19</a:t>
            </a:fld>
            <a:endParaRPr lang="en-US" dirty="0"/>
          </a:p>
        </p:txBody>
      </p:sp>
    </p:spTree>
    <p:extLst>
      <p:ext uri="{BB962C8B-B14F-4D97-AF65-F5344CB8AC3E}">
        <p14:creationId xmlns:p14="http://schemas.microsoft.com/office/powerpoint/2010/main" val="3895121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457200" y="1814512"/>
            <a:ext cx="8229600" cy="4144963"/>
          </a:xfrm>
        </p:spPr>
        <p:txBody>
          <a:bodyPr/>
          <a:lstStyle/>
          <a:p>
            <a:pPr marL="0" indent="0">
              <a:spcAft>
                <a:spcPts val="1800"/>
              </a:spcAft>
              <a:buNone/>
            </a:pPr>
            <a:r>
              <a:rPr lang="en-US" sz="3600" dirty="0"/>
              <a:t>G</a:t>
            </a:r>
            <a:r>
              <a:rPr lang="en-US" sz="3600" dirty="0" smtClean="0"/>
              <a:t>et you comfortable enough with Python basics that you can easily learn more on your own when the course is done.</a:t>
            </a:r>
          </a:p>
          <a:p>
            <a:pPr>
              <a:spcAft>
                <a:spcPts val="1800"/>
              </a:spcAft>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2</a:t>
            </a:fld>
            <a:endParaRPr lang="en-US" dirty="0"/>
          </a:p>
        </p:txBody>
      </p:sp>
      <p:pic>
        <p:nvPicPr>
          <p:cNvPr id="5" name="Picture 4"/>
          <p:cNvPicPr>
            <a:picLocks noChangeAspect="1"/>
          </p:cNvPicPr>
          <p:nvPr/>
        </p:nvPicPr>
        <p:blipFill>
          <a:blip r:embed="rId3"/>
          <a:stretch>
            <a:fillRect/>
          </a:stretch>
        </p:blipFill>
        <p:spPr>
          <a:xfrm>
            <a:off x="2908300" y="4100512"/>
            <a:ext cx="3327400" cy="2438400"/>
          </a:xfrm>
          <a:prstGeom prst="rect">
            <a:avLst/>
          </a:prstGeom>
        </p:spPr>
      </p:pic>
    </p:spTree>
    <p:extLst>
      <p:ext uri="{BB962C8B-B14F-4D97-AF65-F5344CB8AC3E}">
        <p14:creationId xmlns:p14="http://schemas.microsoft.com/office/powerpoint/2010/main" val="3940091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a:latin typeface="Calibri Light" panose="020F0302020204030204" pitchFamily="34" charset="0"/>
              </a:rPr>
              <a:t>3</a:t>
            </a:r>
            <a:r>
              <a:rPr lang="en-US" sz="4000" dirty="0" smtClean="0">
                <a:latin typeface="Calibri Light" panose="020F0302020204030204" pitchFamily="34" charset="0"/>
              </a:rPr>
              <a:t>. Print statements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20</a:t>
            </a:fld>
            <a:endParaRPr lang="en-US" dirty="0"/>
          </a:p>
        </p:txBody>
      </p:sp>
    </p:spTree>
    <p:extLst>
      <p:ext uri="{BB962C8B-B14F-4D97-AF65-F5344CB8AC3E}">
        <p14:creationId xmlns:p14="http://schemas.microsoft.com/office/powerpoint/2010/main" val="3985390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statements</a:t>
            </a:r>
            <a:endParaRPr lang="en-US" dirty="0"/>
          </a:p>
        </p:txBody>
      </p:sp>
      <p:sp>
        <p:nvSpPr>
          <p:cNvPr id="3" name="Content Placeholder 2"/>
          <p:cNvSpPr>
            <a:spLocks noGrp="1"/>
          </p:cNvSpPr>
          <p:nvPr>
            <p:ph idx="1"/>
          </p:nvPr>
        </p:nvSpPr>
        <p:spPr/>
        <p:txBody>
          <a:bodyPr>
            <a:normAutofit/>
          </a:bodyPr>
          <a:lstStyle/>
          <a:p>
            <a:pPr marL="0" indent="0" algn="ctr">
              <a:buNone/>
            </a:pPr>
            <a:r>
              <a:rPr lang="en-US" sz="3500" b="1" dirty="0" smtClean="0">
                <a:solidFill>
                  <a:srgbClr val="0070C0"/>
                </a:solidFill>
                <a:latin typeface="Consolas" pitchFamily="49" charset="0"/>
                <a:cs typeface="Consolas" pitchFamily="49" charset="0"/>
              </a:rPr>
              <a:t>print</a:t>
            </a:r>
            <a:r>
              <a:rPr lang="en-US" sz="3500" dirty="0" smtClean="0">
                <a:latin typeface="Consolas" pitchFamily="49" charset="0"/>
                <a:cs typeface="Consolas" pitchFamily="49" charset="0"/>
              </a:rPr>
              <a:t> </a:t>
            </a:r>
            <a:r>
              <a:rPr lang="en-US" sz="3500" dirty="0" smtClean="0">
                <a:solidFill>
                  <a:schemeClr val="bg1">
                    <a:lumMod val="50000"/>
                  </a:schemeClr>
                </a:solidFill>
                <a:latin typeface="Consolas" pitchFamily="49" charset="0"/>
                <a:cs typeface="Consolas" pitchFamily="49" charset="0"/>
              </a:rPr>
              <a:t>"Hello world!"</a:t>
            </a:r>
          </a:p>
          <a:p>
            <a:pPr marL="0" indent="0" algn="ctr">
              <a:buNone/>
            </a:pPr>
            <a:endParaRPr lang="en-US" dirty="0" smtClean="0"/>
          </a:p>
          <a:p>
            <a:pPr marL="0" indent="0" algn="ctr">
              <a:buNone/>
            </a:pPr>
            <a:endParaRPr lang="en-US" dirty="0"/>
          </a:p>
          <a:p>
            <a:r>
              <a:rPr lang="en-US" sz="2800" dirty="0" smtClean="0"/>
              <a:t>This is called a </a:t>
            </a:r>
            <a:r>
              <a:rPr lang="en-US" sz="2800" i="1" dirty="0" smtClean="0"/>
              <a:t>print statement</a:t>
            </a:r>
            <a:r>
              <a:rPr lang="en-US" sz="2800" dirty="0" smtClean="0"/>
              <a:t>.</a:t>
            </a:r>
          </a:p>
          <a:p>
            <a:r>
              <a:rPr lang="en-US" sz="2800" dirty="0" smtClean="0"/>
              <a:t>The </a:t>
            </a:r>
            <a:r>
              <a:rPr lang="en-US" sz="2400" dirty="0" smtClean="0">
                <a:latin typeface="Courier New" pitchFamily="49" charset="0"/>
                <a:cs typeface="Courier New" pitchFamily="49" charset="0"/>
              </a:rPr>
              <a:t>print</a:t>
            </a:r>
            <a:r>
              <a:rPr lang="en-US" sz="2800" dirty="0" smtClean="0"/>
              <a:t> function prints text (or other content) to the screen.</a:t>
            </a:r>
          </a:p>
          <a:p>
            <a:r>
              <a:rPr lang="en-US" sz="2800" dirty="0" smtClean="0"/>
              <a:t>In order to print a line of text (called a </a:t>
            </a:r>
            <a:r>
              <a:rPr lang="en-US" sz="2800" i="1" dirty="0" smtClean="0"/>
              <a:t>string</a:t>
            </a:r>
            <a:r>
              <a:rPr lang="en-US" sz="2800" dirty="0" smtClean="0"/>
              <a:t> in the programming world), we must enclose the text in quotes. Note that the quotes were not printed to the screen.</a:t>
            </a:r>
            <a:endParaRPr lang="en-US" sz="2800" dirty="0"/>
          </a:p>
        </p:txBody>
      </p:sp>
      <p:sp>
        <p:nvSpPr>
          <p:cNvPr id="8" name="Slide Number Placeholder 7"/>
          <p:cNvSpPr>
            <a:spLocks noGrp="1"/>
          </p:cNvSpPr>
          <p:nvPr>
            <p:ph type="sldNum" sz="quarter" idx="12"/>
          </p:nvPr>
        </p:nvSpPr>
        <p:spPr/>
        <p:txBody>
          <a:bodyPr/>
          <a:lstStyle/>
          <a:p>
            <a:fld id="{125D8EBD-3626-492B-BEC7-FEAF43DF08E7}" type="slidenum">
              <a:rPr lang="en-US" smtClean="0"/>
              <a:t>21</a:t>
            </a:fld>
            <a:endParaRPr lang="en-US" dirty="0"/>
          </a:p>
        </p:txBody>
      </p:sp>
      <p:sp>
        <p:nvSpPr>
          <p:cNvPr id="4" name="Left Brace 3"/>
          <p:cNvSpPr/>
          <p:nvPr/>
        </p:nvSpPr>
        <p:spPr>
          <a:xfrm rot="16200000">
            <a:off x="2819400" y="1676400"/>
            <a:ext cx="152400" cy="1219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5186362" y="690562"/>
            <a:ext cx="152400" cy="319087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127184" y="2381250"/>
            <a:ext cx="1536832" cy="646331"/>
          </a:xfrm>
          <a:prstGeom prst="rect">
            <a:avLst/>
          </a:prstGeom>
          <a:noFill/>
        </p:spPr>
        <p:txBody>
          <a:bodyPr wrap="none" rtlCol="0">
            <a:spAutoFit/>
          </a:bodyPr>
          <a:lstStyle/>
          <a:p>
            <a:pPr algn="ctr"/>
            <a:r>
              <a:rPr lang="en-US" dirty="0" smtClean="0"/>
              <a:t>command</a:t>
            </a:r>
            <a:br>
              <a:rPr lang="en-US" dirty="0" smtClean="0"/>
            </a:br>
            <a:r>
              <a:rPr lang="en-US" dirty="0" smtClean="0"/>
              <a:t>aka "</a:t>
            </a:r>
            <a:r>
              <a:rPr lang="en-US" i="1" dirty="0" smtClean="0"/>
              <a:t>function</a:t>
            </a:r>
            <a:r>
              <a:rPr lang="en-US" dirty="0" smtClean="0"/>
              <a:t>"</a:t>
            </a:r>
            <a:endParaRPr lang="en-US" dirty="0"/>
          </a:p>
        </p:txBody>
      </p:sp>
      <p:sp>
        <p:nvSpPr>
          <p:cNvPr id="7" name="TextBox 6"/>
          <p:cNvSpPr txBox="1"/>
          <p:nvPr/>
        </p:nvSpPr>
        <p:spPr>
          <a:xfrm>
            <a:off x="4620851" y="2381250"/>
            <a:ext cx="1283429" cy="646331"/>
          </a:xfrm>
          <a:prstGeom prst="rect">
            <a:avLst/>
          </a:prstGeom>
          <a:noFill/>
        </p:spPr>
        <p:txBody>
          <a:bodyPr wrap="none" rtlCol="0">
            <a:spAutoFit/>
          </a:bodyPr>
          <a:lstStyle/>
          <a:p>
            <a:pPr algn="ctr"/>
            <a:r>
              <a:rPr lang="en-US" dirty="0" smtClean="0"/>
              <a:t>text</a:t>
            </a:r>
            <a:br>
              <a:rPr lang="en-US" dirty="0" smtClean="0"/>
            </a:br>
            <a:r>
              <a:rPr lang="en-US" dirty="0" smtClean="0"/>
              <a:t>aka "</a:t>
            </a:r>
            <a:r>
              <a:rPr lang="en-US" i="1" dirty="0" smtClean="0"/>
              <a:t>string</a:t>
            </a:r>
            <a:r>
              <a:rPr lang="en-US" dirty="0" smtClean="0"/>
              <a:t>"</a:t>
            </a:r>
            <a:endParaRPr lang="en-US" dirty="0"/>
          </a:p>
        </p:txBody>
      </p:sp>
    </p:spTree>
    <p:extLst>
      <p:ext uri="{BB962C8B-B14F-4D97-AF65-F5344CB8AC3E}">
        <p14:creationId xmlns:p14="http://schemas.microsoft.com/office/powerpoint/2010/main" val="3797058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out printing </a:t>
            </a:r>
            <a:br>
              <a:rPr lang="en-US" dirty="0" smtClean="0"/>
            </a:br>
            <a:r>
              <a:rPr lang="en-US" sz="3100" dirty="0" smtClean="0"/>
              <a:t>(do this now)</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Try the following in a Jupyter notebook </a:t>
            </a:r>
          </a:p>
          <a:p>
            <a:pPr marL="0" indent="0">
              <a:buNone/>
            </a:pPr>
            <a:r>
              <a:rPr lang="en-US" sz="2400" dirty="0" smtClean="0"/>
              <a:t>(remember it's </a:t>
            </a:r>
            <a:r>
              <a:rPr lang="en-US" sz="2400" dirty="0" err="1" smtClean="0"/>
              <a:t>Shift+Enter</a:t>
            </a:r>
            <a:r>
              <a:rPr lang="en-US" sz="2400" dirty="0" smtClean="0"/>
              <a:t> to run a cell)</a:t>
            </a:r>
          </a:p>
          <a:p>
            <a:pPr marL="0" indent="0">
              <a:buNone/>
            </a:pPr>
            <a:r>
              <a:rPr lang="en-US" dirty="0"/>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"Hello" + "world"</a:t>
            </a:r>
            <a:endParaRPr lang="en-US" dirty="0"/>
          </a:p>
          <a:p>
            <a:pPr marL="0" indent="0">
              <a:buNone/>
            </a:pPr>
            <a:r>
              <a:rPr lang="en-US" sz="2400" dirty="0" smtClean="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"Hello", "world"</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123</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2 * 3</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 =", 1 + 2, "!"</a:t>
            </a:r>
          </a:p>
          <a:p>
            <a:pPr marL="0" indent="0">
              <a:buNone/>
            </a:pP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22</a:t>
            </a:fld>
            <a:endParaRPr lang="en-US" dirty="0"/>
          </a:p>
        </p:txBody>
      </p:sp>
    </p:spTree>
    <p:extLst>
      <p:ext uri="{BB962C8B-B14F-4D97-AF65-F5344CB8AC3E}">
        <p14:creationId xmlns:p14="http://schemas.microsoft.com/office/powerpoint/2010/main" val="3299092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Variations on the print statement</a:t>
            </a:r>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23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2853164"/>
              </p:ext>
            </p:extLst>
          </p:nvPr>
        </p:nvGraphicFramePr>
        <p:xfrm>
          <a:off x="609600" y="1447800"/>
          <a:ext cx="7924800" cy="4963530"/>
        </p:xfrm>
        <a:graphic>
          <a:graphicData uri="http://schemas.openxmlformats.org/drawingml/2006/table">
            <a:tbl>
              <a:tblPr/>
              <a:tblGrid>
                <a:gridCol w="2914650"/>
                <a:gridCol w="1276350"/>
                <a:gridCol w="3733800"/>
              </a:tblGrid>
              <a:tr h="327967">
                <a:tc>
                  <a:txBody>
                    <a:bodyPr/>
                    <a:lstStyle/>
                    <a:p>
                      <a:pPr rtl="0" fontAlgn="t">
                        <a:spcBef>
                          <a:spcPts val="0"/>
                        </a:spcBef>
                        <a:spcAft>
                          <a:spcPts val="0"/>
                        </a:spcAft>
                      </a:pPr>
                      <a:r>
                        <a:rPr lang="en-US" sz="1400" b="1" i="0" u="none" strike="noStrike" dirty="0">
                          <a:solidFill>
                            <a:srgbClr val="000000"/>
                          </a:solidFill>
                          <a:effectLst/>
                          <a:latin typeface="Arial"/>
                        </a:rPr>
                        <a:t>Code</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Output</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Reason</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The text in quotes is printed as typed (the quotes are not printed)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rtl="0" fontAlgn="t">
                        <a:spcBef>
                          <a:spcPts val="0"/>
                        </a:spcBef>
                        <a:spcAft>
                          <a:spcPts val="0"/>
                        </a:spcAft>
                      </a:pPr>
                      <a:r>
                        <a:rPr lang="en-US" sz="1400" b="1" kern="1200" dirty="0" smtClean="0">
                          <a:solidFill>
                            <a:schemeClr val="accent1"/>
                          </a:solidFill>
                          <a:latin typeface="Courier New" panose="02070309020205020404" pitchFamily="49" charset="0"/>
                          <a:ea typeface="+mn-ea"/>
                          <a:cs typeface="Courier New" panose="02070309020205020404" pitchFamily="49" charset="0"/>
                        </a:rPr>
                        <a:t>print</a:t>
                      </a:r>
                      <a:r>
                        <a:rPr lang="en-US" sz="1400" kern="1200" dirty="0" smtClean="0">
                          <a:solidFill>
                            <a:schemeClr val="tx1"/>
                          </a:solidFill>
                          <a:latin typeface="Courier New" panose="02070309020205020404" pitchFamily="49" charset="0"/>
                          <a:ea typeface="+mn-ea"/>
                          <a:cs typeface="Courier New" panose="02070309020205020404" pitchFamily="49" charset="0"/>
                        </a:rPr>
                        <a:t> "hello" + "world"</a:t>
                      </a:r>
                      <a:endParaRPr lang="en-US" sz="1400" dirty="0">
                        <a:effectLst/>
                        <a:latin typeface="Courier New" panose="02070309020205020404" pitchFamily="49" charset="0"/>
                        <a:cs typeface="Courier New" panose="02070309020205020404" pitchFamily="49"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helloworld</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"Adding" strings together concatenates</a:t>
                      </a:r>
                      <a:r>
                        <a:rPr lang="en-US" sz="1400" baseline="0" dirty="0" smtClean="0">
                          <a:effectLst/>
                          <a:latin typeface="Arial" panose="020B0604020202020204" pitchFamily="34" charset="0"/>
                          <a:cs typeface="Arial" panose="020B0604020202020204" pitchFamily="34" charset="0"/>
                        </a:rPr>
                        <a:t> them</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a:t>
                      </a:r>
                      <a:endParaRPr lang="en-US" sz="1400" dirty="0">
                        <a:effectLst/>
                      </a:endParaRPr>
                    </a:p>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a:t>
                      </a:r>
                      <a:endParaRPr lang="en-US" sz="1400">
                        <a:effectLst/>
                      </a:endParaRPr>
                    </a:p>
                    <a:p>
                      <a:pPr rtl="0" fontAlgn="t">
                        <a:spcBef>
                          <a:spcPts val="0"/>
                        </a:spcBef>
                        <a:spcAft>
                          <a:spcPts val="0"/>
                        </a:spcAft>
                      </a:pPr>
                      <a:r>
                        <a:rPr lang="en-US" sz="1400" b="0" i="0" u="none" strike="noStrike">
                          <a:solidFill>
                            <a:srgbClr val="000000"/>
                          </a:solidFill>
                          <a:effectLst/>
                          <a:latin typeface="Arial"/>
                        </a:rPr>
                        <a:t>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 </a:t>
                      </a:r>
                      <a:r>
                        <a:rPr lang="en-US" sz="1400" b="0" i="0" u="none" strike="noStrike" dirty="0" smtClean="0">
                          <a:solidFill>
                            <a:srgbClr val="000000"/>
                          </a:solidFill>
                          <a:effectLst/>
                          <a:latin typeface="Arial"/>
                        </a:rPr>
                        <a:t>"newline" </a:t>
                      </a:r>
                      <a:r>
                        <a:rPr lang="en-US" sz="1400" b="0" i="0" u="none" strike="noStrike" dirty="0">
                          <a:solidFill>
                            <a:srgbClr val="000000"/>
                          </a:solidFill>
                          <a:effectLst/>
                          <a:latin typeface="Arial"/>
                        </a:rPr>
                        <a:t>(return) is inserted after each print statement</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a:t>
                      </a:r>
                      <a:endParaRPr lang="en-US" sz="1400" dirty="0">
                        <a:effectLst/>
                      </a:endParaRPr>
                    </a:p>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 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Adding the comma at the end of the print statement </a:t>
                      </a:r>
                      <a:r>
                        <a:rPr lang="en-US" sz="1400" b="0" i="0" u="none" strike="noStrike" dirty="0" smtClean="0">
                          <a:solidFill>
                            <a:srgbClr val="000000"/>
                          </a:solidFill>
                          <a:effectLst/>
                          <a:latin typeface="Arial"/>
                        </a:rPr>
                        <a:t>suppresses</a:t>
                      </a:r>
                      <a:r>
                        <a:rPr lang="en-US" sz="1400" b="0" i="0" u="none" strike="noStrike" baseline="0" dirty="0" smtClean="0">
                          <a:solidFill>
                            <a:srgbClr val="000000"/>
                          </a:solidFill>
                          <a:effectLst/>
                          <a:latin typeface="Arial"/>
                        </a:rPr>
                        <a:t> the automatic newline</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01491">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 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adding a comma also allows you to print multiple things in one print statement. (this will be useful when we start using variables.) Notice that a space was automatically inserted between the words</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 </a:t>
                      </a:r>
                      <a:r>
                        <a:rPr lang="en-US" sz="1400" b="0" i="0" u="none" strike="noStrike" dirty="0">
                          <a:solidFill>
                            <a:srgbClr val="000000"/>
                          </a:solidFill>
                          <a:effectLst/>
                          <a:latin typeface="Courier New"/>
                        </a:rPr>
                        <a:t>* 3</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hellohellohello</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smtClean="0">
                          <a:solidFill>
                            <a:srgbClr val="000000"/>
                          </a:solidFill>
                          <a:effectLst/>
                          <a:latin typeface="Arial"/>
                        </a:rPr>
                        <a:t>Print</a:t>
                      </a:r>
                      <a:r>
                        <a:rPr lang="en-US" sz="1400" b="0" i="0" u="none" strike="noStrike" baseline="0" dirty="0" smtClean="0">
                          <a:solidFill>
                            <a:srgbClr val="000000"/>
                          </a:solidFill>
                          <a:effectLst/>
                          <a:latin typeface="Arial"/>
                        </a:rPr>
                        <a:t> </a:t>
                      </a:r>
                      <a:r>
                        <a:rPr lang="en-US" sz="1400" b="0" i="0" u="none" strike="noStrike" dirty="0" smtClean="0">
                          <a:solidFill>
                            <a:srgbClr val="000000"/>
                          </a:solidFill>
                          <a:effectLst/>
                          <a:latin typeface="Arial"/>
                        </a:rPr>
                        <a:t>something </a:t>
                      </a:r>
                      <a:r>
                        <a:rPr lang="en-US" sz="1400" b="0" i="0" u="none" strike="noStrike" dirty="0">
                          <a:solidFill>
                            <a:srgbClr val="000000"/>
                          </a:solidFill>
                          <a:effectLst/>
                          <a:latin typeface="Arial"/>
                        </a:rPr>
                        <a:t>multiple times.</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1" i="0" u="none" strike="noStrike" dirty="0" smtClean="0">
                          <a:solidFill>
                            <a:schemeClr val="accent1"/>
                          </a:solidFill>
                          <a:effectLst/>
                          <a:latin typeface="Courier New"/>
                        </a:rPr>
                        <a:t>print</a:t>
                      </a:r>
                      <a:r>
                        <a:rPr lang="en-US" sz="1400" b="0" i="0" u="none" strike="noStrike" baseline="0" dirty="0" smtClean="0">
                          <a:solidFill>
                            <a:srgbClr val="000000"/>
                          </a:solidFill>
                          <a:effectLst/>
                          <a:latin typeface="Courier New"/>
                        </a:rPr>
                        <a:t> 5</a:t>
                      </a:r>
                      <a:endParaRPr lang="en-US" sz="1400" dirty="0" smtClean="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5</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You</a:t>
                      </a:r>
                      <a:r>
                        <a:rPr lang="en-US" sz="1400" baseline="0" dirty="0" smtClean="0">
                          <a:effectLst/>
                          <a:latin typeface="Arial" panose="020B0604020202020204" pitchFamily="34" charset="0"/>
                          <a:cs typeface="Arial" panose="020B0604020202020204" pitchFamily="34" charset="0"/>
                        </a:rPr>
                        <a:t> can print numbers (no quotes)</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1" i="0" u="none" strike="noStrike" dirty="0" smtClean="0">
                          <a:solidFill>
                            <a:schemeClr val="accent1"/>
                          </a:solidFill>
                          <a:effectLst/>
                          <a:latin typeface="Courier New"/>
                        </a:rPr>
                        <a:t>print</a:t>
                      </a:r>
                      <a:r>
                        <a:rPr lang="en-US" sz="1400" b="0" i="0" u="none" strike="noStrike" dirty="0" smtClean="0">
                          <a:solidFill>
                            <a:srgbClr val="000000"/>
                          </a:solidFill>
                          <a:effectLst/>
                          <a:latin typeface="Courier New"/>
                        </a:rPr>
                        <a:t> 1 + 2</a:t>
                      </a:r>
                      <a:endParaRPr lang="en-US" sz="1400" dirty="0" smtClean="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3</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You can also print the results of math operations</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28270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13263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latin typeface="Calibri Light" panose="020F0302020204030204" pitchFamily="34" charset="0"/>
              </a:rPr>
              <a:t>4. Understanding error messages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24</a:t>
            </a:fld>
            <a:endParaRPr lang="en-US" dirty="0"/>
          </a:p>
        </p:txBody>
      </p:sp>
    </p:spTree>
    <p:extLst>
      <p:ext uri="{BB962C8B-B14F-4D97-AF65-F5344CB8AC3E}">
        <p14:creationId xmlns:p14="http://schemas.microsoft.com/office/powerpoint/2010/main" val="2164252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lstStyle/>
          <a:p>
            <a:pPr marL="0" indent="0">
              <a:buNone/>
            </a:pPr>
            <a:r>
              <a:rPr lang="en-US" dirty="0" smtClean="0"/>
              <a:t>Type the following in a new notebook cell and hit </a:t>
            </a:r>
            <a:r>
              <a:rPr lang="en-US" dirty="0" err="1" smtClean="0"/>
              <a:t>Shift+Enter</a:t>
            </a:r>
            <a:r>
              <a:rPr lang="en-US" dirty="0" smtClean="0"/>
              <a:t>:</a:t>
            </a:r>
          </a:p>
          <a:p>
            <a:pPr marL="0" indent="0">
              <a:buNone/>
            </a:pPr>
            <a:r>
              <a:rPr lang="en-US" dirty="0"/>
              <a:t>	</a:t>
            </a:r>
            <a:r>
              <a:rPr lang="en-US" sz="2800" b="1" dirty="0" smtClean="0">
                <a:solidFill>
                  <a:schemeClr val="accent1"/>
                </a:solidFill>
                <a:latin typeface="Courier New" pitchFamily="49" charset="0"/>
                <a:cs typeface="Courier New" pitchFamily="49" charset="0"/>
              </a:rPr>
              <a:t>print</a:t>
            </a:r>
            <a:r>
              <a:rPr lang="en-US" sz="2800" dirty="0" smtClean="0">
                <a:latin typeface="Courier New" pitchFamily="49" charset="0"/>
                <a:cs typeface="Courier New" pitchFamily="49" charset="0"/>
              </a:rPr>
              <a:t> hello</a:t>
            </a:r>
            <a:endParaRPr lang="en-US" dirty="0" smtClean="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25</a:t>
            </a:fld>
            <a:endParaRPr lang="en-US" dirty="0"/>
          </a:p>
        </p:txBody>
      </p:sp>
    </p:spTree>
    <p:extLst>
      <p:ext uri="{BB962C8B-B14F-4D97-AF65-F5344CB8AC3E}">
        <p14:creationId xmlns:p14="http://schemas.microsoft.com/office/powerpoint/2010/main" val="1166531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rmAutofit/>
          </a:bodyPr>
          <a:lstStyle/>
          <a:p>
            <a:pPr marL="0" indent="0">
              <a:buNone/>
            </a:pPr>
            <a:r>
              <a:rPr lang="en-US" dirty="0"/>
              <a:t>Type the following in a new notebook cell and hit </a:t>
            </a:r>
            <a:r>
              <a:rPr lang="en-US" dirty="0" err="1"/>
              <a:t>Shift+Enter</a:t>
            </a:r>
            <a:r>
              <a:rPr lang="en-US" dirty="0"/>
              <a:t>:</a:t>
            </a:r>
          </a:p>
          <a:p>
            <a:pPr marL="0" indent="0">
              <a:buNone/>
            </a:pPr>
            <a:r>
              <a:rPr lang="en-US" dirty="0"/>
              <a:t>	</a:t>
            </a:r>
            <a:r>
              <a:rPr lang="en-US" sz="2800" b="1" dirty="0" smtClean="0">
                <a:solidFill>
                  <a:schemeClr val="accent1"/>
                </a:solidFill>
                <a:latin typeface="Courier New" pitchFamily="49" charset="0"/>
                <a:cs typeface="Courier New" pitchFamily="49" charset="0"/>
              </a:rPr>
              <a:t>print</a:t>
            </a:r>
            <a:r>
              <a:rPr lang="en-US" sz="2800" dirty="0" smtClean="0">
                <a:latin typeface="Courier New" pitchFamily="49" charset="0"/>
                <a:cs typeface="Courier New" pitchFamily="49" charset="0"/>
              </a:rPr>
              <a:t> hello</a:t>
            </a:r>
            <a:endParaRPr lang="en-US" dirty="0" smtClean="0">
              <a:latin typeface="Courier New" pitchFamily="49" charset="0"/>
              <a:cs typeface="Courier New" pitchFamily="49" charset="0"/>
            </a:endParaRPr>
          </a:p>
          <a:p>
            <a:pPr marL="0" indent="0">
              <a:buNone/>
            </a:pPr>
            <a:endParaRPr lang="en-US" dirty="0"/>
          </a:p>
          <a:p>
            <a:pPr marL="0" indent="0">
              <a:buNone/>
            </a:pPr>
            <a:r>
              <a:rPr lang="en-US" dirty="0" smtClean="0"/>
              <a:t>Output:</a:t>
            </a:r>
          </a:p>
          <a:p>
            <a:pPr marL="400050" lvl="1" indent="0">
              <a:buNone/>
            </a:pPr>
            <a:r>
              <a:rPr lang="en-US" sz="1400" dirty="0" smtClean="0">
                <a:latin typeface="Courier New" panose="02070309020205020404" pitchFamily="49" charset="0"/>
                <a:cs typeface="Courier New" panose="02070309020205020404" pitchFamily="49" charset="0"/>
              </a:rPr>
              <a:t>-------------------------------------------------------------------</a:t>
            </a:r>
          </a:p>
          <a:p>
            <a:pPr marL="400050" lvl="1" indent="0">
              <a:buNone/>
            </a:pPr>
            <a:r>
              <a:rPr lang="en-US" sz="1400" dirty="0" err="1" smtClean="0">
                <a:latin typeface="Courier New" panose="02070309020205020404" pitchFamily="49" charset="0"/>
                <a:cs typeface="Courier New" panose="02070309020205020404" pitchFamily="49" charset="0"/>
              </a:rPr>
              <a:t>NameError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Traceback</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(most recent call last) </a:t>
            </a:r>
            <a:endParaRPr lang="en-US" sz="1400" dirty="0" smtClean="0">
              <a:latin typeface="Courier New" panose="02070309020205020404" pitchFamily="49" charset="0"/>
              <a:cs typeface="Courier New" panose="02070309020205020404" pitchFamily="49" charset="0"/>
            </a:endParaRPr>
          </a:p>
          <a:p>
            <a:pPr marL="400050" lvl="1"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ipython-input-1-9553ee03b645&gt; in &lt;module&gt;() </a:t>
            </a:r>
            <a:endParaRPr lang="en-US" sz="1400" dirty="0" smtClean="0">
              <a:latin typeface="Courier New" panose="02070309020205020404" pitchFamily="49" charset="0"/>
              <a:cs typeface="Courier New" panose="02070309020205020404" pitchFamily="49" charset="0"/>
            </a:endParaRPr>
          </a:p>
          <a:p>
            <a:pPr marL="400050" lvl="1" indent="0">
              <a:buNone/>
            </a:pPr>
            <a:r>
              <a:rPr lang="en-US" sz="1400" dirty="0" smtClean="0">
                <a:latin typeface="Courier New" panose="02070309020205020404" pitchFamily="49" charset="0"/>
                <a:cs typeface="Courier New" panose="02070309020205020404" pitchFamily="49" charset="0"/>
              </a:rPr>
              <a:t>----&gt; </a:t>
            </a:r>
            <a:r>
              <a:rPr lang="en-US" sz="1400" dirty="0">
                <a:latin typeface="Courier New" panose="02070309020205020404" pitchFamily="49" charset="0"/>
                <a:cs typeface="Courier New" panose="02070309020205020404" pitchFamily="49" charset="0"/>
              </a:rPr>
              <a:t>1 print hello </a:t>
            </a:r>
            <a:endParaRPr lang="en-US" sz="1400" dirty="0" smtClean="0">
              <a:latin typeface="Courier New" panose="02070309020205020404" pitchFamily="49" charset="0"/>
              <a:cs typeface="Courier New" panose="02070309020205020404" pitchFamily="49" charset="0"/>
            </a:endParaRPr>
          </a:p>
          <a:p>
            <a:pPr marL="400050" lvl="1" indent="0">
              <a:buNone/>
            </a:pPr>
            <a:r>
              <a:rPr lang="en-US" sz="1400" dirty="0" err="1" smtClean="0">
                <a:latin typeface="Courier New" panose="02070309020205020404" pitchFamily="49" charset="0"/>
                <a:cs typeface="Courier New" panose="02070309020205020404" pitchFamily="49" charset="0"/>
              </a:rPr>
              <a:t>NameError</a:t>
            </a:r>
            <a:r>
              <a:rPr lang="en-US" sz="1400" dirty="0">
                <a:latin typeface="Courier New" panose="02070309020205020404" pitchFamily="49" charset="0"/>
                <a:cs typeface="Courier New" panose="02070309020205020404" pitchFamily="49" charset="0"/>
              </a:rPr>
              <a:t>: name </a:t>
            </a:r>
            <a:r>
              <a:rPr lang="en-US" sz="1400" dirty="0" smtClean="0">
                <a:latin typeface="Courier New" panose="02070309020205020404" pitchFamily="49" charset="0"/>
                <a:cs typeface="Courier New" panose="02070309020205020404" pitchFamily="49" charset="0"/>
              </a:rPr>
              <a:t>'hello' </a:t>
            </a:r>
            <a:r>
              <a:rPr lang="en-US" sz="1400" dirty="0">
                <a:latin typeface="Courier New" panose="02070309020205020404" pitchFamily="49" charset="0"/>
                <a:cs typeface="Courier New" panose="02070309020205020404" pitchFamily="49" charset="0"/>
              </a:rPr>
              <a:t>is not </a:t>
            </a:r>
            <a:r>
              <a:rPr lang="en-US" sz="1400" dirty="0" smtClean="0">
                <a:latin typeface="Courier New" panose="02070309020205020404" pitchFamily="49" charset="0"/>
                <a:cs typeface="Courier New" panose="02070309020205020404" pitchFamily="49" charset="0"/>
              </a:rPr>
              <a:t>defined</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26</a:t>
            </a:fld>
            <a:endParaRPr lang="en-US" dirty="0"/>
          </a:p>
        </p:txBody>
      </p:sp>
    </p:spTree>
    <p:extLst>
      <p:ext uri="{BB962C8B-B14F-4D97-AF65-F5344CB8AC3E}">
        <p14:creationId xmlns:p14="http://schemas.microsoft.com/office/powerpoint/2010/main" val="454724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Autofit/>
          </a:bodyPr>
          <a:lstStyle/>
          <a:p>
            <a:pPr marL="0" indent="0">
              <a:buNone/>
            </a:pPr>
            <a:r>
              <a:rPr lang="en-US" sz="1400" dirty="0" smtClean="0">
                <a:latin typeface="Courier New" panose="02070309020205020404" pitchFamily="49" charset="0"/>
                <a:cs typeface="Courier New" panose="02070309020205020404" pitchFamily="49" charset="0"/>
              </a:rPr>
              <a:t>------------------------------------------------------------------- </a:t>
            </a:r>
          </a:p>
          <a:p>
            <a:pPr marL="0" indent="0">
              <a:buNone/>
            </a:pPr>
            <a:r>
              <a:rPr lang="en-US" sz="1400" dirty="0" err="1" smtClean="0">
                <a:latin typeface="Courier New" panose="02070309020205020404" pitchFamily="49" charset="0"/>
                <a:cs typeface="Courier New" panose="02070309020205020404" pitchFamily="49" charset="0"/>
              </a:rPr>
              <a:t>NameError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 </a:t>
            </a:r>
          </a:p>
          <a:p>
            <a:pPr marL="0" indent="0">
              <a:buNone/>
            </a:pPr>
            <a:r>
              <a:rPr lang="en-US" sz="1400" dirty="0">
                <a:latin typeface="Courier New" panose="02070309020205020404" pitchFamily="49" charset="0"/>
                <a:cs typeface="Courier New" panose="02070309020205020404" pitchFamily="49" charset="0"/>
              </a:rPr>
              <a:t>&lt;ipython-input-1-9553ee03b645&gt; in &lt;module&gt;() </a:t>
            </a:r>
          </a:p>
          <a:p>
            <a:pPr marL="0" indent="0">
              <a:buNone/>
            </a:pPr>
            <a:r>
              <a:rPr lang="en-US" sz="1400" dirty="0">
                <a:latin typeface="Courier New" panose="02070309020205020404" pitchFamily="49" charset="0"/>
                <a:cs typeface="Courier New" panose="02070309020205020404" pitchFamily="49" charset="0"/>
              </a:rPr>
              <a:t>----&gt; </a:t>
            </a:r>
            <a:r>
              <a:rPr lang="en-US" sz="1400" b="1" dirty="0">
                <a:solidFill>
                  <a:srgbClr val="FF0000"/>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print hello </a:t>
            </a:r>
            <a:endParaRPr lang="en-US" sz="1400" dirty="0" smtClean="0">
              <a:latin typeface="Courier New" panose="02070309020205020404" pitchFamily="49" charset="0"/>
              <a:cs typeface="Courier New" panose="02070309020205020404" pitchFamily="49" charset="0"/>
            </a:endParaRPr>
          </a:p>
          <a:p>
            <a:pPr marL="0" indent="0">
              <a:buNone/>
            </a:pPr>
            <a:r>
              <a:rPr lang="en-US" sz="1400" b="1" dirty="0" err="1" smtClean="0">
                <a:solidFill>
                  <a:schemeClr val="accent1"/>
                </a:solidFill>
                <a:latin typeface="Courier New" panose="02070309020205020404" pitchFamily="49" charset="0"/>
                <a:cs typeface="Courier New" panose="02070309020205020404" pitchFamily="49" charset="0"/>
              </a:rPr>
              <a:t>NameError</a:t>
            </a:r>
            <a:r>
              <a:rPr lang="en-US" sz="1400" b="1" dirty="0">
                <a:solidFill>
                  <a:schemeClr val="accent1"/>
                </a:solidFill>
                <a:latin typeface="Courier New" panose="02070309020205020404" pitchFamily="49" charset="0"/>
                <a:cs typeface="Courier New" panose="02070309020205020404" pitchFamily="49" charset="0"/>
              </a:rPr>
              <a:t>: name </a:t>
            </a:r>
            <a:r>
              <a:rPr lang="en-US" sz="1400" b="1" dirty="0" smtClean="0">
                <a:solidFill>
                  <a:schemeClr val="accent1"/>
                </a:solidFill>
                <a:latin typeface="Courier New" panose="02070309020205020404" pitchFamily="49" charset="0"/>
                <a:cs typeface="Courier New" panose="02070309020205020404" pitchFamily="49" charset="0"/>
              </a:rPr>
              <a:t>'hello' </a:t>
            </a:r>
            <a:r>
              <a:rPr lang="en-US" sz="1400" b="1" dirty="0">
                <a:solidFill>
                  <a:schemeClr val="accent1"/>
                </a:solidFill>
                <a:latin typeface="Courier New" panose="02070309020205020404" pitchFamily="49" charset="0"/>
                <a:cs typeface="Courier New" panose="02070309020205020404" pitchFamily="49" charset="0"/>
              </a:rPr>
              <a:t>is not </a:t>
            </a:r>
            <a:r>
              <a:rPr lang="en-US" sz="1400" b="1" dirty="0" smtClean="0">
                <a:solidFill>
                  <a:schemeClr val="accent1"/>
                </a:solidFill>
                <a:latin typeface="Courier New" panose="02070309020205020404" pitchFamily="49" charset="0"/>
                <a:cs typeface="Courier New" panose="02070309020205020404" pitchFamily="49" charset="0"/>
              </a:rPr>
              <a:t>defined</a:t>
            </a:r>
          </a:p>
          <a:p>
            <a:pPr marL="400050" lvl="1" indent="0">
              <a:buNone/>
            </a:pPr>
            <a:endParaRPr lang="en-US" sz="1800" dirty="0"/>
          </a:p>
          <a:p>
            <a:pPr marL="0" indent="0">
              <a:buNone/>
            </a:pPr>
            <a:r>
              <a:rPr lang="en-US" sz="1600" dirty="0" smtClean="0"/>
              <a:t>This is a typical Python error message. It gives you several pieces of useful information to help you figure out what went wrong:</a:t>
            </a:r>
          </a:p>
          <a:p>
            <a:pPr marL="0" indent="0">
              <a:buNone/>
            </a:pPr>
            <a:endParaRPr lang="en-US" sz="1600" b="0" dirty="0" smtClean="0">
              <a:effectLst/>
            </a:endParaRPr>
          </a:p>
          <a:p>
            <a:pPr marL="514350" indent="-514350">
              <a:spcBef>
                <a:spcPts val="0"/>
              </a:spcBef>
              <a:spcAft>
                <a:spcPts val="1200"/>
              </a:spcAft>
              <a:buFont typeface="+mj-lt"/>
              <a:buAutoNum type="arabicPeriod"/>
            </a:pPr>
            <a:r>
              <a:rPr lang="en-US" sz="1600" b="1" dirty="0" smtClean="0">
                <a:solidFill>
                  <a:srgbClr val="FF0000"/>
                </a:solidFill>
              </a:rPr>
              <a:t>A </a:t>
            </a:r>
            <a:r>
              <a:rPr lang="en-US" sz="1600" b="1" dirty="0">
                <a:solidFill>
                  <a:srgbClr val="FF0000"/>
                </a:solidFill>
              </a:rPr>
              <a:t>line number </a:t>
            </a:r>
            <a:r>
              <a:rPr lang="en-US" sz="1600" dirty="0"/>
              <a:t>- </a:t>
            </a:r>
            <a:r>
              <a:rPr lang="en-US" sz="1600" dirty="0" smtClean="0"/>
              <a:t>This </a:t>
            </a:r>
            <a:r>
              <a:rPr lang="en-US" sz="1600" dirty="0"/>
              <a:t>is the line in your program where the error occurred. </a:t>
            </a:r>
            <a:r>
              <a:rPr lang="en-US" sz="1600" dirty="0" smtClean="0"/>
              <a:t>If you are using a script, the </a:t>
            </a:r>
            <a:r>
              <a:rPr lang="en-US" sz="1600" dirty="0"/>
              <a:t>first thing you should do is find this line and examine it</a:t>
            </a:r>
            <a:r>
              <a:rPr lang="en-US" sz="1600" dirty="0" smtClean="0"/>
              <a:t>.</a:t>
            </a:r>
            <a:endParaRPr lang="en-US" sz="1600" b="0" dirty="0" smtClean="0">
              <a:effectLst/>
            </a:endParaRPr>
          </a:p>
          <a:p>
            <a:pPr marL="514350" indent="-514350">
              <a:spcBef>
                <a:spcPts val="0"/>
              </a:spcBef>
              <a:spcAft>
                <a:spcPts val="1200"/>
              </a:spcAft>
              <a:buFont typeface="+mj-lt"/>
              <a:buAutoNum type="arabicPeriod" startAt="2"/>
            </a:pPr>
            <a:r>
              <a:rPr lang="en-US" sz="1600" b="1" dirty="0" smtClean="0">
                <a:solidFill>
                  <a:srgbClr val="0070C0"/>
                </a:solidFill>
              </a:rPr>
              <a:t>An </a:t>
            </a:r>
            <a:r>
              <a:rPr lang="en-US" sz="1600" b="1" dirty="0">
                <a:solidFill>
                  <a:srgbClr val="0070C0"/>
                </a:solidFill>
              </a:rPr>
              <a:t>explanation </a:t>
            </a:r>
            <a:r>
              <a:rPr lang="en-US" sz="1600" dirty="0"/>
              <a:t>- This message should give you some idea of the nature of the error. </a:t>
            </a:r>
            <a:endParaRPr lang="en-US" sz="1600" dirty="0" smtClean="0"/>
          </a:p>
          <a:p>
            <a:pPr marL="0" indent="0">
              <a:spcBef>
                <a:spcPts val="0"/>
              </a:spcBef>
              <a:spcAft>
                <a:spcPts val="1200"/>
              </a:spcAft>
              <a:buNone/>
            </a:pPr>
            <a:r>
              <a:rPr lang="en-US" sz="1600" dirty="0" smtClean="0"/>
              <a:t>Sometimes these messages are hard to understand. If you can't figure out what's wrong, your best bet is to copy and paste the "explanation" part of the error message into Google. Look for forum posts of other people who got your same error.</a:t>
            </a:r>
            <a:endParaRPr lang="en-US" sz="1600" b="0" dirty="0" smtClean="0">
              <a:effectLst/>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27</a:t>
            </a:fld>
            <a:endParaRPr lang="en-US" dirty="0"/>
          </a:p>
        </p:txBody>
      </p:sp>
    </p:spTree>
    <p:extLst>
      <p:ext uri="{BB962C8B-B14F-4D97-AF65-F5344CB8AC3E}">
        <p14:creationId xmlns:p14="http://schemas.microsoft.com/office/powerpoint/2010/main" val="2027704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Autofit/>
          </a:bodyPr>
          <a:lstStyle/>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NameError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 </a:t>
            </a:r>
          </a:p>
          <a:p>
            <a:pPr marL="0" indent="0">
              <a:buNone/>
            </a:pPr>
            <a:r>
              <a:rPr lang="en-US" sz="1400" dirty="0">
                <a:latin typeface="Courier New" panose="02070309020205020404" pitchFamily="49" charset="0"/>
                <a:cs typeface="Courier New" panose="02070309020205020404" pitchFamily="49" charset="0"/>
              </a:rPr>
              <a:t>&lt;ipython-input-1-9553ee03b645&gt; in &lt;module&gt;() </a:t>
            </a:r>
          </a:p>
          <a:p>
            <a:pPr marL="0" indent="0">
              <a:buNone/>
            </a:pPr>
            <a:r>
              <a:rPr lang="en-US" sz="1400" dirty="0">
                <a:latin typeface="Courier New" panose="02070309020205020404" pitchFamily="49" charset="0"/>
                <a:cs typeface="Courier New" panose="02070309020205020404" pitchFamily="49" charset="0"/>
              </a:rPr>
              <a:t>----&gt; </a:t>
            </a:r>
            <a:r>
              <a:rPr lang="en-US" sz="1400" b="1" dirty="0">
                <a:solidFill>
                  <a:srgbClr val="FF0000"/>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print hello </a:t>
            </a:r>
          </a:p>
          <a:p>
            <a:pPr marL="0" indent="0">
              <a:buNone/>
            </a:pPr>
            <a:r>
              <a:rPr lang="en-US" sz="1400" b="1" dirty="0" err="1">
                <a:solidFill>
                  <a:schemeClr val="accent1"/>
                </a:solidFill>
                <a:latin typeface="Courier New" panose="02070309020205020404" pitchFamily="49" charset="0"/>
                <a:cs typeface="Courier New" panose="02070309020205020404" pitchFamily="49" charset="0"/>
              </a:rPr>
              <a:t>NameError</a:t>
            </a:r>
            <a:r>
              <a:rPr lang="en-US" sz="1400" b="1" dirty="0">
                <a:solidFill>
                  <a:schemeClr val="accent1"/>
                </a:solidFill>
                <a:latin typeface="Courier New" panose="02070309020205020404" pitchFamily="49" charset="0"/>
                <a:cs typeface="Courier New" panose="02070309020205020404" pitchFamily="49" charset="0"/>
              </a:rPr>
              <a:t>: name </a:t>
            </a:r>
            <a:r>
              <a:rPr lang="en-US" sz="1400" b="1" dirty="0" smtClean="0">
                <a:solidFill>
                  <a:schemeClr val="accent1"/>
                </a:solidFill>
                <a:latin typeface="Courier New" panose="02070309020205020404" pitchFamily="49" charset="0"/>
                <a:cs typeface="Courier New" panose="02070309020205020404" pitchFamily="49" charset="0"/>
              </a:rPr>
              <a:t>'hello' </a:t>
            </a:r>
            <a:r>
              <a:rPr lang="en-US" sz="1400" b="1" dirty="0">
                <a:solidFill>
                  <a:schemeClr val="accent1"/>
                </a:solidFill>
                <a:latin typeface="Courier New" panose="02070309020205020404" pitchFamily="49" charset="0"/>
                <a:cs typeface="Courier New" panose="02070309020205020404" pitchFamily="49" charset="0"/>
              </a:rPr>
              <a:t>is not defined</a:t>
            </a:r>
          </a:p>
          <a:p>
            <a:pPr marL="0" indent="0">
              <a:spcBef>
                <a:spcPts val="0"/>
              </a:spcBef>
              <a:spcAft>
                <a:spcPts val="600"/>
              </a:spcAft>
              <a:buNone/>
            </a:pPr>
            <a:r>
              <a:rPr lang="en-US" sz="1800" b="0" dirty="0" smtClean="0">
                <a:effectLst/>
              </a:rPr>
              <a:t/>
            </a:r>
            <a:br>
              <a:rPr lang="en-US" sz="1800" b="0" dirty="0" smtClean="0">
                <a:effectLst/>
              </a:rPr>
            </a:br>
            <a:r>
              <a:rPr lang="en-US" sz="2000" dirty="0" smtClean="0"/>
              <a:t>So what went wrong here?</a:t>
            </a:r>
          </a:p>
          <a:p>
            <a:pPr lvl="1">
              <a:spcBef>
                <a:spcPts val="0"/>
              </a:spcBef>
              <a:spcAft>
                <a:spcPts val="600"/>
              </a:spcAft>
            </a:pPr>
            <a:r>
              <a:rPr lang="en-US" sz="1800" dirty="0"/>
              <a:t>W</a:t>
            </a:r>
            <a:r>
              <a:rPr lang="en-US" sz="1800" dirty="0" smtClean="0"/>
              <a:t>e forgot to put quotes around </a:t>
            </a:r>
            <a:r>
              <a:rPr lang="en-US" sz="1600" dirty="0" smtClean="0">
                <a:latin typeface="Courier New" pitchFamily="49" charset="0"/>
                <a:cs typeface="Courier New" pitchFamily="49" charset="0"/>
              </a:rPr>
              <a:t>hello</a:t>
            </a:r>
            <a:r>
              <a:rPr lang="en-US" sz="1800" dirty="0" smtClean="0"/>
              <a:t>. When Python sees a word with no quotes around it, it assumes that word is a </a:t>
            </a:r>
            <a:r>
              <a:rPr lang="en-US" sz="1800" i="1" dirty="0" smtClean="0"/>
              <a:t>variable</a:t>
            </a:r>
            <a:r>
              <a:rPr lang="en-US" sz="1800" dirty="0" smtClean="0"/>
              <a:t>.</a:t>
            </a:r>
          </a:p>
          <a:p>
            <a:pPr lvl="1">
              <a:spcBef>
                <a:spcPts val="0"/>
              </a:spcBef>
              <a:spcAft>
                <a:spcPts val="600"/>
              </a:spcAft>
            </a:pPr>
            <a:r>
              <a:rPr lang="en-US" sz="1800" dirty="0" smtClean="0"/>
              <a:t>Since we did not create a variable called </a:t>
            </a:r>
            <a:r>
              <a:rPr lang="en-US" sz="1600" dirty="0" smtClean="0">
                <a:latin typeface="Courier New" pitchFamily="49" charset="0"/>
                <a:cs typeface="Courier New" pitchFamily="49" charset="0"/>
              </a:rPr>
              <a:t>hello</a:t>
            </a:r>
            <a:r>
              <a:rPr lang="en-US" sz="1800" dirty="0" smtClean="0"/>
              <a:t> yet, Python displays an error message.</a:t>
            </a:r>
          </a:p>
          <a:p>
            <a:pPr lvl="1">
              <a:spcBef>
                <a:spcPts val="0"/>
              </a:spcBef>
              <a:spcAft>
                <a:spcPts val="600"/>
              </a:spcAft>
            </a:pPr>
            <a:r>
              <a:rPr lang="en-US" sz="1800" dirty="0" smtClean="0"/>
              <a:t>If we had been running a script, Python would have terminated the execution of the entire script as soon as the error was encountered.</a:t>
            </a:r>
          </a:p>
          <a:p>
            <a:pPr lvl="1">
              <a:spcBef>
                <a:spcPts val="0"/>
              </a:spcBef>
              <a:spcAft>
                <a:spcPts val="600"/>
              </a:spcAft>
            </a:pPr>
            <a:endParaRPr lang="en-US" sz="1800" dirty="0" smtClean="0"/>
          </a:p>
        </p:txBody>
      </p:sp>
      <p:sp>
        <p:nvSpPr>
          <p:cNvPr id="4" name="Slide Number Placeholder 3"/>
          <p:cNvSpPr>
            <a:spLocks noGrp="1"/>
          </p:cNvSpPr>
          <p:nvPr>
            <p:ph type="sldNum" sz="quarter" idx="12"/>
          </p:nvPr>
        </p:nvSpPr>
        <p:spPr/>
        <p:txBody>
          <a:bodyPr/>
          <a:lstStyle/>
          <a:p>
            <a:fld id="{125D8EBD-3626-492B-BEC7-FEAF43DF08E7}" type="slidenum">
              <a:rPr lang="en-US" smtClean="0"/>
              <a:t>28</a:t>
            </a:fld>
            <a:endParaRPr lang="en-US" dirty="0"/>
          </a:p>
        </p:txBody>
      </p:sp>
    </p:spTree>
    <p:extLst>
      <p:ext uri="{BB962C8B-B14F-4D97-AF65-F5344CB8AC3E}">
        <p14:creationId xmlns:p14="http://schemas.microsoft.com/office/powerpoint/2010/main" val="2764294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latin typeface="Calibri Light" panose="020F0302020204030204" pitchFamily="34" charset="0"/>
              </a:rPr>
              <a:t>5. Variables and data types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29</a:t>
            </a:fld>
            <a:endParaRPr lang="en-US" dirty="0"/>
          </a:p>
        </p:txBody>
      </p:sp>
    </p:spTree>
    <p:extLst>
      <p:ext uri="{BB962C8B-B14F-4D97-AF65-F5344CB8AC3E}">
        <p14:creationId xmlns:p14="http://schemas.microsoft.com/office/powerpoint/2010/main" val="2164252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Advice for getting the most </a:t>
            </a:r>
            <a:br>
              <a:rPr lang="en-US" dirty="0" smtClean="0"/>
            </a:br>
            <a:r>
              <a:rPr lang="en-US" dirty="0" smtClean="0"/>
              <a:t>out of this course</a:t>
            </a:r>
            <a:endParaRPr lang="en-US" dirty="0"/>
          </a:p>
        </p:txBody>
      </p:sp>
      <p:sp>
        <p:nvSpPr>
          <p:cNvPr id="3" name="Content Placeholder 2"/>
          <p:cNvSpPr>
            <a:spLocks noGrp="1"/>
          </p:cNvSpPr>
          <p:nvPr>
            <p:ph idx="1"/>
          </p:nvPr>
        </p:nvSpPr>
        <p:spPr>
          <a:xfrm>
            <a:off x="457200" y="1905000"/>
            <a:ext cx="8229600" cy="4221163"/>
          </a:xfrm>
        </p:spPr>
        <p:txBody>
          <a:bodyPr/>
          <a:lstStyle/>
          <a:p>
            <a:pPr>
              <a:spcAft>
                <a:spcPts val="1800"/>
              </a:spcAft>
            </a:pPr>
            <a:r>
              <a:rPr lang="en-US" b="1" dirty="0" smtClean="0"/>
              <a:t>Do the problem sets!!</a:t>
            </a:r>
          </a:p>
          <a:p>
            <a:pPr>
              <a:spcAft>
                <a:spcPts val="1800"/>
              </a:spcAft>
            </a:pPr>
            <a:r>
              <a:rPr lang="en-US" dirty="0" smtClean="0"/>
              <a:t>Review the answers when they are released</a:t>
            </a:r>
          </a:p>
          <a:p>
            <a:pPr>
              <a:spcAft>
                <a:spcPts val="1800"/>
              </a:spcAft>
            </a:pPr>
            <a:r>
              <a:rPr lang="en-US" dirty="0" smtClean="0"/>
              <a:t>Always try to solve problems yourself first</a:t>
            </a:r>
          </a:p>
          <a:p>
            <a:pPr>
              <a:spcAft>
                <a:spcPts val="1800"/>
              </a:spcAft>
            </a:pPr>
            <a:r>
              <a:rPr lang="en-US" u="sng" dirty="0" smtClean="0"/>
              <a:t>BUT</a:t>
            </a:r>
            <a:r>
              <a:rPr lang="en-US" dirty="0" smtClean="0"/>
              <a:t>: don't be afraid to ask questions when you get stuck! </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3</a:t>
            </a:fld>
            <a:endParaRPr lang="en-US" dirty="0"/>
          </a:p>
        </p:txBody>
      </p:sp>
    </p:spTree>
    <p:extLst>
      <p:ext uri="{BB962C8B-B14F-4D97-AF65-F5344CB8AC3E}">
        <p14:creationId xmlns:p14="http://schemas.microsoft.com/office/powerpoint/2010/main" val="3750179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sz="3300" dirty="0" smtClean="0"/>
              <a:t>What is a variable?</a:t>
            </a:r>
          </a:p>
          <a:p>
            <a:pPr lvl="1" fontAlgn="base">
              <a:spcAft>
                <a:spcPts val="1200"/>
              </a:spcAft>
            </a:pPr>
            <a:r>
              <a:rPr lang="en-US" dirty="0"/>
              <a:t>Y</a:t>
            </a:r>
            <a:r>
              <a:rPr lang="en-US" dirty="0" smtClean="0"/>
              <a:t>ou </a:t>
            </a:r>
            <a:r>
              <a:rPr lang="en-US" dirty="0"/>
              <a:t>can think of variables as little boxes that we put </a:t>
            </a:r>
            <a:r>
              <a:rPr lang="en-US" dirty="0" smtClean="0"/>
              <a:t>data </a:t>
            </a:r>
            <a:r>
              <a:rPr lang="en-US" dirty="0"/>
              <a:t>in. You name each box so that you can refer to it and use it in your code. </a:t>
            </a:r>
            <a:r>
              <a:rPr lang="en-US" dirty="0" smtClean="0"/>
              <a:t>This </a:t>
            </a:r>
            <a:r>
              <a:rPr lang="en-US" dirty="0"/>
              <a:t>gives your code flexibility (for reasons you will see soon</a:t>
            </a:r>
            <a:r>
              <a:rPr lang="en-US" dirty="0" smtClean="0"/>
              <a:t>).</a:t>
            </a:r>
            <a:endParaRPr lang="en-US" dirty="0"/>
          </a:p>
          <a:p>
            <a:pPr lvl="1" fontAlgn="base">
              <a:spcAft>
                <a:spcPts val="1200"/>
              </a:spcAft>
            </a:pPr>
            <a:r>
              <a:rPr lang="en-US" dirty="0"/>
              <a:t>Creating a variable is sometimes called </a:t>
            </a:r>
            <a:r>
              <a:rPr lang="en-US" i="1" dirty="0"/>
              <a:t>declaring</a:t>
            </a:r>
            <a:r>
              <a:rPr lang="en-US" dirty="0"/>
              <a:t> or </a:t>
            </a:r>
            <a:r>
              <a:rPr lang="en-US" i="1" dirty="0"/>
              <a:t>defining</a:t>
            </a:r>
            <a:r>
              <a:rPr lang="en-US" dirty="0"/>
              <a:t> a variable. This needs to be done before you can use the variable.</a:t>
            </a:r>
          </a:p>
          <a:p>
            <a:pPr lvl="1" fontAlgn="base">
              <a:spcAft>
                <a:spcPts val="1200"/>
              </a:spcAft>
            </a:pPr>
            <a:r>
              <a:rPr lang="en-US" dirty="0"/>
              <a:t>You can name your variables almost anything, but avoid using names that are also commands in Python (e.g. </a:t>
            </a:r>
            <a:r>
              <a:rPr lang="en-US" dirty="0" smtClean="0"/>
              <a:t>don't </a:t>
            </a:r>
            <a:r>
              <a:rPr lang="en-US" dirty="0"/>
              <a:t>name a variable </a:t>
            </a:r>
            <a:r>
              <a:rPr lang="en-US" dirty="0" smtClean="0"/>
              <a:t>"print")</a:t>
            </a:r>
            <a:endParaRPr lang="en-US" dirty="0"/>
          </a:p>
        </p:txBody>
      </p:sp>
      <p:sp>
        <p:nvSpPr>
          <p:cNvPr id="25" name="Slide Number Placeholder 24"/>
          <p:cNvSpPr>
            <a:spLocks noGrp="1"/>
          </p:cNvSpPr>
          <p:nvPr>
            <p:ph type="sldNum" sz="quarter" idx="12"/>
          </p:nvPr>
        </p:nvSpPr>
        <p:spPr/>
        <p:txBody>
          <a:bodyPr/>
          <a:lstStyle/>
          <a:p>
            <a:fld id="{125D8EBD-3626-492B-BEC7-FEAF43DF08E7}" type="slidenum">
              <a:rPr lang="en-US" smtClean="0"/>
              <a:t>30</a:t>
            </a:fld>
            <a:endParaRPr lang="en-US" dirty="0"/>
          </a:p>
        </p:txBody>
      </p:sp>
    </p:spTree>
    <p:extLst>
      <p:ext uri="{BB962C8B-B14F-4D97-AF65-F5344CB8AC3E}">
        <p14:creationId xmlns:p14="http://schemas.microsoft.com/office/powerpoint/2010/main" val="3902270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smtClean="0">
                <a:latin typeface="Courier New" pitchFamily="49" charset="0"/>
                <a:cs typeface="Courier New" pitchFamily="49" charset="0"/>
              </a:rPr>
              <a:t>geneID = "Fmr1"</a:t>
            </a:r>
            <a:endParaRPr lang="en-US" sz="2800" dirty="0">
              <a:latin typeface="Courier New" pitchFamily="49" charset="0"/>
              <a:cs typeface="Courier New" pitchFamily="49" charset="0"/>
            </a:endParaRPr>
          </a:p>
        </p:txBody>
      </p:sp>
      <p:sp>
        <p:nvSpPr>
          <p:cNvPr id="13" name="Slide Number Placeholder 12"/>
          <p:cNvSpPr>
            <a:spLocks noGrp="1"/>
          </p:cNvSpPr>
          <p:nvPr>
            <p:ph type="sldNum" sz="quarter" idx="12"/>
          </p:nvPr>
        </p:nvSpPr>
        <p:spPr/>
        <p:txBody>
          <a:bodyPr/>
          <a:lstStyle/>
          <a:p>
            <a:fld id="{125D8EBD-3626-492B-BEC7-FEAF43DF08E7}" type="slidenum">
              <a:rPr lang="en-US" smtClean="0"/>
              <a:t>31</a:t>
            </a:fld>
            <a:endParaRPr lang="en-US" dirty="0"/>
          </a:p>
        </p:txBody>
      </p:sp>
    </p:spTree>
    <p:extLst>
      <p:ext uri="{BB962C8B-B14F-4D97-AF65-F5344CB8AC3E}">
        <p14:creationId xmlns:p14="http://schemas.microsoft.com/office/powerpoint/2010/main" val="2140394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smtClean="0">
                <a:latin typeface="Courier New" pitchFamily="49" charset="0"/>
                <a:cs typeface="Courier New" pitchFamily="49" charset="0"/>
              </a:rPr>
              <a:t>geneID = "Fmr1"</a:t>
            </a:r>
            <a:endParaRPr lang="en-US" sz="28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125D8EBD-3626-492B-BEC7-FEAF43DF08E7}" type="slidenum">
              <a:rPr lang="en-US" smtClean="0"/>
              <a:t>32</a:t>
            </a:fld>
            <a:endParaRPr lang="en-US" dirty="0"/>
          </a:p>
        </p:txBody>
      </p:sp>
      <p:grpSp>
        <p:nvGrpSpPr>
          <p:cNvPr id="11" name="Group 10"/>
          <p:cNvGrpSpPr/>
          <p:nvPr/>
        </p:nvGrpSpPr>
        <p:grpSpPr>
          <a:xfrm>
            <a:off x="2895600" y="2989004"/>
            <a:ext cx="3352800" cy="1219200"/>
            <a:chOff x="2895600" y="4800600"/>
            <a:chExt cx="3352800" cy="1219200"/>
          </a:xfrm>
        </p:grpSpPr>
        <p:sp>
          <p:nvSpPr>
            <p:cNvPr id="4" name="Left Brace 3"/>
            <p:cNvSpPr/>
            <p:nvPr/>
          </p:nvSpPr>
          <p:spPr>
            <a:xfrm rot="16200000">
              <a:off x="3505200" y="4191000"/>
              <a:ext cx="152400" cy="137160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Left Brace 5"/>
            <p:cNvSpPr/>
            <p:nvPr/>
          </p:nvSpPr>
          <p:spPr>
            <a:xfrm rot="16200000">
              <a:off x="4489239" y="4648200"/>
              <a:ext cx="152400" cy="4572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5486400" y="4191000"/>
              <a:ext cx="152400" cy="137160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stCxn id="4" idx="1"/>
            </p:cNvCxnSpPr>
            <p:nvPr/>
          </p:nvCxnSpPr>
          <p:spPr>
            <a:xfrm>
              <a:off x="3581400" y="4953000"/>
              <a:ext cx="0" cy="30480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p:cNvCxnSpPr>
            <p:nvPr/>
          </p:nvCxnSpPr>
          <p:spPr>
            <a:xfrm>
              <a:off x="4565439" y="4953000"/>
              <a:ext cx="0" cy="76200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1"/>
            </p:cNvCxnSpPr>
            <p:nvPr/>
          </p:nvCxnSpPr>
          <p:spPr>
            <a:xfrm>
              <a:off x="5562600" y="4953000"/>
              <a:ext cx="0" cy="30480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008" y="5254823"/>
              <a:ext cx="1220783" cy="307777"/>
            </a:xfrm>
            <a:prstGeom prst="rect">
              <a:avLst/>
            </a:prstGeom>
            <a:noFill/>
          </p:spPr>
          <p:txBody>
            <a:bodyPr wrap="none" rtlCol="0">
              <a:spAutoFit/>
            </a:bodyPr>
            <a:lstStyle/>
            <a:p>
              <a:pPr algn="ctr"/>
              <a:r>
                <a:rPr lang="en-US" sz="1400" dirty="0" smtClean="0"/>
                <a:t>variable name</a:t>
              </a:r>
              <a:endParaRPr lang="en-US" sz="1400" dirty="0"/>
            </a:p>
          </p:txBody>
        </p:sp>
        <p:sp>
          <p:nvSpPr>
            <p:cNvPr id="17" name="TextBox 16"/>
            <p:cNvSpPr txBox="1"/>
            <p:nvPr/>
          </p:nvSpPr>
          <p:spPr>
            <a:xfrm>
              <a:off x="5307885" y="5257800"/>
              <a:ext cx="509435" cy="307777"/>
            </a:xfrm>
            <a:prstGeom prst="rect">
              <a:avLst/>
            </a:prstGeom>
            <a:noFill/>
          </p:spPr>
          <p:txBody>
            <a:bodyPr wrap="none" rtlCol="0">
              <a:spAutoFit/>
            </a:bodyPr>
            <a:lstStyle/>
            <a:p>
              <a:pPr algn="ctr"/>
              <a:r>
                <a:rPr lang="en-US" sz="1400" dirty="0" smtClean="0"/>
                <a:t>data</a:t>
              </a:r>
              <a:endParaRPr lang="en-US" sz="1400" dirty="0"/>
            </a:p>
          </p:txBody>
        </p:sp>
        <p:sp>
          <p:nvSpPr>
            <p:cNvPr id="18" name="TextBox 17"/>
            <p:cNvSpPr txBox="1"/>
            <p:nvPr/>
          </p:nvSpPr>
          <p:spPr>
            <a:xfrm>
              <a:off x="3644486" y="5712023"/>
              <a:ext cx="1841914" cy="307777"/>
            </a:xfrm>
            <a:prstGeom prst="rect">
              <a:avLst/>
            </a:prstGeom>
            <a:noFill/>
          </p:spPr>
          <p:txBody>
            <a:bodyPr wrap="none" rtlCol="0">
              <a:spAutoFit/>
            </a:bodyPr>
            <a:lstStyle/>
            <a:p>
              <a:pPr algn="ctr"/>
              <a:r>
                <a:rPr lang="en-US" sz="1400" dirty="0" smtClean="0"/>
                <a:t>"assignment operator"</a:t>
              </a:r>
              <a:endParaRPr lang="en-US" sz="1400" dirty="0"/>
            </a:p>
          </p:txBody>
        </p:sp>
      </p:grpSp>
    </p:spTree>
    <p:extLst>
      <p:ext uri="{BB962C8B-B14F-4D97-AF65-F5344CB8AC3E}">
        <p14:creationId xmlns:p14="http://schemas.microsoft.com/office/powerpoint/2010/main" val="35894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err="1" smtClean="0">
                <a:latin typeface="Courier New" pitchFamily="49" charset="0"/>
                <a:cs typeface="Courier New" pitchFamily="49" charset="0"/>
              </a:rPr>
              <a:t>geneID</a:t>
            </a:r>
            <a:r>
              <a:rPr lang="en-US" sz="2800" dirty="0" smtClean="0">
                <a:latin typeface="Courier New" pitchFamily="49" charset="0"/>
                <a:cs typeface="Courier New" pitchFamily="49" charset="0"/>
              </a:rPr>
              <a:t> = "Fmr1"</a:t>
            </a:r>
            <a:endParaRPr lang="en-US" sz="2800" dirty="0">
              <a:latin typeface="Courier New" pitchFamily="49" charset="0"/>
              <a:cs typeface="Courier New" pitchFamily="49" charset="0"/>
            </a:endParaRPr>
          </a:p>
        </p:txBody>
      </p:sp>
      <p:sp>
        <p:nvSpPr>
          <p:cNvPr id="13" name="Slide Number Placeholder 12"/>
          <p:cNvSpPr>
            <a:spLocks noGrp="1"/>
          </p:cNvSpPr>
          <p:nvPr>
            <p:ph type="sldNum" sz="quarter" idx="12"/>
          </p:nvPr>
        </p:nvSpPr>
        <p:spPr/>
        <p:txBody>
          <a:bodyPr/>
          <a:lstStyle/>
          <a:p>
            <a:fld id="{125D8EBD-3626-492B-BEC7-FEAF43DF08E7}" type="slidenum">
              <a:rPr lang="en-US" smtClean="0"/>
              <a:t>33</a:t>
            </a:fld>
            <a:endParaRPr lang="en-US" dirty="0"/>
          </a:p>
        </p:txBody>
      </p:sp>
      <p:sp>
        <p:nvSpPr>
          <p:cNvPr id="24" name="Freeform 23"/>
          <p:cNvSpPr/>
          <p:nvPr/>
        </p:nvSpPr>
        <p:spPr>
          <a:xfrm>
            <a:off x="3501611" y="2295525"/>
            <a:ext cx="2137189" cy="371475"/>
          </a:xfrm>
          <a:custGeom>
            <a:avLst/>
            <a:gdLst>
              <a:gd name="connsiteX0" fmla="*/ 2857500 w 2857500"/>
              <a:gd name="connsiteY0" fmla="*/ 304800 h 304800"/>
              <a:gd name="connsiteX1" fmla="*/ 1390650 w 2857500"/>
              <a:gd name="connsiteY1" fmla="*/ 0 h 304800"/>
              <a:gd name="connsiteX2" fmla="*/ 0 w 2857500"/>
              <a:gd name="connsiteY2" fmla="*/ 304800 h 304800"/>
            </a:gdLst>
            <a:ahLst/>
            <a:cxnLst>
              <a:cxn ang="0">
                <a:pos x="connsiteX0" y="connsiteY0"/>
              </a:cxn>
              <a:cxn ang="0">
                <a:pos x="connsiteX1" y="connsiteY1"/>
              </a:cxn>
              <a:cxn ang="0">
                <a:pos x="connsiteX2" y="connsiteY2"/>
              </a:cxn>
            </a:cxnLst>
            <a:rect l="l" t="t" r="r" b="b"/>
            <a:pathLst>
              <a:path w="2857500" h="304800">
                <a:moveTo>
                  <a:pt x="2857500" y="304800"/>
                </a:moveTo>
                <a:cubicBezTo>
                  <a:pt x="2362200" y="152400"/>
                  <a:pt x="1866900" y="0"/>
                  <a:pt x="1390650" y="0"/>
                </a:cubicBezTo>
                <a:cubicBezTo>
                  <a:pt x="914400" y="0"/>
                  <a:pt x="457200" y="152400"/>
                  <a:pt x="0" y="304800"/>
                </a:cubicBezTo>
              </a:path>
            </a:pathLst>
          </a:custGeom>
          <a:noFill/>
          <a:ln w="28575">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319" y="4719935"/>
            <a:ext cx="5870838" cy="461665"/>
          </a:xfrm>
          <a:prstGeom prst="rect">
            <a:avLst/>
          </a:prstGeom>
          <a:noFill/>
        </p:spPr>
        <p:txBody>
          <a:bodyPr wrap="none" rtlCol="0">
            <a:spAutoFit/>
          </a:bodyPr>
          <a:lstStyle/>
          <a:p>
            <a:r>
              <a:rPr lang="en-US" sz="2400" dirty="0" smtClean="0"/>
              <a:t>In </a:t>
            </a:r>
            <a:r>
              <a:rPr lang="en-US" sz="2400" dirty="0" err="1" smtClean="0"/>
              <a:t>english</a:t>
            </a:r>
            <a:r>
              <a:rPr lang="en-US" sz="2400" dirty="0" smtClean="0"/>
              <a:t>: Store the value "Fmr1" in "</a:t>
            </a:r>
            <a:r>
              <a:rPr lang="en-US" sz="2400" dirty="0" err="1" smtClean="0"/>
              <a:t>geneID</a:t>
            </a:r>
            <a:r>
              <a:rPr lang="en-US" sz="2400" dirty="0" smtClean="0"/>
              <a:t>"</a:t>
            </a:r>
            <a:endParaRPr lang="en-US" sz="2400" dirty="0"/>
          </a:p>
        </p:txBody>
      </p:sp>
      <p:sp>
        <p:nvSpPr>
          <p:cNvPr id="8" name="TextBox 7"/>
          <p:cNvSpPr txBox="1"/>
          <p:nvPr/>
        </p:nvSpPr>
        <p:spPr>
          <a:xfrm>
            <a:off x="4158104" y="1977691"/>
            <a:ext cx="827791" cy="307777"/>
          </a:xfrm>
          <a:prstGeom prst="rect">
            <a:avLst/>
          </a:prstGeom>
          <a:noFill/>
        </p:spPr>
        <p:txBody>
          <a:bodyPr wrap="none" rtlCol="0">
            <a:spAutoFit/>
          </a:bodyPr>
          <a:lstStyle/>
          <a:p>
            <a:r>
              <a:rPr lang="en-US" sz="1400" dirty="0" smtClean="0"/>
              <a:t>stored in</a:t>
            </a:r>
            <a:endParaRPr lang="en-US" sz="1400" dirty="0"/>
          </a:p>
        </p:txBody>
      </p:sp>
      <p:grpSp>
        <p:nvGrpSpPr>
          <p:cNvPr id="30" name="Group 29"/>
          <p:cNvGrpSpPr/>
          <p:nvPr/>
        </p:nvGrpSpPr>
        <p:grpSpPr>
          <a:xfrm>
            <a:off x="2895600" y="2989004"/>
            <a:ext cx="3352800" cy="1219200"/>
            <a:chOff x="2895600" y="4800600"/>
            <a:chExt cx="3352800" cy="1219200"/>
          </a:xfrm>
        </p:grpSpPr>
        <p:sp>
          <p:nvSpPr>
            <p:cNvPr id="31" name="Left Brace 30"/>
            <p:cNvSpPr/>
            <p:nvPr/>
          </p:nvSpPr>
          <p:spPr>
            <a:xfrm rot="16200000">
              <a:off x="3505200" y="4191000"/>
              <a:ext cx="152400" cy="137160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2" name="Left Brace 31"/>
            <p:cNvSpPr/>
            <p:nvPr/>
          </p:nvSpPr>
          <p:spPr>
            <a:xfrm rot="16200000">
              <a:off x="4489239" y="4648200"/>
              <a:ext cx="152400" cy="4572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p:cNvSpPr/>
            <p:nvPr/>
          </p:nvSpPr>
          <p:spPr>
            <a:xfrm rot="16200000">
              <a:off x="5486400" y="4191000"/>
              <a:ext cx="152400" cy="137160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p:cNvCxnSpPr>
              <a:stCxn id="31" idx="1"/>
            </p:cNvCxnSpPr>
            <p:nvPr/>
          </p:nvCxnSpPr>
          <p:spPr>
            <a:xfrm>
              <a:off x="3581400" y="4953000"/>
              <a:ext cx="0" cy="30480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1"/>
            </p:cNvCxnSpPr>
            <p:nvPr/>
          </p:nvCxnSpPr>
          <p:spPr>
            <a:xfrm>
              <a:off x="4565439" y="4953000"/>
              <a:ext cx="0" cy="76200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1"/>
            </p:cNvCxnSpPr>
            <p:nvPr/>
          </p:nvCxnSpPr>
          <p:spPr>
            <a:xfrm>
              <a:off x="5562600" y="4953000"/>
              <a:ext cx="0" cy="30480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971008" y="5254823"/>
              <a:ext cx="1220783" cy="307777"/>
            </a:xfrm>
            <a:prstGeom prst="rect">
              <a:avLst/>
            </a:prstGeom>
            <a:noFill/>
          </p:spPr>
          <p:txBody>
            <a:bodyPr wrap="none" rtlCol="0">
              <a:spAutoFit/>
            </a:bodyPr>
            <a:lstStyle/>
            <a:p>
              <a:pPr algn="ctr"/>
              <a:r>
                <a:rPr lang="en-US" sz="1400" dirty="0" smtClean="0"/>
                <a:t>variable name</a:t>
              </a:r>
              <a:endParaRPr lang="en-US" sz="1400" dirty="0"/>
            </a:p>
          </p:txBody>
        </p:sp>
        <p:sp>
          <p:nvSpPr>
            <p:cNvPr id="38" name="TextBox 37"/>
            <p:cNvSpPr txBox="1"/>
            <p:nvPr/>
          </p:nvSpPr>
          <p:spPr>
            <a:xfrm>
              <a:off x="5307885" y="5257800"/>
              <a:ext cx="509435" cy="307777"/>
            </a:xfrm>
            <a:prstGeom prst="rect">
              <a:avLst/>
            </a:prstGeom>
            <a:noFill/>
          </p:spPr>
          <p:txBody>
            <a:bodyPr wrap="none" rtlCol="0">
              <a:spAutoFit/>
            </a:bodyPr>
            <a:lstStyle/>
            <a:p>
              <a:pPr algn="ctr"/>
              <a:r>
                <a:rPr lang="en-US" sz="1400" dirty="0" smtClean="0"/>
                <a:t>data</a:t>
              </a:r>
              <a:endParaRPr lang="en-US" sz="1400" dirty="0"/>
            </a:p>
          </p:txBody>
        </p:sp>
        <p:sp>
          <p:nvSpPr>
            <p:cNvPr id="39" name="TextBox 38"/>
            <p:cNvSpPr txBox="1"/>
            <p:nvPr/>
          </p:nvSpPr>
          <p:spPr>
            <a:xfrm>
              <a:off x="3644486" y="5712023"/>
              <a:ext cx="1841914" cy="307777"/>
            </a:xfrm>
            <a:prstGeom prst="rect">
              <a:avLst/>
            </a:prstGeom>
            <a:noFill/>
          </p:spPr>
          <p:txBody>
            <a:bodyPr wrap="none" rtlCol="0">
              <a:spAutoFit/>
            </a:bodyPr>
            <a:lstStyle/>
            <a:p>
              <a:pPr algn="ctr"/>
              <a:r>
                <a:rPr lang="en-US" sz="1400" dirty="0" smtClean="0"/>
                <a:t>"assignment operator"</a:t>
              </a:r>
              <a:endParaRPr lang="en-US" sz="1400" dirty="0"/>
            </a:p>
          </p:txBody>
        </p:sp>
      </p:grpSp>
    </p:spTree>
    <p:extLst>
      <p:ext uri="{BB962C8B-B14F-4D97-AF65-F5344CB8AC3E}">
        <p14:creationId xmlns:p14="http://schemas.microsoft.com/office/powerpoint/2010/main" val="3666794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Important: Choosing variable names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400" dirty="0"/>
              <a:t>What words are ok to use for variable names? </a:t>
            </a:r>
            <a:endParaRPr lang="en-US" sz="3400" b="0" dirty="0" smtClean="0">
              <a:effectLst/>
            </a:endParaRPr>
          </a:p>
          <a:p>
            <a:pPr fontAlgn="base">
              <a:spcBef>
                <a:spcPts val="1200"/>
              </a:spcBef>
            </a:pPr>
            <a:r>
              <a:rPr lang="en-US" b="1" dirty="0">
                <a:solidFill>
                  <a:srgbClr val="FF0000"/>
                </a:solidFill>
              </a:rPr>
              <a:t>Rules</a:t>
            </a:r>
            <a:r>
              <a:rPr lang="en-US" dirty="0"/>
              <a:t> (if you break these, </a:t>
            </a:r>
            <a:r>
              <a:rPr lang="en-US" dirty="0" smtClean="0"/>
              <a:t>you'll </a:t>
            </a:r>
            <a:r>
              <a:rPr lang="en-US" dirty="0"/>
              <a:t>get errors):</a:t>
            </a:r>
          </a:p>
          <a:p>
            <a:pPr lvl="1" fontAlgn="base"/>
            <a:r>
              <a:rPr lang="en-US" dirty="0"/>
              <a:t>only letters, numbers, and underscores can be used in a variable name</a:t>
            </a:r>
          </a:p>
          <a:p>
            <a:pPr lvl="1" fontAlgn="base"/>
            <a:r>
              <a:rPr lang="en-US" dirty="0"/>
              <a:t>the variable name can not begin with a number</a:t>
            </a:r>
          </a:p>
          <a:p>
            <a:pPr lvl="1" fontAlgn="base"/>
            <a:r>
              <a:rPr lang="en-US" dirty="0"/>
              <a:t>you can not use any of the python reserved words as a variable name </a:t>
            </a:r>
            <a:endParaRPr lang="en-US" dirty="0" smtClean="0"/>
          </a:p>
          <a:p>
            <a:pPr lvl="1" fontAlgn="base"/>
            <a:r>
              <a:rPr lang="en-US" dirty="0" smtClean="0"/>
              <a:t>the capitalization </a:t>
            </a:r>
            <a:r>
              <a:rPr lang="en-US" dirty="0"/>
              <a:t>of your variables matters. For example, geneID and </a:t>
            </a:r>
            <a:r>
              <a:rPr lang="en-US" dirty="0" err="1" smtClean="0"/>
              <a:t>geneid</a:t>
            </a:r>
            <a:r>
              <a:rPr lang="en-US" dirty="0" smtClean="0"/>
              <a:t> </a:t>
            </a:r>
            <a:r>
              <a:rPr lang="en-US" dirty="0"/>
              <a:t>would be considered different variables.</a:t>
            </a:r>
          </a:p>
          <a:p>
            <a:pPr fontAlgn="base">
              <a:spcBef>
                <a:spcPts val="1200"/>
              </a:spcBef>
            </a:pPr>
            <a:r>
              <a:rPr lang="en-US" b="1" dirty="0">
                <a:solidFill>
                  <a:schemeClr val="tx2"/>
                </a:solidFill>
              </a:rPr>
              <a:t>Conventions</a:t>
            </a:r>
            <a:r>
              <a:rPr lang="en-US" dirty="0"/>
              <a:t> (recommended):</a:t>
            </a:r>
          </a:p>
          <a:p>
            <a:pPr lvl="1" fontAlgn="base"/>
            <a:r>
              <a:rPr lang="en-US" dirty="0"/>
              <a:t>begin a variable </a:t>
            </a:r>
            <a:r>
              <a:rPr lang="en-US" dirty="0" smtClean="0"/>
              <a:t>name with </a:t>
            </a:r>
            <a:r>
              <a:rPr lang="en-US" dirty="0"/>
              <a:t>a lower case letter</a:t>
            </a:r>
          </a:p>
          <a:p>
            <a:pPr lvl="1" fontAlgn="base"/>
            <a:r>
              <a:rPr lang="en-US" dirty="0"/>
              <a:t>use a name that is descriptive of the info stored in the variable</a:t>
            </a:r>
          </a:p>
          <a:p>
            <a:pPr lvl="1" fontAlgn="base"/>
            <a:r>
              <a:rPr lang="en-US" dirty="0"/>
              <a:t>if your variable name is more than one word squished together, use </a:t>
            </a:r>
            <a:r>
              <a:rPr lang="en-US" dirty="0" err="1"/>
              <a:t>camelCase</a:t>
            </a:r>
            <a:r>
              <a:rPr lang="en-US" dirty="0"/>
              <a:t> or </a:t>
            </a:r>
            <a:r>
              <a:rPr lang="en-US" dirty="0" err="1"/>
              <a:t>under_scores</a:t>
            </a:r>
            <a:r>
              <a:rPr lang="en-US" dirty="0"/>
              <a:t> to make it easier to read</a:t>
            </a:r>
            <a:r>
              <a:rPr lang="en-US" dirty="0" smtClean="0"/>
              <a:t>.</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34</a:t>
            </a:fld>
            <a:endParaRPr lang="en-US" dirty="0"/>
          </a:p>
        </p:txBody>
      </p:sp>
    </p:spTree>
    <p:extLst>
      <p:ext uri="{BB962C8B-B14F-4D97-AF65-F5344CB8AC3E}">
        <p14:creationId xmlns:p14="http://schemas.microsoft.com/office/powerpoint/2010/main" val="3127896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variable names</a:t>
            </a:r>
            <a:endParaRPr lang="en-US" dirty="0"/>
          </a:p>
        </p:txBody>
      </p:sp>
      <p:sp>
        <p:nvSpPr>
          <p:cNvPr id="5" name="Content Placeholder 4"/>
          <p:cNvSpPr>
            <a:spLocks noGrp="1"/>
          </p:cNvSpPr>
          <p:nvPr>
            <p:ph sz="half" idx="1"/>
          </p:nvPr>
        </p:nvSpPr>
        <p:spPr/>
        <p:txBody>
          <a:bodyPr/>
          <a:lstStyle/>
          <a:p>
            <a:pPr marL="0" indent="0">
              <a:buNone/>
            </a:pPr>
            <a:r>
              <a:rPr lang="en-US" dirty="0"/>
              <a:t>Good variable names:</a:t>
            </a:r>
            <a:endParaRPr lang="en-US" b="0" dirty="0" smtClean="0">
              <a:effectLst/>
            </a:endParaRPr>
          </a:p>
          <a:p>
            <a:r>
              <a:rPr lang="en-US" dirty="0">
                <a:latin typeface="Courier New" pitchFamily="49" charset="0"/>
                <a:cs typeface="Courier New" pitchFamily="49" charset="0"/>
              </a:rPr>
              <a:t>geneID</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personCount</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input_file</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avgGeneCount</a:t>
            </a:r>
            <a:endParaRPr lang="en-US" dirty="0">
              <a:latin typeface="Courier New" pitchFamily="49" charset="0"/>
              <a:cs typeface="Courier New" pitchFamily="49" charset="0"/>
            </a:endParaRPr>
          </a:p>
        </p:txBody>
      </p:sp>
      <p:sp>
        <p:nvSpPr>
          <p:cNvPr id="6" name="Content Placeholder 5"/>
          <p:cNvSpPr>
            <a:spLocks noGrp="1"/>
          </p:cNvSpPr>
          <p:nvPr>
            <p:ph sz="half" idx="2"/>
          </p:nvPr>
        </p:nvSpPr>
        <p:spPr>
          <a:xfrm>
            <a:off x="4495800" y="1600200"/>
            <a:ext cx="4343400" cy="4525963"/>
          </a:xfrm>
        </p:spPr>
        <p:txBody>
          <a:bodyPr/>
          <a:lstStyle/>
          <a:p>
            <a:pPr marL="0" indent="0">
              <a:buNone/>
            </a:pPr>
            <a:r>
              <a:rPr lang="en-US" dirty="0"/>
              <a:t>Bad variable names:</a:t>
            </a:r>
            <a:endParaRPr lang="en-US" b="0" dirty="0" smtClean="0">
              <a:effectLst/>
            </a:endParaRPr>
          </a:p>
          <a:p>
            <a:r>
              <a:rPr lang="en-US" dirty="0" smtClean="0">
                <a:latin typeface="Courier New" pitchFamily="49" charset="0"/>
                <a:cs typeface="Courier New" pitchFamily="49" charset="0"/>
              </a:rPr>
              <a:t>3rdColumn </a:t>
            </a:r>
            <a:r>
              <a:rPr lang="en-US" sz="2400" dirty="0" smtClean="0">
                <a:cs typeface="Courier New" pitchFamily="49" charset="0"/>
              </a:rPr>
              <a:t>(illegal)</a:t>
            </a:r>
            <a:endParaRPr lang="en-US" sz="2400" b="0" dirty="0" smtClean="0">
              <a:effectLst/>
              <a:cs typeface="Courier New" pitchFamily="49" charset="0"/>
            </a:endParaRPr>
          </a:p>
          <a:p>
            <a:r>
              <a:rPr lang="en-US" dirty="0" err="1" smtClean="0">
                <a:latin typeface="Courier New" pitchFamily="49" charset="0"/>
                <a:cs typeface="Courier New" pitchFamily="49" charset="0"/>
              </a:rPr>
              <a:t>sdasqweksf</a:t>
            </a:r>
            <a:r>
              <a:rPr lang="en-US" dirty="0" smtClean="0">
                <a:latin typeface="Courier New" pitchFamily="49" charset="0"/>
                <a:cs typeface="Courier New" pitchFamily="49" charset="0"/>
              </a:rPr>
              <a:t> </a:t>
            </a:r>
            <a:r>
              <a:rPr lang="en-US" sz="2400" dirty="0" smtClean="0">
                <a:cs typeface="Courier New" pitchFamily="49" charset="0"/>
              </a:rPr>
              <a:t>(gibberish)</a:t>
            </a:r>
            <a:endParaRPr lang="en-US" sz="2400" b="0" dirty="0" smtClean="0">
              <a:effectLst/>
              <a:cs typeface="Courier New" pitchFamily="49" charset="0"/>
            </a:endParaRPr>
          </a:p>
          <a:p>
            <a:r>
              <a:rPr lang="en-US" dirty="0">
                <a:latin typeface="Courier New" pitchFamily="49" charset="0"/>
                <a:cs typeface="Courier New" pitchFamily="49" charset="0"/>
              </a:rPr>
              <a:t>person</a:t>
            </a:r>
            <a:r>
              <a:rPr lang="en-US" dirty="0" smtClean="0">
                <a:latin typeface="Courier New" pitchFamily="49" charset="0"/>
                <a:cs typeface="Courier New" pitchFamily="49" charset="0"/>
              </a:rPr>
              <a:t># </a:t>
            </a:r>
            <a:r>
              <a:rPr lang="en-US" sz="2400" dirty="0">
                <a:cs typeface="Courier New" pitchFamily="49" charset="0"/>
              </a:rPr>
              <a:t>(illegal</a:t>
            </a:r>
            <a:r>
              <a:rPr lang="en-US" sz="2400" dirty="0" smtClean="0">
                <a:cs typeface="Courier New" pitchFamily="49" charset="0"/>
              </a:rPr>
              <a:t>)</a:t>
            </a:r>
            <a:endParaRPr lang="en-US" sz="2400" b="0" dirty="0" smtClean="0">
              <a:effectLst/>
              <a:latin typeface="Courier New" pitchFamily="49" charset="0"/>
              <a:cs typeface="Courier New" pitchFamily="49" charset="0"/>
            </a:endParaRPr>
          </a:p>
          <a:p>
            <a:r>
              <a:rPr lang="en-US" dirty="0">
                <a:latin typeface="Courier New" pitchFamily="49" charset="0"/>
                <a:cs typeface="Courier New" pitchFamily="49" charset="0"/>
              </a:rPr>
              <a:t>class </a:t>
            </a:r>
            <a:r>
              <a:rPr lang="en-US" sz="2400" dirty="0"/>
              <a:t>(reserved word)</a:t>
            </a:r>
          </a:p>
        </p:txBody>
      </p:sp>
      <p:sp>
        <p:nvSpPr>
          <p:cNvPr id="8" name="Slide Number Placeholder 7"/>
          <p:cNvSpPr>
            <a:spLocks noGrp="1"/>
          </p:cNvSpPr>
          <p:nvPr>
            <p:ph type="sldNum" sz="quarter" idx="12"/>
          </p:nvPr>
        </p:nvSpPr>
        <p:spPr/>
        <p:txBody>
          <a:bodyPr/>
          <a:lstStyle/>
          <a:p>
            <a:fld id="{125D8EBD-3626-492B-BEC7-FEAF43DF08E7}" type="slidenum">
              <a:rPr lang="en-US" smtClean="0"/>
              <a:t>35</a:t>
            </a:fld>
            <a:endParaRPr lang="en-US" dirty="0"/>
          </a:p>
        </p:txBody>
      </p:sp>
    </p:spTree>
    <p:extLst>
      <p:ext uri="{BB962C8B-B14F-4D97-AF65-F5344CB8AC3E}">
        <p14:creationId xmlns:p14="http://schemas.microsoft.com/office/powerpoint/2010/main" val="3923053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reserved words</a:t>
            </a:r>
            <a:endParaRPr lang="en-US" dirty="0"/>
          </a:p>
        </p:txBody>
      </p:sp>
      <p:sp>
        <p:nvSpPr>
          <p:cNvPr id="5" name="Content Placeholder 4"/>
          <p:cNvSpPr>
            <a:spLocks noGrp="1"/>
          </p:cNvSpPr>
          <p:nvPr>
            <p:ph idx="1"/>
          </p:nvPr>
        </p:nvSpPr>
        <p:spPr/>
        <p:txBody>
          <a:bodyPr>
            <a:normAutofit/>
          </a:bodyPr>
          <a:lstStyle/>
          <a:p>
            <a:pPr marL="0" indent="0">
              <a:buNone/>
            </a:pPr>
            <a:r>
              <a:rPr lang="en-US" dirty="0"/>
              <a:t>The following words have special meaning to python and </a:t>
            </a:r>
            <a:r>
              <a:rPr lang="en-US" dirty="0" smtClean="0"/>
              <a:t>cannot </a:t>
            </a:r>
            <a:r>
              <a:rPr lang="en-US" dirty="0"/>
              <a:t>be used as variable names:</a:t>
            </a:r>
            <a:endParaRPr lang="en-US" b="0" dirty="0" smtClean="0">
              <a:effectLst/>
            </a:endParaRPr>
          </a:p>
          <a:p>
            <a:pPr marL="0" indent="0">
              <a:buNone/>
            </a:pPr>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dirty="0"/>
              <a:t/>
            </a:r>
            <a:br>
              <a:rPr lang="en-US" dirty="0"/>
            </a:br>
            <a:endParaRPr lang="en-US" b="0" dirty="0" smtClean="0">
              <a:effectLst/>
            </a:endParaRPr>
          </a:p>
          <a:p>
            <a:pPr marL="0" indent="0">
              <a:buNone/>
            </a:pPr>
            <a:endParaRPr lang="en-US" dirty="0" smtClean="0"/>
          </a:p>
          <a:p>
            <a:pPr marL="0" indent="0">
              <a:buNone/>
            </a:pPr>
            <a:endParaRPr lang="en-US" dirty="0"/>
          </a:p>
          <a:p>
            <a:pPr marL="0" indent="0">
              <a:buNone/>
            </a:pPr>
            <a:r>
              <a:rPr lang="en-US" sz="2800" dirty="0" smtClean="0"/>
              <a:t>If </a:t>
            </a:r>
            <a:r>
              <a:rPr lang="en-US" sz="2800" dirty="0"/>
              <a:t>you get a weird error for a variable, check if </a:t>
            </a:r>
            <a:r>
              <a:rPr lang="en-US" sz="2800" dirty="0" smtClean="0"/>
              <a:t>it's </a:t>
            </a:r>
            <a:r>
              <a:rPr lang="en-US" sz="2800" dirty="0"/>
              <a:t>on this list</a:t>
            </a:r>
            <a:r>
              <a:rPr lang="en-US" sz="2800" dirty="0" smtClean="0"/>
              <a:t>.</a:t>
            </a:r>
          </a:p>
        </p:txBody>
      </p:sp>
      <p:sp>
        <p:nvSpPr>
          <p:cNvPr id="8" name="Slide Number Placeholder 7"/>
          <p:cNvSpPr>
            <a:spLocks noGrp="1"/>
          </p:cNvSpPr>
          <p:nvPr>
            <p:ph type="sldNum" sz="quarter" idx="12"/>
          </p:nvPr>
        </p:nvSpPr>
        <p:spPr/>
        <p:txBody>
          <a:bodyPr/>
          <a:lstStyle/>
          <a:p>
            <a:fld id="{125D8EBD-3626-492B-BEC7-FEAF43DF08E7}" type="slidenum">
              <a:rPr lang="en-US" smtClean="0"/>
              <a:t>36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35489812"/>
              </p:ext>
            </p:extLst>
          </p:nvPr>
        </p:nvGraphicFramePr>
        <p:xfrm>
          <a:off x="1619250" y="2663825"/>
          <a:ext cx="5867400" cy="2240280"/>
        </p:xfrm>
        <a:graphic>
          <a:graphicData uri="http://schemas.openxmlformats.org/drawingml/2006/table">
            <a:tbl>
              <a:tblPr/>
              <a:tblGrid>
                <a:gridCol w="971550"/>
                <a:gridCol w="971550"/>
                <a:gridCol w="981075"/>
                <a:gridCol w="981075"/>
                <a:gridCol w="981075"/>
                <a:gridCol w="981075"/>
              </a:tblGrid>
              <a:tr h="228600">
                <a:tc>
                  <a:txBody>
                    <a:bodyPr/>
                    <a:lstStyle/>
                    <a:p>
                      <a:pPr rtl="0" fontAlgn="t">
                        <a:spcBef>
                          <a:spcPts val="0"/>
                        </a:spcBef>
                        <a:spcAft>
                          <a:spcPts val="0"/>
                        </a:spcAft>
                      </a:pPr>
                      <a:r>
                        <a:rPr lang="en-US" sz="1200" b="0" i="0" u="none" strike="noStrike" dirty="0">
                          <a:solidFill>
                            <a:srgbClr val="000000"/>
                          </a:solidFill>
                          <a:effectLst/>
                          <a:latin typeface="Courier New" pitchFamily="49" charset="0"/>
                          <a:cs typeface="Courier New" pitchFamily="49" charset="0"/>
                        </a:rPr>
                        <a:t>and</a:t>
                      </a:r>
                      <a:endParaRPr lang="en-US" sz="1200" dirty="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as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assert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Courier New" pitchFamily="49" charset="0"/>
                          <a:cs typeface="Courier New" pitchFamily="49" charset="0"/>
                        </a:rPr>
                        <a:t>break</a:t>
                      </a:r>
                      <a:endParaRPr lang="en-US" sz="1200" dirty="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class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continue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def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del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elif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else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except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exec</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finally</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for</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from</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global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import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in</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lambda</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nonlocal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or</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pass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raise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return</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try</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while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with</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yield</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True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False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None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200" dirty="0">
                          <a:effectLst/>
                          <a:latin typeface="Courier New" pitchFamily="49" charset="0"/>
                          <a:cs typeface="Courier New" pitchFamily="49" charset="0"/>
                        </a:rPr>
                        <a:t> </a:t>
                      </a: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200" dirty="0">
                          <a:effectLst/>
                          <a:latin typeface="Courier New" pitchFamily="49" charset="0"/>
                          <a:cs typeface="Courier New" pitchFamily="49" charset="0"/>
                        </a:rPr>
                        <a:t> </a:t>
                      </a: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1638300" y="2193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916610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geneID = </a:t>
            </a:r>
            <a:r>
              <a:rPr lang="en-US" dirty="0" smtClean="0">
                <a:latin typeface="Courier New" pitchFamily="49" charset="0"/>
                <a:cs typeface="Courier New" pitchFamily="49" charset="0"/>
              </a:rPr>
              <a:t>"Fmr1"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geneID</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37</a:t>
            </a:fld>
            <a:endParaRPr lang="en-US" dirty="0"/>
          </a:p>
        </p:txBody>
      </p:sp>
    </p:spTree>
    <p:extLst>
      <p:ext uri="{BB962C8B-B14F-4D97-AF65-F5344CB8AC3E}">
        <p14:creationId xmlns:p14="http://schemas.microsoft.com/office/powerpoint/2010/main" val="1791998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geneID = </a:t>
            </a:r>
            <a:r>
              <a:rPr lang="en-US" dirty="0" smtClean="0">
                <a:latin typeface="Courier New" pitchFamily="49" charset="0"/>
                <a:cs typeface="Courier New" pitchFamily="49" charset="0"/>
              </a:rPr>
              <a:t>"Fmr1"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geneID</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smtClean="0">
                <a:latin typeface="Courier New" pitchFamily="49" charset="0"/>
                <a:cs typeface="Courier New" pitchFamily="49" charset="0"/>
              </a:rPr>
              <a:t>Fmr1</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38</a:t>
            </a:fld>
            <a:endParaRPr lang="en-US" dirty="0"/>
          </a:p>
        </p:txBody>
      </p:sp>
    </p:spTree>
    <p:extLst>
      <p:ext uri="{BB962C8B-B14F-4D97-AF65-F5344CB8AC3E}">
        <p14:creationId xmlns:p14="http://schemas.microsoft.com/office/powerpoint/2010/main" val="3561113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fruit = apples + oranges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fruit</a:t>
            </a:r>
          </a:p>
          <a:p>
            <a:pPr marL="0" indent="0">
              <a:spcBef>
                <a:spcPts val="0"/>
              </a:spcBef>
              <a:buNone/>
            </a:pPr>
            <a:endParaRPr lang="en-US" sz="2800" dirty="0" smtClean="0"/>
          </a:p>
        </p:txBody>
      </p:sp>
      <p:sp>
        <p:nvSpPr>
          <p:cNvPr id="4" name="Slide Number Placeholder 3"/>
          <p:cNvSpPr>
            <a:spLocks noGrp="1"/>
          </p:cNvSpPr>
          <p:nvPr>
            <p:ph type="sldNum" sz="quarter" idx="12"/>
          </p:nvPr>
        </p:nvSpPr>
        <p:spPr/>
        <p:txBody>
          <a:bodyPr/>
          <a:lstStyle/>
          <a:p>
            <a:fld id="{125D8EBD-3626-492B-BEC7-FEAF43DF08E7}" type="slidenum">
              <a:rPr lang="en-US" smtClean="0"/>
              <a:t>39</a:t>
            </a:fld>
            <a:endParaRPr lang="en-US" dirty="0"/>
          </a:p>
        </p:txBody>
      </p:sp>
    </p:spTree>
    <p:extLst>
      <p:ext uri="{BB962C8B-B14F-4D97-AF65-F5344CB8AC3E}">
        <p14:creationId xmlns:p14="http://schemas.microsoft.com/office/powerpoint/2010/main" val="1066226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used in these slides</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dirty="0" smtClean="0"/>
              <a:t>Text written in </a:t>
            </a:r>
            <a:r>
              <a:rPr lang="en-US" dirty="0" smtClean="0">
                <a:latin typeface="Courier New" panose="02070309020205020404" pitchFamily="49" charset="0"/>
                <a:cs typeface="Courier New" panose="02070309020205020404" pitchFamily="49" charset="0"/>
              </a:rPr>
              <a:t>fixed width font</a:t>
            </a:r>
            <a:r>
              <a:rPr lang="en-US" dirty="0" smtClean="0"/>
              <a:t> represents actual Python code or terminal commands.</a:t>
            </a:r>
          </a:p>
          <a:p>
            <a:r>
              <a:rPr lang="en-US" dirty="0" smtClean="0"/>
              <a:t>Color Codes:</a:t>
            </a:r>
          </a:p>
          <a:p>
            <a:pPr lvl="1"/>
            <a:r>
              <a:rPr lang="en-US" dirty="0" smtClean="0"/>
              <a:t>code </a:t>
            </a:r>
            <a:r>
              <a:rPr lang="en-US" dirty="0" smtClean="0">
                <a:solidFill>
                  <a:srgbClr val="FF0000"/>
                </a:solidFill>
              </a:rPr>
              <a:t>comments</a:t>
            </a:r>
            <a:r>
              <a:rPr lang="en-US" dirty="0" smtClean="0"/>
              <a:t> will be </a:t>
            </a:r>
            <a:r>
              <a:rPr lang="en-US" dirty="0" smtClean="0">
                <a:solidFill>
                  <a:schemeClr val="accent3"/>
                </a:solidFill>
                <a:latin typeface="Courier New" panose="02070309020205020404" pitchFamily="49" charset="0"/>
                <a:cs typeface="Courier New" panose="02070309020205020404" pitchFamily="49" charset="0"/>
              </a:rPr>
              <a:t>green</a:t>
            </a:r>
            <a:r>
              <a:rPr lang="en-US" dirty="0" smtClean="0"/>
              <a:t> </a:t>
            </a:r>
          </a:p>
          <a:p>
            <a:pPr lvl="1"/>
            <a:r>
              <a:rPr lang="en-US" dirty="0" smtClean="0">
                <a:solidFill>
                  <a:srgbClr val="FF0000"/>
                </a:solidFill>
              </a:rPr>
              <a:t>reserved words </a:t>
            </a:r>
            <a:r>
              <a:rPr lang="en-US" dirty="0" smtClean="0"/>
              <a:t>and </a:t>
            </a:r>
            <a:r>
              <a:rPr lang="en-US" dirty="0" smtClean="0">
                <a:solidFill>
                  <a:srgbClr val="FF0000"/>
                </a:solidFill>
              </a:rPr>
              <a:t>built-in functions </a:t>
            </a:r>
            <a:r>
              <a:rPr lang="en-US" dirty="0" smtClean="0"/>
              <a:t>will be </a:t>
            </a:r>
            <a:r>
              <a:rPr lang="en-US" dirty="0" smtClean="0">
                <a:solidFill>
                  <a:schemeClr val="accent1"/>
                </a:solidFill>
                <a:latin typeface="Courier New" panose="02070309020205020404" pitchFamily="49" charset="0"/>
                <a:cs typeface="Courier New" panose="02070309020205020404" pitchFamily="49" charset="0"/>
              </a:rPr>
              <a:t>blue</a:t>
            </a:r>
            <a:endParaRPr lang="en-US" dirty="0">
              <a:solidFill>
                <a:schemeClr val="accent1"/>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a:t>
            </a:fld>
            <a:endParaRPr lang="en-US" dirty="0"/>
          </a:p>
        </p:txBody>
      </p:sp>
    </p:spTree>
    <p:extLst>
      <p:ext uri="{BB962C8B-B14F-4D97-AF65-F5344CB8AC3E}">
        <p14:creationId xmlns:p14="http://schemas.microsoft.com/office/powerpoint/2010/main" val="40204149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fruit = apples + oranges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fruit</a:t>
            </a:r>
          </a:p>
          <a:p>
            <a:pPr marL="0" indent="0">
              <a:spcBef>
                <a:spcPts val="0"/>
              </a:spcBef>
              <a:buNone/>
            </a:pPr>
            <a:endParaRPr lang="en-US" sz="2800" dirty="0" smtClean="0"/>
          </a:p>
          <a:p>
            <a:pPr marL="0" indent="0">
              <a:spcBef>
                <a:spcPts val="0"/>
              </a:spcBef>
              <a:buNone/>
            </a:pPr>
            <a:r>
              <a:rPr lang="en-US" sz="2800" dirty="0" smtClean="0"/>
              <a:t>Result</a:t>
            </a:r>
          </a:p>
          <a:p>
            <a:pPr marL="400050" lvl="1" indent="0">
              <a:spcBef>
                <a:spcPts val="0"/>
              </a:spcBef>
              <a:buNone/>
            </a:pPr>
            <a:r>
              <a:rPr lang="en-US" dirty="0" smtClean="0">
                <a:latin typeface="Courier New" pitchFamily="49" charset="0"/>
                <a:cs typeface="Courier New" pitchFamily="49" charset="0"/>
              </a:rPr>
              <a:t>15</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40</a:t>
            </a:fld>
            <a:endParaRPr lang="en-US" dirty="0"/>
          </a:p>
        </p:txBody>
      </p:sp>
    </p:spTree>
    <p:extLst>
      <p:ext uri="{BB962C8B-B14F-4D97-AF65-F5344CB8AC3E}">
        <p14:creationId xmlns:p14="http://schemas.microsoft.com/office/powerpoint/2010/main" val="158474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41</a:t>
            </a:fld>
            <a:endParaRPr lang="en-US" dirty="0"/>
          </a:p>
        </p:txBody>
      </p:sp>
    </p:spTree>
    <p:extLst>
      <p:ext uri="{BB962C8B-B14F-4D97-AF65-F5344CB8AC3E}">
        <p14:creationId xmlns:p14="http://schemas.microsoft.com/office/powerpoint/2010/main" val="1172683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15</a:t>
            </a:r>
          </a:p>
        </p:txBody>
      </p:sp>
      <p:sp>
        <p:nvSpPr>
          <p:cNvPr id="4" name="Slide Number Placeholder 3"/>
          <p:cNvSpPr>
            <a:spLocks noGrp="1"/>
          </p:cNvSpPr>
          <p:nvPr>
            <p:ph type="sldNum" sz="quarter" idx="12"/>
          </p:nvPr>
        </p:nvSpPr>
        <p:spPr/>
        <p:txBody>
          <a:bodyPr/>
          <a:lstStyle/>
          <a:p>
            <a:fld id="{125D8EBD-3626-492B-BEC7-FEAF43DF08E7}" type="slidenum">
              <a:rPr lang="en-US" smtClean="0"/>
              <a:t>42</a:t>
            </a:fld>
            <a:endParaRPr lang="en-US" dirty="0"/>
          </a:p>
        </p:txBody>
      </p:sp>
    </p:spTree>
    <p:extLst>
      <p:ext uri="{BB962C8B-B14F-4D97-AF65-F5344CB8AC3E}">
        <p14:creationId xmlns:p14="http://schemas.microsoft.com/office/powerpoint/2010/main" val="3781427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43</a:t>
            </a:fld>
            <a:endParaRPr lang="en-US" dirty="0"/>
          </a:p>
        </p:txBody>
      </p:sp>
    </p:spTree>
    <p:extLst>
      <p:ext uri="{BB962C8B-B14F-4D97-AF65-F5344CB8AC3E}">
        <p14:creationId xmlns:p14="http://schemas.microsoft.com/office/powerpoint/2010/main" val="42659490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5 10</a:t>
            </a:r>
          </a:p>
        </p:txBody>
      </p:sp>
      <p:sp>
        <p:nvSpPr>
          <p:cNvPr id="4" name="Slide Number Placeholder 3"/>
          <p:cNvSpPr>
            <a:spLocks noGrp="1"/>
          </p:cNvSpPr>
          <p:nvPr>
            <p:ph type="sldNum" sz="quarter" idx="12"/>
          </p:nvPr>
        </p:nvSpPr>
        <p:spPr/>
        <p:txBody>
          <a:bodyPr/>
          <a:lstStyle/>
          <a:p>
            <a:fld id="{125D8EBD-3626-492B-BEC7-FEAF43DF08E7}" type="slidenum">
              <a:rPr lang="en-US" smtClean="0"/>
              <a:t>44</a:t>
            </a:fld>
            <a:endParaRPr lang="en-US" dirty="0"/>
          </a:p>
        </p:txBody>
      </p:sp>
    </p:spTree>
    <p:extLst>
      <p:ext uri="{BB962C8B-B14F-4D97-AF65-F5344CB8AC3E}">
        <p14:creationId xmlns:p14="http://schemas.microsoft.com/office/powerpoint/2010/main" val="1847850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"I have", </a:t>
            </a:r>
            <a:r>
              <a:rPr lang="en-US" dirty="0">
                <a:latin typeface="Courier New" pitchFamily="49" charset="0"/>
                <a:cs typeface="Courier New" pitchFamily="49" charset="0"/>
              </a:rPr>
              <a:t>apples, </a:t>
            </a:r>
            <a:r>
              <a:rPr lang="en-US" dirty="0" smtClean="0">
                <a:latin typeface="Courier New" pitchFamily="49" charset="0"/>
                <a:cs typeface="Courier New" pitchFamily="49" charset="0"/>
              </a:rPr>
              <a:t>"apples"</a:t>
            </a:r>
            <a:endParaRPr lang="en-US" b="0" dirty="0" smtClean="0">
              <a:effectLst/>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45</a:t>
            </a:fld>
            <a:endParaRPr lang="en-US" dirty="0"/>
          </a:p>
        </p:txBody>
      </p:sp>
    </p:spTree>
    <p:extLst>
      <p:ext uri="{BB962C8B-B14F-4D97-AF65-F5344CB8AC3E}">
        <p14:creationId xmlns:p14="http://schemas.microsoft.com/office/powerpoint/2010/main" val="456492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"I have", </a:t>
            </a:r>
            <a:r>
              <a:rPr lang="en-US" dirty="0">
                <a:latin typeface="Courier New" pitchFamily="49" charset="0"/>
                <a:cs typeface="Courier New" pitchFamily="49" charset="0"/>
              </a:rPr>
              <a:t>apples, </a:t>
            </a:r>
            <a:r>
              <a:rPr lang="en-US" dirty="0" smtClean="0">
                <a:latin typeface="Courier New" pitchFamily="49" charset="0"/>
                <a:cs typeface="Courier New" pitchFamily="49" charset="0"/>
              </a:rPr>
              <a:t>"apples"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I have 5 apples</a:t>
            </a:r>
          </a:p>
        </p:txBody>
      </p:sp>
      <p:sp>
        <p:nvSpPr>
          <p:cNvPr id="4" name="Slide Number Placeholder 3"/>
          <p:cNvSpPr>
            <a:spLocks noGrp="1"/>
          </p:cNvSpPr>
          <p:nvPr>
            <p:ph type="sldNum" sz="quarter" idx="12"/>
          </p:nvPr>
        </p:nvSpPr>
        <p:spPr/>
        <p:txBody>
          <a:bodyPr/>
          <a:lstStyle/>
          <a:p>
            <a:fld id="{125D8EBD-3626-492B-BEC7-FEAF43DF08E7}" type="slidenum">
              <a:rPr lang="en-US" smtClean="0"/>
              <a:t>46</a:t>
            </a:fld>
            <a:endParaRPr lang="en-US" dirty="0"/>
          </a:p>
        </p:txBody>
      </p:sp>
    </p:spTree>
    <p:extLst>
      <p:ext uri="{BB962C8B-B14F-4D97-AF65-F5344CB8AC3E}">
        <p14:creationId xmlns:p14="http://schemas.microsoft.com/office/powerpoint/2010/main" val="29708298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people + 1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47</a:t>
            </a:fld>
            <a:endParaRPr lang="en-US" dirty="0"/>
          </a:p>
        </p:txBody>
      </p:sp>
    </p:spTree>
    <p:extLst>
      <p:ext uri="{BB962C8B-B14F-4D97-AF65-F5344CB8AC3E}">
        <p14:creationId xmlns:p14="http://schemas.microsoft.com/office/powerpoint/2010/main" val="3742370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people + 1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4</a:t>
            </a:r>
          </a:p>
        </p:txBody>
      </p:sp>
      <p:sp>
        <p:nvSpPr>
          <p:cNvPr id="4" name="Slide Number Placeholder 3"/>
          <p:cNvSpPr>
            <a:spLocks noGrp="1"/>
          </p:cNvSpPr>
          <p:nvPr>
            <p:ph type="sldNum" sz="quarter" idx="12"/>
          </p:nvPr>
        </p:nvSpPr>
        <p:spPr/>
        <p:txBody>
          <a:bodyPr/>
          <a:lstStyle/>
          <a:p>
            <a:fld id="{125D8EBD-3626-492B-BEC7-FEAF43DF08E7}" type="slidenum">
              <a:rPr lang="en-US" smtClean="0"/>
              <a:t>48</a:t>
            </a:fld>
            <a:endParaRPr lang="en-US" dirty="0"/>
          </a:p>
        </p:txBody>
      </p:sp>
    </p:spTree>
    <p:extLst>
      <p:ext uri="{BB962C8B-B14F-4D97-AF65-F5344CB8AC3E}">
        <p14:creationId xmlns:p14="http://schemas.microsoft.com/office/powerpoint/2010/main" val="5061307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animals = 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animals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animals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49</a:t>
            </a:fld>
            <a:endParaRPr lang="en-US" dirty="0"/>
          </a:p>
        </p:txBody>
      </p:sp>
    </p:spTree>
    <p:extLst>
      <p:ext uri="{BB962C8B-B14F-4D97-AF65-F5344CB8AC3E}">
        <p14:creationId xmlns:p14="http://schemas.microsoft.com/office/powerpoint/2010/main" val="1878807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Light" panose="020F0302020204030204" pitchFamily="34" charset="0"/>
              </a:rPr>
              <a:t>Introduction to Programming </a:t>
            </a:r>
            <a:br>
              <a:rPr lang="en-US" dirty="0" smtClean="0">
                <a:latin typeface="Calibri Light" panose="020F0302020204030204" pitchFamily="34" charset="0"/>
              </a:rPr>
            </a:br>
            <a:r>
              <a:rPr lang="en-US" dirty="0" smtClean="0">
                <a:latin typeface="Calibri Light" panose="020F0302020204030204" pitchFamily="34" charset="0"/>
              </a:rPr>
              <a:t>and Python</a:t>
            </a:r>
            <a:endParaRPr lang="en-US" dirty="0">
              <a:latin typeface="Calibri Light" panose="020F0302020204030204" pitchFamily="34" charset="0"/>
            </a:endParaRPr>
          </a:p>
        </p:txBody>
      </p:sp>
      <p:sp>
        <p:nvSpPr>
          <p:cNvPr id="3" name="Subtitle 2"/>
          <p:cNvSpPr>
            <a:spLocks noGrp="1"/>
          </p:cNvSpPr>
          <p:nvPr>
            <p:ph type="subTitle" idx="1"/>
          </p:nvPr>
        </p:nvSpPr>
        <p:spPr/>
        <p:txBody>
          <a:bodyPr/>
          <a:lstStyle/>
          <a:p>
            <a:r>
              <a:rPr lang="en-US" dirty="0" smtClean="0">
                <a:latin typeface="Calibri Light" panose="020F0302020204030204" pitchFamily="34" charset="0"/>
              </a:rPr>
              <a:t>Programming Bootcamp 2017</a:t>
            </a:r>
          </a:p>
          <a:p>
            <a:r>
              <a:rPr lang="en-US" dirty="0" smtClean="0">
                <a:latin typeface="Calibri Light" panose="020F0302020204030204" pitchFamily="34" charset="0"/>
              </a:rPr>
              <a:t>Session 1 – 9/5/17</a:t>
            </a:r>
            <a:endParaRPr lang="en-US" dirty="0">
              <a:latin typeface="Calibri Light" panose="020F0302020204030204" pitchFamily="34" charset="0"/>
            </a:endParaRPr>
          </a:p>
        </p:txBody>
      </p:sp>
    </p:spTree>
    <p:extLst>
      <p:ext uri="{BB962C8B-B14F-4D97-AF65-F5344CB8AC3E}">
        <p14:creationId xmlns:p14="http://schemas.microsoft.com/office/powerpoint/2010/main" val="1311000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animals = 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animals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animals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4</a:t>
            </a:r>
          </a:p>
        </p:txBody>
      </p:sp>
      <p:sp>
        <p:nvSpPr>
          <p:cNvPr id="4" name="Slide Number Placeholder 3"/>
          <p:cNvSpPr>
            <a:spLocks noGrp="1"/>
          </p:cNvSpPr>
          <p:nvPr>
            <p:ph type="sldNum" sz="quarter" idx="12"/>
          </p:nvPr>
        </p:nvSpPr>
        <p:spPr/>
        <p:txBody>
          <a:bodyPr/>
          <a:lstStyle/>
          <a:p>
            <a:fld id="{125D8EBD-3626-492B-BEC7-FEAF43DF08E7}" type="slidenum">
              <a:rPr lang="en-US" smtClean="0"/>
              <a:t>50</a:t>
            </a:fld>
            <a:endParaRPr lang="en-US" dirty="0"/>
          </a:p>
        </p:txBody>
      </p:sp>
    </p:spTree>
    <p:extLst>
      <p:ext uri="{BB962C8B-B14F-4D97-AF65-F5344CB8AC3E}">
        <p14:creationId xmlns:p14="http://schemas.microsoft.com/office/powerpoint/2010/main" val="6028098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sz="2400" dirty="0">
                <a:latin typeface="Courier New" pitchFamily="49" charset="0"/>
                <a:cs typeface="Courier New" pitchFamily="49" charset="0"/>
              </a:rPr>
              <a:t>name = </a:t>
            </a:r>
            <a:r>
              <a:rPr lang="en-US" sz="2400" dirty="0" smtClean="0">
                <a:latin typeface="Courier New" pitchFamily="49" charset="0"/>
                <a:cs typeface="Courier New" pitchFamily="49" charset="0"/>
              </a:rPr>
              <a:t>"Joe </a:t>
            </a:r>
            <a:r>
              <a:rPr lang="en-US" sz="2400" dirty="0" err="1" smtClean="0">
                <a:latin typeface="Courier New" pitchFamily="49" charset="0"/>
                <a:cs typeface="Courier New" pitchFamily="49" charset="0"/>
              </a:rPr>
              <a:t>Shmo</a:t>
            </a:r>
            <a:r>
              <a:rPr lang="en-US" sz="2400" dirty="0" smtClean="0">
                <a:latin typeface="Courier New" pitchFamily="49" charset="0"/>
                <a:cs typeface="Courier New" pitchFamily="49" charset="0"/>
              </a:rPr>
              <a:t>"</a:t>
            </a:r>
            <a:endParaRPr lang="en-US" sz="2400" b="0" dirty="0" smtClean="0">
              <a:effectLst/>
              <a:latin typeface="Courier New" pitchFamily="49" charset="0"/>
              <a:cs typeface="Courier New" pitchFamily="49" charset="0"/>
            </a:endParaRPr>
          </a:p>
          <a:p>
            <a:pPr marL="400050" lvl="1" indent="0">
              <a:spcBef>
                <a:spcPts val="0"/>
              </a:spcBef>
              <a:buNone/>
            </a:pPr>
            <a:r>
              <a:rPr lang="en-US" sz="2400" dirty="0">
                <a:latin typeface="Courier New" pitchFamily="49" charset="0"/>
                <a:cs typeface="Courier New" pitchFamily="49" charset="0"/>
              </a:rPr>
              <a:t>age = 20</a:t>
            </a:r>
            <a:endParaRPr lang="en-US" sz="2400" b="0" dirty="0" smtClean="0">
              <a:effectLst/>
              <a:latin typeface="Courier New" pitchFamily="49" charset="0"/>
              <a:cs typeface="Courier New" pitchFamily="49" charset="0"/>
            </a:endParaRPr>
          </a:p>
          <a:p>
            <a:pPr marL="400050" lvl="1" indent="0">
              <a:spcBef>
                <a:spcPts val="0"/>
              </a:spcBef>
              <a:buNone/>
            </a:pPr>
            <a:r>
              <a:rPr lang="en-US" sz="2400" b="1" dirty="0">
                <a:solidFill>
                  <a:schemeClr val="accent1"/>
                </a:solidFill>
                <a:latin typeface="Courier New" pitchFamily="49" charset="0"/>
                <a:cs typeface="Courier New" pitchFamily="49" charset="0"/>
              </a:rPr>
              <a:t>print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name</a:t>
            </a:r>
            <a:r>
              <a:rPr lang="en-US" sz="2400" dirty="0" err="1" smtClean="0">
                <a:latin typeface="Courier New" pitchFamily="49" charset="0"/>
                <a:cs typeface="Courier New" pitchFamily="49" charset="0"/>
              </a:rPr>
              <a:t>,"will</a:t>
            </a:r>
            <a:r>
              <a:rPr lang="en-US" sz="2400" dirty="0" smtClean="0">
                <a:latin typeface="Courier New" pitchFamily="49" charset="0"/>
                <a:cs typeface="Courier New" pitchFamily="49" charset="0"/>
              </a:rPr>
              <a:t> be",(</a:t>
            </a:r>
            <a:r>
              <a:rPr lang="en-US" sz="2400" dirty="0">
                <a:latin typeface="Courier New" pitchFamily="49" charset="0"/>
                <a:cs typeface="Courier New" pitchFamily="49" charset="0"/>
              </a:rPr>
              <a:t>age + 1</a:t>
            </a:r>
            <a:r>
              <a:rPr lang="en-US" sz="2400" dirty="0" smtClean="0">
                <a:latin typeface="Courier New" pitchFamily="49" charset="0"/>
                <a:cs typeface="Courier New" pitchFamily="49" charset="0"/>
              </a:rPr>
              <a:t>),"next year"</a:t>
            </a:r>
            <a:endParaRPr lang="en-US" sz="2400" b="0" dirty="0" smtClean="0">
              <a:effectLst/>
              <a:latin typeface="Courier New" pitchFamily="49" charset="0"/>
              <a:cs typeface="Courier New" pitchFamily="49" charset="0"/>
            </a:endParaRPr>
          </a:p>
          <a:p>
            <a:pPr marL="0" indent="0">
              <a:spcBef>
                <a:spcPts val="0"/>
              </a:spcBef>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51</a:t>
            </a:fld>
            <a:endParaRPr lang="en-US" dirty="0"/>
          </a:p>
        </p:txBody>
      </p:sp>
    </p:spTree>
    <p:extLst>
      <p:ext uri="{BB962C8B-B14F-4D97-AF65-F5344CB8AC3E}">
        <p14:creationId xmlns:p14="http://schemas.microsoft.com/office/powerpoint/2010/main" val="22642816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sz="2400" dirty="0">
                <a:latin typeface="Courier New" pitchFamily="49" charset="0"/>
                <a:cs typeface="Courier New" pitchFamily="49" charset="0"/>
              </a:rPr>
              <a:t>name = </a:t>
            </a:r>
            <a:r>
              <a:rPr lang="en-US" sz="2400" dirty="0" smtClean="0">
                <a:latin typeface="Courier New" pitchFamily="49" charset="0"/>
                <a:cs typeface="Courier New" pitchFamily="49" charset="0"/>
              </a:rPr>
              <a:t>"Joe </a:t>
            </a:r>
            <a:r>
              <a:rPr lang="en-US" sz="2400" dirty="0" err="1" smtClean="0">
                <a:latin typeface="Courier New" pitchFamily="49" charset="0"/>
                <a:cs typeface="Courier New" pitchFamily="49" charset="0"/>
              </a:rPr>
              <a:t>Shmo</a:t>
            </a:r>
            <a:r>
              <a:rPr lang="en-US" sz="2400" dirty="0" smtClean="0">
                <a:latin typeface="Courier New" pitchFamily="49" charset="0"/>
                <a:cs typeface="Courier New" pitchFamily="49" charset="0"/>
              </a:rPr>
              <a:t>"</a:t>
            </a:r>
            <a:endParaRPr lang="en-US" sz="2400" b="0" dirty="0" smtClean="0">
              <a:effectLst/>
              <a:latin typeface="Courier New" pitchFamily="49" charset="0"/>
              <a:cs typeface="Courier New" pitchFamily="49" charset="0"/>
            </a:endParaRPr>
          </a:p>
          <a:p>
            <a:pPr marL="400050" lvl="1" indent="0">
              <a:spcBef>
                <a:spcPts val="0"/>
              </a:spcBef>
              <a:buNone/>
            </a:pPr>
            <a:r>
              <a:rPr lang="en-US" sz="2400" dirty="0">
                <a:latin typeface="Courier New" pitchFamily="49" charset="0"/>
                <a:cs typeface="Courier New" pitchFamily="49" charset="0"/>
              </a:rPr>
              <a:t>age = 20</a:t>
            </a:r>
            <a:endParaRPr lang="en-US" sz="2400" b="0" dirty="0" smtClean="0">
              <a:effectLst/>
              <a:latin typeface="Courier New" pitchFamily="49" charset="0"/>
              <a:cs typeface="Courier New" pitchFamily="49" charset="0"/>
            </a:endParaRPr>
          </a:p>
          <a:p>
            <a:pPr marL="400050" lvl="1" indent="0">
              <a:spcBef>
                <a:spcPts val="0"/>
              </a:spcBef>
              <a:buNone/>
            </a:pPr>
            <a:r>
              <a:rPr lang="en-US" sz="2400" b="1" dirty="0">
                <a:solidFill>
                  <a:schemeClr val="accent1"/>
                </a:solidFill>
                <a:latin typeface="Courier New" pitchFamily="49" charset="0"/>
                <a:cs typeface="Courier New" pitchFamily="49" charset="0"/>
              </a:rPr>
              <a:t>print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name</a:t>
            </a:r>
            <a:r>
              <a:rPr lang="en-US" sz="2400" dirty="0" err="1" smtClean="0">
                <a:latin typeface="Courier New" pitchFamily="49" charset="0"/>
                <a:cs typeface="Courier New" pitchFamily="49" charset="0"/>
              </a:rPr>
              <a:t>,"will</a:t>
            </a:r>
            <a:r>
              <a:rPr lang="en-US" sz="2400" dirty="0" smtClean="0">
                <a:latin typeface="Courier New" pitchFamily="49" charset="0"/>
                <a:cs typeface="Courier New" pitchFamily="49" charset="0"/>
              </a:rPr>
              <a:t> be",(</a:t>
            </a:r>
            <a:r>
              <a:rPr lang="en-US" sz="2400" dirty="0">
                <a:latin typeface="Courier New" pitchFamily="49" charset="0"/>
                <a:cs typeface="Courier New" pitchFamily="49" charset="0"/>
              </a:rPr>
              <a:t>age + 1</a:t>
            </a:r>
            <a:r>
              <a:rPr lang="en-US" sz="2400" dirty="0" smtClean="0">
                <a:latin typeface="Courier New" pitchFamily="49" charset="0"/>
                <a:cs typeface="Courier New" pitchFamily="49" charset="0"/>
              </a:rPr>
              <a:t>),"next year"</a:t>
            </a:r>
            <a:endParaRPr lang="en-US" sz="2400"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Joe </a:t>
            </a:r>
            <a:r>
              <a:rPr lang="en-US" dirty="0" err="1">
                <a:latin typeface="Courier New" pitchFamily="49" charset="0"/>
                <a:cs typeface="Courier New" pitchFamily="49" charset="0"/>
              </a:rPr>
              <a:t>Shmo</a:t>
            </a:r>
            <a:r>
              <a:rPr lang="en-US" dirty="0">
                <a:latin typeface="Courier New" pitchFamily="49" charset="0"/>
                <a:cs typeface="Courier New" pitchFamily="49" charset="0"/>
              </a:rPr>
              <a:t> will be 21 next year</a:t>
            </a:r>
          </a:p>
        </p:txBody>
      </p:sp>
      <p:sp>
        <p:nvSpPr>
          <p:cNvPr id="4" name="Slide Number Placeholder 3"/>
          <p:cNvSpPr>
            <a:spLocks noGrp="1"/>
          </p:cNvSpPr>
          <p:nvPr>
            <p:ph type="sldNum" sz="quarter" idx="12"/>
          </p:nvPr>
        </p:nvSpPr>
        <p:spPr/>
        <p:txBody>
          <a:bodyPr/>
          <a:lstStyle/>
          <a:p>
            <a:fld id="{125D8EBD-3626-492B-BEC7-FEAF43DF08E7}" type="slidenum">
              <a:rPr lang="en-US" smtClean="0"/>
              <a:t>52</a:t>
            </a:fld>
            <a:endParaRPr lang="en-US" dirty="0"/>
          </a:p>
        </p:txBody>
      </p:sp>
    </p:spTree>
    <p:extLst>
      <p:ext uri="{BB962C8B-B14F-4D97-AF65-F5344CB8AC3E}">
        <p14:creationId xmlns:p14="http://schemas.microsoft.com/office/powerpoint/2010/main" val="1462009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000" dirty="0"/>
              <a:t>What will this code print?</a:t>
            </a:r>
            <a:endParaRPr lang="en-US" sz="2000" b="0" dirty="0" smtClean="0">
              <a:effectLst/>
            </a:endParaRP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"16"</a:t>
            </a:r>
            <a:endParaRPr lang="en-US" sz="1800" b="0" dirty="0" smtClean="0">
              <a:effectLst/>
              <a:latin typeface="Courier New" pitchFamily="49" charset="0"/>
              <a:cs typeface="Courier New" pitchFamily="49" charset="0"/>
            </a:endParaRP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"You </a:t>
            </a:r>
            <a:r>
              <a:rPr lang="en-US" sz="1800" dirty="0">
                <a:latin typeface="Courier New" pitchFamily="49" charset="0"/>
                <a:cs typeface="Courier New" pitchFamily="49" charset="0"/>
              </a:rPr>
              <a:t>will </a:t>
            </a:r>
            <a:r>
              <a:rPr lang="en-US" sz="1800" dirty="0" smtClean="0">
                <a:latin typeface="Courier New" pitchFamily="49" charset="0"/>
                <a:cs typeface="Courier New" pitchFamily="49" charset="0"/>
              </a:rPr>
              <a:t>be",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a:t>
            </a:r>
            <a:r>
              <a:rPr lang="en-US" sz="1800" dirty="0" smtClean="0">
                <a:latin typeface="Courier New" pitchFamily="49" charset="0"/>
                <a:cs typeface="Courier New" pitchFamily="49" charset="0"/>
              </a:rPr>
              <a:t>"next year"</a:t>
            </a:r>
            <a:endParaRPr lang="en-US" sz="1800" b="0" dirty="0" smtClean="0">
              <a:effectLst/>
              <a:latin typeface="Courier New" pitchFamily="49" charset="0"/>
              <a:cs typeface="Courier New" pitchFamily="49" charset="0"/>
            </a:endParaRPr>
          </a:p>
          <a:p>
            <a:pPr marL="0" indent="0">
              <a:spcBef>
                <a:spcPts val="0"/>
              </a:spcBef>
              <a:buNone/>
            </a:pPr>
            <a:r>
              <a:rPr lang="en-US" b="0" dirty="0" smtClean="0">
                <a:effectLst/>
              </a:rPr>
              <a:t/>
            </a:r>
            <a:br>
              <a:rPr lang="en-US" b="0" dirty="0" smtClean="0">
                <a:effectLst/>
              </a:rPr>
            </a:b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53</a:t>
            </a:fld>
            <a:endParaRPr lang="en-US" dirty="0"/>
          </a:p>
        </p:txBody>
      </p:sp>
    </p:spTree>
    <p:extLst>
      <p:ext uri="{BB962C8B-B14F-4D97-AF65-F5344CB8AC3E}">
        <p14:creationId xmlns:p14="http://schemas.microsoft.com/office/powerpoint/2010/main" val="38982866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2000" dirty="0"/>
              <a:t>What will this code print?</a:t>
            </a:r>
            <a:endParaRPr lang="en-US" sz="2000" b="0" dirty="0" smtClean="0">
              <a:effectLst/>
            </a:endParaRP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"16"</a:t>
            </a:r>
            <a:endParaRPr lang="en-US" sz="1800" b="0" dirty="0" smtClean="0">
              <a:effectLst/>
              <a:latin typeface="Courier New" pitchFamily="49" charset="0"/>
              <a:cs typeface="Courier New" pitchFamily="49" charset="0"/>
            </a:endParaRP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"You </a:t>
            </a:r>
            <a:r>
              <a:rPr lang="en-US" sz="1800" dirty="0">
                <a:latin typeface="Courier New" pitchFamily="49" charset="0"/>
                <a:cs typeface="Courier New" pitchFamily="49" charset="0"/>
              </a:rPr>
              <a:t>will </a:t>
            </a:r>
            <a:r>
              <a:rPr lang="en-US" sz="1800" dirty="0" smtClean="0">
                <a:latin typeface="Courier New" pitchFamily="49" charset="0"/>
                <a:cs typeface="Courier New" pitchFamily="49" charset="0"/>
              </a:rPr>
              <a:t>be",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a:t>
            </a:r>
            <a:r>
              <a:rPr lang="en-US" sz="1800" dirty="0" smtClean="0">
                <a:latin typeface="Courier New" pitchFamily="49" charset="0"/>
                <a:cs typeface="Courier New" pitchFamily="49" charset="0"/>
              </a:rPr>
              <a:t>"next year"</a:t>
            </a:r>
            <a:endParaRPr lang="en-US" sz="1800" b="0" dirty="0" smtClean="0">
              <a:effectLst/>
              <a:latin typeface="Courier New" pitchFamily="49" charset="0"/>
              <a:cs typeface="Courier New" pitchFamily="49" charset="0"/>
            </a:endParaRPr>
          </a:p>
          <a:p>
            <a:pPr marL="0" indent="0">
              <a:spcBef>
                <a:spcPts val="0"/>
              </a:spcBef>
              <a:buNone/>
            </a:pPr>
            <a:r>
              <a:rPr lang="en-US" sz="2000" b="0" dirty="0" smtClean="0">
                <a:effectLst/>
              </a:rPr>
              <a:t/>
            </a:r>
            <a:br>
              <a:rPr lang="en-US" sz="2000" b="0" dirty="0" smtClean="0">
                <a:effectLst/>
              </a:rPr>
            </a:br>
            <a:r>
              <a:rPr lang="en-US" sz="2000" dirty="0"/>
              <a:t>Result</a:t>
            </a:r>
            <a:endParaRPr lang="en-US" sz="2000" b="0" dirty="0" smtClean="0">
              <a:effectLst/>
            </a:endParaRPr>
          </a:p>
          <a:p>
            <a:pPr marL="0" indent="0">
              <a:buNone/>
            </a:pPr>
            <a:r>
              <a:rPr lang="en-US" sz="1400" dirty="0">
                <a:solidFill>
                  <a:srgbClr val="000000"/>
                </a:solidFill>
                <a:latin typeface="Courier New" panose="02070309020205020404" pitchFamily="49" charset="0"/>
                <a:cs typeface="Courier New" panose="02070309020205020404" pitchFamily="49" charset="0"/>
              </a:rPr>
              <a:t>You will be</a:t>
            </a:r>
          </a:p>
          <a:p>
            <a:pPr marL="0" indent="0">
              <a:buNone/>
            </a:pPr>
            <a:r>
              <a:rPr lang="en-US" sz="1400" dirty="0" smtClean="0">
                <a:latin typeface="Courier New" panose="02070309020205020404" pitchFamily="49" charset="0"/>
                <a:cs typeface="Courier New" panose="02070309020205020404" pitchFamily="49" charset="0"/>
              </a:rPr>
              <a:t>--------------------------------------------------------------------- </a:t>
            </a:r>
          </a:p>
          <a:p>
            <a:pPr marL="0" indent="0">
              <a:buNone/>
            </a:pPr>
            <a:r>
              <a:rPr lang="en-US" sz="1400" dirty="0" err="1" smtClean="0">
                <a:latin typeface="Courier New" panose="02070309020205020404" pitchFamily="49" charset="0"/>
                <a:cs typeface="Courier New" panose="02070309020205020404" pitchFamily="49" charset="0"/>
              </a:rPr>
              <a:t>TypeError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Traceback</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(most recent call last</a:t>
            </a:r>
            <a:r>
              <a:rPr lang="en-US" sz="1400" dirty="0" smtClean="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ipython-input-3-8072ce5634fd&gt; in &lt;module</a:t>
            </a:r>
            <a:r>
              <a:rPr lang="en-US" sz="1400" dirty="0" smtClean="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       1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"16</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2 print "You will be",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 "next year"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TypeError</a:t>
            </a:r>
            <a:r>
              <a:rPr lang="en-US" sz="1400" dirty="0">
                <a:latin typeface="Courier New" panose="02070309020205020404" pitchFamily="49" charset="0"/>
                <a:cs typeface="Courier New" panose="02070309020205020404" pitchFamily="49" charset="0"/>
              </a:rPr>
              <a:t>: cannot concatenate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str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and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objects</a:t>
            </a: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54</a:t>
            </a:fld>
            <a:endParaRPr lang="en-US" dirty="0"/>
          </a:p>
        </p:txBody>
      </p:sp>
    </p:spTree>
    <p:extLst>
      <p:ext uri="{BB962C8B-B14F-4D97-AF65-F5344CB8AC3E}">
        <p14:creationId xmlns:p14="http://schemas.microsoft.com/office/powerpoint/2010/main" val="1444527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2000" dirty="0"/>
              <a:t>What will this code print?</a:t>
            </a: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"16"</a:t>
            </a: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"You will be", (</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"next year"</a:t>
            </a:r>
          </a:p>
          <a:p>
            <a:pPr marL="0" indent="0">
              <a:spcBef>
                <a:spcPts val="0"/>
              </a:spcBef>
              <a:buNone/>
            </a:pPr>
            <a:r>
              <a:rPr lang="en-US" sz="2000" dirty="0"/>
              <a:t/>
            </a:r>
            <a:br>
              <a:rPr lang="en-US" sz="2000" dirty="0"/>
            </a:br>
            <a:r>
              <a:rPr lang="en-US" sz="2000" dirty="0"/>
              <a:t>Result</a:t>
            </a:r>
          </a:p>
          <a:p>
            <a:pPr marL="0" indent="0">
              <a:buNone/>
            </a:pPr>
            <a:r>
              <a:rPr lang="en-US" sz="1400" dirty="0">
                <a:solidFill>
                  <a:srgbClr val="000000"/>
                </a:solidFill>
                <a:latin typeface="Courier New" panose="02070309020205020404" pitchFamily="49" charset="0"/>
                <a:cs typeface="Courier New" panose="02070309020205020404" pitchFamily="49" charset="0"/>
              </a:rPr>
              <a:t>You will be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TypeError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 </a:t>
            </a:r>
          </a:p>
          <a:p>
            <a:pPr marL="0" indent="0">
              <a:buNone/>
            </a:pPr>
            <a:r>
              <a:rPr lang="en-US" sz="1400" dirty="0">
                <a:latin typeface="Courier New" panose="02070309020205020404" pitchFamily="49" charset="0"/>
                <a:cs typeface="Courier New" panose="02070309020205020404" pitchFamily="49" charset="0"/>
              </a:rPr>
              <a:t>&lt;ipython-input-3-8072ce5634fd&gt; in &lt;module&gt;()</a:t>
            </a:r>
          </a:p>
          <a:p>
            <a:pPr marL="0" indent="0">
              <a:buNone/>
            </a:pPr>
            <a:r>
              <a:rPr lang="en-US" sz="1400" dirty="0">
                <a:latin typeface="Courier New" panose="02070309020205020404" pitchFamily="49" charset="0"/>
                <a:cs typeface="Courier New" panose="02070309020205020404" pitchFamily="49" charset="0"/>
              </a:rPr>
              <a:t>       1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"16"</a:t>
            </a:r>
          </a:p>
          <a:p>
            <a:pPr marL="0" indent="0">
              <a:buNone/>
            </a:pPr>
            <a:r>
              <a:rPr lang="en-US" sz="1400" dirty="0">
                <a:latin typeface="Courier New" panose="02070309020205020404" pitchFamily="49" charset="0"/>
                <a:cs typeface="Courier New" panose="02070309020205020404" pitchFamily="49" charset="0"/>
              </a:rPr>
              <a:t> ----&gt; 2 print "You will be",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 "next year" </a:t>
            </a:r>
          </a:p>
          <a:p>
            <a:pPr marL="0" indent="0">
              <a:buNone/>
            </a:pPr>
            <a:r>
              <a:rPr lang="en-US" sz="1400" dirty="0" err="1">
                <a:latin typeface="Courier New" panose="02070309020205020404" pitchFamily="49" charset="0"/>
                <a:cs typeface="Courier New" panose="02070309020205020404" pitchFamily="49" charset="0"/>
              </a:rPr>
              <a:t>TypeError</a:t>
            </a:r>
            <a:r>
              <a:rPr lang="en-US" sz="1400" dirty="0">
                <a:latin typeface="Courier New" panose="02070309020205020404" pitchFamily="49" charset="0"/>
                <a:cs typeface="Courier New" panose="02070309020205020404" pitchFamily="49" charset="0"/>
              </a:rPr>
              <a:t>: cannot concatenate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str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and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objects</a:t>
            </a:r>
          </a:p>
          <a:p>
            <a:pPr marL="0" indent="0">
              <a:spcBef>
                <a:spcPts val="0"/>
              </a:spcBef>
              <a:buNone/>
            </a:pPr>
            <a:r>
              <a:rPr lang="en-US" sz="2000" b="0" dirty="0" smtClean="0">
                <a:effectLst/>
              </a:rPr>
              <a:t/>
            </a:r>
            <a:br>
              <a:rPr lang="en-US" sz="2000" b="0" dirty="0" smtClean="0">
                <a:effectLst/>
              </a:rPr>
            </a:br>
            <a:r>
              <a:rPr lang="en-US" sz="2000" dirty="0"/>
              <a:t>What happened? </a:t>
            </a:r>
            <a:endParaRPr lang="en-US" sz="2000" dirty="0" smtClean="0"/>
          </a:p>
          <a:p>
            <a:pPr lvl="1">
              <a:spcBef>
                <a:spcPts val="0"/>
              </a:spcBef>
            </a:pPr>
            <a:r>
              <a:rPr lang="en-US" sz="1600" dirty="0" smtClean="0"/>
              <a:t>We </a:t>
            </a:r>
            <a:r>
              <a:rPr lang="en-US" sz="1600" dirty="0"/>
              <a:t>put the number 16 in quotes--this makes it a string instead of an integer! </a:t>
            </a:r>
            <a:endParaRPr lang="en-US" sz="1600" dirty="0" smtClean="0"/>
          </a:p>
          <a:p>
            <a:pPr lvl="1">
              <a:spcBef>
                <a:spcPts val="0"/>
              </a:spcBef>
            </a:pPr>
            <a:r>
              <a:rPr lang="en-US" sz="1600" dirty="0" smtClean="0"/>
              <a:t>Python can't </a:t>
            </a:r>
            <a:r>
              <a:rPr lang="en-US" sz="1600" dirty="0"/>
              <a:t>do addition with strings, so it gives an error message. </a:t>
            </a:r>
            <a:endParaRPr lang="en-US" sz="1600" dirty="0" smtClean="0"/>
          </a:p>
          <a:p>
            <a:pPr lvl="1">
              <a:spcBef>
                <a:spcPts val="0"/>
              </a:spcBef>
            </a:pPr>
            <a:r>
              <a:rPr lang="en-US" sz="1600" dirty="0" smtClean="0"/>
              <a:t>Notice </a:t>
            </a:r>
            <a:r>
              <a:rPr lang="en-US" sz="1600" dirty="0"/>
              <a:t>that it starts to print the message, but fails when we try to do the addition.</a:t>
            </a:r>
          </a:p>
        </p:txBody>
      </p:sp>
      <p:sp>
        <p:nvSpPr>
          <p:cNvPr id="4" name="Slide Number Placeholder 3"/>
          <p:cNvSpPr>
            <a:spLocks noGrp="1"/>
          </p:cNvSpPr>
          <p:nvPr>
            <p:ph type="sldNum" sz="quarter" idx="12"/>
          </p:nvPr>
        </p:nvSpPr>
        <p:spPr/>
        <p:txBody>
          <a:bodyPr/>
          <a:lstStyle/>
          <a:p>
            <a:fld id="{125D8EBD-3626-492B-BEC7-FEAF43DF08E7}" type="slidenum">
              <a:rPr lang="en-US" smtClean="0"/>
              <a:t>55</a:t>
            </a:fld>
            <a:endParaRPr lang="en-US" dirty="0"/>
          </a:p>
        </p:txBody>
      </p:sp>
    </p:spTree>
    <p:extLst>
      <p:ext uri="{BB962C8B-B14F-4D97-AF65-F5344CB8AC3E}">
        <p14:creationId xmlns:p14="http://schemas.microsoft.com/office/powerpoint/2010/main" val="16400023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data types</a:t>
            </a:r>
            <a:endParaRPr lang="en-US" dirty="0"/>
          </a:p>
        </p:txBody>
      </p:sp>
      <p:sp>
        <p:nvSpPr>
          <p:cNvPr id="3" name="Content Placeholder 2"/>
          <p:cNvSpPr>
            <a:spLocks noGrp="1"/>
          </p:cNvSpPr>
          <p:nvPr>
            <p:ph idx="1"/>
          </p:nvPr>
        </p:nvSpPr>
        <p:spPr/>
        <p:txBody>
          <a:bodyPr>
            <a:normAutofit/>
          </a:bodyPr>
          <a:lstStyle/>
          <a:p>
            <a:pPr>
              <a:spcAft>
                <a:spcPts val="1200"/>
              </a:spcAft>
            </a:pPr>
            <a:r>
              <a:rPr lang="en-US" dirty="0" smtClean="0"/>
              <a:t>Data comes in different types – numbers, words, letters, etc.</a:t>
            </a:r>
          </a:p>
          <a:p>
            <a:pPr>
              <a:spcAft>
                <a:spcPts val="1200"/>
              </a:spcAft>
            </a:pPr>
            <a:r>
              <a:rPr lang="en-US" dirty="0" smtClean="0"/>
              <a:t>In Python, certain types of data are treated differently. There are four main "</a:t>
            </a:r>
            <a:r>
              <a:rPr lang="en-US" b="1" dirty="0" smtClean="0"/>
              <a:t>data types</a:t>
            </a:r>
            <a:r>
              <a:rPr lang="en-US" dirty="0" smtClean="0"/>
              <a:t>"</a:t>
            </a:r>
            <a:r>
              <a:rPr lang="en-US" b="1" dirty="0" smtClean="0"/>
              <a:t> </a:t>
            </a:r>
            <a:r>
              <a:rPr lang="en-US" dirty="0" smtClean="0"/>
              <a:t>we'll be working with:</a:t>
            </a:r>
          </a:p>
          <a:p>
            <a:pPr marL="971550" lvl="1" indent="-514350" fontAlgn="base">
              <a:spcAft>
                <a:spcPts val="1200"/>
              </a:spcAft>
              <a:buFont typeface="+mj-lt"/>
              <a:buAutoNum type="arabicPeriod"/>
            </a:pPr>
            <a:r>
              <a:rPr lang="en-US" b="1" dirty="0"/>
              <a:t>String</a:t>
            </a:r>
            <a:r>
              <a:rPr lang="en-US" dirty="0"/>
              <a:t> - a </a:t>
            </a:r>
            <a:r>
              <a:rPr lang="en-US" i="1" dirty="0"/>
              <a:t>string</a:t>
            </a:r>
            <a:r>
              <a:rPr lang="en-US" dirty="0"/>
              <a:t> is just another word for text. You can think of it as </a:t>
            </a:r>
            <a:r>
              <a:rPr lang="en-US" dirty="0" smtClean="0"/>
              <a:t>"a </a:t>
            </a:r>
            <a:r>
              <a:rPr lang="en-US" dirty="0"/>
              <a:t>string of </a:t>
            </a:r>
            <a:r>
              <a:rPr lang="en-US" dirty="0" smtClean="0"/>
              <a:t>letters/characters". </a:t>
            </a:r>
            <a:r>
              <a:rPr lang="en-US" dirty="0"/>
              <a:t>Strings are enclosed in double or single quotes to distinguish them from variables and commands </a:t>
            </a:r>
            <a:r>
              <a:rPr lang="en-US" dirty="0" smtClean="0"/>
              <a:t/>
            </a:r>
            <a:br>
              <a:rPr lang="en-US" dirty="0" smtClean="0"/>
            </a:br>
            <a:r>
              <a:rPr lang="en-US" dirty="0" smtClean="0"/>
              <a:t>(</a:t>
            </a:r>
            <a:r>
              <a:rPr lang="en-US" dirty="0"/>
              <a:t>ex: </a:t>
            </a:r>
            <a:r>
              <a:rPr lang="en-US" dirty="0" smtClean="0"/>
              <a:t>"This </a:t>
            </a:r>
            <a:r>
              <a:rPr lang="en-US" dirty="0"/>
              <a:t>is a string</a:t>
            </a:r>
            <a:r>
              <a:rPr lang="en-US" dirty="0" smtClean="0"/>
              <a:t>!" 'So </a:t>
            </a:r>
            <a:r>
              <a:rPr lang="en-US" dirty="0"/>
              <a:t>is this</a:t>
            </a:r>
            <a:r>
              <a:rPr lang="en-US" dirty="0" smtClean="0"/>
              <a:t>!')</a:t>
            </a:r>
            <a:endParaRPr lang="en-US" dirty="0"/>
          </a:p>
          <a:p>
            <a:pPr marL="971550" lvl="1" indent="-514350" fontAlgn="base">
              <a:spcAft>
                <a:spcPts val="1200"/>
              </a:spcAft>
              <a:buFont typeface="+mj-lt"/>
              <a:buAutoNum type="arabicPeriod"/>
            </a:pPr>
            <a:r>
              <a:rPr lang="en-US" b="1" dirty="0"/>
              <a:t>Integer</a:t>
            </a:r>
            <a:r>
              <a:rPr lang="en-US" dirty="0"/>
              <a:t> </a:t>
            </a:r>
            <a:r>
              <a:rPr lang="en-US" b="1" dirty="0" smtClean="0"/>
              <a:t>("</a:t>
            </a:r>
            <a:r>
              <a:rPr lang="en-US" b="1" dirty="0" err="1" smtClean="0"/>
              <a:t>int</a:t>
            </a:r>
            <a:r>
              <a:rPr lang="en-US" b="1" dirty="0" smtClean="0"/>
              <a:t>")</a:t>
            </a:r>
            <a:r>
              <a:rPr lang="en-US" dirty="0" smtClean="0"/>
              <a:t> </a:t>
            </a:r>
            <a:r>
              <a:rPr lang="en-US" dirty="0"/>
              <a:t>- this refers to whole numbers (same as in real life). In programming, integers are handled differently than non-integers, which is why we make this distinction.</a:t>
            </a:r>
          </a:p>
          <a:p>
            <a:pPr marL="971550" lvl="1" indent="-514350" fontAlgn="base">
              <a:spcAft>
                <a:spcPts val="1200"/>
              </a:spcAft>
              <a:buFont typeface="+mj-lt"/>
              <a:buAutoNum type="arabicPeriod"/>
            </a:pPr>
            <a:r>
              <a:rPr lang="en-US" b="1" dirty="0"/>
              <a:t>Floating point numbers </a:t>
            </a:r>
            <a:r>
              <a:rPr lang="en-US" b="1" dirty="0" smtClean="0"/>
              <a:t>("float") </a:t>
            </a:r>
            <a:r>
              <a:rPr lang="en-US" dirty="0"/>
              <a:t>- numbers with decimals. </a:t>
            </a:r>
          </a:p>
          <a:p>
            <a:pPr marL="971550" lvl="1" indent="-514350">
              <a:spcAft>
                <a:spcPts val="1200"/>
              </a:spcAft>
              <a:buFont typeface="+mj-lt"/>
              <a:buAutoNum type="arabicPeriod"/>
            </a:pPr>
            <a:r>
              <a:rPr lang="en-US" b="1" dirty="0" smtClean="0"/>
              <a:t>Booleans</a:t>
            </a:r>
            <a:r>
              <a:rPr lang="en-US" dirty="0" smtClean="0"/>
              <a:t> –True or False (1 or 0). We'll talk more about this later.</a:t>
            </a:r>
          </a:p>
        </p:txBody>
      </p:sp>
      <p:sp>
        <p:nvSpPr>
          <p:cNvPr id="4" name="Slide Number Placeholder 3"/>
          <p:cNvSpPr>
            <a:spLocks noGrp="1"/>
          </p:cNvSpPr>
          <p:nvPr>
            <p:ph type="sldNum" sz="quarter" idx="12"/>
          </p:nvPr>
        </p:nvSpPr>
        <p:spPr/>
        <p:txBody>
          <a:bodyPr/>
          <a:lstStyle/>
          <a:p>
            <a:fld id="{125D8EBD-3626-492B-BEC7-FEAF43DF08E7}" type="slidenum">
              <a:rPr lang="en-US" smtClean="0"/>
              <a:t>56</a:t>
            </a:fld>
            <a:endParaRPr lang="en-US" dirty="0"/>
          </a:p>
        </p:txBody>
      </p:sp>
    </p:spTree>
    <p:extLst>
      <p:ext uri="{BB962C8B-B14F-4D97-AF65-F5344CB8AC3E}">
        <p14:creationId xmlns:p14="http://schemas.microsoft.com/office/powerpoint/2010/main" val="26533758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between data types</a:t>
            </a:r>
            <a:endParaRPr lang="en-US" dirty="0"/>
          </a:p>
        </p:txBody>
      </p:sp>
      <p:sp>
        <p:nvSpPr>
          <p:cNvPr id="3" name="Content Placeholder 2"/>
          <p:cNvSpPr>
            <a:spLocks noGrp="1"/>
          </p:cNvSpPr>
          <p:nvPr>
            <p:ph idx="1"/>
          </p:nvPr>
        </p:nvSpPr>
        <p:spPr>
          <a:xfrm>
            <a:off x="457200" y="1524000"/>
            <a:ext cx="8229600" cy="4525963"/>
          </a:xfrm>
        </p:spPr>
        <p:txBody>
          <a:bodyPr>
            <a:noAutofit/>
          </a:bodyPr>
          <a:lstStyle/>
          <a:p>
            <a:pPr marL="0" indent="0">
              <a:buNone/>
            </a:pPr>
            <a:r>
              <a:rPr lang="en-US" sz="3000" dirty="0" smtClean="0"/>
              <a:t>As we've seen, different types of data are treated differently by Python:</a:t>
            </a:r>
          </a:p>
        </p:txBody>
      </p:sp>
      <p:sp>
        <p:nvSpPr>
          <p:cNvPr id="4" name="Slide Number Placeholder 3"/>
          <p:cNvSpPr>
            <a:spLocks noGrp="1"/>
          </p:cNvSpPr>
          <p:nvPr>
            <p:ph type="sldNum" sz="quarter" idx="12"/>
          </p:nvPr>
        </p:nvSpPr>
        <p:spPr/>
        <p:txBody>
          <a:bodyPr/>
          <a:lstStyle/>
          <a:p>
            <a:fld id="{125D8EBD-3626-492B-BEC7-FEAF43DF08E7}" type="slidenum">
              <a:rPr lang="en-US" smtClean="0"/>
              <a:t>57</a:t>
            </a:fld>
            <a:endParaRPr lang="en-US" dirty="0"/>
          </a:p>
        </p:txBody>
      </p:sp>
      <p:grpSp>
        <p:nvGrpSpPr>
          <p:cNvPr id="12" name="Group 11"/>
          <p:cNvGrpSpPr/>
          <p:nvPr/>
        </p:nvGrpSpPr>
        <p:grpSpPr>
          <a:xfrm>
            <a:off x="1527048" y="2911614"/>
            <a:ext cx="7101359" cy="2876124"/>
            <a:chOff x="1527048" y="2644914"/>
            <a:chExt cx="7101359" cy="2876124"/>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311"/>
            <a:stretch/>
          </p:blipFill>
          <p:spPr bwMode="auto">
            <a:xfrm>
              <a:off x="1527048" y="2692113"/>
              <a:ext cx="5778889"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81575" y="2742367"/>
              <a:ext cx="3343479" cy="338554"/>
            </a:xfrm>
            <a:prstGeom prst="rect">
              <a:avLst/>
            </a:prstGeom>
            <a:noFill/>
          </p:spPr>
          <p:txBody>
            <a:bodyPr wrap="none" rtlCol="0">
              <a:spAutoFit/>
            </a:bodyPr>
            <a:lstStyle/>
            <a:p>
              <a:r>
                <a:rPr lang="en-US" sz="1600" dirty="0" smtClean="0"/>
                <a:t>No quotes; treated as integers </a:t>
              </a:r>
              <a:r>
                <a:rPr lang="en-US" sz="1600" dirty="0" smtClean="0">
                  <a:sym typeface="Wingdings" panose="05000000000000000000" pitchFamily="2" charset="2"/>
                </a:rPr>
                <a:t> </a:t>
              </a:r>
              <a:r>
                <a:rPr lang="en-US" sz="1600" b="1" dirty="0" smtClean="0">
                  <a:sym typeface="Wingdings" panose="05000000000000000000" pitchFamily="2" charset="2"/>
                </a:rPr>
                <a:t>sum</a:t>
              </a:r>
              <a:endParaRPr lang="en-US" sz="1600" b="1" dirty="0"/>
            </a:p>
          </p:txBody>
        </p:sp>
        <p:sp>
          <p:nvSpPr>
            <p:cNvPr id="6" name="TextBox 5"/>
            <p:cNvSpPr txBox="1"/>
            <p:nvPr/>
          </p:nvSpPr>
          <p:spPr>
            <a:xfrm>
              <a:off x="4981575" y="3438993"/>
              <a:ext cx="3646832" cy="338554"/>
            </a:xfrm>
            <a:prstGeom prst="rect">
              <a:avLst/>
            </a:prstGeom>
            <a:noFill/>
          </p:spPr>
          <p:txBody>
            <a:bodyPr wrap="none" rtlCol="0">
              <a:spAutoFit/>
            </a:bodyPr>
            <a:lstStyle/>
            <a:p>
              <a:r>
                <a:rPr lang="en-US" sz="1600" dirty="0" smtClean="0"/>
                <a:t>Quotes; treated as strings </a:t>
              </a:r>
              <a:r>
                <a:rPr lang="en-US" sz="1600" dirty="0" smtClean="0">
                  <a:sym typeface="Wingdings" panose="05000000000000000000" pitchFamily="2" charset="2"/>
                </a:rPr>
                <a:t> </a:t>
              </a:r>
              <a:r>
                <a:rPr lang="en-US" sz="1600" b="1" dirty="0" smtClean="0">
                  <a:sym typeface="Wingdings" panose="05000000000000000000" pitchFamily="2" charset="2"/>
                </a:rPr>
                <a:t>concatenate</a:t>
              </a:r>
              <a:endParaRPr lang="en-US" sz="1600" b="1" dirty="0"/>
            </a:p>
          </p:txBody>
        </p:sp>
        <p:sp>
          <p:nvSpPr>
            <p:cNvPr id="7" name="TextBox 6"/>
            <p:cNvSpPr txBox="1"/>
            <p:nvPr/>
          </p:nvSpPr>
          <p:spPr>
            <a:xfrm>
              <a:off x="4981575" y="4094857"/>
              <a:ext cx="2849306" cy="338554"/>
            </a:xfrm>
            <a:prstGeom prst="rect">
              <a:avLst/>
            </a:prstGeom>
            <a:noFill/>
          </p:spPr>
          <p:txBody>
            <a:bodyPr wrap="none" rtlCol="0">
              <a:spAutoFit/>
            </a:bodyPr>
            <a:lstStyle/>
            <a:p>
              <a:r>
                <a:rPr lang="en-US" sz="1600" dirty="0" smtClean="0"/>
                <a:t>Mixed; not compatible! </a:t>
              </a:r>
              <a:r>
                <a:rPr lang="en-US" sz="1600" dirty="0" smtClean="0">
                  <a:sym typeface="Wingdings" panose="05000000000000000000" pitchFamily="2" charset="2"/>
                </a:rPr>
                <a:t> </a:t>
              </a:r>
              <a:r>
                <a:rPr lang="en-US" sz="1600" b="1" dirty="0" smtClean="0">
                  <a:sym typeface="Wingdings" panose="05000000000000000000" pitchFamily="2" charset="2"/>
                </a:rPr>
                <a:t>error</a:t>
              </a:r>
              <a:endParaRPr lang="en-US" sz="1600" b="1" dirty="0"/>
            </a:p>
          </p:txBody>
        </p:sp>
        <p:sp>
          <p:nvSpPr>
            <p:cNvPr id="8" name="Right Brace 7"/>
            <p:cNvSpPr/>
            <p:nvPr/>
          </p:nvSpPr>
          <p:spPr>
            <a:xfrm>
              <a:off x="4800600" y="2644914"/>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800600" y="3342382"/>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4800600" y="3997464"/>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207799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between data types</a:t>
            </a:r>
            <a:endParaRPr lang="en-US" dirty="0"/>
          </a:p>
        </p:txBody>
      </p:sp>
      <p:sp>
        <p:nvSpPr>
          <p:cNvPr id="3" name="Content Placeholder 2"/>
          <p:cNvSpPr>
            <a:spLocks noGrp="1"/>
          </p:cNvSpPr>
          <p:nvPr>
            <p:ph idx="1"/>
          </p:nvPr>
        </p:nvSpPr>
        <p:spPr/>
        <p:txBody>
          <a:bodyPr/>
          <a:lstStyle/>
          <a:p>
            <a:r>
              <a:rPr lang="en-US" sz="2400" dirty="0" smtClean="0"/>
              <a:t>Sometimes we'll want to convert one data type into another.</a:t>
            </a:r>
          </a:p>
          <a:p>
            <a:r>
              <a:rPr lang="en-US" sz="2400" dirty="0" smtClean="0"/>
              <a:t>Python provides simple built-in functions for a few types of conversions.</a:t>
            </a:r>
          </a:p>
          <a:p>
            <a:r>
              <a:rPr lang="en-US" sz="2400" dirty="0" smtClean="0"/>
              <a:t>Here's a partial list:</a:t>
            </a:r>
          </a:p>
          <a:p>
            <a:pPr lvl="2"/>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0837853"/>
              </p:ext>
            </p:extLst>
          </p:nvPr>
        </p:nvGraphicFramePr>
        <p:xfrm>
          <a:off x="838200" y="3657600"/>
          <a:ext cx="7924799" cy="2387600"/>
        </p:xfrm>
        <a:graphic>
          <a:graphicData uri="http://schemas.openxmlformats.org/drawingml/2006/table">
            <a:tbl>
              <a:tblPr firstRow="1" bandRow="1">
                <a:tableStyleId>{5940675A-B579-460E-94D1-54222C63F5DA}</a:tableStyleId>
              </a:tblPr>
              <a:tblGrid>
                <a:gridCol w="1082149"/>
                <a:gridCol w="3040325"/>
                <a:gridCol w="3802325"/>
              </a:tblGrid>
              <a:tr h="370840">
                <a:tc>
                  <a:txBody>
                    <a:bodyPr/>
                    <a:lstStyle/>
                    <a:p>
                      <a:r>
                        <a:rPr lang="en-US" b="1" dirty="0" smtClean="0"/>
                        <a:t>Function</a:t>
                      </a:r>
                      <a:endParaRPr lang="en-US" b="1" dirty="0"/>
                    </a:p>
                  </a:txBody>
                  <a:tcPr/>
                </a:tc>
                <a:tc>
                  <a:txBody>
                    <a:bodyPr/>
                    <a:lstStyle/>
                    <a:p>
                      <a:r>
                        <a:rPr lang="en-US" b="1" dirty="0" smtClean="0"/>
                        <a:t>Conversion type</a:t>
                      </a:r>
                      <a:endParaRPr lang="en-US" b="1" dirty="0"/>
                    </a:p>
                  </a:txBody>
                  <a:tcPr/>
                </a:tc>
                <a:tc>
                  <a:txBody>
                    <a:bodyPr/>
                    <a:lstStyle/>
                    <a:p>
                      <a:r>
                        <a:rPr lang="en-US" b="1" dirty="0" smtClean="0"/>
                        <a:t>Works</a:t>
                      </a:r>
                      <a:r>
                        <a:rPr lang="en-US" b="1" baseline="0" dirty="0" smtClean="0"/>
                        <a:t> on...</a:t>
                      </a:r>
                      <a:endParaRPr lang="en-US" b="1" dirty="0"/>
                    </a:p>
                  </a:txBody>
                  <a:tcPr/>
                </a:tc>
              </a:tr>
              <a:tr h="370840">
                <a:tc>
                  <a:txBody>
                    <a:bodyPr/>
                    <a:lstStyle/>
                    <a:p>
                      <a:r>
                        <a:rPr lang="en-US" sz="1600" dirty="0" err="1" smtClean="0">
                          <a:latin typeface="Courier New" panose="02070309020205020404" pitchFamily="49" charset="0"/>
                          <a:cs typeface="Courier New" panose="02070309020205020404" pitchFamily="49" charset="0"/>
                        </a:rPr>
                        <a:t>str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 string</a:t>
                      </a:r>
                      <a:endParaRPr lang="en-US" sz="1600" dirty="0"/>
                    </a:p>
                  </a:txBody>
                  <a:tcPr/>
                </a:tc>
                <a:tc>
                  <a:txBody>
                    <a:bodyPr/>
                    <a:lstStyle/>
                    <a:p>
                      <a:r>
                        <a:rPr lang="en-US" sz="1600" dirty="0" smtClean="0"/>
                        <a:t>Integers,</a:t>
                      </a:r>
                      <a:r>
                        <a:rPr lang="en-US" sz="1600" baseline="0" dirty="0" smtClean="0"/>
                        <a:t> floats, </a:t>
                      </a:r>
                      <a:r>
                        <a:rPr lang="en-US" sz="1600" baseline="0" dirty="0" err="1" smtClean="0"/>
                        <a:t>booleans</a:t>
                      </a:r>
                      <a:r>
                        <a:rPr lang="en-US" sz="1600" baseline="0" dirty="0" smtClean="0"/>
                        <a:t> (and others)</a:t>
                      </a:r>
                      <a:endParaRPr lang="en-US" sz="1600" dirty="0"/>
                    </a:p>
                  </a:txBody>
                  <a:tcPr/>
                </a:tc>
              </a:tr>
              <a:tr h="370840">
                <a:tc>
                  <a:txBody>
                    <a:bodyPr/>
                    <a:lstStyle/>
                    <a:p>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an integer</a:t>
                      </a:r>
                      <a:endParaRPr lang="en-US" sz="1600" dirty="0"/>
                    </a:p>
                  </a:txBody>
                  <a:tcPr/>
                </a:tc>
                <a:tc>
                  <a:txBody>
                    <a:bodyPr/>
                    <a:lstStyle/>
                    <a:p>
                      <a:r>
                        <a:rPr lang="en-US" sz="1600" dirty="0" smtClean="0"/>
                        <a:t>Numbers</a:t>
                      </a:r>
                      <a:r>
                        <a:rPr lang="en-US" sz="1600" baseline="0" dirty="0" smtClean="0"/>
                        <a:t> in string form</a:t>
                      </a:r>
                    </a:p>
                    <a:p>
                      <a:r>
                        <a:rPr lang="en-US" sz="1600" baseline="0" dirty="0" smtClean="0"/>
                        <a:t>Floats (decimal will be truncated)</a:t>
                      </a:r>
                    </a:p>
                    <a:p>
                      <a:r>
                        <a:rPr lang="en-US" sz="1600" baseline="0" dirty="0" smtClean="0"/>
                        <a:t>Booleans (True </a:t>
                      </a:r>
                      <a:r>
                        <a:rPr lang="en-US" sz="1200" baseline="0" dirty="0" smtClean="0">
                          <a:sym typeface="Wingdings" panose="05000000000000000000" pitchFamily="2" charset="2"/>
                        </a:rPr>
                        <a:t> </a:t>
                      </a:r>
                      <a:r>
                        <a:rPr lang="en-US" sz="1600" baseline="0" dirty="0" smtClean="0">
                          <a:sym typeface="Wingdings" panose="05000000000000000000" pitchFamily="2" charset="2"/>
                        </a:rPr>
                        <a:t>1, False </a:t>
                      </a:r>
                      <a:r>
                        <a:rPr lang="en-US" sz="1200" baseline="0" dirty="0" smtClean="0">
                          <a:sym typeface="Wingdings" panose="05000000000000000000" pitchFamily="2" charset="2"/>
                        </a:rPr>
                        <a:t></a:t>
                      </a:r>
                      <a:r>
                        <a:rPr lang="en-US" sz="1600" baseline="0" dirty="0" smtClean="0">
                          <a:sym typeface="Wingdings" panose="05000000000000000000" pitchFamily="2" charset="2"/>
                        </a:rPr>
                        <a:t> 0)</a:t>
                      </a:r>
                      <a:endParaRPr lang="en-US" sz="1600" dirty="0"/>
                    </a:p>
                  </a:txBody>
                  <a:tcPr/>
                </a:tc>
              </a:tr>
              <a:tr h="370840">
                <a:tc>
                  <a:txBody>
                    <a:bodyPr/>
                    <a:lstStyle/>
                    <a:p>
                      <a:r>
                        <a:rPr lang="en-US" sz="1600" dirty="0" smtClean="0">
                          <a:latin typeface="Courier New" panose="02070309020205020404" pitchFamily="49" charset="0"/>
                          <a:cs typeface="Courier New" panose="02070309020205020404" pitchFamily="49" charset="0"/>
                        </a:rPr>
                        <a:t>float()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a:t>
                      </a:r>
                      <a:r>
                        <a:rPr lang="en-US" sz="1600" baseline="0" dirty="0" smtClean="0"/>
                        <a:t> float (decimal)</a:t>
                      </a:r>
                      <a:endParaRPr lang="en-US" sz="1600" dirty="0"/>
                    </a:p>
                  </a:txBody>
                  <a:tcPr/>
                </a:tc>
                <a:tc>
                  <a:txBody>
                    <a:bodyPr/>
                    <a:lstStyle/>
                    <a:p>
                      <a:r>
                        <a:rPr lang="en-US" sz="1600" dirty="0" smtClean="0"/>
                        <a:t>Numbers in string form</a:t>
                      </a:r>
                    </a:p>
                    <a:p>
                      <a:r>
                        <a:rPr lang="en-US" sz="1600" dirty="0" smtClean="0"/>
                        <a:t>Integers (</a:t>
                      </a:r>
                      <a:r>
                        <a:rPr lang="en-US" sz="1600" baseline="0" dirty="0" smtClean="0"/>
                        <a:t> .0 will be added)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Booleans (True </a:t>
                      </a:r>
                      <a:r>
                        <a:rPr lang="en-US" sz="1200" baseline="0" dirty="0" smtClean="0">
                          <a:sym typeface="Wingdings" panose="05000000000000000000" pitchFamily="2" charset="2"/>
                        </a:rPr>
                        <a:t> </a:t>
                      </a:r>
                      <a:r>
                        <a:rPr lang="en-US" sz="1600" baseline="0" dirty="0" smtClean="0">
                          <a:sym typeface="Wingdings" panose="05000000000000000000" pitchFamily="2" charset="2"/>
                        </a:rPr>
                        <a:t>1.0, False </a:t>
                      </a:r>
                      <a:r>
                        <a:rPr lang="en-US" sz="1200" baseline="0" dirty="0" smtClean="0">
                          <a:sym typeface="Wingdings" panose="05000000000000000000" pitchFamily="2" charset="2"/>
                        </a:rPr>
                        <a:t></a:t>
                      </a:r>
                      <a:r>
                        <a:rPr lang="en-US" sz="1600" baseline="0" dirty="0" smtClean="0">
                          <a:sym typeface="Wingdings" panose="05000000000000000000" pitchFamily="2" charset="2"/>
                        </a:rPr>
                        <a:t> 0.0)</a:t>
                      </a:r>
                      <a:endParaRPr lang="en-US" sz="1600" dirty="0" smtClean="0"/>
                    </a:p>
                  </a:txBody>
                  <a:tcPr/>
                </a:tc>
              </a:tr>
            </a:tbl>
          </a:graphicData>
        </a:graphic>
      </p:graphicFrame>
    </p:spTree>
    <p:extLst>
      <p:ext uri="{BB962C8B-B14F-4D97-AF65-F5344CB8AC3E}">
        <p14:creationId xmlns:p14="http://schemas.microsoft.com/office/powerpoint/2010/main" val="27254209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146" r="53839"/>
          <a:stretch/>
        </p:blipFill>
        <p:spPr bwMode="auto">
          <a:xfrm>
            <a:off x="1271016" y="2066925"/>
            <a:ext cx="4120134"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Examples of conversion</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59</a:t>
            </a:fld>
            <a:endParaRPr lang="en-US" dirty="0"/>
          </a:p>
        </p:txBody>
      </p:sp>
      <p:sp>
        <p:nvSpPr>
          <p:cNvPr id="5" name="TextBox 4"/>
          <p:cNvSpPr txBox="1"/>
          <p:nvPr/>
        </p:nvSpPr>
        <p:spPr>
          <a:xfrm>
            <a:off x="5543550" y="2472809"/>
            <a:ext cx="1699183" cy="369332"/>
          </a:xfrm>
          <a:prstGeom prst="rect">
            <a:avLst/>
          </a:prstGeom>
          <a:noFill/>
        </p:spPr>
        <p:txBody>
          <a:bodyPr wrap="none" rtlCol="0">
            <a:spAutoFit/>
          </a:bodyPr>
          <a:lstStyle/>
          <a:p>
            <a:r>
              <a:rPr lang="en-US" dirty="0" smtClean="0"/>
              <a:t>Now this works!</a:t>
            </a:r>
            <a:endParaRPr lang="en-US" dirty="0"/>
          </a:p>
        </p:txBody>
      </p:sp>
      <p:sp>
        <p:nvSpPr>
          <p:cNvPr id="6" name="Right Brace 5"/>
          <p:cNvSpPr/>
          <p:nvPr/>
        </p:nvSpPr>
        <p:spPr>
          <a:xfrm>
            <a:off x="5238750" y="2066925"/>
            <a:ext cx="304800" cy="1181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6177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990600" y="1600200"/>
            <a:ext cx="7239000" cy="4525963"/>
          </a:xfrm>
        </p:spPr>
        <p:txBody>
          <a:bodyPr>
            <a:normAutofit/>
          </a:bodyPr>
          <a:lstStyle/>
          <a:p>
            <a:pPr marL="514350" indent="-514350">
              <a:buFont typeface="+mj-lt"/>
              <a:buAutoNum type="arabicPeriod"/>
            </a:pPr>
            <a:r>
              <a:rPr lang="en-US" dirty="0" smtClean="0"/>
              <a:t>What is a program?</a:t>
            </a:r>
          </a:p>
          <a:p>
            <a:pPr marL="514350" indent="-514350">
              <a:buFont typeface="+mj-lt"/>
              <a:buAutoNum type="arabicPeriod"/>
            </a:pPr>
            <a:r>
              <a:rPr lang="en-US" dirty="0" smtClean="0"/>
              <a:t>Writing and running Python code</a:t>
            </a:r>
            <a:endParaRPr lang="en-US" dirty="0"/>
          </a:p>
          <a:p>
            <a:pPr marL="514350" indent="-514350">
              <a:buFont typeface="+mj-lt"/>
              <a:buAutoNum type="arabicPeriod"/>
            </a:pPr>
            <a:r>
              <a:rPr lang="en-US" dirty="0" smtClean="0"/>
              <a:t>Print statements</a:t>
            </a:r>
          </a:p>
          <a:p>
            <a:pPr marL="514350" indent="-514350">
              <a:buFont typeface="+mj-lt"/>
              <a:buAutoNum type="arabicPeriod"/>
            </a:pPr>
            <a:r>
              <a:rPr lang="en-US" dirty="0" smtClean="0"/>
              <a:t>Error messages</a:t>
            </a:r>
          </a:p>
          <a:p>
            <a:pPr marL="514350" indent="-514350">
              <a:buFont typeface="+mj-lt"/>
              <a:buAutoNum type="arabicPeriod"/>
            </a:pPr>
            <a:r>
              <a:rPr lang="en-US" dirty="0" smtClean="0"/>
              <a:t>Variables &amp; data types</a:t>
            </a:r>
          </a:p>
          <a:p>
            <a:pPr marL="514350" indent="-514350">
              <a:buFont typeface="+mj-lt"/>
              <a:buAutoNum type="arabicPeriod"/>
            </a:pPr>
            <a:r>
              <a:rPr lang="en-US" dirty="0" smtClean="0"/>
              <a:t>Basic math</a:t>
            </a:r>
          </a:p>
          <a:p>
            <a:pPr marL="0" indent="0">
              <a:buNone/>
            </a:pPr>
            <a:endParaRPr lang="en-US" dirty="0"/>
          </a:p>
          <a:p>
            <a:pPr marL="0" indent="0">
              <a:buNone/>
            </a:pPr>
            <a:r>
              <a:rPr lang="en-US" sz="2400" i="1" dirty="0" smtClean="0"/>
              <a:t>Note:</a:t>
            </a:r>
            <a:r>
              <a:rPr lang="en-US" sz="2400" dirty="0" smtClean="0"/>
              <a:t> If you're following along online, see the notes panel (below the slides) for some additional clarifying information.</a:t>
            </a:r>
          </a:p>
          <a:p>
            <a:pPr marL="514350" indent="-514350">
              <a:buFont typeface="+mj-lt"/>
              <a:buAutoNum type="romanUcPeriod"/>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6</a:t>
            </a:fld>
            <a:endParaRPr lang="en-US" dirty="0"/>
          </a:p>
        </p:txBody>
      </p:sp>
    </p:spTree>
    <p:extLst>
      <p:ext uri="{BB962C8B-B14F-4D97-AF65-F5344CB8AC3E}">
        <p14:creationId xmlns:p14="http://schemas.microsoft.com/office/powerpoint/2010/main" val="35009918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latin typeface="Calibri Light" panose="020F0302020204030204" pitchFamily="34" charset="0"/>
              </a:rPr>
              <a:t>6. Basic math operations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60</a:t>
            </a:fld>
            <a:endParaRPr lang="en-US" dirty="0"/>
          </a:p>
        </p:txBody>
      </p:sp>
    </p:spTree>
    <p:extLst>
      <p:ext uri="{BB962C8B-B14F-4D97-AF65-F5344CB8AC3E}">
        <p14:creationId xmlns:p14="http://schemas.microsoft.com/office/powerpoint/2010/main" val="30010470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61" r="56486"/>
          <a:stretch/>
        </p:blipFill>
        <p:spPr bwMode="auto">
          <a:xfrm>
            <a:off x="1225295" y="3387506"/>
            <a:ext cx="388010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a:xfrm>
            <a:off x="457200" y="1600201"/>
            <a:ext cx="8229600" cy="1181100"/>
          </a:xfrm>
        </p:spPr>
        <p:txBody>
          <a:bodyPr>
            <a:normAutofit/>
          </a:bodyPr>
          <a:lstStyle/>
          <a:p>
            <a:pPr marL="0" indent="0">
              <a:buNone/>
            </a:pPr>
            <a:r>
              <a:rPr lang="en-US" dirty="0" smtClean="0"/>
              <a:t>Math in Python uses most of the symbols and conventions you're already used to:</a:t>
            </a:r>
          </a:p>
        </p:txBody>
      </p:sp>
      <p:sp>
        <p:nvSpPr>
          <p:cNvPr id="4" name="Slide Number Placeholder 3"/>
          <p:cNvSpPr>
            <a:spLocks noGrp="1"/>
          </p:cNvSpPr>
          <p:nvPr>
            <p:ph type="sldNum" sz="quarter" idx="12"/>
          </p:nvPr>
        </p:nvSpPr>
        <p:spPr/>
        <p:txBody>
          <a:bodyPr/>
          <a:lstStyle/>
          <a:p>
            <a:fld id="{125D8EBD-3626-492B-BEC7-FEAF43DF08E7}" type="slidenum">
              <a:rPr lang="en-US" smtClean="0"/>
              <a:t>61</a:t>
            </a:fld>
            <a:endParaRPr lang="en-US" dirty="0"/>
          </a:p>
        </p:txBody>
      </p:sp>
      <p:sp>
        <p:nvSpPr>
          <p:cNvPr id="5" name="TextBox 4"/>
          <p:cNvSpPr txBox="1"/>
          <p:nvPr/>
        </p:nvSpPr>
        <p:spPr>
          <a:xfrm>
            <a:off x="5257800" y="4948385"/>
            <a:ext cx="2895600" cy="646331"/>
          </a:xfrm>
          <a:prstGeom prst="rect">
            <a:avLst/>
          </a:prstGeom>
          <a:noFill/>
        </p:spPr>
        <p:txBody>
          <a:bodyPr wrap="square" rtlCol="0">
            <a:spAutoFit/>
          </a:bodyPr>
          <a:lstStyle/>
          <a:p>
            <a:r>
              <a:rPr lang="en-US" dirty="0" smtClean="0"/>
              <a:t>Order of operations (P.E.M.D.A.S.) is maintained</a:t>
            </a:r>
            <a:endParaRPr lang="en-US" dirty="0"/>
          </a:p>
        </p:txBody>
      </p:sp>
      <p:sp>
        <p:nvSpPr>
          <p:cNvPr id="6" name="Right Brace 5"/>
          <p:cNvSpPr/>
          <p:nvPr/>
        </p:nvSpPr>
        <p:spPr>
          <a:xfrm>
            <a:off x="4953000" y="4584227"/>
            <a:ext cx="3048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9205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4725"/>
          <a:stretch/>
        </p:blipFill>
        <p:spPr bwMode="auto">
          <a:xfrm>
            <a:off x="967740" y="3200400"/>
            <a:ext cx="383286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a:xfrm>
            <a:off x="457200" y="1600201"/>
            <a:ext cx="8229600" cy="868680"/>
          </a:xfrm>
        </p:spPr>
        <p:txBody>
          <a:bodyPr>
            <a:normAutofit/>
          </a:bodyPr>
          <a:lstStyle/>
          <a:p>
            <a:pPr marL="0" indent="0">
              <a:buNone/>
            </a:pPr>
            <a:r>
              <a:rPr lang="en-US" dirty="0" smtClean="0"/>
              <a:t>There are a few differences, however:</a:t>
            </a:r>
          </a:p>
        </p:txBody>
      </p:sp>
      <p:sp>
        <p:nvSpPr>
          <p:cNvPr id="4" name="Slide Number Placeholder 3"/>
          <p:cNvSpPr>
            <a:spLocks noGrp="1"/>
          </p:cNvSpPr>
          <p:nvPr>
            <p:ph type="sldNum" sz="quarter" idx="12"/>
          </p:nvPr>
        </p:nvSpPr>
        <p:spPr/>
        <p:txBody>
          <a:bodyPr/>
          <a:lstStyle/>
          <a:p>
            <a:fld id="{125D8EBD-3626-492B-BEC7-FEAF43DF08E7}" type="slidenum">
              <a:rPr lang="en-US" smtClean="0"/>
              <a:t>62</a:t>
            </a:fld>
            <a:endParaRPr lang="en-US" dirty="0"/>
          </a:p>
        </p:txBody>
      </p:sp>
      <p:sp>
        <p:nvSpPr>
          <p:cNvPr id="5" name="TextBox 4"/>
          <p:cNvSpPr txBox="1"/>
          <p:nvPr/>
        </p:nvSpPr>
        <p:spPr>
          <a:xfrm>
            <a:off x="5105400" y="3205647"/>
            <a:ext cx="2514600" cy="369332"/>
          </a:xfrm>
          <a:prstGeom prst="rect">
            <a:avLst/>
          </a:prstGeom>
          <a:noFill/>
        </p:spPr>
        <p:txBody>
          <a:bodyPr wrap="square" rtlCol="0">
            <a:spAutoFit/>
          </a:bodyPr>
          <a:lstStyle/>
          <a:p>
            <a:r>
              <a:rPr lang="en-US" dirty="0" smtClean="0"/>
              <a:t>Use ** for exponents</a:t>
            </a:r>
            <a:endParaRPr lang="en-US" dirty="0"/>
          </a:p>
        </p:txBody>
      </p:sp>
      <p:sp>
        <p:nvSpPr>
          <p:cNvPr id="7" name="TextBox 6"/>
          <p:cNvSpPr txBox="1"/>
          <p:nvPr/>
        </p:nvSpPr>
        <p:spPr>
          <a:xfrm>
            <a:off x="5105400" y="3727587"/>
            <a:ext cx="3657600" cy="646331"/>
          </a:xfrm>
          <a:prstGeom prst="rect">
            <a:avLst/>
          </a:prstGeom>
          <a:noFill/>
        </p:spPr>
        <p:txBody>
          <a:bodyPr wrap="square" rtlCol="0">
            <a:spAutoFit/>
          </a:bodyPr>
          <a:lstStyle/>
          <a:p>
            <a:r>
              <a:rPr lang="en-US" dirty="0" smtClean="0"/>
              <a:t>Use % to get remainders </a:t>
            </a:r>
          </a:p>
          <a:p>
            <a:r>
              <a:rPr lang="en-US" dirty="0" smtClean="0"/>
              <a:t>(aka "modulus" or "mod")</a:t>
            </a:r>
            <a:endParaRPr lang="en-US" dirty="0"/>
          </a:p>
        </p:txBody>
      </p:sp>
      <p:sp>
        <p:nvSpPr>
          <p:cNvPr id="9" name="Right Brace 8"/>
          <p:cNvSpPr/>
          <p:nvPr/>
        </p:nvSpPr>
        <p:spPr>
          <a:xfrm>
            <a:off x="4648200" y="3200400"/>
            <a:ext cx="304800" cy="3745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4648200" y="3831258"/>
            <a:ext cx="304800" cy="438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625021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532" y="3317558"/>
            <a:ext cx="35814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a:xfrm>
            <a:off x="457200" y="1600201"/>
            <a:ext cx="8229600" cy="1207008"/>
          </a:xfrm>
        </p:spPr>
        <p:txBody>
          <a:bodyPr>
            <a:normAutofit/>
          </a:bodyPr>
          <a:lstStyle/>
          <a:p>
            <a:pPr marL="0" indent="0">
              <a:buNone/>
            </a:pPr>
            <a:r>
              <a:rPr lang="en-US" dirty="0" smtClean="0"/>
              <a:t>The most important thing to watch out for is </a:t>
            </a:r>
            <a:r>
              <a:rPr lang="en-US" b="1" dirty="0" smtClean="0">
                <a:solidFill>
                  <a:srgbClr val="FF0000"/>
                </a:solidFill>
              </a:rPr>
              <a:t>integer division</a:t>
            </a:r>
            <a:r>
              <a:rPr lang="en-US" dirty="0" smtClean="0"/>
              <a:t>:</a:t>
            </a:r>
          </a:p>
        </p:txBody>
      </p:sp>
      <p:sp>
        <p:nvSpPr>
          <p:cNvPr id="4" name="Slide Number Placeholder 3"/>
          <p:cNvSpPr>
            <a:spLocks noGrp="1"/>
          </p:cNvSpPr>
          <p:nvPr>
            <p:ph type="sldNum" sz="quarter" idx="12"/>
          </p:nvPr>
        </p:nvSpPr>
        <p:spPr/>
        <p:txBody>
          <a:bodyPr/>
          <a:lstStyle/>
          <a:p>
            <a:fld id="{125D8EBD-3626-492B-BEC7-FEAF43DF08E7}" type="slidenum">
              <a:rPr lang="en-US" smtClean="0"/>
              <a:t>63</a:t>
            </a:fld>
            <a:endParaRPr lang="en-US" dirty="0"/>
          </a:p>
        </p:txBody>
      </p:sp>
      <p:sp>
        <p:nvSpPr>
          <p:cNvPr id="5" name="TextBox 4"/>
          <p:cNvSpPr txBox="1"/>
          <p:nvPr/>
        </p:nvSpPr>
        <p:spPr>
          <a:xfrm>
            <a:off x="5132832" y="4638310"/>
            <a:ext cx="2895600" cy="646331"/>
          </a:xfrm>
          <a:prstGeom prst="rect">
            <a:avLst/>
          </a:prstGeom>
          <a:noFill/>
        </p:spPr>
        <p:txBody>
          <a:bodyPr wrap="square" rtlCol="0">
            <a:spAutoFit/>
          </a:bodyPr>
          <a:lstStyle/>
          <a:p>
            <a:r>
              <a:rPr lang="en-US" dirty="0" smtClean="0"/>
              <a:t>Why are all of these answers rounded down?</a:t>
            </a:r>
            <a:endParaRPr lang="en-US" dirty="0"/>
          </a:p>
        </p:txBody>
      </p:sp>
      <p:sp>
        <p:nvSpPr>
          <p:cNvPr id="6" name="Right Brace 5"/>
          <p:cNvSpPr/>
          <p:nvPr/>
        </p:nvSpPr>
        <p:spPr>
          <a:xfrm>
            <a:off x="4531941" y="4005071"/>
            <a:ext cx="533400" cy="19128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56228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Integer division</a:t>
            </a:r>
            <a:endParaRPr lang="en-US" dirty="0">
              <a:solidFill>
                <a:srgbClr val="FF0000"/>
              </a:solidFill>
            </a:endParaRPr>
          </a:p>
        </p:txBody>
      </p:sp>
      <p:sp>
        <p:nvSpPr>
          <p:cNvPr id="3" name="Content Placeholder 2"/>
          <p:cNvSpPr>
            <a:spLocks noGrp="1"/>
          </p:cNvSpPr>
          <p:nvPr>
            <p:ph idx="1"/>
          </p:nvPr>
        </p:nvSpPr>
        <p:spPr>
          <a:xfrm>
            <a:off x="457200" y="1466389"/>
            <a:ext cx="8229600" cy="4191000"/>
          </a:xfrm>
        </p:spPr>
        <p:txBody>
          <a:bodyPr>
            <a:normAutofit/>
          </a:bodyPr>
          <a:lstStyle/>
          <a:p>
            <a:r>
              <a:rPr lang="en-US" sz="2400" dirty="0" smtClean="0"/>
              <a:t>Whenever you divide two integers, python always returns an integer answer</a:t>
            </a:r>
          </a:p>
          <a:p>
            <a:r>
              <a:rPr lang="en-US" sz="2400" dirty="0" smtClean="0"/>
              <a:t>Since integers are always whole numbers, python just truncates off the decimal</a:t>
            </a:r>
          </a:p>
          <a:p>
            <a:r>
              <a:rPr lang="en-US" sz="2400" dirty="0" smtClean="0"/>
              <a:t>To get a proper answer, </a:t>
            </a:r>
            <a:r>
              <a:rPr lang="en-US" sz="2400" b="1" dirty="0" smtClean="0"/>
              <a:t>at least one of the numbers being divided must be a float</a:t>
            </a:r>
            <a:r>
              <a:rPr lang="en-US" sz="2400" dirty="0" smtClean="0"/>
              <a:t>:</a:t>
            </a:r>
          </a:p>
        </p:txBody>
      </p:sp>
      <p:sp>
        <p:nvSpPr>
          <p:cNvPr id="4" name="Slide Number Placeholder 3"/>
          <p:cNvSpPr>
            <a:spLocks noGrp="1"/>
          </p:cNvSpPr>
          <p:nvPr>
            <p:ph type="sldNum" sz="quarter" idx="12"/>
          </p:nvPr>
        </p:nvSpPr>
        <p:spPr/>
        <p:txBody>
          <a:bodyPr/>
          <a:lstStyle/>
          <a:p>
            <a:fld id="{125D8EBD-3626-492B-BEC7-FEAF43DF08E7}" type="slidenum">
              <a:rPr lang="en-US" smtClean="0"/>
              <a:t>64</a:t>
            </a:fld>
            <a:endParaRPr lang="en-US" dirty="0"/>
          </a:p>
        </p:txBody>
      </p:sp>
      <p:sp>
        <p:nvSpPr>
          <p:cNvPr id="7" name="TextBox 6"/>
          <p:cNvSpPr txBox="1"/>
          <p:nvPr/>
        </p:nvSpPr>
        <p:spPr>
          <a:xfrm>
            <a:off x="381000" y="6158057"/>
            <a:ext cx="8229599" cy="584775"/>
          </a:xfrm>
          <a:prstGeom prst="rect">
            <a:avLst/>
          </a:prstGeom>
          <a:noFill/>
        </p:spPr>
        <p:txBody>
          <a:bodyPr wrap="square" rtlCol="0">
            <a:spAutoFit/>
          </a:bodyPr>
          <a:lstStyle/>
          <a:p>
            <a:pPr algn="ctr"/>
            <a:r>
              <a:rPr lang="en-US" sz="1600" dirty="0" smtClean="0"/>
              <a:t>This is a very common source of errors, so keep it in mind when you divide! </a:t>
            </a:r>
          </a:p>
          <a:p>
            <a:pPr algn="ctr"/>
            <a:r>
              <a:rPr lang="en-US" sz="1600" dirty="0" smtClean="0"/>
              <a:t>When in doubt, convert one number with </a:t>
            </a:r>
            <a:r>
              <a:rPr lang="en-US" sz="1600" dirty="0" smtClean="0">
                <a:latin typeface="Courier New" panose="02070309020205020404" pitchFamily="49" charset="0"/>
                <a:cs typeface="Courier New" panose="02070309020205020404" pitchFamily="49" charset="0"/>
              </a:rPr>
              <a:t>float()</a:t>
            </a:r>
            <a:r>
              <a:rPr lang="en-US" sz="1600" dirty="0" smtClean="0"/>
              <a:t>.</a:t>
            </a:r>
            <a:endParaRPr lang="en-US" sz="16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4098227"/>
            <a:ext cx="564832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2909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math operators</a:t>
            </a:r>
            <a:endParaRPr lang="en-US" dirty="0"/>
          </a:p>
        </p:txBody>
      </p:sp>
      <p:sp>
        <p:nvSpPr>
          <p:cNvPr id="5" name="Slide Number Placeholder 4"/>
          <p:cNvSpPr>
            <a:spLocks noGrp="1"/>
          </p:cNvSpPr>
          <p:nvPr>
            <p:ph type="sldNum" sz="quarter" idx="12"/>
          </p:nvPr>
        </p:nvSpPr>
        <p:spPr/>
        <p:txBody>
          <a:bodyPr/>
          <a:lstStyle/>
          <a:p>
            <a:fld id="{125D8EBD-3626-492B-BEC7-FEAF43DF08E7}" type="slidenum">
              <a:rPr lang="en-US" smtClean="0"/>
              <a:t>65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42585819"/>
              </p:ext>
            </p:extLst>
          </p:nvPr>
        </p:nvGraphicFramePr>
        <p:xfrm>
          <a:off x="2133601" y="2044701"/>
          <a:ext cx="4953000" cy="2438400"/>
        </p:xfrm>
        <a:graphic>
          <a:graphicData uri="http://schemas.openxmlformats.org/drawingml/2006/table">
            <a:tbl>
              <a:tblPr>
                <a:tableStyleId>{616DA210-FB5B-4158-B5E0-FEB733F419BA}</a:tableStyleId>
              </a:tblPr>
              <a:tblGrid>
                <a:gridCol w="1173079"/>
                <a:gridCol w="3779921"/>
              </a:tblGrid>
              <a:tr h="219343">
                <a:tc>
                  <a:txBody>
                    <a:bodyPr/>
                    <a:lstStyle/>
                    <a:p>
                      <a:pPr rtl="0" fontAlgn="t">
                        <a:spcBef>
                          <a:spcPts val="0"/>
                        </a:spcBef>
                        <a:spcAft>
                          <a:spcPts val="0"/>
                        </a:spcAft>
                      </a:pPr>
                      <a:r>
                        <a:rPr lang="en-US" sz="1400" b="1" u="none" strike="noStrike" dirty="0">
                          <a:effectLst/>
                        </a:rPr>
                        <a:t>Operation</a:t>
                      </a:r>
                      <a:endParaRPr lang="en-US" sz="1400" b="1" dirty="0">
                        <a:effectLst/>
                      </a:endParaRPr>
                    </a:p>
                  </a:txBody>
                  <a:tcPr/>
                </a:tc>
                <a:tc>
                  <a:txBody>
                    <a:bodyPr/>
                    <a:lstStyle/>
                    <a:p>
                      <a:pPr rtl="0" fontAlgn="t">
                        <a:spcBef>
                          <a:spcPts val="0"/>
                        </a:spcBef>
                        <a:spcAft>
                          <a:spcPts val="0"/>
                        </a:spcAft>
                      </a:pPr>
                      <a:r>
                        <a:rPr lang="en-US" sz="1400" b="1" u="none" strike="noStrike" dirty="0">
                          <a:effectLst/>
                        </a:rPr>
                        <a:t>Result</a:t>
                      </a:r>
                      <a:endParaRPr lang="en-US" sz="1400" b="1" dirty="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sum of x and y</a:t>
                      </a:r>
                      <a:endParaRPr lang="en-US" sz="1400" dirty="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difference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product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quotient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(floored) quotient of x and y</a:t>
                      </a:r>
                      <a:endParaRPr lang="en-US" sz="140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remainder of x / </a:t>
                      </a:r>
                      <a:r>
                        <a:rPr lang="en-US" sz="1400" u="none" strike="noStrike" dirty="0" smtClean="0">
                          <a:effectLst/>
                        </a:rPr>
                        <a:t>y</a:t>
                      </a:r>
                      <a:endParaRPr lang="en-US" sz="1400" dirty="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x to the power y</a:t>
                      </a:r>
                      <a:endParaRPr lang="en-US" sz="1400" dirty="0">
                        <a:effectLst/>
                      </a:endParaRPr>
                    </a:p>
                  </a:txBody>
                  <a:tcPr/>
                </a:tc>
              </a:tr>
            </a:tbl>
          </a:graphicData>
        </a:graphic>
      </p:graphicFrame>
      <p:sp>
        <p:nvSpPr>
          <p:cNvPr id="4" name="Rectangle 1"/>
          <p:cNvSpPr>
            <a:spLocks noChangeArrowheads="1"/>
          </p:cNvSpPr>
          <p:nvPr/>
        </p:nvSpPr>
        <p:spPr bwMode="auto">
          <a:xfrm>
            <a:off x="2351088" y="1541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51937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438400"/>
            <a:ext cx="7772400" cy="1470025"/>
          </a:xfrm>
        </p:spPr>
        <p:txBody>
          <a:bodyPr/>
          <a:lstStyle/>
          <a:p>
            <a:r>
              <a:rPr lang="en-US" dirty="0" smtClean="0">
                <a:latin typeface="Calibri Light" panose="020F0302020204030204" pitchFamily="34" charset="0"/>
              </a:rPr>
              <a:t>1. What is a program?</a:t>
            </a:r>
            <a:endParaRPr lang="en-US"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7</a:t>
            </a:fld>
            <a:endParaRPr lang="en-US" dirty="0"/>
          </a:p>
        </p:txBody>
      </p:sp>
    </p:spTree>
    <p:extLst>
      <p:ext uri="{BB962C8B-B14F-4D97-AF65-F5344CB8AC3E}">
        <p14:creationId xmlns:p14="http://schemas.microsoft.com/office/powerpoint/2010/main" val="63173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a:t>
            </a:r>
            <a:endParaRPr lang="en-US" dirty="0"/>
          </a:p>
        </p:txBody>
      </p:sp>
      <p:sp>
        <p:nvSpPr>
          <p:cNvPr id="3" name="Content Placeholder 2"/>
          <p:cNvSpPr>
            <a:spLocks noGrp="1"/>
          </p:cNvSpPr>
          <p:nvPr>
            <p:ph idx="1"/>
          </p:nvPr>
        </p:nvSpPr>
        <p:spPr/>
        <p:txBody>
          <a:bodyPr/>
          <a:lstStyle/>
          <a:p>
            <a:pPr marL="0" indent="0">
              <a:buNone/>
            </a:pPr>
            <a:r>
              <a:rPr lang="en-US" i="1" dirty="0" smtClean="0"/>
              <a:t>Program</a:t>
            </a:r>
            <a:r>
              <a:rPr lang="en-US" dirty="0" smtClean="0"/>
              <a:t> - A set of instructions that tells the computer how to perform a task.</a:t>
            </a:r>
          </a:p>
          <a:p>
            <a:pPr marL="0" indent="0">
              <a:buNone/>
            </a:pPr>
            <a:endParaRPr lang="en-US" dirty="0" smtClean="0"/>
          </a:p>
          <a:p>
            <a:pPr marL="0" indent="0">
              <a:buNone/>
            </a:pPr>
            <a:r>
              <a:rPr lang="en-US" dirty="0" smtClean="0"/>
              <a:t>The words "program" </a:t>
            </a:r>
            <a:r>
              <a:rPr lang="en-US" dirty="0"/>
              <a:t>and </a:t>
            </a:r>
            <a:r>
              <a:rPr lang="en-US" dirty="0" smtClean="0"/>
              <a:t>"script" </a:t>
            </a:r>
            <a:r>
              <a:rPr lang="en-US" dirty="0"/>
              <a:t>can often be used interchangeably, though </a:t>
            </a:r>
            <a:r>
              <a:rPr lang="en-US" dirty="0" smtClean="0"/>
              <a:t>"script" </a:t>
            </a:r>
            <a:r>
              <a:rPr lang="en-US" dirty="0"/>
              <a:t>is generally used to describe quicker, simpler </a:t>
            </a:r>
            <a:r>
              <a:rPr lang="en-US" dirty="0" smtClean="0"/>
              <a:t>programs. </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8</a:t>
            </a:fld>
            <a:endParaRPr lang="en-US" dirty="0"/>
          </a:p>
        </p:txBody>
      </p:sp>
    </p:spTree>
    <p:extLst>
      <p:ext uri="{BB962C8B-B14F-4D97-AF65-F5344CB8AC3E}">
        <p14:creationId xmlns:p14="http://schemas.microsoft.com/office/powerpoint/2010/main" val="3258323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programming language?</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a:spcAft>
                <a:spcPts val="600"/>
              </a:spcAft>
            </a:pPr>
            <a:r>
              <a:rPr lang="en-US" dirty="0" smtClean="0"/>
              <a:t>Computers only understand binary (0's and 1's)</a:t>
            </a:r>
          </a:p>
          <a:p>
            <a:pPr>
              <a:spcAft>
                <a:spcPts val="600"/>
              </a:spcAft>
            </a:pPr>
            <a:r>
              <a:rPr lang="en-US" dirty="0" smtClean="0"/>
              <a:t>Writing code in binary is very hard for humans.</a:t>
            </a:r>
          </a:p>
          <a:p>
            <a:pPr>
              <a:spcAft>
                <a:spcPts val="600"/>
              </a:spcAft>
            </a:pPr>
            <a:r>
              <a:rPr lang="en-US" dirty="0" smtClean="0"/>
              <a:t>So, programming languages were created:</a:t>
            </a:r>
          </a:p>
          <a:p>
            <a:pPr lvl="2">
              <a:spcAft>
                <a:spcPts val="600"/>
              </a:spcAft>
            </a:pPr>
            <a:r>
              <a:rPr lang="en-US" dirty="0" smtClean="0"/>
              <a:t>Human writes code in human-friendly language</a:t>
            </a:r>
          </a:p>
          <a:p>
            <a:pPr lvl="2">
              <a:spcAft>
                <a:spcPts val="600"/>
              </a:spcAft>
            </a:pPr>
            <a:r>
              <a:rPr lang="en-US" dirty="0" smtClean="0"/>
              <a:t>An "interpreter" or "compiler" translates the code into computer language</a:t>
            </a:r>
          </a:p>
          <a:p>
            <a:pPr lvl="2">
              <a:spcAft>
                <a:spcPts val="600"/>
              </a:spcAft>
            </a:pPr>
            <a:r>
              <a:rPr lang="en-US" dirty="0" smtClean="0"/>
              <a:t>The computer runs the translated code</a:t>
            </a:r>
            <a:endParaRPr lang="en-US" dirty="0"/>
          </a:p>
          <a:p>
            <a:pPr>
              <a:spcAft>
                <a:spcPts val="600"/>
              </a:spcAft>
            </a:pPr>
            <a:r>
              <a:rPr lang="en-US" dirty="0" smtClean="0"/>
              <a:t>Python is just one of many such "human-friendly" programming languages.</a:t>
            </a:r>
          </a:p>
        </p:txBody>
      </p:sp>
      <p:sp>
        <p:nvSpPr>
          <p:cNvPr id="4" name="Slide Number Placeholder 3"/>
          <p:cNvSpPr>
            <a:spLocks noGrp="1"/>
          </p:cNvSpPr>
          <p:nvPr>
            <p:ph type="sldNum" sz="quarter" idx="12"/>
          </p:nvPr>
        </p:nvSpPr>
        <p:spPr/>
        <p:txBody>
          <a:bodyPr/>
          <a:lstStyle/>
          <a:p>
            <a:fld id="{125D8EBD-3626-492B-BEC7-FEAF43DF08E7}" type="slidenum">
              <a:rPr lang="en-US" smtClean="0"/>
              <a:t>9</a:t>
            </a:fld>
            <a:endParaRPr lang="en-US" dirty="0"/>
          </a:p>
        </p:txBody>
      </p:sp>
    </p:spTree>
    <p:extLst>
      <p:ext uri="{BB962C8B-B14F-4D97-AF65-F5344CB8AC3E}">
        <p14:creationId xmlns:p14="http://schemas.microsoft.com/office/powerpoint/2010/main" val="3395539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7556</TotalTime>
  <Words>4178</Words>
  <Application>Microsoft Macintosh PowerPoint</Application>
  <PresentationFormat>On-screen Show (4:3)</PresentationFormat>
  <Paragraphs>686</Paragraphs>
  <Slides>65</Slides>
  <Notes>65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Calibri</vt:lpstr>
      <vt:lpstr>Calibri Light</vt:lpstr>
      <vt:lpstr>Consolas</vt:lpstr>
      <vt:lpstr>Courier New</vt:lpstr>
      <vt:lpstr>Wingdings</vt:lpstr>
      <vt:lpstr>Arial</vt:lpstr>
      <vt:lpstr>Office Theme</vt:lpstr>
      <vt:lpstr>Welcome to Programming Bootcamp!</vt:lpstr>
      <vt:lpstr>Goal</vt:lpstr>
      <vt:lpstr>Advice for getting the most  out of this course</vt:lpstr>
      <vt:lpstr>Conventions used in these slides</vt:lpstr>
      <vt:lpstr>Introduction to Programming  and Python</vt:lpstr>
      <vt:lpstr>Today's topics</vt:lpstr>
      <vt:lpstr>1. What is a program?</vt:lpstr>
      <vt:lpstr>What is a program?</vt:lpstr>
      <vt:lpstr>What is a programming language?</vt:lpstr>
      <vt:lpstr>Why learn Python?</vt:lpstr>
      <vt:lpstr>2. Writing and running Python code</vt:lpstr>
      <vt:lpstr>Two main ways to use Python</vt:lpstr>
      <vt:lpstr>Jupyter Notebooks</vt:lpstr>
      <vt:lpstr>Using Jupyter Notebooks  (do this now)</vt:lpstr>
      <vt:lpstr>Using Jupyter Notebooks  (do this now)</vt:lpstr>
      <vt:lpstr>Using Jupyter Notebooks  (do this now)</vt:lpstr>
      <vt:lpstr>Using scripts</vt:lpstr>
      <vt:lpstr>Using scripts</vt:lpstr>
      <vt:lpstr>So which method should I use?</vt:lpstr>
      <vt:lpstr>3. Print statements</vt:lpstr>
      <vt:lpstr>Print statements</vt:lpstr>
      <vt:lpstr>Test out printing  (do this now)</vt:lpstr>
      <vt:lpstr>Variations on the print statement</vt:lpstr>
      <vt:lpstr>4. Understanding error messages</vt:lpstr>
      <vt:lpstr>Understanding error messages</vt:lpstr>
      <vt:lpstr>Understanding error messages</vt:lpstr>
      <vt:lpstr>Understanding error messages</vt:lpstr>
      <vt:lpstr>Understanding error messages</vt:lpstr>
      <vt:lpstr>5. Variables and data types</vt:lpstr>
      <vt:lpstr>Introduction to variables</vt:lpstr>
      <vt:lpstr>Introduction to variables</vt:lpstr>
      <vt:lpstr>Introduction to variables</vt:lpstr>
      <vt:lpstr>Introduction to variables</vt:lpstr>
      <vt:lpstr>Important: Choosing variable names</vt:lpstr>
      <vt:lpstr>Examples of variable names</vt:lpstr>
      <vt:lpstr>Python reserved words</vt:lpstr>
      <vt:lpstr>Question 1 </vt:lpstr>
      <vt:lpstr>Question 1</vt:lpstr>
      <vt:lpstr>Question 2</vt:lpstr>
      <vt:lpstr>Question 2</vt:lpstr>
      <vt:lpstr>Question 3</vt:lpstr>
      <vt:lpstr>Question 3</vt:lpstr>
      <vt:lpstr>Question 4</vt:lpstr>
      <vt:lpstr>Question 4</vt:lpstr>
      <vt:lpstr>Question 5</vt:lpstr>
      <vt:lpstr>Question 5</vt:lpstr>
      <vt:lpstr>Question 6</vt:lpstr>
      <vt:lpstr>Question 6</vt:lpstr>
      <vt:lpstr>Question 7</vt:lpstr>
      <vt:lpstr>Question 7</vt:lpstr>
      <vt:lpstr>Question 8</vt:lpstr>
      <vt:lpstr>Question 8</vt:lpstr>
      <vt:lpstr>Question 9</vt:lpstr>
      <vt:lpstr>Question 9</vt:lpstr>
      <vt:lpstr>Question 9</vt:lpstr>
      <vt:lpstr>Variable data types</vt:lpstr>
      <vt:lpstr>Converting between data types</vt:lpstr>
      <vt:lpstr>Converting between data types</vt:lpstr>
      <vt:lpstr>Examples of conversion</vt:lpstr>
      <vt:lpstr>6. Basic math operations</vt:lpstr>
      <vt:lpstr>Doing math in Python</vt:lpstr>
      <vt:lpstr>Doing math in Python</vt:lpstr>
      <vt:lpstr>Doing math in Python</vt:lpstr>
      <vt:lpstr>Integer division</vt:lpstr>
      <vt:lpstr>List of math operators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printing and variables</dc:title>
  <dc:creator>Sarah</dc:creator>
  <cp:lastModifiedBy>Microsoft Office User</cp:lastModifiedBy>
  <cp:revision>108</cp:revision>
  <cp:lastPrinted>2016-09-05T21:17:52Z</cp:lastPrinted>
  <dcterms:created xsi:type="dcterms:W3CDTF">2013-07-29T00:07:02Z</dcterms:created>
  <dcterms:modified xsi:type="dcterms:W3CDTF">2017-09-05T03:44:35Z</dcterms:modified>
</cp:coreProperties>
</file>