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8" roundtripDataSignature="AMtx7mgFktvkds6J6NrlyFdrdtTQgeFR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7EFF42-ACB8-4409-93C7-081D477B7999}">
  <a:tblStyle styleId="{A87EFF42-ACB8-4409-93C7-081D477B79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10" Type="http://schemas.openxmlformats.org/officeDocument/2006/relationships/slide" Target="slides/slide3.xml"/><Relationship Id="rId98"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string.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string.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string.html"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Thanks so much to BGS,IBI, and GCB for sponsoring this year's bootcamp! Thank you to Sarah Middleton for creating and making this workshop possible. This workshop is is run by students who are juggling research and volunteering so I apologize in advanced and thank everyone for their patience. There will be two lecturers: Apexa and Scott and handful of TA that will be providing help through out the course.</a:t>
            </a:r>
            <a:endParaRPr/>
          </a:p>
          <a:p>
            <a:pPr indent="0" lvl="0" marL="0" rtl="0" algn="l">
              <a:spcBef>
                <a:spcPts val="0"/>
              </a:spcBef>
              <a:spcAft>
                <a:spcPts val="0"/>
              </a:spcAft>
              <a:buNone/>
            </a:pPr>
            <a:r>
              <a:rPr lang="en-US"/>
              <a:t>http://upibi.org/</a:t>
            </a:r>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c9a3d3b74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c9a3d3b7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those at home, reading these slides, please try these in your jupyter notebook so see the results. Note that we will discuss the round function in more detail in this lecture.</a:t>
            </a:r>
            <a:endParaRPr/>
          </a:p>
          <a:p>
            <a:pPr indent="0" lvl="0" marL="0" rtl="0" algn="l">
              <a:spcBef>
                <a:spcPts val="0"/>
              </a:spcBef>
              <a:spcAft>
                <a:spcPts val="0"/>
              </a:spcAft>
              <a:buNone/>
            </a:pPr>
            <a:r>
              <a:t/>
            </a:r>
            <a:endParaRPr/>
          </a:p>
        </p:txBody>
      </p:sp>
      <p:sp>
        <p:nvSpPr>
          <p:cNvPr id="182" name="Google Shape;182;g5c9a3d3b74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c9a3d3b74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c9a3d3b74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those at home, reading these slides, please try these in your jupyter notebook so see the results. Note that we will discuss the round function in more detail in this lecture.</a:t>
            </a:r>
            <a:endParaRPr/>
          </a:p>
          <a:p>
            <a:pPr indent="0" lvl="0" marL="0" rtl="0" algn="l">
              <a:spcBef>
                <a:spcPts val="0"/>
              </a:spcBef>
              <a:spcAft>
                <a:spcPts val="0"/>
              </a:spcAft>
              <a:buNone/>
            </a:pPr>
            <a:r>
              <a:t/>
            </a:r>
            <a:endParaRPr/>
          </a:p>
        </p:txBody>
      </p:sp>
      <p:sp>
        <p:nvSpPr>
          <p:cNvPr id="190" name="Google Shape;190;g5c9a3d3b74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c9a3d3b74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5c9a3d3b74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b="1" i="0" lang="en-US" sz="1200">
                <a:solidFill>
                  <a:schemeClr val="dk1"/>
                </a:solidFill>
                <a:latin typeface="Calibri"/>
                <a:ea typeface="Calibri"/>
                <a:cs typeface="Calibri"/>
                <a:sym typeface="Calibri"/>
              </a:rPr>
              <a:t>:.2f specifies two decimal points. </a:t>
            </a:r>
            <a:r>
              <a:rPr b="1" i="0" lang="en-US" sz="1200" u="sng">
                <a:solidFill>
                  <a:schemeClr val="dk1"/>
                </a:solidFill>
                <a:latin typeface="Calibri"/>
                <a:ea typeface="Calibri"/>
                <a:cs typeface="Calibri"/>
                <a:sym typeface="Calibri"/>
                <a:hlinkClick r:id="rId2"/>
              </a:rPr>
              <a:t>https://docs.python.org/2/library/string.html</a:t>
            </a:r>
            <a:r>
              <a:rPr b="1" i="0" lang="en-US" sz="1200">
                <a:solidFill>
                  <a:schemeClr val="dk1"/>
                </a:solidFill>
                <a:latin typeface="Calibri"/>
                <a:ea typeface="Calibri"/>
                <a:cs typeface="Calibri"/>
                <a:sym typeface="Calibri"/>
              </a:rPr>
              <a:t> talks about syntax with str.format(). When we spoke in class I was mentioning an old format I was used to which used '%' instead of ':’.</a:t>
            </a:r>
            <a:endParaRPr/>
          </a:p>
          <a:p>
            <a:pPr indent="-95250" lvl="0" marL="171450" marR="0" rtl="0" algn="l">
              <a:lnSpc>
                <a:spcPct val="100000"/>
              </a:lnSpc>
              <a:spcBef>
                <a:spcPts val="0"/>
              </a:spcBef>
              <a:spcAft>
                <a:spcPts val="0"/>
              </a:spcAft>
              <a:buClr>
                <a:schemeClr val="dk1"/>
              </a:buClr>
              <a:buSzPts val="1200"/>
              <a:buFont typeface="Arial"/>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8" name="Google Shape;198;g5c9a3d3b74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c9a3d3b74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c9a3d3b74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those at home, reading these slides, please try these in your jupyter notebook so see the results.</a:t>
            </a:r>
            <a:endParaRPr/>
          </a:p>
        </p:txBody>
      </p:sp>
      <p:sp>
        <p:nvSpPr>
          <p:cNvPr id="206" name="Google Shape;206;g5c9a3d3b74_0_1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c9a3d3b74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c9a3d3b74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those at home, reading these slides, please try these in your jupyter notebook so see the results.</a:t>
            </a:r>
            <a:endParaRPr/>
          </a:p>
        </p:txBody>
      </p:sp>
      <p:sp>
        <p:nvSpPr>
          <p:cNvPr id="214" name="Google Shape;214;g5c9a3d3b74_0_1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c9a3d3b74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5c9a3d3b74_0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b="1" i="0" lang="en-US" sz="1200">
                <a:solidFill>
                  <a:schemeClr val="dk1"/>
                </a:solidFill>
                <a:latin typeface="Calibri"/>
                <a:ea typeface="Calibri"/>
                <a:cs typeface="Calibri"/>
                <a:sym typeface="Calibri"/>
              </a:rPr>
              <a:t>:.2f specifies two decimal points. </a:t>
            </a:r>
            <a:r>
              <a:rPr b="1" i="0" lang="en-US" sz="1200" u="sng">
                <a:solidFill>
                  <a:schemeClr val="dk1"/>
                </a:solidFill>
                <a:latin typeface="Calibri"/>
                <a:ea typeface="Calibri"/>
                <a:cs typeface="Calibri"/>
                <a:sym typeface="Calibri"/>
                <a:hlinkClick r:id="rId2"/>
              </a:rPr>
              <a:t>https://docs.python.org/2/library/string.html</a:t>
            </a:r>
            <a:r>
              <a:rPr b="1" i="0" lang="en-US" sz="1200">
                <a:solidFill>
                  <a:schemeClr val="dk1"/>
                </a:solidFill>
                <a:latin typeface="Calibri"/>
                <a:ea typeface="Calibri"/>
                <a:cs typeface="Calibri"/>
                <a:sym typeface="Calibri"/>
              </a:rPr>
              <a:t> talks about syntax with str.format(). When we spoke in class I was mentioning an old format I was used to which used '%' instead of ':’.</a:t>
            </a:r>
            <a:endParaRPr/>
          </a:p>
          <a:p>
            <a:pPr indent="-95250" lvl="0" marL="171450" marR="0" rtl="0" algn="l">
              <a:lnSpc>
                <a:spcPct val="100000"/>
              </a:lnSpc>
              <a:spcBef>
                <a:spcPts val="0"/>
              </a:spcBef>
              <a:spcAft>
                <a:spcPts val="0"/>
              </a:spcAft>
              <a:buClr>
                <a:schemeClr val="dk1"/>
              </a:buClr>
              <a:buSzPts val="1200"/>
              <a:buFont typeface="Arial"/>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22" name="Google Shape;222;g5c9a3d3b74_0_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With notes!</a:t>
            </a:r>
            <a:endParaRPr/>
          </a:p>
        </p:txBody>
      </p:sp>
      <p:sp>
        <p:nvSpPr>
          <p:cNvPr id="231" name="Google Shape;23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Most of the class will focus on if/else statements and the logical statements ("conditionals") that are used to build them.</a:t>
            </a:r>
            <a:endParaRPr/>
          </a:p>
          <a:p>
            <a:pPr indent="0" lvl="0" marL="0" rtl="0" algn="l">
              <a:spcBef>
                <a:spcPts val="0"/>
              </a:spcBef>
              <a:spcAft>
                <a:spcPts val="0"/>
              </a:spcAft>
              <a:buNone/>
            </a:pPr>
            <a:r>
              <a:rPr lang="en-US"/>
              <a:t>Then I'll go over a few useful functions (some built into standard Python; some requiring you to import a "module" first)</a:t>
            </a:r>
            <a:endParaRPr/>
          </a:p>
          <a:p>
            <a:pPr indent="0" lvl="0" marL="0" rtl="0" algn="l">
              <a:spcBef>
                <a:spcPts val="0"/>
              </a:spcBef>
              <a:spcAft>
                <a:spcPts val="0"/>
              </a:spcAft>
              <a:buNone/>
            </a:pPr>
            <a:r>
              <a:rPr lang="en-US"/>
              <a:t>Finally, I'll talk about commenting your code - a very simple but important topic</a:t>
            </a:r>
            <a:endParaRPr/>
          </a:p>
        </p:txBody>
      </p:sp>
      <p:sp>
        <p:nvSpPr>
          <p:cNvPr id="240" name="Google Shape;24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c9a3d3b74_0_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c9a3d3b74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Control statements are things like the if statement here, which control the flow of your program. Each control statement has some sort of condition which it checks for True-ness or False-ness. For example, here the condition is simply the variable "construction". Since the value of this condition is False, we do not execute the "if" block, and instead execute the "else" block. Thus, we have changed the flow of the program based on the value of the variable "construction".</a:t>
            </a:r>
            <a:endParaRPr/>
          </a:p>
          <a:p>
            <a:pPr indent="0" lvl="0" marL="0" rtl="0" algn="l">
              <a:spcBef>
                <a:spcPts val="0"/>
              </a:spcBef>
              <a:spcAft>
                <a:spcPts val="0"/>
              </a:spcAft>
              <a:buNone/>
            </a:pPr>
            <a:r>
              <a:rPr lang="en-US"/>
              <a:t>Control statements also include loops, which we'll talk about today.</a:t>
            </a:r>
            <a:endParaRPr/>
          </a:p>
        </p:txBody>
      </p:sp>
      <p:sp>
        <p:nvSpPr>
          <p:cNvPr id="272" name="Google Shape;27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 conditional can be pretty much anything that can be evaluated as either True or False. See next slide.</a:t>
            </a:r>
            <a:endParaRPr/>
          </a:p>
          <a:p>
            <a:pPr indent="-95250" lvl="0" marL="171450" rtl="0" algn="l">
              <a:spcBef>
                <a:spcPts val="0"/>
              </a:spcBef>
              <a:spcAft>
                <a:spcPts val="0"/>
              </a:spcAft>
              <a:buClr>
                <a:schemeClr val="dk1"/>
              </a:buClr>
              <a:buSzPts val="1200"/>
              <a:buFont typeface="Calibri"/>
              <a:buNone/>
            </a:pPr>
            <a:r>
              <a:t/>
            </a:r>
            <a:endParaRPr/>
          </a:p>
        </p:txBody>
      </p:sp>
      <p:sp>
        <p:nvSpPr>
          <p:cNvPr id="301" name="Google Shape;30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Most of these are pretty intuitive. The big one people tend to mess up on in the beginning is ==. Remember, a single equals sign means </a:t>
            </a:r>
            <a:r>
              <a:rPr b="1" lang="en-US"/>
              <a:t>assignment</a:t>
            </a:r>
            <a:r>
              <a:rPr b="0" lang="en-US"/>
              <a:t>. A double equals means </a:t>
            </a:r>
            <a:r>
              <a:rPr b="1" lang="en-US"/>
              <a:t>is the same as/is equal to</a:t>
            </a:r>
            <a:r>
              <a:rPr b="0" lang="en-US"/>
              <a:t>. </a:t>
            </a:r>
            <a:r>
              <a:rPr lang="en-US"/>
              <a:t> You will NEVER use a single equals sign in a conditional statement.</a:t>
            </a:r>
            <a:endParaRPr/>
          </a:p>
        </p:txBody>
      </p:sp>
      <p:sp>
        <p:nvSpPr>
          <p:cNvPr id="318" name="Google Shape;3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https://goo.gl/forms/x1G57MV2QXJ8tXQG2</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76200" marR="0" rtl="0" algn="l">
              <a:lnSpc>
                <a:spcPct val="100000"/>
              </a:lnSpc>
              <a:spcBef>
                <a:spcPts val="0"/>
              </a:spcBef>
              <a:spcAft>
                <a:spcPts val="0"/>
              </a:spcAft>
              <a:buClr>
                <a:schemeClr val="dk1"/>
              </a:buClr>
              <a:buSzPts val="1200"/>
              <a:buFont typeface="Arial"/>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Since the line 'print "Goodbye now!" ' is not indented, it is NOT considered part of the if statement.</a:t>
            </a:r>
            <a:endParaRPr/>
          </a:p>
          <a:p>
            <a:pPr indent="0" lvl="0" marL="0" rtl="0" algn="l">
              <a:spcBef>
                <a:spcPts val="0"/>
              </a:spcBef>
              <a:spcAft>
                <a:spcPts val="0"/>
              </a:spcAft>
              <a:buNone/>
            </a:pPr>
            <a:r>
              <a:rPr lang="en-US"/>
              <a:t>Therefore, it is printed no matter how the if-statement is evaluated.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Since a and b are not both True, we go to the else statement.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By using "not" before b, we negate its current value (False), making b True. Thus the entire conditional as a whole becomes True, and we execute the if-block.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c9a3d3b7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9a3d3b74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those at home, reading these slides, please try these in your jupyter notebook so see the results.</a:t>
            </a:r>
            <a:endParaRPr/>
          </a:p>
        </p:txBody>
      </p:sp>
      <p:sp>
        <p:nvSpPr>
          <p:cNvPr id="134" name="Google Shape;134;g5c9a3d3b74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"not" only applies to what's directly in front of it. So a more clear way to show this statement might be like this:</a:t>
            </a:r>
            <a:endParaRPr/>
          </a:p>
          <a:p>
            <a:pPr indent="0" lvl="0" marL="0" rtl="0" algn="l">
              <a:spcBef>
                <a:spcPts val="0"/>
              </a:spcBef>
              <a:spcAft>
                <a:spcPts val="0"/>
              </a:spcAft>
              <a:buNone/>
            </a:pPr>
            <a:r>
              <a:rPr lang="en-US"/>
              <a:t>(not a) and 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turns into </a:t>
            </a:r>
            <a:endParaRPr/>
          </a:p>
          <a:p>
            <a:pPr indent="0" lvl="0" marL="0" rtl="0" algn="l">
              <a:spcBef>
                <a:spcPts val="0"/>
              </a:spcBef>
              <a:spcAft>
                <a:spcPts val="0"/>
              </a:spcAft>
              <a:buNone/>
            </a:pPr>
            <a:r>
              <a:rPr lang="en-US"/>
              <a:t>(False) and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thus the overall conditional is not true. We therefore go to the else statement.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Using parentheses works like you'd expect in conditionals: grouped statements are evaluated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Python first decides: (a and b)? ("are a and b both true?") -&gt; False</a:t>
            </a:r>
            <a:endParaRPr/>
          </a:p>
          <a:p>
            <a:pPr indent="0" lvl="0" marL="0" rtl="0" algn="l">
              <a:spcBef>
                <a:spcPts val="0"/>
              </a:spcBef>
              <a:spcAft>
                <a:spcPts val="0"/>
              </a:spcAft>
              <a:buNone/>
            </a:pPr>
            <a:r>
              <a:rPr lang="en-US"/>
              <a:t>Then it applies the not, which flips the False into a True. So then the final answer is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Here's another way of breaking down what's happening, in order:</a:t>
            </a:r>
            <a:endParaRPr/>
          </a:p>
          <a:p>
            <a:pPr indent="0" lvl="0" marL="0" rtl="0" algn="l">
              <a:spcBef>
                <a:spcPts val="0"/>
              </a:spcBef>
              <a:spcAft>
                <a:spcPts val="0"/>
              </a:spcAft>
              <a:buNone/>
            </a:pPr>
            <a:r>
              <a:rPr lang="en-US"/>
              <a:t>not (a and b)</a:t>
            </a:r>
            <a:endParaRPr/>
          </a:p>
          <a:p>
            <a:pPr indent="0" lvl="0" marL="0" rtl="0" algn="l">
              <a:spcBef>
                <a:spcPts val="0"/>
              </a:spcBef>
              <a:spcAft>
                <a:spcPts val="0"/>
              </a:spcAft>
              <a:buNone/>
            </a:pPr>
            <a:r>
              <a:rPr lang="en-US"/>
              <a:t>not (True and False)</a:t>
            </a:r>
            <a:endParaRPr/>
          </a:p>
          <a:p>
            <a:pPr indent="0" lvl="0" marL="0" rtl="0" algn="l">
              <a:spcBef>
                <a:spcPts val="0"/>
              </a:spcBef>
              <a:spcAft>
                <a:spcPts val="0"/>
              </a:spcAft>
              <a:buNone/>
            </a:pPr>
            <a:r>
              <a:rPr lang="en-US"/>
              <a:t>not (False)</a:t>
            </a:r>
            <a:endParaRPr/>
          </a:p>
          <a:p>
            <a:pPr indent="0" lvl="0" marL="0" rtl="0" algn="l">
              <a:spcBef>
                <a:spcPts val="0"/>
              </a:spcBef>
              <a:spcAft>
                <a:spcPts val="0"/>
              </a:spcAft>
              <a:buNone/>
            </a:pPr>
            <a:r>
              <a:rPr lang="en-US"/>
              <a:t>True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"is a or b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you'd expect, with "or" only one of them has to be True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9a3d3b74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9a3d3b74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those at home, reading these slides, please try these in your jupyter notebook so see the results.</a:t>
            </a:r>
            <a:endParaRPr/>
          </a:p>
          <a:p>
            <a:pPr indent="0" lvl="0" marL="0" rtl="0" algn="l">
              <a:spcBef>
                <a:spcPts val="0"/>
              </a:spcBef>
              <a:spcAft>
                <a:spcPts val="0"/>
              </a:spcAft>
              <a:buNone/>
            </a:pPr>
            <a:r>
              <a:t/>
            </a:r>
            <a:endParaRPr/>
          </a:p>
        </p:txBody>
      </p:sp>
      <p:sp>
        <p:nvSpPr>
          <p:cNvPr id="142" name="Google Shape;142;g5c9a3d3b74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How to solve these? Sometimes it's best to just write it down, and write down True or False as you solve each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ourier New"/>
                <a:ea typeface="Courier New"/>
                <a:cs typeface="Courier New"/>
                <a:sym typeface="Courier New"/>
              </a:rPr>
              <a:t>((a == 1) and (b &gt; 0)) or (b == (2 * a))</a:t>
            </a:r>
            <a:endParaRPr/>
          </a:p>
          <a:p>
            <a:pPr indent="0" lvl="0" marL="0" rtl="0" algn="l">
              <a:spcBef>
                <a:spcPts val="0"/>
              </a:spcBef>
              <a:spcAft>
                <a:spcPts val="0"/>
              </a:spcAft>
              <a:buNone/>
            </a:pPr>
            <a:r>
              <a:rPr lang="en-US" sz="1200">
                <a:latin typeface="Courier New"/>
                <a:ea typeface="Courier New"/>
                <a:cs typeface="Courier New"/>
                <a:sym typeface="Courier New"/>
              </a:rPr>
              <a:t>((5 == 1) and (10 &gt; 0)) or (10 == (2 * 5))</a:t>
            </a:r>
            <a:endParaRPr/>
          </a:p>
          <a:p>
            <a:pPr indent="0" lvl="0" marL="0" rtl="0" algn="l">
              <a:spcBef>
                <a:spcPts val="0"/>
              </a:spcBef>
              <a:spcAft>
                <a:spcPts val="0"/>
              </a:spcAft>
              <a:buNone/>
            </a:pPr>
            <a:r>
              <a:rPr lang="en-US" sz="1200">
                <a:latin typeface="Courier New"/>
                <a:ea typeface="Courier New"/>
                <a:cs typeface="Courier New"/>
                <a:sym typeface="Courier New"/>
              </a:rPr>
              <a:t>((False) and (True)) or (True)</a:t>
            </a:r>
            <a:endParaRPr/>
          </a:p>
          <a:p>
            <a:pPr indent="0" lvl="0" marL="0" rtl="0" algn="l">
              <a:spcBef>
                <a:spcPts val="0"/>
              </a:spcBef>
              <a:spcAft>
                <a:spcPts val="0"/>
              </a:spcAft>
              <a:buNone/>
            </a:pPr>
            <a:r>
              <a:rPr lang="en-US" sz="1200">
                <a:latin typeface="Courier New"/>
                <a:ea typeface="Courier New"/>
                <a:cs typeface="Courier New"/>
                <a:sym typeface="Courier New"/>
              </a:rPr>
              <a:t>(False) or (True)</a:t>
            </a:r>
            <a:endParaRPr/>
          </a:p>
          <a:p>
            <a:pPr indent="0" lvl="0" marL="0" rtl="0" algn="l">
              <a:spcBef>
                <a:spcPts val="0"/>
              </a:spcBef>
              <a:spcAft>
                <a:spcPts val="0"/>
              </a:spcAft>
              <a:buNone/>
            </a:pPr>
            <a:r>
              <a:rPr lang="en-US" sz="1200">
                <a:latin typeface="Courier New"/>
                <a:ea typeface="Courier New"/>
                <a:cs typeface="Courier New"/>
                <a:sym typeface="Courier New"/>
              </a:rPr>
              <a:t>True</a:t>
            </a:r>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Hopefully you won't ever have to write or understand such a convoluted conditional. But, if you do, make sure to logic-check it very thoroughly, because it's very easy to make mistakes.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people recommend using 4 spaces instead of a tab. I believe this is the official Python recommendation as well. Personally, I prefer tabs. People argue about this a lot, and there's no real consensus, unfortunately. You can pretty much use whatever you want when you code on your own, but if you ever start collaborating with someone else on the same code, just make sure you agree on one convention, or you're in for a real headache.</a:t>
            </a:r>
            <a:endParaRPr/>
          </a:p>
        </p:txBody>
      </p:sp>
      <p:sp>
        <p:nvSpPr>
          <p:cNvPr id="497" name="Google Shape;497;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"if" for the first block, "elif" for the middle blocks, and "else" for the final block (again, else is optional--it's like a catch-all for anything that didn't match an earlier statement)</a:t>
            </a:r>
            <a:endParaRPr/>
          </a:p>
        </p:txBody>
      </p:sp>
      <p:sp>
        <p:nvSpPr>
          <p:cNvPr id="505" name="Google Shape;50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"Built-in" is in contrast the the non-built-in functions, which are packaged into modules of similar functions (e.g. "math") that you must import before using. More on this in a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also create your own functions, which is super useful...more on that in a future class!</a:t>
            </a:r>
            <a:endParaRPr/>
          </a:p>
          <a:p>
            <a:pPr indent="0" lvl="0" marL="0" rtl="0" algn="l">
              <a:spcBef>
                <a:spcPts val="0"/>
              </a:spcBef>
              <a:spcAft>
                <a:spcPts val="0"/>
              </a:spcAft>
              <a:buNone/>
            </a:pPr>
            <a:r>
              <a:rPr lang="en-US"/>
              <a:t>We'll talk more about what a function actually IS when we get to that class. For now, it's fine to think of them like commands.</a:t>
            </a:r>
            <a:endParaRPr/>
          </a:p>
        </p:txBody>
      </p:sp>
      <p:sp>
        <p:nvSpPr>
          <p:cNvPr id="529" name="Google Shape;52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happens if you don't assign the result of raw_input() to some variable? </a:t>
            </a:r>
            <a:endParaRPr/>
          </a:p>
          <a:p>
            <a:pPr indent="0" lvl="0" marL="0" rtl="0" algn="l">
              <a:spcBef>
                <a:spcPts val="0"/>
              </a:spcBef>
              <a:spcAft>
                <a:spcPts val="0"/>
              </a:spcAft>
              <a:buClr>
                <a:schemeClr val="dk1"/>
              </a:buClr>
              <a:buSzPts val="1200"/>
              <a:buFont typeface="Noto Sans Symbols"/>
              <a:buNone/>
            </a:pPr>
            <a:r>
              <a:rPr lang="en-US"/>
              <a:t>&gt; Well, nothing. You lose whatever was read. When you use a function, you only have one chance to "capture" their output. However, sometimes we don't care about the output, and in those cases we can just ignore it.</a:t>
            </a:r>
            <a:endParaRPr/>
          </a:p>
        </p:txBody>
      </p:sp>
      <p:sp>
        <p:nvSpPr>
          <p:cNvPr id="545" name="Google Shape;54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Noto Sans Symbols"/>
              <a:buNone/>
            </a:pPr>
            <a:r>
              <a:rPr lang="en-US"/>
              <a:t>Side note: you actually won't use raw_input() very much, if ever, after this lesson. There are much better ways of obtaining dynamic input– e.g. command line arguments and reading from files. We're only going over it because it's the only way of getting outside input that doesn't require explaining a whole lot of other concepts. ☺</a:t>
            </a:r>
            <a:endParaRPr/>
          </a:p>
        </p:txBody>
      </p:sp>
      <p:sp>
        <p:nvSpPr>
          <p:cNvPr id="555" name="Google Shape;55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9a3d3b74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9a3d3b74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those at home, reading these slides, please try these in your jupyter notebook so see the results.</a:t>
            </a:r>
            <a:endParaRPr/>
          </a:p>
          <a:p>
            <a:pPr indent="0" lvl="0" marL="0" rtl="0" algn="l">
              <a:spcBef>
                <a:spcPts val="0"/>
              </a:spcBef>
              <a:spcAft>
                <a:spcPts val="0"/>
              </a:spcAft>
              <a:buNone/>
            </a:pPr>
            <a:r>
              <a:t/>
            </a:r>
            <a:endParaRPr/>
          </a:p>
        </p:txBody>
      </p:sp>
      <p:sp>
        <p:nvSpPr>
          <p:cNvPr id="150" name="Google Shape;150;g5c9a3d3b74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Replace &lt;moduleName&gt; with the name of the module you want, and &lt;functionName&gt; with the name of a function in the module.</a:t>
            </a:r>
            <a:endParaRPr/>
          </a:p>
          <a:p>
            <a:pPr indent="0" lvl="0" marL="0" rtl="0" algn="l">
              <a:spcBef>
                <a:spcPts val="0"/>
              </a:spcBef>
              <a:spcAft>
                <a:spcPts val="0"/>
              </a:spcAft>
              <a:buNone/>
            </a:pPr>
            <a:r>
              <a:t/>
            </a:r>
            <a:endParaRPr/>
          </a:p>
          <a:p>
            <a:pPr indent="0" lvl="2" marL="0" marR="0" rtl="0" algn="l">
              <a:lnSpc>
                <a:spcPct val="100000"/>
              </a:lnSpc>
              <a:spcBef>
                <a:spcPts val="0"/>
              </a:spcBef>
              <a:spcAft>
                <a:spcPts val="0"/>
              </a:spcAft>
              <a:buClr>
                <a:schemeClr val="dk1"/>
              </a:buClr>
              <a:buSzPts val="1200"/>
              <a:buFont typeface="Calibri"/>
              <a:buNone/>
            </a:pPr>
            <a:r>
              <a:rPr lang="en-US"/>
              <a:t>The </a:t>
            </a:r>
            <a:r>
              <a:rPr lang="en-US">
                <a:latin typeface="Courier New"/>
                <a:ea typeface="Courier New"/>
                <a:cs typeface="Courier New"/>
                <a:sym typeface="Courier New"/>
              </a:rPr>
              <a:t>&lt;moduleName&gt;.&lt;functionName&gt;</a:t>
            </a:r>
            <a:r>
              <a:rPr lang="en-US">
                <a:latin typeface="Calibri"/>
                <a:ea typeface="Calibri"/>
                <a:cs typeface="Calibri"/>
                <a:sym typeface="Calibri"/>
              </a:rPr>
              <a:t> synatx is needed so that Python knows where the function comes from. There can potentially be other functions with the same name (e.g. </a:t>
            </a:r>
            <a:endParaRPr>
              <a:latin typeface="Courier New"/>
              <a:ea typeface="Courier New"/>
              <a:cs typeface="Courier New"/>
              <a:sym typeface="Courier New"/>
            </a:endParaRPr>
          </a:p>
        </p:txBody>
      </p:sp>
      <p:sp>
        <p:nvSpPr>
          <p:cNvPr id="623" name="Google Shape;62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2" marL="0" marR="0" rtl="0" algn="l">
              <a:lnSpc>
                <a:spcPct val="100000"/>
              </a:lnSpc>
              <a:spcBef>
                <a:spcPts val="0"/>
              </a:spcBef>
              <a:spcAft>
                <a:spcPts val="0"/>
              </a:spcAft>
              <a:buClr>
                <a:schemeClr val="dk1"/>
              </a:buClr>
              <a:buSzPts val="1200"/>
              <a:buFont typeface="Courier New"/>
              <a:buNone/>
            </a:pPr>
            <a:r>
              <a:rPr lang="en-US">
                <a:latin typeface="Courier New"/>
                <a:ea typeface="Courier New"/>
                <a:cs typeface="Courier New"/>
                <a:sym typeface="Courier New"/>
              </a:rPr>
              <a:t>random.random() - </a:t>
            </a:r>
            <a:r>
              <a:rPr b="0" i="0" lang="en-US" sz="1200">
                <a:solidFill>
                  <a:schemeClr val="dk1"/>
                </a:solidFill>
                <a:latin typeface="Calibri"/>
                <a:ea typeface="Calibri"/>
                <a:cs typeface="Calibri"/>
                <a:sym typeface="Calibri"/>
              </a:rPr>
              <a:t>Return the next random floating point number in the range [0.0, 1.0).</a:t>
            </a:r>
            <a:endParaRPr/>
          </a:p>
          <a:p>
            <a:pPr indent="0" lvl="2"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random.randint(a, b) - Return a random integer </a:t>
            </a:r>
            <a:r>
              <a:rPr b="0" i="1" lang="en-US" sz="1200">
                <a:solidFill>
                  <a:schemeClr val="dk1"/>
                </a:solidFill>
                <a:latin typeface="Calibri"/>
                <a:ea typeface="Calibri"/>
                <a:cs typeface="Calibri"/>
                <a:sym typeface="Calibri"/>
              </a:rPr>
              <a:t>N</a:t>
            </a:r>
            <a:r>
              <a:rPr b="0" i="0" lang="en-US" sz="1200">
                <a:solidFill>
                  <a:schemeClr val="dk1"/>
                </a:solidFill>
                <a:latin typeface="Calibri"/>
                <a:ea typeface="Calibri"/>
                <a:cs typeface="Calibri"/>
                <a:sym typeface="Calibri"/>
              </a:rPr>
              <a:t> such that </a:t>
            </a:r>
            <a:r>
              <a:rPr lang="en-US"/>
              <a:t>a &lt;= N &lt;= b</a:t>
            </a:r>
            <a:r>
              <a:rPr b="0" i="0" lang="en-US" sz="1200">
                <a:solidFill>
                  <a:schemeClr val="dk1"/>
                </a:solidFill>
                <a:latin typeface="Calibri"/>
                <a:ea typeface="Calibri"/>
                <a:cs typeface="Calibri"/>
                <a:sym typeface="Calibri"/>
              </a:rPr>
              <a:t>.</a:t>
            </a:r>
            <a:endParaRPr/>
          </a:p>
          <a:p>
            <a:pPr indent="0" lvl="2" marL="0" marR="0" rtl="0" algn="l">
              <a:lnSpc>
                <a:spcPct val="100000"/>
              </a:lnSpc>
              <a:spcBef>
                <a:spcPts val="0"/>
              </a:spcBef>
              <a:spcAft>
                <a:spcPts val="0"/>
              </a:spcAft>
              <a:buClr>
                <a:schemeClr val="dk1"/>
              </a:buClr>
              <a:buSzPts val="1200"/>
              <a:buFont typeface="Courier New"/>
              <a:buNone/>
            </a:pPr>
            <a:r>
              <a:rPr lang="en-US">
                <a:latin typeface="Courier New"/>
                <a:ea typeface="Courier New"/>
                <a:cs typeface="Courier New"/>
                <a:sym typeface="Courier New"/>
              </a:rPr>
              <a:t>random.gauss(mu, sigma) - draw from the </a:t>
            </a:r>
            <a:r>
              <a:rPr b="0" i="0" lang="en-US" sz="1200">
                <a:solidFill>
                  <a:schemeClr val="dk1"/>
                </a:solidFill>
                <a:latin typeface="Calibri"/>
                <a:ea typeface="Calibri"/>
                <a:cs typeface="Calibri"/>
                <a:sym typeface="Calibri"/>
              </a:rPr>
              <a:t>Normal distribution. </a:t>
            </a:r>
            <a:r>
              <a:rPr b="0" i="1" lang="en-US" sz="1200">
                <a:solidFill>
                  <a:schemeClr val="dk1"/>
                </a:solidFill>
                <a:latin typeface="Calibri"/>
                <a:ea typeface="Calibri"/>
                <a:cs typeface="Calibri"/>
                <a:sym typeface="Calibri"/>
              </a:rPr>
              <a:t>mu</a:t>
            </a:r>
            <a:r>
              <a:rPr b="0" i="0" lang="en-US" sz="1200">
                <a:solidFill>
                  <a:schemeClr val="dk1"/>
                </a:solidFill>
                <a:latin typeface="Calibri"/>
                <a:ea typeface="Calibri"/>
                <a:cs typeface="Calibri"/>
                <a:sym typeface="Calibri"/>
              </a:rPr>
              <a:t> is the mean, and </a:t>
            </a:r>
            <a:r>
              <a:rPr b="0" i="1" lang="en-US" sz="1200">
                <a:solidFill>
                  <a:schemeClr val="dk1"/>
                </a:solidFill>
                <a:latin typeface="Calibri"/>
                <a:ea typeface="Calibri"/>
                <a:cs typeface="Calibri"/>
                <a:sym typeface="Calibri"/>
              </a:rPr>
              <a:t>sigma</a:t>
            </a:r>
            <a:r>
              <a:rPr b="0" i="0" lang="en-US" sz="1200">
                <a:solidFill>
                  <a:schemeClr val="dk1"/>
                </a:solidFill>
                <a:latin typeface="Calibri"/>
                <a:ea typeface="Calibri"/>
                <a:cs typeface="Calibri"/>
                <a:sym typeface="Calibri"/>
              </a:rPr>
              <a:t> is the standard deviation.</a:t>
            </a:r>
            <a:endParaRPr/>
          </a:p>
        </p:txBody>
      </p:sp>
      <p:sp>
        <p:nvSpPr>
          <p:cNvPr id="640" name="Google Shape;640;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c9a3d3b74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5c9a3d3b74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b="1" i="0" lang="en-US" sz="1200">
                <a:solidFill>
                  <a:schemeClr val="dk1"/>
                </a:solidFill>
                <a:latin typeface="Calibri"/>
                <a:ea typeface="Calibri"/>
                <a:cs typeface="Calibri"/>
                <a:sym typeface="Calibri"/>
              </a:rPr>
              <a:t>:.2f specifies two decimal points. </a:t>
            </a:r>
            <a:r>
              <a:rPr b="1" i="0" lang="en-US" sz="1200" u="sng">
                <a:solidFill>
                  <a:schemeClr val="dk1"/>
                </a:solidFill>
                <a:latin typeface="Calibri"/>
                <a:ea typeface="Calibri"/>
                <a:cs typeface="Calibri"/>
                <a:sym typeface="Calibri"/>
                <a:hlinkClick r:id="rId2"/>
              </a:rPr>
              <a:t>https://docs.python.org/2/library/string.html</a:t>
            </a:r>
            <a:r>
              <a:rPr b="1" i="0" lang="en-US" sz="1200">
                <a:solidFill>
                  <a:schemeClr val="dk1"/>
                </a:solidFill>
                <a:latin typeface="Calibri"/>
                <a:ea typeface="Calibri"/>
                <a:cs typeface="Calibri"/>
                <a:sym typeface="Calibri"/>
              </a:rPr>
              <a:t> talks about syntax with str.format(). When we spoke in class I was mentioning an old format I was used to which used '%' instead of ':’.</a:t>
            </a:r>
            <a:endParaRPr/>
          </a:p>
          <a:p>
            <a:pPr indent="-95250" lvl="0" marL="171450" marR="0" rtl="0" algn="l">
              <a:lnSpc>
                <a:spcPct val="100000"/>
              </a:lnSpc>
              <a:spcBef>
                <a:spcPts val="0"/>
              </a:spcBef>
              <a:spcAft>
                <a:spcPts val="0"/>
              </a:spcAft>
              <a:buClr>
                <a:schemeClr val="dk1"/>
              </a:buClr>
              <a:buSzPts val="1200"/>
              <a:buFont typeface="Arial"/>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58" name="Google Shape;158;g5c9a3d3b74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PyDocs: the documentation of all Python, found here: https://docs.python.org/2/index.html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will often pop up as the first google search hit, so it's important to be able to understand the various conventions used </a:t>
            </a:r>
            <a:endParaRPr/>
          </a:p>
        </p:txBody>
      </p:sp>
      <p:sp>
        <p:nvSpPr>
          <p:cNvPr id="674" name="Google Shape;674;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Everything after the # sign on the same line will be ignored.</a:t>
            </a:r>
            <a:endParaRPr/>
          </a:p>
        </p:txBody>
      </p:sp>
      <p:sp>
        <p:nvSpPr>
          <p:cNvPr id="732" name="Google Shape;732;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Everything between the pairs of """ or ''' will be ignored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Same thing about indenting goes for these -- they must have the same indent as the code that surrounds them</a:t>
            </a:r>
            <a:endParaRPr/>
          </a:p>
        </p:txBody>
      </p:sp>
      <p:sp>
        <p:nvSpPr>
          <p:cNvPr id="741" name="Google Shape;741;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general, you should strive to write code that is so clear that it doesn't need comments. This isn't always practical, though...</a:t>
            </a:r>
            <a:endParaRPr/>
          </a:p>
        </p:txBody>
      </p:sp>
      <p:sp>
        <p:nvSpPr>
          <p:cNvPr id="749" name="Google Shape;749;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c9a3d3b74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c9a3d3b74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those at home, reading these slides, please try these in your jupyter notebook so see the results. Note that we will discuss the round function in more detail in this lecture.</a:t>
            </a:r>
            <a:endParaRPr/>
          </a:p>
        </p:txBody>
      </p:sp>
      <p:sp>
        <p:nvSpPr>
          <p:cNvPr id="166" name="Google Shape;166;g5c9a3d3b74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6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6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6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7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7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7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6" name="Google Shape;806;p7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4" name="Google Shape;814;p7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7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c9a3d3b74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c9a3d3b74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those at home, reading these slides, please try these in your jupyter notebook so see the results. Note that we will discuss the round function in more detail in this lecture.</a:t>
            </a:r>
            <a:endParaRPr/>
          </a:p>
          <a:p>
            <a:pPr indent="0" lvl="0" marL="0" rtl="0" algn="l">
              <a:spcBef>
                <a:spcPts val="0"/>
              </a:spcBef>
              <a:spcAft>
                <a:spcPts val="0"/>
              </a:spcAft>
              <a:buNone/>
            </a:pPr>
            <a:r>
              <a:t/>
            </a:r>
            <a:endParaRPr/>
          </a:p>
        </p:txBody>
      </p:sp>
      <p:sp>
        <p:nvSpPr>
          <p:cNvPr id="174" name="Google Shape;174;g5c9a3d3b74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7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84" name="Shape 84"/>
        <p:cNvGrpSpPr/>
        <p:nvPr/>
      </p:nvGrpSpPr>
      <p:grpSpPr>
        <a:xfrm>
          <a:off x="0" y="0"/>
          <a:ext cx="0" cy="0"/>
          <a:chOff x="0" y="0"/>
          <a:chExt cx="0" cy="0"/>
        </a:xfrm>
      </p:grpSpPr>
      <p:sp>
        <p:nvSpPr>
          <p:cNvPr id="85" name="Google Shape;85;p90"/>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rmAutofit/>
          </a:bodyPr>
          <a:lstStyle>
            <a:lvl1pPr lv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86" name="Google Shape;86;p90"/>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rmAutofit/>
          </a:bodyPr>
          <a:lstStyle>
            <a:lvl1pPr indent="-431800" lvl="0" marL="457200" algn="l">
              <a:spcBef>
                <a:spcPts val="640"/>
              </a:spcBef>
              <a:spcAft>
                <a:spcPts val="0"/>
              </a:spcAft>
              <a:buClr>
                <a:schemeClr val="dk1"/>
              </a:buClr>
              <a:buSzPts val="3200"/>
              <a:buChar char="•"/>
              <a:defRPr/>
            </a:lvl1pPr>
            <a:lvl2pPr indent="-406400" lvl="1" marL="914400" algn="l">
              <a:spcBef>
                <a:spcPts val="560"/>
              </a:spcBef>
              <a:spcAft>
                <a:spcPts val="0"/>
              </a:spcAft>
              <a:buClr>
                <a:schemeClr val="dk1"/>
              </a:buClr>
              <a:buSzPts val="2800"/>
              <a:buChar char="–"/>
              <a:defRPr/>
            </a:lvl2pPr>
            <a:lvl3pPr indent="-381000" lvl="2" marL="1371600" algn="l">
              <a:spcBef>
                <a:spcPts val="480"/>
              </a:spcBef>
              <a:spcAft>
                <a:spcPts val="0"/>
              </a:spcAft>
              <a:buClr>
                <a:schemeClr val="dk1"/>
              </a:buClr>
              <a:buSzPts val="2400"/>
              <a:buChar char="•"/>
              <a:defRPr/>
            </a:lvl3pPr>
            <a:lvl4pPr indent="-355600" lvl="3" marL="1828800" algn="l">
              <a:spcBef>
                <a:spcPts val="400"/>
              </a:spcBef>
              <a:spcAft>
                <a:spcPts val="0"/>
              </a:spcAft>
              <a:buClr>
                <a:schemeClr val="dk1"/>
              </a:buClr>
              <a:buSzPts val="2000"/>
              <a:buChar char="–"/>
              <a:defRPr/>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8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8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8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8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8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8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8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1.gif"/><Relationship Id="rId6" Type="http://schemas.openxmlformats.org/officeDocument/2006/relationships/image" Target="../media/image3.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geeksforgeeks.org/python-format-fun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geeksforgeeks.org/python-format-fun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image" Target="../media/image6.jpg"/><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9.jpg"/><Relationship Id="rId9" Type="http://schemas.openxmlformats.org/officeDocument/2006/relationships/image" Target="../media/image14.jpg"/><Relationship Id="rId5" Type="http://schemas.openxmlformats.org/officeDocument/2006/relationships/image" Target="../media/image10.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oo.gl/forms/x1G57MV2QXJ8tXQG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docs.python.org/2/library/functions.html" TargetMode="External"/><Relationship Id="rId4" Type="http://schemas.openxmlformats.org/officeDocument/2006/relationships/hyperlink" Target="https://docs.python.org/2/library/functions.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docs.python.org/2.7/py-mod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
          <p:cNvSpPr txBox="1"/>
          <p:nvPr>
            <p:ph type="ctrTitle"/>
          </p:nvPr>
        </p:nvSpPr>
        <p:spPr>
          <a:xfrm>
            <a:off x="0" y="3740970"/>
            <a:ext cx="91440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latin typeface="Calibri"/>
                <a:ea typeface="Calibri"/>
                <a:cs typeface="Calibri"/>
                <a:sym typeface="Calibri"/>
              </a:rPr>
              <a:t>Welcome to Programming Bootcamp!</a:t>
            </a:r>
            <a:endParaRPr/>
          </a:p>
        </p:txBody>
      </p:sp>
      <p:pic>
        <p:nvPicPr>
          <p:cNvPr id="95" name="Google Shape;95;p1"/>
          <p:cNvPicPr preferRelativeResize="0"/>
          <p:nvPr/>
        </p:nvPicPr>
        <p:blipFill rotWithShape="1">
          <a:blip r:embed="rId3">
            <a:alphaModFix/>
          </a:blip>
          <a:srcRect b="0" l="0" r="0" t="0"/>
          <a:stretch/>
        </p:blipFill>
        <p:spPr>
          <a:xfrm>
            <a:off x="3123256" y="914400"/>
            <a:ext cx="2897488" cy="3178249"/>
          </a:xfrm>
          <a:prstGeom prst="rect">
            <a:avLst/>
          </a:prstGeom>
          <a:noFill/>
          <a:ln>
            <a:noFill/>
          </a:ln>
        </p:spPr>
      </p:pic>
      <p:pic>
        <p:nvPicPr>
          <p:cNvPr descr="http://upibi.org/wp-content/uploads/2015/03/IBI-logo-with-text.jpg" id="96" name="Google Shape;96;p1"/>
          <p:cNvPicPr preferRelativeResize="0"/>
          <p:nvPr/>
        </p:nvPicPr>
        <p:blipFill rotWithShape="1">
          <a:blip r:embed="rId4">
            <a:alphaModFix/>
          </a:blip>
          <a:srcRect b="0" l="0" r="0" t="0"/>
          <a:stretch/>
        </p:blipFill>
        <p:spPr>
          <a:xfrm>
            <a:off x="4752821" y="6016253"/>
            <a:ext cx="1652204" cy="610068"/>
          </a:xfrm>
          <a:prstGeom prst="rect">
            <a:avLst/>
          </a:prstGeom>
          <a:noFill/>
          <a:ln>
            <a:noFill/>
          </a:ln>
        </p:spPr>
      </p:pic>
      <p:sp>
        <p:nvSpPr>
          <p:cNvPr id="97" name="Google Shape;97;p1"/>
          <p:cNvSpPr txBox="1"/>
          <p:nvPr/>
        </p:nvSpPr>
        <p:spPr>
          <a:xfrm>
            <a:off x="3248627" y="6236736"/>
            <a:ext cx="1504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Sponsored by:</a:t>
            </a:r>
            <a:endParaRPr/>
          </a:p>
        </p:txBody>
      </p:sp>
      <p:sp>
        <p:nvSpPr>
          <p:cNvPr id="98" name="Google Shape;98;p1"/>
          <p:cNvSpPr txBox="1"/>
          <p:nvPr/>
        </p:nvSpPr>
        <p:spPr>
          <a:xfrm>
            <a:off x="1239950" y="4872338"/>
            <a:ext cx="6524400" cy="584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2400">
                <a:solidFill>
                  <a:srgbClr val="7F7F7F"/>
                </a:solidFill>
                <a:latin typeface="Calibri"/>
                <a:ea typeface="Calibri"/>
                <a:cs typeface="Calibri"/>
                <a:sym typeface="Calibri"/>
              </a:rPr>
              <a:t>(Please sign-in on the counter near the back door)</a:t>
            </a:r>
            <a:endParaRPr sz="2400">
              <a:solidFill>
                <a:schemeClr val="dk1"/>
              </a:solidFill>
            </a:endParaRPr>
          </a:p>
          <a:p>
            <a:pPr indent="0" lvl="0" marL="0" marR="0" rtl="0" algn="ctr">
              <a:spcBef>
                <a:spcPts val="0"/>
              </a:spcBef>
              <a:spcAft>
                <a:spcPts val="0"/>
              </a:spcAft>
              <a:buNone/>
            </a:pPr>
            <a:r>
              <a:t/>
            </a:r>
            <a:endParaRPr sz="3200">
              <a:solidFill>
                <a:srgbClr val="7F7F7F"/>
              </a:solidFill>
              <a:latin typeface="Calibri"/>
              <a:ea typeface="Calibri"/>
              <a:cs typeface="Calibri"/>
              <a:sym typeface="Calibri"/>
            </a:endParaRPr>
          </a:p>
        </p:txBody>
      </p:sp>
      <p:pic>
        <p:nvPicPr>
          <p:cNvPr id="99" name="Google Shape;99;p1"/>
          <p:cNvPicPr preferRelativeResize="0"/>
          <p:nvPr/>
        </p:nvPicPr>
        <p:blipFill rotWithShape="1">
          <a:blip r:embed="rId5">
            <a:alphaModFix/>
          </a:blip>
          <a:srcRect b="0" l="0" r="0" t="0"/>
          <a:stretch/>
        </p:blipFill>
        <p:spPr>
          <a:xfrm>
            <a:off x="89211" y="6038831"/>
            <a:ext cx="1806498" cy="595400"/>
          </a:xfrm>
          <a:prstGeom prst="rect">
            <a:avLst/>
          </a:prstGeom>
          <a:noFill/>
          <a:ln>
            <a:noFill/>
          </a:ln>
        </p:spPr>
      </p:pic>
      <p:pic>
        <p:nvPicPr>
          <p:cNvPr id="100" name="Google Shape;100;p1"/>
          <p:cNvPicPr preferRelativeResize="0"/>
          <p:nvPr/>
        </p:nvPicPr>
        <p:blipFill rotWithShape="1">
          <a:blip r:embed="rId6">
            <a:alphaModFix/>
          </a:blip>
          <a:srcRect b="17614" l="0" r="0" t="17994"/>
          <a:stretch/>
        </p:blipFill>
        <p:spPr>
          <a:xfrm>
            <a:off x="6493928" y="5951094"/>
            <a:ext cx="1270416" cy="818047"/>
          </a:xfrm>
          <a:prstGeom prst="rect">
            <a:avLst/>
          </a:prstGeom>
          <a:noFill/>
          <a:ln>
            <a:noFill/>
          </a:ln>
        </p:spPr>
      </p:pic>
      <p:pic>
        <p:nvPicPr>
          <p:cNvPr id="101" name="Google Shape;101;p1"/>
          <p:cNvPicPr preferRelativeResize="0"/>
          <p:nvPr/>
        </p:nvPicPr>
        <p:blipFill rotWithShape="1">
          <a:blip r:embed="rId7">
            <a:alphaModFix/>
          </a:blip>
          <a:srcRect b="0" l="0" r="0" t="0"/>
          <a:stretch/>
        </p:blipFill>
        <p:spPr>
          <a:xfrm>
            <a:off x="7880006" y="5935264"/>
            <a:ext cx="928350" cy="8128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5c9a3d3b74_0_79"/>
          <p:cNvSpPr txBox="1"/>
          <p:nvPr>
            <p:ph type="title"/>
          </p:nvPr>
        </p:nvSpPr>
        <p:spPr>
          <a:xfrm>
            <a:off x="228600" y="-85650"/>
            <a:ext cx="8686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Printing rounded numbers with strings</a:t>
            </a:r>
            <a:endParaRPr sz="3600"/>
          </a:p>
        </p:txBody>
      </p:sp>
      <p:sp>
        <p:nvSpPr>
          <p:cNvPr id="185" name="Google Shape;185;g5c9a3d3b74_0_79"/>
          <p:cNvSpPr txBox="1"/>
          <p:nvPr>
            <p:ph idx="1" type="body"/>
          </p:nvPr>
        </p:nvSpPr>
        <p:spPr>
          <a:xfrm>
            <a:off x="228600" y="847375"/>
            <a:ext cx="8458200" cy="617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1600"/>
              <a:t>pi</a:t>
            </a:r>
            <a:r>
              <a:rPr lang="en-US" sz="1600">
                <a:solidFill>
                  <a:srgbClr val="9900FF"/>
                </a:solidFill>
              </a:rPr>
              <a:t> =</a:t>
            </a:r>
            <a:r>
              <a:rPr lang="en-US" sz="1600"/>
              <a:t> </a:t>
            </a:r>
            <a:r>
              <a:rPr lang="en-US" sz="1600">
                <a:solidFill>
                  <a:srgbClr val="38761D"/>
                </a:solidFill>
              </a:rPr>
              <a:t>3.14159265359</a:t>
            </a:r>
            <a:endParaRPr sz="1600">
              <a:solidFill>
                <a:srgbClr val="38761D"/>
              </a:solidFill>
            </a:endParaRPr>
          </a:p>
          <a:p>
            <a:pPr indent="0" lvl="0" marL="0" rtl="0" algn="l">
              <a:spcBef>
                <a:spcPts val="360"/>
              </a:spcBef>
              <a:spcAft>
                <a:spcPts val="0"/>
              </a:spcAft>
              <a:buNone/>
            </a:pPr>
            <a:r>
              <a:t/>
            </a:r>
            <a:endParaRPr sz="600"/>
          </a:p>
          <a:p>
            <a:pPr indent="-330200" lvl="0" marL="457200" rtl="0" algn="l">
              <a:spcBef>
                <a:spcPts val="360"/>
              </a:spcBef>
              <a:spcAft>
                <a:spcPts val="0"/>
              </a:spcAft>
              <a:buSzPts val="1600"/>
              <a:buChar char="•"/>
            </a:pPr>
            <a:r>
              <a:rPr lang="en-US" sz="1600"/>
              <a:t> THE ROUND FUNCTION*</a:t>
            </a:r>
            <a:endParaRPr sz="1600"/>
          </a:p>
          <a:p>
            <a:pPr indent="-330200" lvl="1" marL="914400" rtl="0" algn="l">
              <a:spcBef>
                <a:spcPts val="0"/>
              </a:spcBef>
              <a:spcAft>
                <a:spcPts val="0"/>
              </a:spcAft>
              <a:buSzPts val="1600"/>
              <a:buChar char="–"/>
            </a:pPr>
            <a:r>
              <a:rPr lang="en-US" sz="1600"/>
              <a:t>the comma `,` operator inside print  statements automatically convert int and float ## objects to strings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a:t>
            </a:r>
            <a:r>
              <a:rPr lang="en-US" sz="1600"/>
              <a:t>, </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600"/>
          </a:p>
          <a:p>
            <a:pPr indent="-330200" lvl="0" marL="914400" rtl="0" algn="l">
              <a:spcBef>
                <a:spcPts val="360"/>
              </a:spcBef>
              <a:spcAft>
                <a:spcPts val="0"/>
              </a:spcAft>
              <a:buSzPts val="1600"/>
              <a:buChar char="•"/>
            </a:pPr>
            <a:r>
              <a:rPr lang="en-US" sz="1600"/>
              <a:t>the plus `+` operator inside print statements does not automatically convert objects to specific types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a:t>
            </a:r>
            <a:r>
              <a:rPr lang="en-US" sz="1600"/>
              <a:t>+ </a:t>
            </a:r>
            <a:r>
              <a:rPr lang="en-US" sz="1600">
                <a:solidFill>
                  <a:srgbClr val="38761D"/>
                </a:solidFill>
              </a:rPr>
              <a:t>str</a:t>
            </a:r>
            <a:r>
              <a:rPr lang="en-US" sz="1600"/>
              <a:t>(</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1600"/>
          </a:p>
          <a:p>
            <a:pPr indent="-330200" lvl="0" marL="457200" rtl="0" algn="l">
              <a:spcBef>
                <a:spcPts val="360"/>
              </a:spcBef>
              <a:spcAft>
                <a:spcPts val="0"/>
              </a:spcAft>
              <a:buSzPts val="1600"/>
              <a:buChar char="•"/>
            </a:pPr>
            <a:r>
              <a:rPr lang="en-US" sz="1600"/>
              <a:t>STRING FORMATTING OPERATOR `%`</a:t>
            </a:r>
            <a:endParaRPr sz="1600"/>
          </a:p>
          <a:p>
            <a:pPr indent="-330200" lvl="1" marL="914400" rtl="0" algn="l">
              <a:spcBef>
                <a:spcPts val="0"/>
              </a:spcBef>
              <a:spcAft>
                <a:spcPts val="0"/>
              </a:spcAft>
              <a:buSzPts val="1600"/>
              <a:buChar char="–"/>
            </a:pPr>
            <a:r>
              <a:rPr lang="en-US" sz="1600"/>
              <a:t>“the old way” of formatting strings in python. The syntax is: ((str_format) % (values))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%.2f"</a:t>
            </a:r>
            <a:r>
              <a:rPr lang="en-US" sz="1600"/>
              <a:t>) % (pi))</a:t>
            </a:r>
            <a:br>
              <a:rPr lang="en-US" sz="1600"/>
            </a:br>
            <a:endParaRPr sz="1600"/>
          </a:p>
          <a:p>
            <a:pPr indent="-330200" lvl="0" marL="457200" rtl="0" algn="l">
              <a:spcBef>
                <a:spcPts val="360"/>
              </a:spcBef>
              <a:spcAft>
                <a:spcPts val="0"/>
              </a:spcAft>
              <a:buSzPts val="1600"/>
              <a:buChar char="•"/>
            </a:pPr>
            <a:r>
              <a:rPr lang="en-US" sz="1600"/>
              <a:t>THE FORMAT FUNCTION</a:t>
            </a:r>
            <a:endParaRPr sz="1600"/>
          </a:p>
          <a:p>
            <a:pPr indent="-330200" lvl="1" marL="1371600" rtl="0" algn="l">
              <a:spcBef>
                <a:spcPts val="0"/>
              </a:spcBef>
              <a:spcAft>
                <a:spcPts val="0"/>
              </a:spcAft>
              <a:buSzPts val="1600"/>
              <a:buChar char="–"/>
            </a:pPr>
            <a:r>
              <a:rPr lang="en-US" sz="1600"/>
              <a:t>the formatting function is “the new way” of formatting strings in python it allows the user to concatenate elements within a string through position formatting.</a:t>
            </a:r>
            <a:endParaRPr sz="1600"/>
          </a:p>
          <a:p>
            <a:pPr indent="-330200" lvl="1" marL="1371600" rtl="0" algn="l">
              <a:spcBef>
                <a:spcPts val="0"/>
              </a:spcBef>
              <a:spcAft>
                <a:spcPts val="0"/>
              </a:spcAft>
              <a:buSzPts val="1600"/>
              <a:buChar char="–"/>
            </a:pPr>
            <a:r>
              <a:rPr lang="en-US" sz="1600"/>
              <a:t>See: </a:t>
            </a:r>
            <a:r>
              <a:rPr lang="en-US" sz="1600" u="sng">
                <a:solidFill>
                  <a:schemeClr val="hlink"/>
                </a:solidFill>
                <a:hlinkClick r:id="rId3"/>
              </a:rPr>
              <a:t>https://www.geeksforgeeks.org/python-format-function/</a:t>
            </a:r>
            <a:endParaRPr sz="1600"/>
          </a:p>
          <a:p>
            <a:pPr indent="457200" lvl="0" marL="0" rtl="0" algn="l">
              <a:spcBef>
                <a:spcPts val="360"/>
              </a:spcBef>
              <a:spcAft>
                <a:spcPts val="0"/>
              </a:spcAft>
              <a:buNone/>
            </a:pPr>
            <a:r>
              <a:rPr lang="en-US" sz="1600">
                <a:solidFill>
                  <a:srgbClr val="38761D"/>
                </a:solidFill>
              </a:rPr>
              <a:t>print</a:t>
            </a:r>
            <a:r>
              <a:rPr lang="en-US" sz="1600"/>
              <a:t>((</a:t>
            </a:r>
            <a:r>
              <a:rPr lang="en-US" sz="1600">
                <a:solidFill>
                  <a:schemeClr val="accent2"/>
                </a:solidFill>
              </a:rPr>
              <a:t>"pi: {0:.2f}"</a:t>
            </a:r>
            <a:r>
              <a:rPr lang="en-US" sz="1600"/>
              <a:t>).format(pi))</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p:txBody>
      </p:sp>
      <p:sp>
        <p:nvSpPr>
          <p:cNvPr id="186" name="Google Shape;186;g5c9a3d3b74_0_79"/>
          <p:cNvSpPr txBox="1"/>
          <p:nvPr>
            <p:ph idx="12" type="sldNum"/>
          </p:nvPr>
        </p:nvSpPr>
        <p:spPr>
          <a:xfrm>
            <a:off x="8345250" y="6356350"/>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5c9a3d3b74_0_86"/>
          <p:cNvSpPr txBox="1"/>
          <p:nvPr>
            <p:ph type="title"/>
          </p:nvPr>
        </p:nvSpPr>
        <p:spPr>
          <a:xfrm>
            <a:off x="228600" y="-85650"/>
            <a:ext cx="8686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Printing rounded numbers with strings</a:t>
            </a:r>
            <a:endParaRPr sz="3600"/>
          </a:p>
        </p:txBody>
      </p:sp>
      <p:sp>
        <p:nvSpPr>
          <p:cNvPr id="193" name="Google Shape;193;g5c9a3d3b74_0_86"/>
          <p:cNvSpPr txBox="1"/>
          <p:nvPr>
            <p:ph idx="1" type="body"/>
          </p:nvPr>
        </p:nvSpPr>
        <p:spPr>
          <a:xfrm>
            <a:off x="228600" y="847375"/>
            <a:ext cx="8458200" cy="617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1600"/>
              <a:t>pi</a:t>
            </a:r>
            <a:r>
              <a:rPr lang="en-US" sz="1600">
                <a:solidFill>
                  <a:srgbClr val="9900FF"/>
                </a:solidFill>
              </a:rPr>
              <a:t> =</a:t>
            </a:r>
            <a:r>
              <a:rPr lang="en-US" sz="1600"/>
              <a:t> </a:t>
            </a:r>
            <a:r>
              <a:rPr lang="en-US" sz="1600">
                <a:solidFill>
                  <a:srgbClr val="38761D"/>
                </a:solidFill>
              </a:rPr>
              <a:t>3.14159265359</a:t>
            </a:r>
            <a:endParaRPr sz="1600">
              <a:solidFill>
                <a:srgbClr val="38761D"/>
              </a:solidFill>
            </a:endParaRPr>
          </a:p>
          <a:p>
            <a:pPr indent="0" lvl="0" marL="0" rtl="0" algn="l">
              <a:spcBef>
                <a:spcPts val="360"/>
              </a:spcBef>
              <a:spcAft>
                <a:spcPts val="0"/>
              </a:spcAft>
              <a:buNone/>
            </a:pPr>
            <a:r>
              <a:t/>
            </a:r>
            <a:endParaRPr sz="600"/>
          </a:p>
          <a:p>
            <a:pPr indent="-330200" lvl="0" marL="457200" rtl="0" algn="l">
              <a:spcBef>
                <a:spcPts val="360"/>
              </a:spcBef>
              <a:spcAft>
                <a:spcPts val="0"/>
              </a:spcAft>
              <a:buSzPts val="1600"/>
              <a:buChar char="•"/>
            </a:pPr>
            <a:r>
              <a:rPr lang="en-US" sz="1600"/>
              <a:t> THE ROUND FUNCTION*</a:t>
            </a:r>
            <a:endParaRPr sz="1600"/>
          </a:p>
          <a:p>
            <a:pPr indent="-330200" lvl="1" marL="914400" rtl="0" algn="l">
              <a:spcBef>
                <a:spcPts val="0"/>
              </a:spcBef>
              <a:spcAft>
                <a:spcPts val="0"/>
              </a:spcAft>
              <a:buSzPts val="1600"/>
              <a:buChar char="–"/>
            </a:pPr>
            <a:r>
              <a:rPr lang="en-US" sz="1600"/>
              <a:t>the comma `,` operator inside print  statements automatically convert int and float ## objects to strings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a:t>
            </a:r>
            <a:r>
              <a:rPr lang="en-US" sz="1600"/>
              <a:t>, </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600"/>
          </a:p>
          <a:p>
            <a:pPr indent="-330200" lvl="0" marL="914400" rtl="0" algn="l">
              <a:spcBef>
                <a:spcPts val="360"/>
              </a:spcBef>
              <a:spcAft>
                <a:spcPts val="0"/>
              </a:spcAft>
              <a:buSzPts val="1600"/>
              <a:buChar char="•"/>
            </a:pPr>
            <a:r>
              <a:rPr lang="en-US" sz="1600"/>
              <a:t>the plus `+` operator inside print statements does not automatically convert objects to specific types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a:t>
            </a:r>
            <a:r>
              <a:rPr lang="en-US" sz="1600"/>
              <a:t>+ </a:t>
            </a:r>
            <a:r>
              <a:rPr lang="en-US" sz="1600">
                <a:solidFill>
                  <a:srgbClr val="38761D"/>
                </a:solidFill>
              </a:rPr>
              <a:t>str</a:t>
            </a:r>
            <a:r>
              <a:rPr lang="en-US" sz="1600"/>
              <a:t>(</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1600"/>
          </a:p>
          <a:p>
            <a:pPr indent="-330200" lvl="0" marL="457200" rtl="0" algn="l">
              <a:spcBef>
                <a:spcPts val="360"/>
              </a:spcBef>
              <a:spcAft>
                <a:spcPts val="0"/>
              </a:spcAft>
              <a:buSzPts val="1600"/>
              <a:buChar char="•"/>
            </a:pPr>
            <a:r>
              <a:rPr lang="en-US" sz="1600"/>
              <a:t>STRING FORMATTING OPERATOR `%`</a:t>
            </a:r>
            <a:endParaRPr sz="1600"/>
          </a:p>
          <a:p>
            <a:pPr indent="-330200" lvl="1" marL="914400" rtl="0" algn="l">
              <a:spcBef>
                <a:spcPts val="0"/>
              </a:spcBef>
              <a:spcAft>
                <a:spcPts val="0"/>
              </a:spcAft>
              <a:buSzPts val="1600"/>
              <a:buChar char="–"/>
            </a:pPr>
            <a:r>
              <a:rPr lang="en-US" sz="1600"/>
              <a:t>“the old way” of formatting strings in python. The syntax is: ((str_format) % (values))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%.2f"</a:t>
            </a:r>
            <a:r>
              <a:rPr lang="en-US" sz="1600"/>
              <a:t>) % (pi))</a:t>
            </a:r>
            <a:br>
              <a:rPr lang="en-US" sz="1600"/>
            </a:br>
            <a:endParaRPr sz="1600"/>
          </a:p>
          <a:p>
            <a:pPr indent="-330200" lvl="0" marL="457200" rtl="0" algn="l">
              <a:spcBef>
                <a:spcPts val="360"/>
              </a:spcBef>
              <a:spcAft>
                <a:spcPts val="0"/>
              </a:spcAft>
              <a:buSzPts val="1600"/>
              <a:buChar char="•"/>
            </a:pPr>
            <a:r>
              <a:rPr lang="en-US" sz="1600"/>
              <a:t>THE FORMAT FUNCTION</a:t>
            </a:r>
            <a:endParaRPr sz="1600"/>
          </a:p>
          <a:p>
            <a:pPr indent="-330200" lvl="1" marL="1371600" rtl="0" algn="l">
              <a:spcBef>
                <a:spcPts val="0"/>
              </a:spcBef>
              <a:spcAft>
                <a:spcPts val="0"/>
              </a:spcAft>
              <a:buSzPts val="1600"/>
              <a:buChar char="–"/>
            </a:pPr>
            <a:r>
              <a:rPr lang="en-US" sz="1600"/>
              <a:t>the formatting function is “the new way” of formatting strings in python it allows the user to concatenate elements within a string through position formatting.</a:t>
            </a:r>
            <a:endParaRPr sz="1600"/>
          </a:p>
          <a:p>
            <a:pPr indent="-330200" lvl="1" marL="1371600" rtl="0" algn="l">
              <a:spcBef>
                <a:spcPts val="0"/>
              </a:spcBef>
              <a:spcAft>
                <a:spcPts val="0"/>
              </a:spcAft>
              <a:buSzPts val="1600"/>
              <a:buChar char="–"/>
            </a:pPr>
            <a:r>
              <a:rPr lang="en-US" sz="1600"/>
              <a:t>See: </a:t>
            </a:r>
            <a:r>
              <a:rPr lang="en-US" sz="1600" u="sng">
                <a:solidFill>
                  <a:schemeClr val="hlink"/>
                </a:solidFill>
                <a:hlinkClick r:id="rId3"/>
              </a:rPr>
              <a:t>https://www.geeksforgeeks.org/python-format-function/</a:t>
            </a:r>
            <a:endParaRPr sz="1600"/>
          </a:p>
          <a:p>
            <a:pPr indent="457200" lvl="0" marL="0" rtl="0" algn="l">
              <a:spcBef>
                <a:spcPts val="360"/>
              </a:spcBef>
              <a:spcAft>
                <a:spcPts val="0"/>
              </a:spcAft>
              <a:buNone/>
            </a:pPr>
            <a:r>
              <a:rPr lang="en-US" sz="1600">
                <a:solidFill>
                  <a:srgbClr val="38761D"/>
                </a:solidFill>
              </a:rPr>
              <a:t>print</a:t>
            </a:r>
            <a:r>
              <a:rPr lang="en-US" sz="1600"/>
              <a:t>((</a:t>
            </a:r>
            <a:r>
              <a:rPr lang="en-US" sz="1600">
                <a:solidFill>
                  <a:schemeClr val="accent2"/>
                </a:solidFill>
              </a:rPr>
              <a:t>"pi: {0:.2f}"</a:t>
            </a:r>
            <a:r>
              <a:rPr lang="en-US" sz="1600"/>
              <a:t>).format(pi))</a:t>
            </a:r>
            <a:endParaRPr sz="1600"/>
          </a:p>
          <a:p>
            <a:pPr indent="-330200" lvl="0" marL="1371600" rtl="0" algn="l">
              <a:spcBef>
                <a:spcPts val="360"/>
              </a:spcBef>
              <a:spcAft>
                <a:spcPts val="0"/>
              </a:spcAft>
              <a:buSzPts val="1600"/>
              <a:buChar char="•"/>
            </a:pPr>
            <a:r>
              <a:rPr lang="en-US" sz="1600"/>
              <a:t>Note that if a position is not specified in the format function, its implied.</a:t>
            </a:r>
            <a:endParaRPr sz="1600"/>
          </a:p>
          <a:p>
            <a:pPr indent="457200" lvl="0" marL="0" rtl="0" algn="l">
              <a:spcBef>
                <a:spcPts val="360"/>
              </a:spcBef>
              <a:spcAft>
                <a:spcPts val="0"/>
              </a:spcAft>
              <a:buNone/>
            </a:pPr>
            <a:r>
              <a:rPr lang="en-US" sz="1600">
                <a:solidFill>
                  <a:srgbClr val="38761D"/>
                </a:solidFill>
              </a:rPr>
              <a:t>print</a:t>
            </a:r>
            <a:r>
              <a:rPr lang="en-US" sz="1600"/>
              <a:t>((</a:t>
            </a:r>
            <a:r>
              <a:rPr lang="en-US" sz="1600">
                <a:solidFill>
                  <a:schemeClr val="accent2"/>
                </a:solidFill>
              </a:rPr>
              <a:t>"pi: {:.2f}"</a:t>
            </a:r>
            <a:r>
              <a:rPr lang="en-US" sz="1600"/>
              <a:t>).format(pi))</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p:txBody>
      </p:sp>
      <p:sp>
        <p:nvSpPr>
          <p:cNvPr id="194" name="Google Shape;194;g5c9a3d3b74_0_86"/>
          <p:cNvSpPr txBox="1"/>
          <p:nvPr>
            <p:ph idx="12" type="sldNum"/>
          </p:nvPr>
        </p:nvSpPr>
        <p:spPr>
          <a:xfrm>
            <a:off x="8345250" y="6356350"/>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5c9a3d3b74_0_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Lab1: Review</a:t>
            </a:r>
            <a:endParaRPr/>
          </a:p>
        </p:txBody>
      </p:sp>
      <p:sp>
        <p:nvSpPr>
          <p:cNvPr id="201" name="Google Shape;201;g5c9a3d3b74_0_9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Object types: strings vs ints vs floats</a:t>
            </a:r>
            <a:endParaRPr/>
          </a:p>
          <a:p>
            <a:pPr indent="-342900" lvl="1" marL="914400" rtl="0" algn="l">
              <a:spcBef>
                <a:spcPts val="0"/>
              </a:spcBef>
              <a:spcAft>
                <a:spcPts val="0"/>
              </a:spcAft>
              <a:buSzPts val="1800"/>
              <a:buChar char="–"/>
            </a:pPr>
            <a:r>
              <a:rPr lang="en-US"/>
              <a:t>Different object types have different functions, but sometimes the functions have the same format.</a:t>
            </a:r>
            <a:endParaRPr/>
          </a:p>
          <a:p>
            <a:pPr indent="-342900" lvl="0" marL="457200" rtl="0" algn="l">
              <a:spcBef>
                <a:spcPts val="0"/>
              </a:spcBef>
              <a:spcAft>
                <a:spcPts val="0"/>
              </a:spcAft>
              <a:buSzPts val="1800"/>
              <a:buChar char="•"/>
            </a:pPr>
            <a:r>
              <a:rPr lang="en-US"/>
              <a:t>Printing Numbers</a:t>
            </a:r>
            <a:endParaRPr/>
          </a:p>
          <a:p>
            <a:pPr indent="-342900" lvl="1" marL="914400" rtl="0" algn="l">
              <a:spcBef>
                <a:spcPts val="0"/>
              </a:spcBef>
              <a:spcAft>
                <a:spcPts val="0"/>
              </a:spcAft>
              <a:buSzPts val="1800"/>
              <a:buChar char="–"/>
            </a:pPr>
            <a:r>
              <a:rPr lang="en-US"/>
              <a:t>There are so many ways to print numbers!</a:t>
            </a:r>
            <a:endParaRPr/>
          </a:p>
          <a:p>
            <a:pPr indent="-342900" lvl="0" marL="457200" rtl="0" algn="l">
              <a:spcBef>
                <a:spcPts val="0"/>
              </a:spcBef>
              <a:spcAft>
                <a:spcPts val="0"/>
              </a:spcAft>
              <a:buSzPts val="1800"/>
              <a:buChar char="•"/>
            </a:pPr>
            <a:r>
              <a:rPr lang="en-US"/>
              <a:t>Python mostly follows the Order of Operations</a:t>
            </a:r>
            <a:endParaRPr/>
          </a:p>
          <a:p>
            <a:pPr indent="-342900" lvl="1" marL="914400" rtl="0" algn="l">
              <a:spcBef>
                <a:spcPts val="0"/>
              </a:spcBef>
              <a:spcAft>
                <a:spcPts val="0"/>
              </a:spcAft>
              <a:buSzPts val="1800"/>
              <a:buChar char="–"/>
            </a:pPr>
            <a:r>
              <a:rPr lang="en-US"/>
              <a:t>The exponential operator goes before the negation operator</a:t>
            </a:r>
            <a:endParaRPr/>
          </a:p>
        </p:txBody>
      </p:sp>
      <p:sp>
        <p:nvSpPr>
          <p:cNvPr id="202" name="Google Shape;202;g5c9a3d3b74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5c9a3d3b74_0_10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Same Function Name,</a:t>
            </a:r>
            <a:endParaRPr/>
          </a:p>
          <a:p>
            <a:pPr indent="0" lvl="0" marL="0" rtl="0" algn="ctr">
              <a:spcBef>
                <a:spcPts val="0"/>
              </a:spcBef>
              <a:spcAft>
                <a:spcPts val="0"/>
              </a:spcAft>
              <a:buNone/>
            </a:pPr>
            <a:r>
              <a:rPr lang="en-US"/>
              <a:t>Different Function</a:t>
            </a:r>
            <a:endParaRPr/>
          </a:p>
        </p:txBody>
      </p:sp>
      <p:sp>
        <p:nvSpPr>
          <p:cNvPr id="209" name="Google Shape;209;g5c9a3d3b74_0_100"/>
          <p:cNvSpPr txBox="1"/>
          <p:nvPr>
            <p:ph idx="1" type="body"/>
          </p:nvPr>
        </p:nvSpPr>
        <p:spPr>
          <a:xfrm>
            <a:off x="457200" y="1600200"/>
            <a:ext cx="8229600" cy="452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Code:</a:t>
            </a:r>
            <a:endParaRPr/>
          </a:p>
          <a:p>
            <a:pPr indent="0" lvl="0" marL="0" rtl="0" algn="l">
              <a:spcBef>
                <a:spcPts val="360"/>
              </a:spcBef>
              <a:spcAft>
                <a:spcPts val="0"/>
              </a:spcAft>
              <a:buNone/>
            </a:pPr>
            <a:r>
              <a:rPr lang="en-US"/>
              <a:t>a </a:t>
            </a:r>
            <a:r>
              <a:rPr lang="en-US">
                <a:solidFill>
                  <a:srgbClr val="9900FF"/>
                </a:solidFill>
              </a:rPr>
              <a:t>= -</a:t>
            </a:r>
            <a:r>
              <a:rPr lang="en-US">
                <a:solidFill>
                  <a:srgbClr val="38761D"/>
                </a:solidFill>
              </a:rPr>
              <a:t>2</a:t>
            </a:r>
            <a:endParaRPr>
              <a:solidFill>
                <a:srgbClr val="38761D"/>
              </a:solidFill>
            </a:endParaRPr>
          </a:p>
          <a:p>
            <a:pPr indent="0" lvl="0" marL="0" rtl="0" algn="l">
              <a:spcBef>
                <a:spcPts val="360"/>
              </a:spcBef>
              <a:spcAft>
                <a:spcPts val="0"/>
              </a:spcAft>
              <a:buNone/>
            </a:pPr>
            <a:r>
              <a:rPr lang="en-US"/>
              <a:t>b </a:t>
            </a:r>
            <a:r>
              <a:rPr lang="en-US">
                <a:solidFill>
                  <a:srgbClr val="9900FF"/>
                </a:solidFill>
              </a:rPr>
              <a:t>= </a:t>
            </a:r>
            <a:r>
              <a:rPr lang="en-US">
                <a:solidFill>
                  <a:srgbClr val="38761D"/>
                </a:solidFill>
              </a:rPr>
              <a:t>2</a:t>
            </a:r>
            <a:endParaRPr>
              <a:solidFill>
                <a:srgbClr val="38761D"/>
              </a:solidFill>
            </a:endParaRPr>
          </a:p>
          <a:p>
            <a:pPr indent="0" lvl="0" marL="0" rtl="0" algn="l">
              <a:spcBef>
                <a:spcPts val="360"/>
              </a:spcBef>
              <a:spcAft>
                <a:spcPts val="0"/>
              </a:spcAft>
              <a:buNone/>
            </a:pPr>
            <a:r>
              <a:rPr lang="en-US"/>
              <a:t>equation </a:t>
            </a:r>
            <a:r>
              <a:rPr lang="en-US">
                <a:solidFill>
                  <a:srgbClr val="9900FF"/>
                </a:solidFill>
              </a:rPr>
              <a:t>= </a:t>
            </a:r>
            <a:r>
              <a:rPr lang="en-US"/>
              <a:t>a </a:t>
            </a:r>
            <a:r>
              <a:rPr lang="en-US">
                <a:solidFill>
                  <a:srgbClr val="9900FF"/>
                </a:solidFill>
              </a:rPr>
              <a:t>** </a:t>
            </a:r>
            <a:r>
              <a:rPr lang="en-US"/>
              <a:t>b</a:t>
            </a:r>
            <a:endParaRPr/>
          </a:p>
          <a:p>
            <a:pPr indent="0" lvl="0" marL="0" rtl="0" algn="l">
              <a:spcBef>
                <a:spcPts val="360"/>
              </a:spcBef>
              <a:spcAft>
                <a:spcPts val="0"/>
              </a:spcAft>
              <a:buNone/>
            </a:pPr>
            <a:r>
              <a:rPr lang="en-US">
                <a:solidFill>
                  <a:srgbClr val="38761D"/>
                </a:solidFill>
              </a:rPr>
              <a:t>print </a:t>
            </a:r>
            <a:r>
              <a:rPr lang="en-US"/>
              <a:t>(</a:t>
            </a:r>
            <a:r>
              <a:rPr lang="en-US"/>
              <a:t>equation</a:t>
            </a:r>
            <a:r>
              <a:rPr lang="en-US"/>
              <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Result:</a:t>
            </a:r>
            <a:endParaRPr/>
          </a:p>
        </p:txBody>
      </p:sp>
      <p:sp>
        <p:nvSpPr>
          <p:cNvPr id="210" name="Google Shape;210;g5c9a3d3b74_0_10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5c9a3d3b74_0_10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Same Function Name,</a:t>
            </a:r>
            <a:endParaRPr/>
          </a:p>
          <a:p>
            <a:pPr indent="0" lvl="0" marL="0" rtl="0" algn="ctr">
              <a:spcBef>
                <a:spcPts val="0"/>
              </a:spcBef>
              <a:spcAft>
                <a:spcPts val="0"/>
              </a:spcAft>
              <a:buNone/>
            </a:pPr>
            <a:r>
              <a:rPr lang="en-US"/>
              <a:t>Different Function</a:t>
            </a:r>
            <a:endParaRPr/>
          </a:p>
        </p:txBody>
      </p:sp>
      <p:sp>
        <p:nvSpPr>
          <p:cNvPr id="217" name="Google Shape;217;g5c9a3d3b74_0_107"/>
          <p:cNvSpPr txBox="1"/>
          <p:nvPr>
            <p:ph idx="1" type="body"/>
          </p:nvPr>
        </p:nvSpPr>
        <p:spPr>
          <a:xfrm>
            <a:off x="457200" y="1600200"/>
            <a:ext cx="8229600" cy="452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Code:</a:t>
            </a:r>
            <a:endParaRPr/>
          </a:p>
          <a:p>
            <a:pPr indent="0" lvl="0" marL="0" rtl="0" algn="l">
              <a:spcBef>
                <a:spcPts val="360"/>
              </a:spcBef>
              <a:spcAft>
                <a:spcPts val="0"/>
              </a:spcAft>
              <a:buNone/>
            </a:pPr>
            <a:r>
              <a:rPr lang="en-US"/>
              <a:t>a </a:t>
            </a:r>
            <a:r>
              <a:rPr lang="en-US">
                <a:solidFill>
                  <a:srgbClr val="9900FF"/>
                </a:solidFill>
              </a:rPr>
              <a:t>= -</a:t>
            </a:r>
            <a:r>
              <a:rPr lang="en-US">
                <a:solidFill>
                  <a:srgbClr val="38761D"/>
                </a:solidFill>
              </a:rPr>
              <a:t>2</a:t>
            </a:r>
            <a:endParaRPr>
              <a:solidFill>
                <a:srgbClr val="38761D"/>
              </a:solidFill>
            </a:endParaRPr>
          </a:p>
          <a:p>
            <a:pPr indent="0" lvl="0" marL="0" rtl="0" algn="l">
              <a:spcBef>
                <a:spcPts val="360"/>
              </a:spcBef>
              <a:spcAft>
                <a:spcPts val="0"/>
              </a:spcAft>
              <a:buNone/>
            </a:pPr>
            <a:r>
              <a:rPr lang="en-US"/>
              <a:t>b </a:t>
            </a:r>
            <a:r>
              <a:rPr lang="en-US">
                <a:solidFill>
                  <a:srgbClr val="9900FF"/>
                </a:solidFill>
              </a:rPr>
              <a:t>= </a:t>
            </a:r>
            <a:r>
              <a:rPr lang="en-US">
                <a:solidFill>
                  <a:srgbClr val="38761D"/>
                </a:solidFill>
              </a:rPr>
              <a:t>2</a:t>
            </a:r>
            <a:endParaRPr>
              <a:solidFill>
                <a:srgbClr val="38761D"/>
              </a:solidFill>
            </a:endParaRPr>
          </a:p>
          <a:p>
            <a:pPr indent="0" lvl="0" marL="0" rtl="0" algn="l">
              <a:spcBef>
                <a:spcPts val="360"/>
              </a:spcBef>
              <a:spcAft>
                <a:spcPts val="0"/>
              </a:spcAft>
              <a:buNone/>
            </a:pPr>
            <a:r>
              <a:rPr lang="en-US"/>
              <a:t>equation </a:t>
            </a:r>
            <a:r>
              <a:rPr lang="en-US">
                <a:solidFill>
                  <a:srgbClr val="9900FF"/>
                </a:solidFill>
              </a:rPr>
              <a:t>= -</a:t>
            </a:r>
            <a:r>
              <a:rPr lang="en-US">
                <a:solidFill>
                  <a:srgbClr val="38761D"/>
                </a:solidFill>
              </a:rPr>
              <a:t>2 </a:t>
            </a:r>
            <a:r>
              <a:rPr lang="en-US">
                <a:solidFill>
                  <a:srgbClr val="9900FF"/>
                </a:solidFill>
              </a:rPr>
              <a:t>** </a:t>
            </a:r>
            <a:r>
              <a:rPr lang="en-US">
                <a:solidFill>
                  <a:srgbClr val="38761D"/>
                </a:solidFill>
              </a:rPr>
              <a:t>2</a:t>
            </a:r>
            <a:endParaRPr/>
          </a:p>
          <a:p>
            <a:pPr indent="0" lvl="0" marL="0" rtl="0" algn="l">
              <a:spcBef>
                <a:spcPts val="360"/>
              </a:spcBef>
              <a:spcAft>
                <a:spcPts val="0"/>
              </a:spcAft>
              <a:buNone/>
            </a:pPr>
            <a:r>
              <a:rPr lang="en-US">
                <a:solidFill>
                  <a:srgbClr val="38761D"/>
                </a:solidFill>
              </a:rPr>
              <a:t>print </a:t>
            </a:r>
            <a:r>
              <a:rPr lang="en-US"/>
              <a:t>(</a:t>
            </a:r>
            <a:r>
              <a:rPr lang="en-US"/>
              <a:t>equation</a:t>
            </a:r>
            <a:r>
              <a:rPr lang="en-US"/>
              <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Result:</a:t>
            </a:r>
            <a:endParaRPr/>
          </a:p>
        </p:txBody>
      </p:sp>
      <p:sp>
        <p:nvSpPr>
          <p:cNvPr id="218" name="Google Shape;218;g5c9a3d3b74_0_10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g5c9a3d3b74_0_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Lab1: Review</a:t>
            </a:r>
            <a:endParaRPr/>
          </a:p>
        </p:txBody>
      </p:sp>
      <p:sp>
        <p:nvSpPr>
          <p:cNvPr id="225" name="Google Shape;225;g5c9a3d3b74_0_1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Object types: strings vs ints vs floats</a:t>
            </a:r>
            <a:endParaRPr/>
          </a:p>
          <a:p>
            <a:pPr indent="-342900" lvl="1" marL="914400" rtl="0" algn="l">
              <a:spcBef>
                <a:spcPts val="0"/>
              </a:spcBef>
              <a:spcAft>
                <a:spcPts val="0"/>
              </a:spcAft>
              <a:buSzPts val="1800"/>
              <a:buChar char="–"/>
            </a:pPr>
            <a:r>
              <a:rPr lang="en-US"/>
              <a:t>Different object types have different functions, but sometimes the functions have the same format.</a:t>
            </a:r>
            <a:endParaRPr/>
          </a:p>
          <a:p>
            <a:pPr indent="-342900" lvl="0" marL="457200" rtl="0" algn="l">
              <a:spcBef>
                <a:spcPts val="0"/>
              </a:spcBef>
              <a:spcAft>
                <a:spcPts val="0"/>
              </a:spcAft>
              <a:buSzPts val="1800"/>
              <a:buChar char="•"/>
            </a:pPr>
            <a:r>
              <a:rPr lang="en-US"/>
              <a:t>Printing Numbers</a:t>
            </a:r>
            <a:endParaRPr/>
          </a:p>
          <a:p>
            <a:pPr indent="-342900" lvl="1" marL="914400" rtl="0" algn="l">
              <a:spcBef>
                <a:spcPts val="0"/>
              </a:spcBef>
              <a:spcAft>
                <a:spcPts val="0"/>
              </a:spcAft>
              <a:buSzPts val="1800"/>
              <a:buChar char="–"/>
            </a:pPr>
            <a:r>
              <a:rPr lang="en-US"/>
              <a:t>There are so many ways to print numbers!</a:t>
            </a:r>
            <a:endParaRPr/>
          </a:p>
          <a:p>
            <a:pPr indent="-342900" lvl="0" marL="457200" rtl="0" algn="l">
              <a:spcBef>
                <a:spcPts val="0"/>
              </a:spcBef>
              <a:spcAft>
                <a:spcPts val="0"/>
              </a:spcAft>
              <a:buSzPts val="1800"/>
              <a:buChar char="•"/>
            </a:pPr>
            <a:r>
              <a:rPr lang="en-US"/>
              <a:t>Python mostly follows the Order of Operations</a:t>
            </a:r>
            <a:endParaRPr/>
          </a:p>
          <a:p>
            <a:pPr indent="-342900" lvl="1" marL="914400" rtl="0" algn="l">
              <a:spcBef>
                <a:spcPts val="0"/>
              </a:spcBef>
              <a:spcAft>
                <a:spcPts val="0"/>
              </a:spcAft>
              <a:buSzPts val="1800"/>
              <a:buChar char="–"/>
            </a:pPr>
            <a:r>
              <a:rPr lang="en-US"/>
              <a:t>The exponential operator goes before the negation operator</a:t>
            </a:r>
            <a:endParaRPr/>
          </a:p>
        </p:txBody>
      </p:sp>
      <p:sp>
        <p:nvSpPr>
          <p:cNvPr id="226" name="Google Shape;226;g5c9a3d3b74_0_1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g5c9a3d3b74_0_114"/>
          <p:cNvSpPr txBox="1"/>
          <p:nvPr/>
        </p:nvSpPr>
        <p:spPr>
          <a:xfrm>
            <a:off x="1441375" y="1082700"/>
            <a:ext cx="59346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Calibri"/>
                <a:ea typeface="Calibri"/>
                <a:cs typeface="Calibri"/>
                <a:sym typeface="Calibri"/>
              </a:rPr>
              <a:t>Any specific questions about the homework?</a:t>
            </a:r>
            <a:endParaRPr sz="2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
          <p:cNvSpPr txBox="1"/>
          <p:nvPr>
            <p:ph type="ctrTitle"/>
          </p:nvPr>
        </p:nvSpPr>
        <p:spPr>
          <a:xfrm>
            <a:off x="685800" y="35814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latin typeface="Calibri"/>
                <a:ea typeface="Calibri"/>
                <a:cs typeface="Calibri"/>
                <a:sym typeface="Calibri"/>
              </a:rPr>
              <a:t>Writing code that makes decisions:</a:t>
            </a:r>
            <a:br>
              <a:rPr lang="en-US" sz="3959">
                <a:latin typeface="Calibri"/>
                <a:ea typeface="Calibri"/>
                <a:cs typeface="Calibri"/>
                <a:sym typeface="Calibri"/>
              </a:rPr>
            </a:br>
            <a:r>
              <a:rPr lang="en-US" sz="3959">
                <a:latin typeface="Calibri"/>
                <a:ea typeface="Calibri"/>
                <a:cs typeface="Calibri"/>
                <a:sym typeface="Calibri"/>
              </a:rPr>
              <a:t>if/else statements</a:t>
            </a:r>
            <a:endParaRPr/>
          </a:p>
        </p:txBody>
      </p:sp>
      <p:sp>
        <p:nvSpPr>
          <p:cNvPr id="234" name="Google Shape;234;p3"/>
          <p:cNvSpPr txBox="1"/>
          <p:nvPr>
            <p:ph idx="1" type="subTitle"/>
          </p:nvPr>
        </p:nvSpPr>
        <p:spPr>
          <a:xfrm>
            <a:off x="1371600" y="5181600"/>
            <a:ext cx="6400800" cy="1066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800"/>
              <a:buNone/>
            </a:pPr>
            <a:r>
              <a:rPr lang="en-US" sz="2800"/>
              <a:t>Lesson 2 – 7/25/18</a:t>
            </a:r>
            <a:endParaRPr/>
          </a:p>
          <a:p>
            <a:pPr indent="0" lvl="0" marL="0" rtl="0" algn="ctr">
              <a:spcBef>
                <a:spcPts val="560"/>
              </a:spcBef>
              <a:spcAft>
                <a:spcPts val="0"/>
              </a:spcAft>
              <a:buClr>
                <a:srgbClr val="888888"/>
              </a:buClr>
              <a:buSzPts val="2800"/>
              <a:buNone/>
            </a:pPr>
            <a:r>
              <a:t/>
            </a:r>
            <a:endParaRPr sz="2800"/>
          </a:p>
        </p:txBody>
      </p:sp>
      <p:pic>
        <p:nvPicPr>
          <p:cNvPr id="235" name="Google Shape;235;p3"/>
          <p:cNvPicPr preferRelativeResize="0"/>
          <p:nvPr/>
        </p:nvPicPr>
        <p:blipFill rotWithShape="1">
          <a:blip r:embed="rId3">
            <a:alphaModFix/>
          </a:blip>
          <a:srcRect b="0" l="0" r="0" t="0"/>
          <a:stretch/>
        </p:blipFill>
        <p:spPr>
          <a:xfrm>
            <a:off x="3333278" y="685800"/>
            <a:ext cx="2477444" cy="2717504"/>
          </a:xfrm>
          <a:prstGeom prst="rect">
            <a:avLst/>
          </a:prstGeom>
          <a:noFill/>
          <a:ln>
            <a:noFill/>
          </a:ln>
        </p:spPr>
      </p:pic>
      <p:sp>
        <p:nvSpPr>
          <p:cNvPr id="236" name="Google Shape;236;p3"/>
          <p:cNvSpPr/>
          <p:nvPr/>
        </p:nvSpPr>
        <p:spPr>
          <a:xfrm>
            <a:off x="2698795" y="6199909"/>
            <a:ext cx="37464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Slides created by: Dr. Sarah Middleton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Today's topics</a:t>
            </a:r>
            <a:endParaRPr/>
          </a:p>
        </p:txBody>
      </p:sp>
      <p:sp>
        <p:nvSpPr>
          <p:cNvPr id="243" name="Google Shape;24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3200"/>
              <a:buFont typeface="Calibri"/>
              <a:buAutoNum type="arabicPeriod"/>
            </a:pPr>
            <a:r>
              <a:rPr lang="en-US"/>
              <a:t> </a:t>
            </a:r>
            <a:r>
              <a:rPr lang="en-US">
                <a:latin typeface="Courier New"/>
                <a:ea typeface="Courier New"/>
                <a:cs typeface="Courier New"/>
                <a:sym typeface="Courier New"/>
              </a:rPr>
              <a:t>if/else</a:t>
            </a:r>
            <a:r>
              <a:rPr lang="en-US"/>
              <a:t> statements</a:t>
            </a:r>
            <a:endParaRPr/>
          </a:p>
          <a:p>
            <a:pPr indent="-571500" lvl="0" marL="571500" rtl="0" algn="l">
              <a:spcBef>
                <a:spcPts val="640"/>
              </a:spcBef>
              <a:spcAft>
                <a:spcPts val="0"/>
              </a:spcAft>
              <a:buClr>
                <a:schemeClr val="dk1"/>
              </a:buClr>
              <a:buSzPts val="3200"/>
              <a:buFont typeface="Calibri"/>
              <a:buAutoNum type="arabicPeriod"/>
            </a:pPr>
            <a:r>
              <a:rPr lang="en-US"/>
              <a:t>Built-in functions</a:t>
            </a:r>
            <a:endParaRPr/>
          </a:p>
          <a:p>
            <a:pPr indent="-571500" lvl="2" marL="1371600" rtl="0" algn="l">
              <a:spcBef>
                <a:spcPts val="480"/>
              </a:spcBef>
              <a:spcAft>
                <a:spcPts val="0"/>
              </a:spcAft>
              <a:buClr>
                <a:schemeClr val="dk1"/>
              </a:buClr>
              <a:buSzPts val="2400"/>
              <a:buChar char="•"/>
            </a:pPr>
            <a:r>
              <a:rPr lang="en-US">
                <a:latin typeface="Courier New"/>
                <a:ea typeface="Courier New"/>
                <a:cs typeface="Courier New"/>
                <a:sym typeface="Courier New"/>
              </a:rPr>
              <a:t>input()</a:t>
            </a:r>
            <a:r>
              <a:rPr lang="en-US"/>
              <a:t>, </a:t>
            </a:r>
            <a:r>
              <a:rPr lang="en-US">
                <a:latin typeface="Courier New"/>
                <a:ea typeface="Courier New"/>
                <a:cs typeface="Courier New"/>
                <a:sym typeface="Courier New"/>
              </a:rPr>
              <a:t>len()</a:t>
            </a:r>
            <a:r>
              <a:rPr lang="en-US"/>
              <a:t>, </a:t>
            </a:r>
            <a:r>
              <a:rPr lang="en-US">
                <a:latin typeface="Courier New"/>
                <a:ea typeface="Courier New"/>
                <a:cs typeface="Courier New"/>
                <a:sym typeface="Courier New"/>
              </a:rPr>
              <a:t>abs(), round()</a:t>
            </a:r>
            <a:endParaRPr/>
          </a:p>
          <a:p>
            <a:pPr indent="-571500" lvl="0" marL="571500" rtl="0" algn="l">
              <a:spcBef>
                <a:spcPts val="640"/>
              </a:spcBef>
              <a:spcAft>
                <a:spcPts val="0"/>
              </a:spcAft>
              <a:buClr>
                <a:schemeClr val="dk1"/>
              </a:buClr>
              <a:buSzPts val="3200"/>
              <a:buFont typeface="Calibri"/>
              <a:buAutoNum type="arabicPeriod"/>
            </a:pPr>
            <a:r>
              <a:rPr lang="en-US"/>
              <a:t>Non-built-in functions </a:t>
            </a:r>
            <a:endParaRPr/>
          </a:p>
          <a:p>
            <a:pPr indent="-571500" lvl="2" marL="1371600" rtl="0" algn="l">
              <a:spcBef>
                <a:spcPts val="480"/>
              </a:spcBef>
              <a:spcAft>
                <a:spcPts val="0"/>
              </a:spcAft>
              <a:buClr>
                <a:schemeClr val="dk1"/>
              </a:buClr>
              <a:buSzPts val="2400"/>
              <a:buChar char="•"/>
            </a:pPr>
            <a:r>
              <a:rPr lang="en-US"/>
              <a:t>a brief intro to modules</a:t>
            </a:r>
            <a:endParaRPr/>
          </a:p>
          <a:p>
            <a:pPr indent="-571500" lvl="0" marL="571500" rtl="0" algn="l">
              <a:spcBef>
                <a:spcPts val="640"/>
              </a:spcBef>
              <a:spcAft>
                <a:spcPts val="0"/>
              </a:spcAft>
              <a:buClr>
                <a:schemeClr val="dk1"/>
              </a:buClr>
              <a:buSzPts val="3200"/>
              <a:buFont typeface="Calibri"/>
              <a:buAutoNum type="arabicPeriod"/>
            </a:pPr>
            <a:r>
              <a:rPr lang="en-US"/>
              <a:t>How to read the PyDocs</a:t>
            </a:r>
            <a:endParaRPr/>
          </a:p>
          <a:p>
            <a:pPr indent="-571500" lvl="0" marL="571500" rtl="0" algn="l">
              <a:spcBef>
                <a:spcPts val="640"/>
              </a:spcBef>
              <a:spcAft>
                <a:spcPts val="0"/>
              </a:spcAft>
              <a:buClr>
                <a:schemeClr val="dk1"/>
              </a:buClr>
              <a:buSzPts val="3200"/>
              <a:buFont typeface="Calibri"/>
              <a:buAutoNum type="arabicPeriod"/>
            </a:pPr>
            <a:r>
              <a:rPr lang="en-US"/>
              <a:t>Commenting your code</a:t>
            </a:r>
            <a:endParaRPr/>
          </a:p>
          <a:p>
            <a:pPr indent="-368300" lvl="0" marL="571500" rtl="0" algn="l">
              <a:spcBef>
                <a:spcPts val="640"/>
              </a:spcBef>
              <a:spcAft>
                <a:spcPts val="0"/>
              </a:spcAft>
              <a:buClr>
                <a:schemeClr val="dk1"/>
              </a:buClr>
              <a:buSzPts val="3200"/>
              <a:buFont typeface="Calibri"/>
              <a:buNone/>
            </a:pPr>
            <a:r>
              <a:t/>
            </a:r>
            <a:endParaRPr/>
          </a:p>
        </p:txBody>
      </p:sp>
      <p:sp>
        <p:nvSpPr>
          <p:cNvPr id="244" name="Google Shape;24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1. if/else statements</a:t>
            </a:r>
            <a:endParaRPr/>
          </a:p>
        </p:txBody>
      </p:sp>
      <p:sp>
        <p:nvSpPr>
          <p:cNvPr id="251" name="Google Shape;251;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252" name="Google Shape;25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Control statements – what are they?</a:t>
            </a:r>
            <a:endParaRPr/>
          </a:p>
        </p:txBody>
      </p:sp>
      <p:sp>
        <p:nvSpPr>
          <p:cNvPr id="259" name="Google Shape;25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960"/>
              <a:buNone/>
            </a:pPr>
            <a:r>
              <a:rPr lang="en-US" sz="2960"/>
              <a:t>Programming is a lot like giving someone instructions or directions. For example, if I wanted to give you directions to my house, I might say...</a:t>
            </a:r>
            <a:endParaRPr/>
          </a:p>
          <a:p>
            <a:pPr indent="-285750" lvl="1" marL="742950" rtl="0" algn="l">
              <a:spcBef>
                <a:spcPts val="518"/>
              </a:spcBef>
              <a:spcAft>
                <a:spcPts val="0"/>
              </a:spcAft>
              <a:buClr>
                <a:schemeClr val="dk1"/>
              </a:buClr>
              <a:buSzPts val="2590"/>
              <a:buChar char="–"/>
            </a:pPr>
            <a:r>
              <a:rPr lang="en-US" sz="2590"/>
              <a:t>Turn right onto Main Street</a:t>
            </a:r>
            <a:endParaRPr/>
          </a:p>
          <a:p>
            <a:pPr indent="-285750" lvl="1" marL="742950" rtl="0" algn="l">
              <a:spcBef>
                <a:spcPts val="518"/>
              </a:spcBef>
              <a:spcAft>
                <a:spcPts val="0"/>
              </a:spcAft>
              <a:buClr>
                <a:schemeClr val="dk1"/>
              </a:buClr>
              <a:buSzPts val="2590"/>
              <a:buChar char="–"/>
            </a:pPr>
            <a:r>
              <a:rPr lang="en-US" sz="2590"/>
              <a:t>Turn left onto Maple Ave</a:t>
            </a:r>
            <a:endParaRPr/>
          </a:p>
          <a:p>
            <a:pPr indent="-285750" lvl="1" marL="742950" rtl="0" algn="l">
              <a:spcBef>
                <a:spcPts val="518"/>
              </a:spcBef>
              <a:spcAft>
                <a:spcPts val="0"/>
              </a:spcAft>
              <a:buClr>
                <a:schemeClr val="dk1"/>
              </a:buClr>
              <a:buSzPts val="2590"/>
              <a:buChar char="–"/>
            </a:pPr>
            <a:r>
              <a:rPr b="1" lang="en-US" sz="2590"/>
              <a:t>If</a:t>
            </a:r>
            <a:r>
              <a:rPr lang="en-US" sz="2590"/>
              <a:t> there is construction, continue straight on Maple Ave, turn right on Cat Lane, and left on Fake Street; </a:t>
            </a:r>
            <a:r>
              <a:rPr b="1" lang="en-US" sz="2590"/>
              <a:t>otherwise </a:t>
            </a:r>
            <a:r>
              <a:rPr lang="en-US" sz="2590"/>
              <a:t>cut through the empty lot to Fake Street</a:t>
            </a:r>
            <a:endParaRPr/>
          </a:p>
          <a:p>
            <a:pPr indent="-285750" lvl="1" marL="742950" rtl="0" algn="l">
              <a:spcBef>
                <a:spcPts val="518"/>
              </a:spcBef>
              <a:spcAft>
                <a:spcPts val="0"/>
              </a:spcAft>
              <a:buClr>
                <a:schemeClr val="dk1"/>
              </a:buClr>
              <a:buSzPts val="2590"/>
              <a:buChar char="–"/>
            </a:pPr>
            <a:r>
              <a:rPr lang="en-US" sz="2590"/>
              <a:t>Go straight on Fake Street until house 123</a:t>
            </a:r>
            <a:endParaRPr/>
          </a:p>
          <a:p>
            <a:pPr indent="0" lvl="0" marL="0" rtl="0" algn="l">
              <a:spcBef>
                <a:spcPts val="592"/>
              </a:spcBef>
              <a:spcAft>
                <a:spcPts val="0"/>
              </a:spcAft>
              <a:buClr>
                <a:schemeClr val="dk1"/>
              </a:buClr>
              <a:buSzPts val="2960"/>
              <a:buNone/>
            </a:pPr>
            <a:r>
              <a:t/>
            </a:r>
            <a:endParaRPr sz="2960"/>
          </a:p>
        </p:txBody>
      </p:sp>
      <p:sp>
        <p:nvSpPr>
          <p:cNvPr id="260" name="Google Shape;26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g5c9a3d3b74_0_47"/>
          <p:cNvPicPr preferRelativeResize="0"/>
          <p:nvPr/>
        </p:nvPicPr>
        <p:blipFill>
          <a:blip r:embed="rId3">
            <a:alphaModFix/>
          </a:blip>
          <a:stretch>
            <a:fillRect/>
          </a:stretch>
        </p:blipFill>
        <p:spPr>
          <a:xfrm>
            <a:off x="151550" y="2558067"/>
            <a:ext cx="1457350" cy="1457350"/>
          </a:xfrm>
          <a:prstGeom prst="rect">
            <a:avLst/>
          </a:prstGeom>
          <a:noFill/>
          <a:ln>
            <a:noFill/>
          </a:ln>
        </p:spPr>
      </p:pic>
      <p:pic>
        <p:nvPicPr>
          <p:cNvPr id="107" name="Google Shape;107;g5c9a3d3b74_0_47"/>
          <p:cNvPicPr preferRelativeResize="0"/>
          <p:nvPr/>
        </p:nvPicPr>
        <p:blipFill>
          <a:blip r:embed="rId4">
            <a:alphaModFix/>
          </a:blip>
          <a:stretch>
            <a:fillRect/>
          </a:stretch>
        </p:blipFill>
        <p:spPr>
          <a:xfrm>
            <a:off x="3193525" y="357375"/>
            <a:ext cx="1457350" cy="1457350"/>
          </a:xfrm>
          <a:prstGeom prst="rect">
            <a:avLst/>
          </a:prstGeom>
          <a:noFill/>
          <a:ln>
            <a:noFill/>
          </a:ln>
        </p:spPr>
      </p:pic>
      <p:pic>
        <p:nvPicPr>
          <p:cNvPr id="108" name="Google Shape;108;g5c9a3d3b74_0_47"/>
          <p:cNvPicPr preferRelativeResize="0"/>
          <p:nvPr/>
        </p:nvPicPr>
        <p:blipFill>
          <a:blip r:embed="rId5">
            <a:alphaModFix/>
          </a:blip>
          <a:stretch>
            <a:fillRect/>
          </a:stretch>
        </p:blipFill>
        <p:spPr>
          <a:xfrm>
            <a:off x="6173600" y="339079"/>
            <a:ext cx="1457350" cy="1457350"/>
          </a:xfrm>
          <a:prstGeom prst="rect">
            <a:avLst/>
          </a:prstGeom>
          <a:noFill/>
          <a:ln>
            <a:noFill/>
          </a:ln>
        </p:spPr>
      </p:pic>
      <p:pic>
        <p:nvPicPr>
          <p:cNvPr id="109" name="Google Shape;109;g5c9a3d3b74_0_47"/>
          <p:cNvPicPr preferRelativeResize="0"/>
          <p:nvPr/>
        </p:nvPicPr>
        <p:blipFill>
          <a:blip r:embed="rId6">
            <a:alphaModFix/>
          </a:blip>
          <a:stretch>
            <a:fillRect/>
          </a:stretch>
        </p:blipFill>
        <p:spPr>
          <a:xfrm>
            <a:off x="151550" y="4772733"/>
            <a:ext cx="1457349" cy="1457349"/>
          </a:xfrm>
          <a:prstGeom prst="rect">
            <a:avLst/>
          </a:prstGeom>
          <a:noFill/>
          <a:ln>
            <a:noFill/>
          </a:ln>
        </p:spPr>
      </p:pic>
      <p:pic>
        <p:nvPicPr>
          <p:cNvPr id="110" name="Google Shape;110;g5c9a3d3b74_0_47"/>
          <p:cNvPicPr preferRelativeResize="0"/>
          <p:nvPr/>
        </p:nvPicPr>
        <p:blipFill>
          <a:blip r:embed="rId7">
            <a:alphaModFix/>
          </a:blip>
          <a:stretch>
            <a:fillRect/>
          </a:stretch>
        </p:blipFill>
        <p:spPr>
          <a:xfrm>
            <a:off x="5918375" y="4772733"/>
            <a:ext cx="1457350" cy="1457350"/>
          </a:xfrm>
          <a:prstGeom prst="rect">
            <a:avLst/>
          </a:prstGeom>
          <a:noFill/>
          <a:ln>
            <a:noFill/>
          </a:ln>
        </p:spPr>
      </p:pic>
      <p:sp>
        <p:nvSpPr>
          <p:cNvPr id="111" name="Google Shape;111;g5c9a3d3b74_0_47"/>
          <p:cNvSpPr txBox="1"/>
          <p:nvPr/>
        </p:nvSpPr>
        <p:spPr>
          <a:xfrm>
            <a:off x="151550" y="692392"/>
            <a:ext cx="4377600" cy="15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t>Today’s TAs</a:t>
            </a:r>
            <a:endParaRPr b="1" sz="3600"/>
          </a:p>
        </p:txBody>
      </p:sp>
      <p:sp>
        <p:nvSpPr>
          <p:cNvPr id="112" name="Google Shape;112;g5c9a3d3b74_0_47"/>
          <p:cNvSpPr txBox="1"/>
          <p:nvPr/>
        </p:nvSpPr>
        <p:spPr>
          <a:xfrm>
            <a:off x="4650875" y="927742"/>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Apexa</a:t>
            </a:r>
            <a:endParaRPr sz="3600"/>
          </a:p>
        </p:txBody>
      </p:sp>
      <p:sp>
        <p:nvSpPr>
          <p:cNvPr id="113" name="Google Shape;113;g5c9a3d3b74_0_47"/>
          <p:cNvSpPr txBox="1"/>
          <p:nvPr/>
        </p:nvSpPr>
        <p:spPr>
          <a:xfrm>
            <a:off x="7375725" y="3000242"/>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Chris</a:t>
            </a:r>
            <a:endParaRPr sz="3600"/>
          </a:p>
        </p:txBody>
      </p:sp>
      <p:sp>
        <p:nvSpPr>
          <p:cNvPr id="114" name="Google Shape;114;g5c9a3d3b74_0_47"/>
          <p:cNvSpPr txBox="1"/>
          <p:nvPr/>
        </p:nvSpPr>
        <p:spPr>
          <a:xfrm>
            <a:off x="1608900" y="53431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Louis</a:t>
            </a:r>
            <a:endParaRPr sz="3000"/>
          </a:p>
        </p:txBody>
      </p:sp>
      <p:sp>
        <p:nvSpPr>
          <p:cNvPr id="115" name="Google Shape;115;g5c9a3d3b74_0_47"/>
          <p:cNvSpPr txBox="1"/>
          <p:nvPr/>
        </p:nvSpPr>
        <p:spPr>
          <a:xfrm>
            <a:off x="4285250" y="53431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Kathy</a:t>
            </a:r>
            <a:endParaRPr sz="2800"/>
          </a:p>
        </p:txBody>
      </p:sp>
      <p:sp>
        <p:nvSpPr>
          <p:cNvPr id="116" name="Google Shape;116;g5c9a3d3b74_0_47"/>
          <p:cNvSpPr txBox="1"/>
          <p:nvPr/>
        </p:nvSpPr>
        <p:spPr>
          <a:xfrm>
            <a:off x="7630950" y="1030513"/>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Sammy</a:t>
            </a:r>
            <a:endParaRPr sz="3000"/>
          </a:p>
        </p:txBody>
      </p:sp>
      <p:sp>
        <p:nvSpPr>
          <p:cNvPr id="117" name="Google Shape;117;g5c9a3d3b74_0_47"/>
          <p:cNvSpPr txBox="1"/>
          <p:nvPr/>
        </p:nvSpPr>
        <p:spPr>
          <a:xfrm>
            <a:off x="1608900" y="303775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Ben</a:t>
            </a:r>
            <a:endParaRPr sz="3600"/>
          </a:p>
        </p:txBody>
      </p:sp>
      <p:sp>
        <p:nvSpPr>
          <p:cNvPr id="118" name="Google Shape;118;g5c9a3d3b74_0_47"/>
          <p:cNvSpPr txBox="1"/>
          <p:nvPr/>
        </p:nvSpPr>
        <p:spPr>
          <a:xfrm>
            <a:off x="7442100" y="4969967"/>
            <a:ext cx="1701900" cy="20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highlight>
                  <a:srgbClr val="FFFFFF"/>
                </a:highlight>
              </a:rPr>
              <a:t>Dr. </a:t>
            </a:r>
            <a:endParaRPr sz="2400">
              <a:solidFill>
                <a:schemeClr val="dk1"/>
              </a:solidFill>
              <a:highlight>
                <a:srgbClr val="FFFFFF"/>
              </a:highlight>
            </a:endParaRPr>
          </a:p>
          <a:p>
            <a:pPr indent="0" lvl="0" marL="0" rtl="0" algn="l">
              <a:spcBef>
                <a:spcPts val="0"/>
              </a:spcBef>
              <a:spcAft>
                <a:spcPts val="0"/>
              </a:spcAft>
              <a:buNone/>
            </a:pPr>
            <a:r>
              <a:rPr lang="en-US" sz="2400">
                <a:solidFill>
                  <a:schemeClr val="dk1"/>
                </a:solidFill>
                <a:highlight>
                  <a:srgbClr val="FFFFFF"/>
                </a:highlight>
              </a:rPr>
              <a:t>Shweta Ramdas</a:t>
            </a:r>
            <a:endParaRPr sz="2400"/>
          </a:p>
        </p:txBody>
      </p:sp>
      <p:pic>
        <p:nvPicPr>
          <p:cNvPr id="119" name="Google Shape;119;g5c9a3d3b74_0_47"/>
          <p:cNvPicPr preferRelativeResize="0"/>
          <p:nvPr/>
        </p:nvPicPr>
        <p:blipFill>
          <a:blip r:embed="rId8">
            <a:alphaModFix/>
          </a:blip>
          <a:stretch>
            <a:fillRect/>
          </a:stretch>
        </p:blipFill>
        <p:spPr>
          <a:xfrm>
            <a:off x="2736950" y="4758780"/>
            <a:ext cx="1548300" cy="1386819"/>
          </a:xfrm>
          <a:prstGeom prst="rect">
            <a:avLst/>
          </a:prstGeom>
          <a:noFill/>
          <a:ln>
            <a:noFill/>
          </a:ln>
        </p:spPr>
      </p:pic>
      <p:pic>
        <p:nvPicPr>
          <p:cNvPr id="120" name="Google Shape;120;g5c9a3d3b74_0_47"/>
          <p:cNvPicPr preferRelativeResize="0"/>
          <p:nvPr/>
        </p:nvPicPr>
        <p:blipFill>
          <a:blip r:embed="rId9">
            <a:alphaModFix/>
          </a:blip>
          <a:stretch>
            <a:fillRect/>
          </a:stretch>
        </p:blipFill>
        <p:spPr>
          <a:xfrm>
            <a:off x="5833163" y="2429503"/>
            <a:ext cx="1627775" cy="1643972"/>
          </a:xfrm>
          <a:prstGeom prst="rect">
            <a:avLst/>
          </a:prstGeom>
          <a:noFill/>
          <a:ln>
            <a:noFill/>
          </a:ln>
        </p:spPr>
      </p:pic>
      <p:pic>
        <p:nvPicPr>
          <p:cNvPr id="121" name="Google Shape;121;g5c9a3d3b74_0_47"/>
          <p:cNvPicPr preferRelativeResize="0"/>
          <p:nvPr/>
        </p:nvPicPr>
        <p:blipFill>
          <a:blip r:embed="rId10">
            <a:alphaModFix/>
          </a:blip>
          <a:stretch>
            <a:fillRect/>
          </a:stretch>
        </p:blipFill>
        <p:spPr>
          <a:xfrm>
            <a:off x="2736950" y="2515217"/>
            <a:ext cx="1352550" cy="1543050"/>
          </a:xfrm>
          <a:prstGeom prst="rect">
            <a:avLst/>
          </a:prstGeom>
          <a:noFill/>
          <a:ln>
            <a:noFill/>
          </a:ln>
        </p:spPr>
      </p:pic>
      <p:sp>
        <p:nvSpPr>
          <p:cNvPr id="122" name="Google Shape;122;g5c9a3d3b74_0_47"/>
          <p:cNvSpPr txBox="1"/>
          <p:nvPr/>
        </p:nvSpPr>
        <p:spPr>
          <a:xfrm>
            <a:off x="4216475" y="295435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Alex</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Control statements – what are they?</a:t>
            </a:r>
            <a:endParaRPr/>
          </a:p>
        </p:txBody>
      </p:sp>
      <p:sp>
        <p:nvSpPr>
          <p:cNvPr id="267" name="Google Shape;267;p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The same directions, but in code:</a:t>
            </a:r>
            <a:endParaRPr/>
          </a:p>
          <a:p>
            <a:pPr indent="0" lvl="0" marL="0" rtl="0" algn="l">
              <a:spcBef>
                <a:spcPts val="240"/>
              </a:spcBef>
              <a:spcAft>
                <a:spcPts val="0"/>
              </a:spcAft>
              <a:buClr>
                <a:schemeClr val="dk1"/>
              </a:buClr>
              <a:buSzPts val="1200"/>
              <a:buNone/>
            </a:pPr>
            <a:br>
              <a:rPr lang="en-US" sz="1200"/>
            </a:br>
            <a:r>
              <a:rPr lang="en-US" sz="1200">
                <a:latin typeface="Courier New"/>
                <a:ea typeface="Courier New"/>
                <a:cs typeface="Courier New"/>
                <a:sym typeface="Courier New"/>
              </a:rPr>
              <a:t>construction = </a:t>
            </a:r>
            <a:r>
              <a:rPr b="1" lang="en-US" sz="1200">
                <a:solidFill>
                  <a:srgbClr val="0070C0"/>
                </a:solidFill>
                <a:latin typeface="Courier New"/>
                <a:ea typeface="Courier New"/>
                <a:cs typeface="Courier New"/>
                <a:sym typeface="Courier New"/>
              </a:rPr>
              <a:t>False</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right onto Main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left onto Maple Ave”)</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if</a:t>
            </a:r>
            <a:r>
              <a:rPr lang="en-US" sz="1200">
                <a:latin typeface="Courier New"/>
                <a:ea typeface="Courier New"/>
                <a:cs typeface="Courier New"/>
                <a:sym typeface="Courier New"/>
              </a:rPr>
              <a:t> construction:</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"Continue straight on Maple Ave”)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right onto Cat Lane”)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left onto Fake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else</a:t>
            </a:r>
            <a:r>
              <a:rPr lang="en-US" sz="1200">
                <a:latin typeface="Courier New"/>
                <a:ea typeface="Courier New"/>
                <a:cs typeface="Courier New"/>
                <a:sym typeface="Courier New"/>
              </a:rPr>
              <a: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"Cut through the empty lot to Fake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 (</a:t>
            </a:r>
            <a:r>
              <a:rPr lang="en-US" sz="1200">
                <a:solidFill>
                  <a:srgbClr val="595959"/>
                </a:solidFill>
                <a:latin typeface="Courier New"/>
                <a:ea typeface="Courier New"/>
                <a:cs typeface="Courier New"/>
                <a:sym typeface="Courier New"/>
              </a:rPr>
              <a:t>"Go straight on Fake Street until house 123”)</a:t>
            </a:r>
            <a:endParaRPr/>
          </a:p>
          <a:p>
            <a:pPr indent="0" lvl="0" marL="0" rtl="0" algn="l">
              <a:spcBef>
                <a:spcPts val="240"/>
              </a:spcBef>
              <a:spcAft>
                <a:spcPts val="0"/>
              </a:spcAft>
              <a:buClr>
                <a:schemeClr val="dk1"/>
              </a:buClr>
              <a:buSzPts val="1200"/>
              <a:buNone/>
            </a:pPr>
            <a:br>
              <a:rPr lang="en-US" sz="1200"/>
            </a:br>
            <a:endParaRPr sz="1200"/>
          </a:p>
          <a:p>
            <a:pPr indent="0" lvl="0" marL="0" rtl="0" algn="l">
              <a:spcBef>
                <a:spcPts val="480"/>
              </a:spcBef>
              <a:spcAft>
                <a:spcPts val="0"/>
              </a:spcAft>
              <a:buClr>
                <a:schemeClr val="dk1"/>
              </a:buClr>
              <a:buSzPts val="2400"/>
              <a:buNone/>
            </a:pPr>
            <a:r>
              <a:rPr lang="en-US" sz="2400"/>
              <a:t>Output: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Turn right onto Main Street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Turn left onto Maple Ave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Cut through the empty lot to Fake Street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Go straight on Fake Street until house 123</a:t>
            </a:r>
            <a:endParaRPr/>
          </a:p>
        </p:txBody>
      </p:sp>
      <p:sp>
        <p:nvSpPr>
          <p:cNvPr id="268" name="Google Shape;26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The same directions, but in code:</a:t>
            </a:r>
            <a:endParaRPr/>
          </a:p>
          <a:p>
            <a:pPr indent="0" lvl="0" marL="0" rtl="0" algn="l">
              <a:spcBef>
                <a:spcPts val="240"/>
              </a:spcBef>
              <a:spcAft>
                <a:spcPts val="0"/>
              </a:spcAft>
              <a:buClr>
                <a:schemeClr val="dk1"/>
              </a:buClr>
              <a:buSzPts val="1200"/>
              <a:buNone/>
            </a:pPr>
            <a:br>
              <a:rPr lang="en-US" sz="1200"/>
            </a:br>
            <a:r>
              <a:rPr lang="en-US" sz="1200">
                <a:latin typeface="Courier New"/>
                <a:ea typeface="Courier New"/>
                <a:cs typeface="Courier New"/>
                <a:sym typeface="Courier New"/>
              </a:rPr>
              <a:t>construction = </a:t>
            </a:r>
            <a:r>
              <a:rPr b="1" lang="en-US" sz="1200">
                <a:solidFill>
                  <a:srgbClr val="0070C0"/>
                </a:solidFill>
                <a:latin typeface="Courier New"/>
                <a:ea typeface="Courier New"/>
                <a:cs typeface="Courier New"/>
                <a:sym typeface="Courier New"/>
              </a:rPr>
              <a:t>False</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right onto Main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left onto Maple Ave”)</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if</a:t>
            </a:r>
            <a:r>
              <a:rPr lang="en-US" sz="1200">
                <a:latin typeface="Courier New"/>
                <a:ea typeface="Courier New"/>
                <a:cs typeface="Courier New"/>
                <a:sym typeface="Courier New"/>
              </a:rPr>
              <a:t> construction:</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"Continue straight on Maple Ave”)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right onto Cat Lane”)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"Turn left onto Fake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else</a:t>
            </a:r>
            <a:r>
              <a:rPr lang="en-US" sz="1200">
                <a:latin typeface="Courier New"/>
                <a:ea typeface="Courier New"/>
                <a:cs typeface="Courier New"/>
                <a:sym typeface="Courier New"/>
              </a:rPr>
              <a: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	</a:t>
            </a: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"Cut through the empty lot to Fake Street”)</a:t>
            </a:r>
            <a:endParaRPr/>
          </a:p>
          <a:p>
            <a:pPr indent="0" lvl="0" marL="0" rtl="0" algn="l">
              <a:spcBef>
                <a:spcPts val="240"/>
              </a:spcBef>
              <a:spcAft>
                <a:spcPts val="0"/>
              </a:spcAft>
              <a:buClr>
                <a:srgbClr val="0070C0"/>
              </a:buClr>
              <a:buSzPts val="1200"/>
              <a:buNone/>
            </a:pPr>
            <a:r>
              <a:rPr b="1" lang="en-US" sz="1200">
                <a:solidFill>
                  <a:srgbClr val="0070C0"/>
                </a:solidFill>
                <a:latin typeface="Courier New"/>
                <a:ea typeface="Courier New"/>
                <a:cs typeface="Courier New"/>
                <a:sym typeface="Courier New"/>
              </a:rPr>
              <a:t>print</a:t>
            </a:r>
            <a:r>
              <a:rPr lang="en-US" sz="1200">
                <a:latin typeface="Courier New"/>
                <a:ea typeface="Courier New"/>
                <a:cs typeface="Courier New"/>
                <a:sym typeface="Courier New"/>
              </a:rPr>
              <a:t>(</a:t>
            </a:r>
            <a:r>
              <a:rPr lang="en-US" sz="1200">
                <a:solidFill>
                  <a:srgbClr val="595959"/>
                </a:solidFill>
                <a:latin typeface="Courier New"/>
                <a:ea typeface="Courier New"/>
                <a:cs typeface="Courier New"/>
                <a:sym typeface="Courier New"/>
              </a:rPr>
              <a:t>"Go straight on Fake Street until house 123”)</a:t>
            </a:r>
            <a:endParaRPr/>
          </a:p>
          <a:p>
            <a:pPr indent="0" lvl="0" marL="0" rtl="0" algn="l">
              <a:spcBef>
                <a:spcPts val="240"/>
              </a:spcBef>
              <a:spcAft>
                <a:spcPts val="0"/>
              </a:spcAft>
              <a:buClr>
                <a:schemeClr val="dk1"/>
              </a:buClr>
              <a:buSzPts val="1200"/>
              <a:buNone/>
            </a:pPr>
            <a:br>
              <a:rPr lang="en-US" sz="1200"/>
            </a:br>
            <a:endParaRPr sz="1200"/>
          </a:p>
          <a:p>
            <a:pPr indent="0" lvl="0" marL="0" rtl="0" algn="l">
              <a:spcBef>
                <a:spcPts val="480"/>
              </a:spcBef>
              <a:spcAft>
                <a:spcPts val="0"/>
              </a:spcAft>
              <a:buClr>
                <a:schemeClr val="dk1"/>
              </a:buClr>
              <a:buSzPts val="2400"/>
              <a:buNone/>
            </a:pPr>
            <a:r>
              <a:rPr lang="en-US" sz="2400"/>
              <a:t>Output: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Turn right onto Main Street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Turn left onto Maple Ave</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Cut through the empty lot to Fake Street</a:t>
            </a:r>
            <a:endParaRPr/>
          </a:p>
          <a:p>
            <a:pPr indent="0" lvl="0" marL="0" rtl="0" algn="l">
              <a:spcBef>
                <a:spcPts val="240"/>
              </a:spcBef>
              <a:spcAft>
                <a:spcPts val="0"/>
              </a:spcAft>
              <a:buClr>
                <a:schemeClr val="dk1"/>
              </a:buClr>
              <a:buSzPts val="1200"/>
              <a:buNone/>
            </a:pPr>
            <a:r>
              <a:rPr lang="en-US" sz="1200">
                <a:latin typeface="Courier New"/>
                <a:ea typeface="Courier New"/>
                <a:cs typeface="Courier New"/>
                <a:sym typeface="Courier New"/>
              </a:rPr>
              <a:t>Go straight on Fake Street until house 123</a:t>
            </a:r>
            <a:endParaRPr/>
          </a:p>
        </p:txBody>
      </p:sp>
      <p:sp>
        <p:nvSpPr>
          <p:cNvPr id="275" name="Google Shape;27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Control statements – what are they?</a:t>
            </a:r>
            <a:endParaRPr/>
          </a:p>
        </p:txBody>
      </p:sp>
      <p:sp>
        <p:nvSpPr>
          <p:cNvPr id="276" name="Google Shape;27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8"/>
          <p:cNvSpPr/>
          <p:nvPr/>
        </p:nvSpPr>
        <p:spPr>
          <a:xfrm>
            <a:off x="5638800" y="2133600"/>
            <a:ext cx="2819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C0"/>
                </a:solidFill>
                <a:latin typeface="Courier New"/>
                <a:ea typeface="Courier New"/>
                <a:cs typeface="Courier New"/>
                <a:sym typeface="Courier New"/>
              </a:rPr>
              <a:t>True</a:t>
            </a:r>
            <a:r>
              <a:rPr lang="en-US" sz="1400">
                <a:solidFill>
                  <a:schemeClr val="dk1"/>
                </a:solidFill>
                <a:latin typeface="Courier New"/>
                <a:ea typeface="Courier New"/>
                <a:cs typeface="Courier New"/>
                <a:sym typeface="Courier New"/>
              </a:rPr>
              <a:t> </a:t>
            </a:r>
            <a:r>
              <a:rPr lang="en-US" sz="1400">
                <a:solidFill>
                  <a:schemeClr val="dk1"/>
                </a:solidFill>
                <a:latin typeface="Calibri"/>
                <a:ea typeface="Calibri"/>
                <a:cs typeface="Calibri"/>
                <a:sym typeface="Calibri"/>
              </a:rPr>
              <a:t>and </a:t>
            </a:r>
            <a:r>
              <a:rPr b="1" lang="en-US" sz="1200">
                <a:solidFill>
                  <a:srgbClr val="0070C0"/>
                </a:solidFill>
                <a:latin typeface="Courier New"/>
                <a:ea typeface="Courier New"/>
                <a:cs typeface="Courier New"/>
                <a:sym typeface="Courier New"/>
              </a:rPr>
              <a:t>False</a:t>
            </a:r>
            <a:r>
              <a:rPr lang="en-US" sz="1400">
                <a:solidFill>
                  <a:schemeClr val="dk1"/>
                </a:solidFill>
                <a:latin typeface="Calibri"/>
                <a:ea typeface="Calibri"/>
                <a:cs typeface="Calibri"/>
                <a:sym typeface="Calibri"/>
              </a:rPr>
              <a:t> are special words in Python called </a:t>
            </a:r>
            <a:r>
              <a:rPr b="1" lang="en-US" sz="1400">
                <a:solidFill>
                  <a:schemeClr val="dk1"/>
                </a:solidFill>
                <a:latin typeface="Calibri"/>
                <a:ea typeface="Calibri"/>
                <a:cs typeface="Calibri"/>
                <a:sym typeface="Calibri"/>
              </a:rPr>
              <a:t>Booleans</a:t>
            </a:r>
            <a:endParaRPr sz="1400">
              <a:solidFill>
                <a:schemeClr val="dk1"/>
              </a:solidFill>
              <a:latin typeface="Calibri"/>
              <a:ea typeface="Calibri"/>
              <a:cs typeface="Calibri"/>
              <a:sym typeface="Calibri"/>
            </a:endParaRPr>
          </a:p>
        </p:txBody>
      </p:sp>
      <p:sp>
        <p:nvSpPr>
          <p:cNvPr id="278" name="Google Shape;278;p8"/>
          <p:cNvSpPr/>
          <p:nvPr/>
        </p:nvSpPr>
        <p:spPr>
          <a:xfrm>
            <a:off x="6477000" y="2958405"/>
            <a:ext cx="24384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This is called an "</a:t>
            </a:r>
            <a:r>
              <a:rPr b="1" lang="en-US" sz="1400">
                <a:solidFill>
                  <a:schemeClr val="dk1"/>
                </a:solidFill>
                <a:latin typeface="Calibri"/>
                <a:ea typeface="Calibri"/>
                <a:cs typeface="Calibri"/>
                <a:sym typeface="Calibri"/>
              </a:rPr>
              <a:t>if statement</a:t>
            </a:r>
            <a:r>
              <a:rPr lang="en-US" sz="1400">
                <a:solidFill>
                  <a:schemeClr val="dk1"/>
                </a:solidFill>
                <a:latin typeface="Calibri"/>
                <a:ea typeface="Calibri"/>
                <a:cs typeface="Calibri"/>
                <a:sym typeface="Calibri"/>
              </a:rPr>
              <a:t>". It works pretty much how you'd expect it to: if the statement is true, it executes the first block of code; if the statement is false, it executes the second block of code (under the </a:t>
            </a:r>
            <a:r>
              <a:rPr lang="en-US" sz="1200">
                <a:solidFill>
                  <a:schemeClr val="dk1"/>
                </a:solidFill>
                <a:latin typeface="Courier New"/>
                <a:ea typeface="Courier New"/>
                <a:cs typeface="Courier New"/>
                <a:sym typeface="Courier New"/>
              </a:rPr>
              <a:t>else</a:t>
            </a:r>
            <a:r>
              <a:rPr lang="en-US" sz="1400">
                <a:solidFill>
                  <a:schemeClr val="dk1"/>
                </a:solidFill>
                <a:latin typeface="Calibri"/>
                <a:ea typeface="Calibri"/>
                <a:cs typeface="Calibri"/>
                <a:sym typeface="Calibri"/>
              </a:rPr>
              <a:t>)</a:t>
            </a:r>
            <a:endParaRPr/>
          </a:p>
        </p:txBody>
      </p:sp>
      <p:sp>
        <p:nvSpPr>
          <p:cNvPr id="279" name="Google Shape;279;p8"/>
          <p:cNvSpPr/>
          <p:nvPr/>
        </p:nvSpPr>
        <p:spPr>
          <a:xfrm>
            <a:off x="5638800" y="5181600"/>
            <a:ext cx="3048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Since </a:t>
            </a:r>
            <a:r>
              <a:rPr lang="en-US" sz="1200">
                <a:solidFill>
                  <a:schemeClr val="dk1"/>
                </a:solidFill>
                <a:latin typeface="Courier New"/>
                <a:ea typeface="Courier New"/>
                <a:cs typeface="Courier New"/>
                <a:sym typeface="Courier New"/>
              </a:rPr>
              <a:t>construction</a:t>
            </a:r>
            <a:r>
              <a:rPr lang="en-US" sz="1400">
                <a:solidFill>
                  <a:schemeClr val="dk1"/>
                </a:solidFill>
                <a:latin typeface="Calibri"/>
                <a:ea typeface="Calibri"/>
                <a:cs typeface="Calibri"/>
                <a:sym typeface="Calibri"/>
              </a:rPr>
              <a:t> holds the value </a:t>
            </a:r>
            <a:r>
              <a:rPr b="1" lang="en-US" sz="1200">
                <a:solidFill>
                  <a:srgbClr val="0070C0"/>
                </a:solidFill>
                <a:latin typeface="Courier New"/>
                <a:ea typeface="Courier New"/>
                <a:cs typeface="Courier New"/>
                <a:sym typeface="Courier New"/>
              </a:rPr>
              <a:t>False</a:t>
            </a:r>
            <a:r>
              <a:rPr lang="en-US" sz="1400">
                <a:solidFill>
                  <a:schemeClr val="dk1"/>
                </a:solidFill>
                <a:latin typeface="Calibri"/>
                <a:ea typeface="Calibri"/>
                <a:cs typeface="Calibri"/>
                <a:sym typeface="Calibri"/>
              </a:rPr>
              <a:t>, the </a:t>
            </a:r>
            <a:r>
              <a:rPr lang="en-US" sz="1200">
                <a:solidFill>
                  <a:schemeClr val="dk1"/>
                </a:solidFill>
                <a:latin typeface="Courier New"/>
                <a:ea typeface="Courier New"/>
                <a:cs typeface="Courier New"/>
                <a:sym typeface="Courier New"/>
              </a:rPr>
              <a:t>if</a:t>
            </a:r>
            <a:r>
              <a:rPr lang="en-US" sz="1400">
                <a:solidFill>
                  <a:schemeClr val="dk1"/>
                </a:solidFill>
                <a:latin typeface="Calibri"/>
                <a:ea typeface="Calibri"/>
                <a:cs typeface="Calibri"/>
                <a:sym typeface="Calibri"/>
              </a:rPr>
              <a:t> statement skips the first block of print statements and only executes what is in the </a:t>
            </a:r>
            <a:r>
              <a:rPr lang="en-US" sz="1200">
                <a:solidFill>
                  <a:schemeClr val="dk1"/>
                </a:solidFill>
                <a:latin typeface="Courier New"/>
                <a:ea typeface="Courier New"/>
                <a:cs typeface="Courier New"/>
                <a:sym typeface="Courier New"/>
              </a:rPr>
              <a:t>else:</a:t>
            </a:r>
            <a:r>
              <a:rPr lang="en-US" sz="1400">
                <a:solidFill>
                  <a:schemeClr val="dk1"/>
                </a:solidFill>
                <a:latin typeface="Calibri"/>
                <a:ea typeface="Calibri"/>
                <a:cs typeface="Calibri"/>
                <a:sym typeface="Calibri"/>
              </a:rPr>
              <a:t> block.</a:t>
            </a:r>
            <a:endParaRPr/>
          </a:p>
        </p:txBody>
      </p:sp>
      <p:sp>
        <p:nvSpPr>
          <p:cNvPr id="280" name="Google Shape;280;p8"/>
          <p:cNvSpPr/>
          <p:nvPr/>
        </p:nvSpPr>
        <p:spPr>
          <a:xfrm>
            <a:off x="6019800" y="2895600"/>
            <a:ext cx="381000" cy="1295400"/>
          </a:xfrm>
          <a:prstGeom prst="rightBrace">
            <a:avLst>
              <a:gd fmla="val 8333" name="adj1"/>
              <a:gd fmla="val 5058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1" name="Google Shape;281;p8"/>
          <p:cNvCxnSpPr/>
          <p:nvPr/>
        </p:nvCxnSpPr>
        <p:spPr>
          <a:xfrm>
            <a:off x="2590800" y="2286000"/>
            <a:ext cx="2971800" cy="0"/>
          </a:xfrm>
          <a:prstGeom prst="straightConnector1">
            <a:avLst/>
          </a:prstGeom>
          <a:noFill/>
          <a:ln cap="flat" cmpd="sng" w="12700">
            <a:solidFill>
              <a:srgbClr val="4A7DBA"/>
            </a:solidFill>
            <a:prstDash val="solid"/>
            <a:round/>
            <a:headEnd len="sm" w="sm" type="none"/>
            <a:tailEnd len="med" w="med" type="triangle"/>
          </a:ln>
        </p:spPr>
      </p:cxnSp>
      <p:cxnSp>
        <p:nvCxnSpPr>
          <p:cNvPr id="282" name="Google Shape;282;p8"/>
          <p:cNvCxnSpPr/>
          <p:nvPr/>
        </p:nvCxnSpPr>
        <p:spPr>
          <a:xfrm>
            <a:off x="3276600" y="5562600"/>
            <a:ext cx="2286000" cy="0"/>
          </a:xfrm>
          <a:prstGeom prst="straightConnector1">
            <a:avLst/>
          </a:prstGeom>
          <a:noFill/>
          <a:ln cap="flat" cmpd="sng" w="12700">
            <a:solidFill>
              <a:srgbClr val="4A7DBA"/>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US"/>
              <a:t>Booleans - the logical datatype</a:t>
            </a:r>
            <a:endParaRPr/>
          </a:p>
        </p:txBody>
      </p:sp>
      <p:sp>
        <p:nvSpPr>
          <p:cNvPr id="288" name="Google Shape;288;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 Boolean ("bool") is actually a type of variable, like a string, int, or float. However, a Boolean is only allowed to take the values </a:t>
            </a:r>
            <a:r>
              <a:rPr lang="en-US" sz="2400">
                <a:latin typeface="Courier New"/>
                <a:ea typeface="Courier New"/>
                <a:cs typeface="Courier New"/>
                <a:sym typeface="Courier New"/>
              </a:rPr>
              <a:t>True</a:t>
            </a:r>
            <a:r>
              <a:rPr lang="en-US" sz="2800"/>
              <a:t> or </a:t>
            </a:r>
            <a:r>
              <a:rPr lang="en-US" sz="2400">
                <a:latin typeface="Courier New"/>
                <a:ea typeface="Courier New"/>
                <a:cs typeface="Courier New"/>
                <a:sym typeface="Courier New"/>
              </a:rPr>
              <a:t>False</a:t>
            </a:r>
            <a:r>
              <a:rPr lang="en-US" sz="2800"/>
              <a:t>.</a:t>
            </a:r>
            <a:endParaRPr/>
          </a:p>
          <a:p>
            <a:pPr indent="-342900" lvl="0" marL="342900" rtl="0" algn="l">
              <a:spcBef>
                <a:spcPts val="1200"/>
              </a:spcBef>
              <a:spcAft>
                <a:spcPts val="0"/>
              </a:spcAft>
              <a:buClr>
                <a:schemeClr val="dk1"/>
              </a:buClr>
              <a:buSzPts val="2400"/>
              <a:buChar char="•"/>
            </a:pPr>
            <a:r>
              <a:rPr lang="en-US" sz="2400">
                <a:latin typeface="Courier New"/>
                <a:ea typeface="Courier New"/>
                <a:cs typeface="Courier New"/>
                <a:sym typeface="Courier New"/>
              </a:rPr>
              <a:t>True</a:t>
            </a:r>
            <a:r>
              <a:rPr lang="en-US" sz="2800"/>
              <a:t> and </a:t>
            </a:r>
            <a:r>
              <a:rPr lang="en-US" sz="2400">
                <a:latin typeface="Courier New"/>
                <a:ea typeface="Courier New"/>
                <a:cs typeface="Courier New"/>
                <a:sym typeface="Courier New"/>
              </a:rPr>
              <a:t>False</a:t>
            </a:r>
            <a:r>
              <a:rPr lang="en-US" sz="2800"/>
              <a:t> are always capitalized and never in quotes. </a:t>
            </a:r>
            <a:endParaRPr/>
          </a:p>
          <a:p>
            <a:pPr indent="-342900" lvl="0" marL="342900" rtl="0" algn="l">
              <a:spcBef>
                <a:spcPts val="1200"/>
              </a:spcBef>
              <a:spcAft>
                <a:spcPts val="0"/>
              </a:spcAft>
              <a:buClr>
                <a:schemeClr val="dk1"/>
              </a:buClr>
              <a:buSzPts val="2800"/>
              <a:buChar char="•"/>
            </a:pPr>
            <a:r>
              <a:rPr lang="en-US" sz="2800"/>
              <a:t>Don't think of </a:t>
            </a:r>
            <a:r>
              <a:rPr lang="en-US" sz="2400">
                <a:latin typeface="Courier New"/>
                <a:ea typeface="Courier New"/>
                <a:cs typeface="Courier New"/>
                <a:sym typeface="Courier New"/>
              </a:rPr>
              <a:t>True</a:t>
            </a:r>
            <a:r>
              <a:rPr lang="en-US" sz="2800"/>
              <a:t> and </a:t>
            </a:r>
            <a:r>
              <a:rPr lang="en-US" sz="2400">
                <a:latin typeface="Courier New"/>
                <a:ea typeface="Courier New"/>
                <a:cs typeface="Courier New"/>
                <a:sym typeface="Courier New"/>
              </a:rPr>
              <a:t>False</a:t>
            </a:r>
            <a:r>
              <a:rPr lang="en-US" sz="2800"/>
              <a:t> as words. You can't treat them like you would strings. To the computer, they're actually interpreted as the numbers 1 and 0, respectively.</a:t>
            </a:r>
            <a:endParaRPr/>
          </a:p>
        </p:txBody>
      </p:sp>
      <p:sp>
        <p:nvSpPr>
          <p:cNvPr id="289" name="Google Shape;28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urier New"/>
              <a:buNone/>
            </a:pPr>
            <a:r>
              <a:rPr lang="en-US" sz="4000">
                <a:latin typeface="Courier New"/>
                <a:ea typeface="Courier New"/>
                <a:cs typeface="Courier New"/>
                <a:sym typeface="Courier New"/>
              </a:rPr>
              <a:t>if/else</a:t>
            </a:r>
            <a:r>
              <a:rPr lang="en-US"/>
              <a:t> statement</a:t>
            </a:r>
            <a:endParaRPr/>
          </a:p>
        </p:txBody>
      </p:sp>
      <p:sp>
        <p:nvSpPr>
          <p:cNvPr id="296" name="Google Shape;29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Purpose: </a:t>
            </a:r>
            <a:r>
              <a:rPr lang="en-US"/>
              <a:t>creates a "fork" in the flow of the program. </a:t>
            </a:r>
            <a:endParaRPr/>
          </a:p>
          <a:p>
            <a:pPr indent="-285750" lvl="1" marL="742950" rtl="0" algn="l">
              <a:spcBef>
                <a:spcPts val="560"/>
              </a:spcBef>
              <a:spcAft>
                <a:spcPts val="0"/>
              </a:spcAft>
              <a:buClr>
                <a:schemeClr val="dk1"/>
              </a:buClr>
              <a:buSzPts val="2800"/>
              <a:buChar char="–"/>
            </a:pPr>
            <a:r>
              <a:rPr lang="en-US"/>
              <a:t>Based on the Boolean value of a conditional statement, either executes the </a:t>
            </a:r>
            <a:r>
              <a:rPr lang="en-US">
                <a:latin typeface="Courier New"/>
                <a:ea typeface="Courier New"/>
                <a:cs typeface="Courier New"/>
                <a:sym typeface="Courier New"/>
              </a:rPr>
              <a:t>if</a:t>
            </a:r>
            <a:r>
              <a:rPr lang="en-US"/>
              <a:t>-block or the </a:t>
            </a:r>
            <a:r>
              <a:rPr lang="en-US">
                <a:latin typeface="Courier New"/>
                <a:ea typeface="Courier New"/>
                <a:cs typeface="Courier New"/>
                <a:sym typeface="Courier New"/>
              </a:rPr>
              <a:t>else</a:t>
            </a:r>
            <a:r>
              <a:rPr lang="en-US"/>
              <a:t>-block</a:t>
            </a:r>
            <a:endParaRPr/>
          </a:p>
          <a:p>
            <a:pPr indent="-285750" lvl="1" marL="742950" rtl="0" algn="l">
              <a:spcBef>
                <a:spcPts val="560"/>
              </a:spcBef>
              <a:spcAft>
                <a:spcPts val="0"/>
              </a:spcAft>
              <a:buClr>
                <a:schemeClr val="dk1"/>
              </a:buClr>
              <a:buSzPts val="2800"/>
              <a:buChar char="–"/>
            </a:pPr>
            <a:r>
              <a:rPr lang="en-US"/>
              <a:t>The "blocks" are indicated by indentation.</a:t>
            </a:r>
            <a:endParaRPr/>
          </a:p>
          <a:p>
            <a:pPr indent="-285750" lvl="1" marL="742950" rtl="0" algn="l">
              <a:spcBef>
                <a:spcPts val="560"/>
              </a:spcBef>
              <a:spcAft>
                <a:spcPts val="0"/>
              </a:spcAft>
              <a:buClr>
                <a:schemeClr val="dk1"/>
              </a:buClr>
              <a:buSzPts val="2800"/>
              <a:buChar char="–"/>
            </a:pPr>
            <a:r>
              <a:rPr lang="en-US"/>
              <a:t>The </a:t>
            </a:r>
            <a:r>
              <a:rPr lang="en-US">
                <a:latin typeface="Courier New"/>
                <a:ea typeface="Courier New"/>
                <a:cs typeface="Courier New"/>
                <a:sym typeface="Courier New"/>
              </a:rPr>
              <a:t>else</a:t>
            </a:r>
            <a:r>
              <a:rPr lang="en-US"/>
              <a:t>-block is optional. </a:t>
            </a:r>
            <a:endParaRPr/>
          </a:p>
        </p:txBody>
      </p:sp>
      <p:sp>
        <p:nvSpPr>
          <p:cNvPr id="297" name="Google Shape;29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urier New"/>
              <a:buNone/>
            </a:pPr>
            <a:r>
              <a:rPr lang="en-US" sz="4000">
                <a:latin typeface="Courier New"/>
                <a:ea typeface="Courier New"/>
                <a:cs typeface="Courier New"/>
                <a:sym typeface="Courier New"/>
              </a:rPr>
              <a:t>if/else</a:t>
            </a:r>
            <a:r>
              <a:rPr lang="en-US"/>
              <a:t> statement</a:t>
            </a:r>
            <a:endParaRPr/>
          </a:p>
        </p:txBody>
      </p:sp>
      <p:sp>
        <p:nvSpPr>
          <p:cNvPr id="304" name="Google Shape;30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en-US" sz="2960"/>
              <a:t>Syntax:</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if</a:t>
            </a:r>
            <a:r>
              <a:rPr lang="en-US" sz="2220">
                <a:latin typeface="Courier New"/>
                <a:ea typeface="Courier New"/>
                <a:cs typeface="Courier New"/>
                <a:sym typeface="Courier New"/>
              </a:rPr>
              <a:t> </a:t>
            </a:r>
            <a:r>
              <a:rPr i="1" lang="en-US" sz="2220">
                <a:latin typeface="Courier New"/>
                <a:ea typeface="Courier New"/>
                <a:cs typeface="Courier New"/>
                <a:sym typeface="Courier New"/>
              </a:rPr>
              <a:t>conditional</a:t>
            </a:r>
            <a:r>
              <a:rPr lang="en-US" sz="2220">
                <a:latin typeface="Courier New"/>
                <a:ea typeface="Courier New"/>
                <a:cs typeface="Courier New"/>
                <a:sym typeface="Courier New"/>
              </a:rPr>
              <a:t>:</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i="1" lang="en-US" sz="2220">
                <a:latin typeface="Courier New"/>
                <a:ea typeface="Courier New"/>
                <a:cs typeface="Courier New"/>
                <a:sym typeface="Courier New"/>
              </a:rPr>
              <a:t>this code is executed</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else</a:t>
            </a:r>
            <a:r>
              <a:rPr lang="en-US" sz="2220">
                <a:latin typeface="Courier New"/>
                <a:ea typeface="Courier New"/>
                <a:cs typeface="Courier New"/>
                <a:sym typeface="Courier New"/>
              </a:rPr>
              <a:t>:</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i="1" lang="en-US" sz="2220">
                <a:latin typeface="Courier New"/>
                <a:ea typeface="Courier New"/>
                <a:cs typeface="Courier New"/>
                <a:sym typeface="Courier New"/>
              </a:rPr>
              <a:t>this code is executed</a:t>
            </a:r>
            <a:endParaRPr/>
          </a:p>
          <a:p>
            <a:pPr indent="0" lvl="0" marL="0" rtl="0" algn="l">
              <a:lnSpc>
                <a:spcPct val="90000"/>
              </a:lnSpc>
              <a:spcBef>
                <a:spcPts val="592"/>
              </a:spcBef>
              <a:spcAft>
                <a:spcPts val="0"/>
              </a:spcAft>
              <a:buClr>
                <a:schemeClr val="dk1"/>
              </a:buClr>
              <a:buSzPts val="2960"/>
              <a:buNone/>
            </a:pPr>
            <a:r>
              <a:rPr lang="en-US" sz="2960"/>
              <a:t>Example:</a:t>
            </a:r>
            <a:endParaRPr/>
          </a:p>
          <a:p>
            <a:pPr indent="0" lvl="0" marL="0" rtl="0" algn="l">
              <a:lnSpc>
                <a:spcPct val="90000"/>
              </a:lnSpc>
              <a:spcBef>
                <a:spcPts val="592"/>
              </a:spcBef>
              <a:spcAft>
                <a:spcPts val="0"/>
              </a:spcAft>
              <a:buClr>
                <a:schemeClr val="dk1"/>
              </a:buClr>
              <a:buSzPts val="2960"/>
              <a:buNone/>
            </a:pPr>
            <a:r>
              <a:rPr lang="en-US" sz="2960"/>
              <a:t>	</a:t>
            </a:r>
            <a:r>
              <a:rPr lang="en-US" sz="2220">
                <a:latin typeface="Courier New"/>
                <a:ea typeface="Courier New"/>
                <a:cs typeface="Courier New"/>
                <a:sym typeface="Courier New"/>
              </a:rPr>
              <a:t>x = </a:t>
            </a:r>
            <a:r>
              <a:rPr lang="en-US" sz="2220">
                <a:solidFill>
                  <a:srgbClr val="953734"/>
                </a:solidFill>
                <a:latin typeface="Courier New"/>
                <a:ea typeface="Courier New"/>
                <a:cs typeface="Courier New"/>
                <a:sym typeface="Courier New"/>
              </a:rPr>
              <a:t>5</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if</a:t>
            </a:r>
            <a:r>
              <a:rPr lang="en-US" sz="2220">
                <a:latin typeface="Courier New"/>
                <a:ea typeface="Courier New"/>
                <a:cs typeface="Courier New"/>
                <a:sym typeface="Courier New"/>
              </a:rPr>
              <a:t> (x &gt; </a:t>
            </a:r>
            <a:r>
              <a:rPr lang="en-US" sz="2220">
                <a:solidFill>
                  <a:srgbClr val="953734"/>
                </a:solidFill>
                <a:latin typeface="Courier New"/>
                <a:ea typeface="Courier New"/>
                <a:cs typeface="Courier New"/>
                <a:sym typeface="Courier New"/>
              </a:rPr>
              <a:t>0</a:t>
            </a:r>
            <a:r>
              <a:rPr lang="en-US" sz="2220">
                <a:latin typeface="Courier New"/>
                <a:ea typeface="Courier New"/>
                <a:cs typeface="Courier New"/>
                <a:sym typeface="Courier New"/>
              </a:rPr>
              <a:t>):</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print</a:t>
            </a:r>
            <a:r>
              <a:rPr lang="en-US" sz="2220">
                <a:latin typeface="Courier New"/>
                <a:ea typeface="Courier New"/>
                <a:cs typeface="Courier New"/>
                <a:sym typeface="Courier New"/>
              </a:rPr>
              <a:t>("</a:t>
            </a:r>
            <a:r>
              <a:rPr lang="en-US" sz="2220">
                <a:solidFill>
                  <a:srgbClr val="595959"/>
                </a:solidFill>
                <a:latin typeface="Courier New"/>
                <a:ea typeface="Courier New"/>
                <a:cs typeface="Courier New"/>
                <a:sym typeface="Courier New"/>
              </a:rPr>
              <a:t>x is positive</a:t>
            </a:r>
            <a:r>
              <a:rPr lang="en-US" sz="2220">
                <a:latin typeface="Courier New"/>
                <a:ea typeface="Courier New"/>
                <a:cs typeface="Courier New"/>
                <a:sym typeface="Courier New"/>
              </a:rPr>
              <a:t>”)</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else</a:t>
            </a:r>
            <a:r>
              <a:rPr lang="en-US" sz="2220">
                <a:latin typeface="Courier New"/>
                <a:ea typeface="Courier New"/>
                <a:cs typeface="Courier New"/>
                <a:sym typeface="Courier New"/>
              </a:rPr>
              <a:t>:</a:t>
            </a:r>
            <a:endParaRPr/>
          </a:p>
          <a:p>
            <a:pPr indent="0" lvl="0" marL="0" rtl="0" algn="l">
              <a:lnSpc>
                <a:spcPct val="90000"/>
              </a:lnSpc>
              <a:spcBef>
                <a:spcPts val="444"/>
              </a:spcBef>
              <a:spcAft>
                <a:spcPts val="0"/>
              </a:spcAft>
              <a:buClr>
                <a:schemeClr val="dk1"/>
              </a:buClr>
              <a:buSzPts val="2220"/>
              <a:buNone/>
            </a:pPr>
            <a:r>
              <a:rPr lang="en-US" sz="2220">
                <a:latin typeface="Courier New"/>
                <a:ea typeface="Courier New"/>
                <a:cs typeface="Courier New"/>
                <a:sym typeface="Courier New"/>
              </a:rPr>
              <a:t>		</a:t>
            </a:r>
            <a:r>
              <a:rPr b="1" lang="en-US" sz="2220">
                <a:solidFill>
                  <a:srgbClr val="0070C0"/>
                </a:solidFill>
                <a:latin typeface="Courier New"/>
                <a:ea typeface="Courier New"/>
                <a:cs typeface="Courier New"/>
                <a:sym typeface="Courier New"/>
              </a:rPr>
              <a:t>print</a:t>
            </a:r>
            <a:r>
              <a:rPr lang="en-US" sz="2220">
                <a:latin typeface="Courier New"/>
                <a:ea typeface="Courier New"/>
                <a:cs typeface="Courier New"/>
                <a:sym typeface="Courier New"/>
              </a:rPr>
              <a:t>("</a:t>
            </a:r>
            <a:r>
              <a:rPr lang="en-US" sz="2220">
                <a:solidFill>
                  <a:srgbClr val="595959"/>
                </a:solidFill>
                <a:latin typeface="Courier New"/>
                <a:ea typeface="Courier New"/>
                <a:cs typeface="Courier New"/>
                <a:sym typeface="Courier New"/>
              </a:rPr>
              <a:t>x is negative</a:t>
            </a:r>
            <a:r>
              <a:rPr lang="en-US" sz="2220">
                <a:latin typeface="Courier New"/>
                <a:ea typeface="Courier New"/>
                <a:cs typeface="Courier New"/>
                <a:sym typeface="Courier New"/>
              </a:rPr>
              <a:t>”)</a:t>
            </a:r>
            <a:endParaRPr/>
          </a:p>
        </p:txBody>
      </p:sp>
      <p:sp>
        <p:nvSpPr>
          <p:cNvPr id="305" name="Google Shape;30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11"/>
          <p:cNvSpPr txBox="1"/>
          <p:nvPr/>
        </p:nvSpPr>
        <p:spPr>
          <a:xfrm>
            <a:off x="6629400" y="4038600"/>
            <a:ext cx="2286000" cy="1754326"/>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171450" lvl="0" marL="171450" marR="0" rtl="0" algn="l">
              <a:spcBef>
                <a:spcPts val="600"/>
              </a:spcBef>
              <a:spcAft>
                <a:spcPts val="0"/>
              </a:spcAft>
              <a:buClr>
                <a:schemeClr val="dk1"/>
              </a:buClr>
              <a:buSzPts val="1400"/>
              <a:buFont typeface="Calibri"/>
              <a:buChar char="-"/>
            </a:pPr>
            <a:r>
              <a:rPr lang="en-US" sz="1400">
                <a:solidFill>
                  <a:schemeClr val="dk1"/>
                </a:solidFill>
                <a:latin typeface="Calibri"/>
                <a:ea typeface="Calibri"/>
                <a:cs typeface="Calibri"/>
                <a:sym typeface="Calibri"/>
              </a:rPr>
              <a:t>Colons are required after the </a:t>
            </a:r>
            <a:r>
              <a:rPr lang="en-US" sz="1400">
                <a:solidFill>
                  <a:schemeClr val="dk1"/>
                </a:solidFill>
                <a:latin typeface="Courier New"/>
                <a:ea typeface="Courier New"/>
                <a:cs typeface="Courier New"/>
                <a:sym typeface="Courier New"/>
              </a:rPr>
              <a:t>if</a:t>
            </a:r>
            <a:r>
              <a:rPr lang="en-US" sz="1400">
                <a:solidFill>
                  <a:schemeClr val="dk1"/>
                </a:solidFill>
                <a:latin typeface="Calibri"/>
                <a:ea typeface="Calibri"/>
                <a:cs typeface="Calibri"/>
                <a:sym typeface="Calibri"/>
              </a:rPr>
              <a:t> condition and after the </a:t>
            </a:r>
            <a:r>
              <a:rPr lang="en-US" sz="1400">
                <a:solidFill>
                  <a:schemeClr val="dk1"/>
                </a:solidFill>
                <a:latin typeface="Courier New"/>
                <a:ea typeface="Courier New"/>
                <a:cs typeface="Courier New"/>
                <a:sym typeface="Courier New"/>
              </a:rPr>
              <a:t>else</a:t>
            </a:r>
            <a:endParaRPr/>
          </a:p>
          <a:p>
            <a:pPr indent="-171450" lvl="0" marL="171450" marR="0" rtl="0" algn="l">
              <a:spcBef>
                <a:spcPts val="600"/>
              </a:spcBef>
              <a:spcAft>
                <a:spcPts val="0"/>
              </a:spcAft>
              <a:buClr>
                <a:schemeClr val="dk1"/>
              </a:buClr>
              <a:buSzPts val="1400"/>
              <a:buFont typeface="Calibri"/>
              <a:buChar char="-"/>
            </a:pPr>
            <a:r>
              <a:rPr lang="en-US" sz="1400">
                <a:solidFill>
                  <a:schemeClr val="dk1"/>
                </a:solidFill>
                <a:latin typeface="Calibri"/>
                <a:ea typeface="Calibri"/>
                <a:cs typeface="Calibri"/>
                <a:sym typeface="Calibri"/>
              </a:rPr>
              <a:t>All code that is part of the </a:t>
            </a:r>
            <a:r>
              <a:rPr lang="en-US" sz="1400">
                <a:solidFill>
                  <a:schemeClr val="dk1"/>
                </a:solidFill>
                <a:latin typeface="Courier New"/>
                <a:ea typeface="Courier New"/>
                <a:cs typeface="Courier New"/>
                <a:sym typeface="Courier New"/>
              </a:rPr>
              <a:t>if/else</a:t>
            </a:r>
            <a:r>
              <a:rPr lang="en-US" sz="1400">
                <a:solidFill>
                  <a:schemeClr val="dk1"/>
                </a:solidFill>
                <a:latin typeface="Calibri"/>
                <a:ea typeface="Calibri"/>
                <a:cs typeface="Calibri"/>
                <a:sym typeface="Calibri"/>
              </a:rPr>
              <a:t> statement must be indented.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What kinds of "conditionals" are allowed?</a:t>
            </a:r>
            <a:endParaRPr/>
          </a:p>
        </p:txBody>
      </p:sp>
      <p:sp>
        <p:nvSpPr>
          <p:cNvPr id="313" name="Google Shape;31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Anything that can be evaluated as true or false!</a:t>
            </a:r>
            <a:endParaRPr/>
          </a:p>
          <a:p>
            <a:pPr indent="-285750" lvl="1" marL="742950" rtl="0" algn="l">
              <a:spcBef>
                <a:spcPts val="560"/>
              </a:spcBef>
              <a:spcAft>
                <a:spcPts val="0"/>
              </a:spcAft>
              <a:buClr>
                <a:schemeClr val="dk1"/>
              </a:buClr>
              <a:buSzPts val="2800"/>
              <a:buChar char="–"/>
            </a:pPr>
            <a:r>
              <a:rPr lang="en-US"/>
              <a:t>is </a:t>
            </a:r>
            <a:r>
              <a:rPr lang="en-US" sz="2400">
                <a:latin typeface="Courier New"/>
                <a:ea typeface="Courier New"/>
                <a:cs typeface="Courier New"/>
                <a:sym typeface="Courier New"/>
              </a:rPr>
              <a:t>a</a:t>
            </a:r>
            <a:r>
              <a:rPr lang="en-US"/>
              <a:t> True?</a:t>
            </a:r>
            <a:endParaRPr/>
          </a:p>
          <a:p>
            <a:pPr indent="-285750" lvl="1" marL="742950" rtl="0" algn="l">
              <a:spcBef>
                <a:spcPts val="560"/>
              </a:spcBef>
              <a:spcAft>
                <a:spcPts val="0"/>
              </a:spcAft>
              <a:buClr>
                <a:schemeClr val="dk1"/>
              </a:buClr>
              <a:buSzPts val="2800"/>
              <a:buChar char="–"/>
            </a:pPr>
            <a:r>
              <a:rPr lang="en-US"/>
              <a:t>is </a:t>
            </a:r>
            <a:r>
              <a:rPr lang="en-US" sz="2400">
                <a:latin typeface="Courier New"/>
                <a:ea typeface="Courier New"/>
                <a:cs typeface="Courier New"/>
                <a:sym typeface="Courier New"/>
              </a:rPr>
              <a:t>a</a:t>
            </a:r>
            <a:r>
              <a:rPr lang="en-US"/>
              <a:t> less than </a:t>
            </a:r>
            <a:r>
              <a:rPr lang="en-US" sz="2400">
                <a:latin typeface="Courier New"/>
                <a:ea typeface="Courier New"/>
                <a:cs typeface="Courier New"/>
                <a:sym typeface="Courier New"/>
              </a:rPr>
              <a:t>b</a:t>
            </a:r>
            <a:r>
              <a:rPr lang="en-US"/>
              <a:t>?</a:t>
            </a:r>
            <a:endParaRPr/>
          </a:p>
          <a:p>
            <a:pPr indent="-285750" lvl="1" marL="742950" rtl="0" algn="l">
              <a:spcBef>
                <a:spcPts val="560"/>
              </a:spcBef>
              <a:spcAft>
                <a:spcPts val="0"/>
              </a:spcAft>
              <a:buClr>
                <a:schemeClr val="dk1"/>
              </a:buClr>
              <a:buSzPts val="2800"/>
              <a:buChar char="–"/>
            </a:pPr>
            <a:r>
              <a:rPr lang="en-US"/>
              <a:t>is </a:t>
            </a:r>
            <a:r>
              <a:rPr lang="en-US" sz="2400">
                <a:latin typeface="Courier New"/>
                <a:ea typeface="Courier New"/>
                <a:cs typeface="Courier New"/>
                <a:sym typeface="Courier New"/>
              </a:rPr>
              <a:t>a</a:t>
            </a:r>
            <a:r>
              <a:rPr lang="en-US"/>
              <a:t> equal to </a:t>
            </a:r>
            <a:r>
              <a:rPr lang="en-US" sz="2400">
                <a:latin typeface="Courier New"/>
                <a:ea typeface="Courier New"/>
                <a:cs typeface="Courier New"/>
                <a:sym typeface="Courier New"/>
              </a:rPr>
              <a:t>b</a:t>
            </a:r>
            <a:r>
              <a:rPr lang="en-US"/>
              <a:t>?</a:t>
            </a:r>
            <a:endParaRPr/>
          </a:p>
          <a:p>
            <a:pPr indent="-285750" lvl="1" marL="742950" rtl="0" algn="l">
              <a:spcBef>
                <a:spcPts val="560"/>
              </a:spcBef>
              <a:spcAft>
                <a:spcPts val="0"/>
              </a:spcAft>
              <a:buClr>
                <a:schemeClr val="dk1"/>
              </a:buClr>
              <a:buSzPts val="2800"/>
              <a:buChar char="–"/>
            </a:pPr>
            <a:r>
              <a:rPr lang="en-US"/>
              <a:t>is </a:t>
            </a:r>
            <a:r>
              <a:rPr lang="en-US" sz="2400">
                <a:latin typeface="Courier New"/>
                <a:ea typeface="Courier New"/>
                <a:cs typeface="Courier New"/>
                <a:sym typeface="Courier New"/>
              </a:rPr>
              <a:t>a</a:t>
            </a:r>
            <a:r>
              <a:rPr lang="en-US"/>
              <a:t> equal to "ATGCTG"?</a:t>
            </a:r>
            <a:endParaRPr/>
          </a:p>
          <a:p>
            <a:pPr indent="-285750" lvl="1" marL="742950" rtl="0" algn="l">
              <a:spcBef>
                <a:spcPts val="560"/>
              </a:spcBef>
              <a:spcAft>
                <a:spcPts val="0"/>
              </a:spcAft>
              <a:buClr>
                <a:schemeClr val="dk1"/>
              </a:buClr>
              <a:buSzPts val="2800"/>
              <a:buChar char="–"/>
            </a:pPr>
            <a:r>
              <a:rPr lang="en-US"/>
              <a:t>is (</a:t>
            </a:r>
            <a:r>
              <a:rPr lang="en-US" sz="2400">
                <a:latin typeface="Courier New"/>
                <a:ea typeface="Courier New"/>
                <a:cs typeface="Courier New"/>
                <a:sym typeface="Courier New"/>
              </a:rPr>
              <a:t>a</a:t>
            </a:r>
            <a:r>
              <a:rPr lang="en-US"/>
              <a:t> greater than </a:t>
            </a:r>
            <a:r>
              <a:rPr lang="en-US" sz="2400">
                <a:latin typeface="Courier New"/>
                <a:ea typeface="Courier New"/>
                <a:cs typeface="Courier New"/>
                <a:sym typeface="Courier New"/>
              </a:rPr>
              <a:t>b</a:t>
            </a:r>
            <a:r>
              <a:rPr lang="en-US"/>
              <a:t>) and (</a:t>
            </a:r>
            <a:r>
              <a:rPr lang="en-US" sz="2400">
                <a:latin typeface="Courier New"/>
                <a:ea typeface="Courier New"/>
                <a:cs typeface="Courier New"/>
                <a:sym typeface="Courier New"/>
              </a:rPr>
              <a:t>b</a:t>
            </a:r>
            <a:r>
              <a:rPr lang="en-US"/>
              <a:t> greater than </a:t>
            </a:r>
            <a:r>
              <a:rPr lang="en-US" sz="2400">
                <a:latin typeface="Courier New"/>
                <a:ea typeface="Courier New"/>
                <a:cs typeface="Courier New"/>
                <a:sym typeface="Courier New"/>
              </a:rPr>
              <a:t>c</a:t>
            </a:r>
            <a:r>
              <a:rPr lang="en-US"/>
              <a:t>)?</a:t>
            </a:r>
            <a:endParaRPr/>
          </a:p>
        </p:txBody>
      </p:sp>
      <p:sp>
        <p:nvSpPr>
          <p:cNvPr id="314" name="Google Shape;3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Forming conditionals</a:t>
            </a:r>
            <a:endParaRPr/>
          </a:p>
        </p:txBody>
      </p:sp>
      <p:sp>
        <p:nvSpPr>
          <p:cNvPr id="321" name="Google Shape;32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We use a special set of symbols/words to test whether statements are true or false:</a:t>
            </a:r>
            <a:endParaRPr/>
          </a:p>
        </p:txBody>
      </p:sp>
      <p:sp>
        <p:nvSpPr>
          <p:cNvPr id="322" name="Google Shape;3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3" name="Google Shape;323;p13"/>
          <p:cNvGraphicFramePr/>
          <p:nvPr/>
        </p:nvGraphicFramePr>
        <p:xfrm>
          <a:off x="990599" y="2667000"/>
          <a:ext cx="3000000" cy="3000000"/>
        </p:xfrm>
        <a:graphic>
          <a:graphicData uri="http://schemas.openxmlformats.org/drawingml/2006/table">
            <a:tbl>
              <a:tblPr>
                <a:noFill/>
                <a:tableStyleId>{A87EFF42-ACB8-4409-93C7-081D477B7999}</a:tableStyleId>
              </a:tblPr>
              <a:tblGrid>
                <a:gridCol w="1254600"/>
                <a:gridCol w="2742600"/>
                <a:gridCol w="3394200"/>
              </a:tblGrid>
              <a:tr h="279825">
                <a:tc>
                  <a:txBody>
                    <a:bodyPr/>
                    <a:lstStyle/>
                    <a:p>
                      <a:pPr indent="0" lvl="0" marL="0" marR="0" rtl="0" algn="ctr">
                        <a:spcBef>
                          <a:spcPts val="0"/>
                        </a:spcBef>
                        <a:spcAft>
                          <a:spcPts val="0"/>
                        </a:spcAft>
                        <a:buNone/>
                      </a:pPr>
                      <a:r>
                        <a:rPr b="1" i="0" lang="en-US" sz="1400" u="none" cap="none" strike="noStrike">
                          <a:solidFill>
                            <a:srgbClr val="000000"/>
                          </a:solidFill>
                          <a:latin typeface="Arial"/>
                          <a:ea typeface="Arial"/>
                          <a:cs typeface="Arial"/>
                          <a:sym typeface="Arial"/>
                        </a:rPr>
                        <a:t>Symbol</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Meaning</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Example</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82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equal to</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 4):</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37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not equal to</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 "applesauce"):</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82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&lt;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less than</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&lt; 10.5):</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82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&lt;=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less than or equal to</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&lt;= b):</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82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&gt;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greater than</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&gt; (b * 2)):</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37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&gt;=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is greater than or equal to</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&gt;= -1):</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37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and</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and</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&gt; 0) and (a != 3):</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37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or</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or</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(a &gt; 5) or (a &lt; -5):</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825">
                <a:tc>
                  <a:txBody>
                    <a:bodyPr/>
                    <a:lstStyle/>
                    <a:p>
                      <a:pPr indent="0" lvl="0" marL="0" marR="0" rtl="0" algn="ctr">
                        <a:spcBef>
                          <a:spcPts val="0"/>
                        </a:spcBef>
                        <a:spcAft>
                          <a:spcPts val="0"/>
                        </a:spcAft>
                        <a:buNone/>
                      </a:pPr>
                      <a:r>
                        <a:rPr b="0" i="0" lang="en-US" sz="1400" u="none" cap="none" strike="noStrike">
                          <a:solidFill>
                            <a:srgbClr val="000000"/>
                          </a:solidFill>
                          <a:latin typeface="Courier New"/>
                          <a:ea typeface="Courier New"/>
                          <a:cs typeface="Courier New"/>
                          <a:sym typeface="Courier New"/>
                        </a:rPr>
                        <a:t>not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not</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Courier New"/>
                          <a:ea typeface="Courier New"/>
                          <a:cs typeface="Courier New"/>
                          <a:sym typeface="Courier New"/>
                        </a:rPr>
                        <a:t>if not (a == 1):</a:t>
                      </a:r>
                      <a:endParaRPr sz="1400" u="none" cap="none" strike="noStrike"/>
                    </a:p>
                  </a:txBody>
                  <a:tcPr marT="75025" marB="75025" marR="75025" marL="75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4" name="Google Shape;324;p13"/>
          <p:cNvSpPr/>
          <p:nvPr/>
        </p:nvSpPr>
        <p:spPr>
          <a:xfrm>
            <a:off x="1720850" y="160020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Question 1</a:t>
            </a:r>
            <a:endParaRPr/>
          </a:p>
        </p:txBody>
      </p:sp>
      <p:sp>
        <p:nvSpPr>
          <p:cNvPr id="330" name="Google Shape;330;p1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a = True</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
        <p:nvSpPr>
          <p:cNvPr id="331" name="Google Shape;331;p14"/>
          <p:cNvSpPr txBox="1"/>
          <p:nvPr/>
        </p:nvSpPr>
        <p:spPr>
          <a:xfrm>
            <a:off x="219075" y="5915025"/>
            <a:ext cx="3914775" cy="790575"/>
          </a:xfrm>
          <a:prstGeom prst="rect">
            <a:avLst/>
          </a:prstGeom>
          <a:noFill/>
          <a:ln cap="flat" cmpd="sng" w="9525">
            <a:solidFill>
              <a:srgbClr val="7F7F7F"/>
            </a:solidFill>
            <a:prstDash val="dot"/>
            <a:round/>
            <a:headEnd len="sm" w="sm" type="none"/>
            <a:tailEnd len="sm" w="sm" type="none"/>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1665"/>
              <a:buFont typeface="Arial"/>
              <a:buNone/>
            </a:pPr>
            <a:r>
              <a:rPr lang="en-US" sz="1665">
                <a:solidFill>
                  <a:schemeClr val="dk1"/>
                </a:solidFill>
                <a:latin typeface="Calibri"/>
                <a:ea typeface="Calibri"/>
                <a:cs typeface="Calibri"/>
                <a:sym typeface="Calibri"/>
              </a:rPr>
              <a:t>Optional: enter your answers online!</a:t>
            </a:r>
            <a:endParaRPr/>
          </a:p>
          <a:p>
            <a:pPr indent="0" lvl="0" marL="0" marR="0" rtl="0" algn="l">
              <a:spcBef>
                <a:spcPts val="314"/>
              </a:spcBef>
              <a:spcAft>
                <a:spcPts val="0"/>
              </a:spcAft>
              <a:buClr>
                <a:schemeClr val="dk1"/>
              </a:buClr>
              <a:buSzPts val="1572"/>
              <a:buFont typeface="Arial"/>
              <a:buNone/>
            </a:pPr>
            <a:r>
              <a:rPr lang="en-US" sz="1572" u="sng">
                <a:solidFill>
                  <a:schemeClr val="dk1"/>
                </a:solidFill>
                <a:latin typeface="Calibri"/>
                <a:ea typeface="Calibri"/>
                <a:cs typeface="Calibri"/>
                <a:sym typeface="Calibri"/>
                <a:hlinkClick r:id="rId3"/>
              </a:rPr>
              <a:t>https://goo.gl/forms/x1G57MV2QXJ8tXQG2</a:t>
            </a:r>
            <a:r>
              <a:rPr lang="en-US" sz="1572">
                <a:solidFill>
                  <a:schemeClr val="dk1"/>
                </a:solidFill>
                <a:latin typeface="Calibri"/>
                <a:ea typeface="Calibri"/>
                <a:cs typeface="Calibri"/>
                <a:sym typeface="Calibri"/>
              </a:rPr>
              <a:t> </a:t>
            </a:r>
            <a:endParaRPr/>
          </a:p>
        </p:txBody>
      </p:sp>
      <p:sp>
        <p:nvSpPr>
          <p:cNvPr id="332" name="Google Shape;3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1</a:t>
            </a:r>
            <a:endParaRPr/>
          </a:p>
        </p:txBody>
      </p:sp>
      <p:sp>
        <p:nvSpPr>
          <p:cNvPr id="338" name="Google Shape;338;p1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a = True</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Hooray, a was true!</a:t>
            </a:r>
            <a:endParaRPr/>
          </a:p>
        </p:txBody>
      </p:sp>
      <p:sp>
        <p:nvSpPr>
          <p:cNvPr id="339" name="Google Shape;3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2</a:t>
            </a:r>
            <a:endParaRPr/>
          </a:p>
        </p:txBody>
      </p:sp>
      <p:sp>
        <p:nvSpPr>
          <p:cNvPr id="345" name="Google Shape;345;p1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a = True</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0" lvl="0" marL="457200" rtl="0" algn="l">
              <a:spcBef>
                <a:spcPts val="480"/>
              </a:spcBef>
              <a:spcAft>
                <a:spcPts val="0"/>
              </a:spcAft>
              <a:buClr>
                <a:schemeClr val="dk1"/>
              </a:buClr>
              <a:buSzPts val="2400"/>
              <a:buNone/>
            </a:pPr>
            <a:r>
              <a:rPr lang="en-US" sz="2400">
                <a:latin typeface="Courier New"/>
                <a:ea typeface="Courier New"/>
                <a:cs typeface="Courier New"/>
                <a:sym typeface="Courier New"/>
              </a:rPr>
              <a:t>print ("Goodbye now!”)</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
        <p:nvSpPr>
          <p:cNvPr id="346" name="Google Shape;3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Lab1: Review</a:t>
            </a:r>
            <a:endParaRPr/>
          </a:p>
        </p:txBody>
      </p:sp>
      <p:sp>
        <p:nvSpPr>
          <p:cNvPr id="129" name="Google Shape;129;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Object types: strings vs ints vs floats</a:t>
            </a:r>
            <a:endParaRPr/>
          </a:p>
          <a:p>
            <a:pPr indent="-342900" lvl="1" marL="914400" rtl="0" algn="l">
              <a:spcBef>
                <a:spcPts val="0"/>
              </a:spcBef>
              <a:spcAft>
                <a:spcPts val="0"/>
              </a:spcAft>
              <a:buSzPts val="1800"/>
              <a:buChar char="–"/>
            </a:pPr>
            <a:r>
              <a:rPr lang="en-US"/>
              <a:t>Different object types have different functions, but sometimes the functions have the same format.</a:t>
            </a:r>
            <a:endParaRPr/>
          </a:p>
        </p:txBody>
      </p:sp>
      <p:sp>
        <p:nvSpPr>
          <p:cNvPr id="130" name="Google Shape;13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2</a:t>
            </a:r>
            <a:endParaRPr/>
          </a:p>
        </p:txBody>
      </p:sp>
      <p:sp>
        <p:nvSpPr>
          <p:cNvPr id="352" name="Google Shape;352;p1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a = True</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print ("Goodbye now!”)</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Hooray, a was true!</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Goodbye now!</a:t>
            </a:r>
            <a:endParaRPr/>
          </a:p>
        </p:txBody>
      </p:sp>
      <p:sp>
        <p:nvSpPr>
          <p:cNvPr id="353" name="Google Shape;3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3</a:t>
            </a:r>
            <a:endParaRPr/>
          </a:p>
        </p:txBody>
      </p:sp>
      <p:sp>
        <p:nvSpPr>
          <p:cNvPr id="359" name="Google Shape;359;p1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a = False</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print ("Goodbye now!”)</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
        <p:nvSpPr>
          <p:cNvPr id="360" name="Google Shape;3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3</a:t>
            </a:r>
            <a:endParaRPr/>
          </a:p>
        </p:txBody>
      </p:sp>
      <p:sp>
        <p:nvSpPr>
          <p:cNvPr id="366" name="Google Shape;366;p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a = False</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if a:</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	print ("Hooray, a was true!”)</a:t>
            </a:r>
            <a:endParaRPr sz="2400">
              <a:latin typeface="Courier New"/>
              <a:ea typeface="Courier New"/>
              <a:cs typeface="Courier New"/>
              <a:sym typeface="Courier New"/>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print ("Goodbye now!”)</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480"/>
              </a:spcBef>
              <a:spcAft>
                <a:spcPts val="0"/>
              </a:spcAft>
              <a:buClr>
                <a:srgbClr val="000000"/>
              </a:buClr>
              <a:buSzPts val="1100"/>
              <a:buFont typeface="Arial"/>
              <a:buNone/>
            </a:pPr>
            <a:r>
              <a:rPr lang="en-US" sz="2400">
                <a:latin typeface="Courier New"/>
                <a:ea typeface="Courier New"/>
                <a:cs typeface="Courier New"/>
                <a:sym typeface="Courier New"/>
              </a:rPr>
              <a:t>Goodbye now!</a:t>
            </a:r>
            <a:endParaRPr/>
          </a:p>
        </p:txBody>
      </p:sp>
      <p:sp>
        <p:nvSpPr>
          <p:cNvPr id="367" name="Google Shape;3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4</a:t>
            </a:r>
            <a:endParaRPr/>
          </a:p>
        </p:txBody>
      </p:sp>
      <p:sp>
        <p:nvSpPr>
          <p:cNvPr id="373" name="Google Shape;373;p2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morning = True</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if morning:</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	print ("Good morning!”)</a:t>
            </a:r>
            <a:endParaRPr sz="18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	print ("Hello!”)</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print ("How are you?”)</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374" name="Google Shape;37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4</a:t>
            </a:r>
            <a:endParaRPr/>
          </a:p>
        </p:txBody>
      </p:sp>
      <p:sp>
        <p:nvSpPr>
          <p:cNvPr id="380" name="Google Shape;380;p2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morning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morning:</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("Good morning!”)</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("Hello!”)</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print ("How are you?”)</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Good morning!</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How are you?</a:t>
            </a:r>
            <a:endParaRPr/>
          </a:p>
        </p:txBody>
      </p:sp>
      <p:sp>
        <p:nvSpPr>
          <p:cNvPr id="381" name="Google Shape;38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5</a:t>
            </a:r>
            <a:endParaRPr/>
          </a:p>
        </p:txBody>
      </p:sp>
      <p:sp>
        <p:nvSpPr>
          <p:cNvPr id="387" name="Google Shape;387;p2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if a and b:</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388" name="Google Shape;38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5</a:t>
            </a:r>
            <a:endParaRPr/>
          </a:p>
        </p:txBody>
      </p:sp>
      <p:sp>
        <p:nvSpPr>
          <p:cNvPr id="394" name="Google Shape;394;p2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and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Banana</a:t>
            </a:r>
            <a:endParaRPr/>
          </a:p>
        </p:txBody>
      </p:sp>
      <p:sp>
        <p:nvSpPr>
          <p:cNvPr id="395" name="Google Shape;39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6</a:t>
            </a:r>
            <a:endParaRPr/>
          </a:p>
        </p:txBody>
      </p:sp>
      <p:sp>
        <p:nvSpPr>
          <p:cNvPr id="401" name="Google Shape;401;p2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and not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02" name="Google Shape;40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2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6</a:t>
            </a:r>
            <a:endParaRPr/>
          </a:p>
        </p:txBody>
      </p:sp>
      <p:sp>
        <p:nvSpPr>
          <p:cNvPr id="408" name="Google Shape;408;p2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and not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Apple</a:t>
            </a:r>
            <a:endParaRPr/>
          </a:p>
        </p:txBody>
      </p:sp>
      <p:sp>
        <p:nvSpPr>
          <p:cNvPr id="409" name="Google Shape;40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7</a:t>
            </a:r>
            <a:endParaRPr/>
          </a:p>
        </p:txBody>
      </p:sp>
      <p:sp>
        <p:nvSpPr>
          <p:cNvPr id="415" name="Google Shape;415;p2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and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16" name="Google Shape;41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5c9a3d3b74_0_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Same Function Name,</a:t>
            </a:r>
            <a:endParaRPr/>
          </a:p>
          <a:p>
            <a:pPr indent="0" lvl="0" marL="0" rtl="0" algn="ctr">
              <a:spcBef>
                <a:spcPts val="0"/>
              </a:spcBef>
              <a:spcAft>
                <a:spcPts val="0"/>
              </a:spcAft>
              <a:buNone/>
            </a:pPr>
            <a:r>
              <a:rPr lang="en-US"/>
              <a:t>Different Function</a:t>
            </a:r>
            <a:endParaRPr/>
          </a:p>
        </p:txBody>
      </p:sp>
      <p:sp>
        <p:nvSpPr>
          <p:cNvPr id="137" name="Google Shape;137;g5c9a3d3b74_0_8"/>
          <p:cNvSpPr txBox="1"/>
          <p:nvPr>
            <p:ph idx="1" type="body"/>
          </p:nvPr>
        </p:nvSpPr>
        <p:spPr>
          <a:xfrm>
            <a:off x="457200" y="1600200"/>
            <a:ext cx="8229600" cy="452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Code:</a:t>
            </a:r>
            <a:endParaRPr/>
          </a:p>
          <a:p>
            <a:pPr indent="0" lvl="0" marL="0" rtl="0" algn="l">
              <a:spcBef>
                <a:spcPts val="360"/>
              </a:spcBef>
              <a:spcAft>
                <a:spcPts val="0"/>
              </a:spcAft>
              <a:buNone/>
            </a:pPr>
            <a:r>
              <a:rPr lang="en-US"/>
              <a:t>a</a:t>
            </a:r>
            <a:r>
              <a:rPr lang="en-US">
                <a:solidFill>
                  <a:srgbClr val="9900FF"/>
                </a:solidFill>
              </a:rPr>
              <a:t>=</a:t>
            </a:r>
            <a:r>
              <a:rPr lang="en-US">
                <a:solidFill>
                  <a:srgbClr val="38761D"/>
                </a:solidFill>
              </a:rPr>
              <a:t>1</a:t>
            </a:r>
            <a:endParaRPr>
              <a:solidFill>
                <a:srgbClr val="38761D"/>
              </a:solidFill>
            </a:endParaRPr>
          </a:p>
          <a:p>
            <a:pPr indent="0" lvl="0" marL="0" rtl="0" algn="l">
              <a:spcBef>
                <a:spcPts val="360"/>
              </a:spcBef>
              <a:spcAft>
                <a:spcPts val="0"/>
              </a:spcAft>
              <a:buNone/>
            </a:pPr>
            <a:r>
              <a:rPr lang="en-US"/>
              <a:t>b</a:t>
            </a:r>
            <a:r>
              <a:rPr lang="en-US">
                <a:solidFill>
                  <a:srgbClr val="9900FF"/>
                </a:solidFill>
              </a:rPr>
              <a:t>=</a:t>
            </a:r>
            <a:r>
              <a:rPr lang="en-US">
                <a:solidFill>
                  <a:srgbClr val="38761D"/>
                </a:solidFill>
              </a:rPr>
              <a:t>1</a:t>
            </a:r>
            <a:endParaRPr>
              <a:solidFill>
                <a:srgbClr val="38761D"/>
              </a:solidFill>
            </a:endParaRPr>
          </a:p>
          <a:p>
            <a:pPr indent="0" lvl="0" marL="0" rtl="0" algn="l">
              <a:spcBef>
                <a:spcPts val="360"/>
              </a:spcBef>
              <a:spcAft>
                <a:spcPts val="0"/>
              </a:spcAft>
              <a:buNone/>
            </a:pPr>
            <a:r>
              <a:rPr lang="en-US"/>
              <a:t>sum_ab</a:t>
            </a:r>
            <a:r>
              <a:rPr lang="en-US">
                <a:solidFill>
                  <a:srgbClr val="9900FF"/>
                </a:solidFill>
              </a:rPr>
              <a:t>=</a:t>
            </a:r>
            <a:r>
              <a:rPr lang="en-US"/>
              <a:t>a</a:t>
            </a:r>
            <a:r>
              <a:rPr lang="en-US">
                <a:solidFill>
                  <a:srgbClr val="9900FF"/>
                </a:solidFill>
              </a:rPr>
              <a:t>+</a:t>
            </a:r>
            <a:r>
              <a:rPr lang="en-US"/>
              <a:t>b</a:t>
            </a:r>
            <a:endParaRPr/>
          </a:p>
          <a:p>
            <a:pPr indent="0" lvl="0" marL="0" rtl="0" algn="l">
              <a:spcBef>
                <a:spcPts val="360"/>
              </a:spcBef>
              <a:spcAft>
                <a:spcPts val="0"/>
              </a:spcAft>
              <a:buNone/>
            </a:pPr>
            <a:r>
              <a:rPr lang="en-US">
                <a:solidFill>
                  <a:srgbClr val="38761D"/>
                </a:solidFill>
              </a:rPr>
              <a:t>print</a:t>
            </a:r>
            <a:r>
              <a:rPr lang="en-US"/>
              <a:t>(sum_ab)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Result:</a:t>
            </a:r>
            <a:endParaRPr/>
          </a:p>
        </p:txBody>
      </p:sp>
      <p:sp>
        <p:nvSpPr>
          <p:cNvPr id="138" name="Google Shape;138;g5c9a3d3b74_0_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7</a:t>
            </a:r>
            <a:endParaRPr/>
          </a:p>
        </p:txBody>
      </p:sp>
      <p:sp>
        <p:nvSpPr>
          <p:cNvPr id="422" name="Google Shape;422;p2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and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Banana</a:t>
            </a:r>
            <a:endParaRPr/>
          </a:p>
        </p:txBody>
      </p:sp>
      <p:sp>
        <p:nvSpPr>
          <p:cNvPr id="423" name="Google Shape;42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8</a:t>
            </a:r>
            <a:endParaRPr/>
          </a:p>
        </p:txBody>
      </p:sp>
      <p:sp>
        <p:nvSpPr>
          <p:cNvPr id="429" name="Google Shape;429;p2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and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30" name="Google Shape;43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8</a:t>
            </a:r>
            <a:endParaRPr/>
          </a:p>
        </p:txBody>
      </p:sp>
      <p:sp>
        <p:nvSpPr>
          <p:cNvPr id="436" name="Google Shape;436;p2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and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("Banana”)</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Apple</a:t>
            </a:r>
            <a:endParaRPr/>
          </a:p>
        </p:txBody>
      </p:sp>
      <p:sp>
        <p:nvSpPr>
          <p:cNvPr id="437" name="Google Shape;43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9</a:t>
            </a:r>
            <a:endParaRPr/>
          </a:p>
        </p:txBody>
      </p:sp>
      <p:sp>
        <p:nvSpPr>
          <p:cNvPr id="443" name="Google Shape;443;p3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or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44" name="Google Shape;44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9</a:t>
            </a:r>
            <a:endParaRPr/>
          </a:p>
        </p:txBody>
      </p:sp>
      <p:sp>
        <p:nvSpPr>
          <p:cNvPr id="450" name="Google Shape;450;p3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or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Apple</a:t>
            </a:r>
            <a:endParaRPr/>
          </a:p>
        </p:txBody>
      </p:sp>
      <p:sp>
        <p:nvSpPr>
          <p:cNvPr id="451" name="Google Shape;45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Question 10</a:t>
            </a:r>
            <a:endParaRPr/>
          </a:p>
        </p:txBody>
      </p:sp>
      <p:sp>
        <p:nvSpPr>
          <p:cNvPr id="457" name="Google Shape;457;p3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or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58" name="Google Shape;45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Question 10</a:t>
            </a:r>
            <a:endParaRPr/>
          </a:p>
        </p:txBody>
      </p:sp>
      <p:sp>
        <p:nvSpPr>
          <p:cNvPr id="464" name="Google Shape;464;p3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True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False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not (a or b):</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print("Apple”)</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print("Banana”)</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Banana</a:t>
            </a:r>
            <a:endParaRPr/>
          </a:p>
        </p:txBody>
      </p:sp>
      <p:sp>
        <p:nvSpPr>
          <p:cNvPr id="465" name="Google Shape;46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3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11</a:t>
            </a:r>
            <a:endParaRPr/>
          </a:p>
        </p:txBody>
      </p:sp>
      <p:sp>
        <p:nvSpPr>
          <p:cNvPr id="471" name="Google Shape;471;p3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marR="0" rtl="0" algn="l">
              <a:lnSpc>
                <a:spcPct val="100000"/>
              </a:lnSpc>
              <a:spcBef>
                <a:spcPts val="600"/>
              </a:spcBef>
              <a:spcAft>
                <a:spcPts val="0"/>
              </a:spcAft>
              <a:buClr>
                <a:srgbClr val="000000"/>
              </a:buClr>
              <a:buSzPts val="1100"/>
              <a:buFont typeface="Arial"/>
              <a:buNone/>
            </a:pPr>
            <a:r>
              <a:rPr lang="en-US" sz="1800">
                <a:latin typeface="Courier New"/>
                <a:ea typeface="Courier New"/>
                <a:cs typeface="Courier New"/>
                <a:sym typeface="Courier New"/>
              </a:rPr>
              <a:t>a = 5</a:t>
            </a:r>
            <a:endParaRPr/>
          </a:p>
          <a:p>
            <a:pPr indent="0" lvl="0" marL="457200" rtl="0" algn="l">
              <a:spcBef>
                <a:spcPts val="360"/>
              </a:spcBef>
              <a:spcAft>
                <a:spcPts val="0"/>
              </a:spcAft>
              <a:buClr>
                <a:schemeClr val="dk1"/>
              </a:buClr>
              <a:buSzPts val="1800"/>
              <a:buNone/>
            </a:pPr>
            <a:r>
              <a:rPr lang="en-US" sz="1800">
                <a:latin typeface="Courier New"/>
                <a:ea typeface="Courier New"/>
                <a:cs typeface="Courier New"/>
                <a:sym typeface="Courier New"/>
              </a:rPr>
              <a:t>b = 10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 5) and (b &gt; 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("Banana”)</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72" name="Google Shape;47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3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11</a:t>
            </a:r>
            <a:endParaRPr/>
          </a:p>
        </p:txBody>
      </p:sp>
      <p:sp>
        <p:nvSpPr>
          <p:cNvPr id="478" name="Google Shape;478;p3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5</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10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 5) and (b &gt; 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("Banana”)</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Apple</a:t>
            </a:r>
            <a:endParaRPr/>
          </a:p>
        </p:txBody>
      </p:sp>
      <p:sp>
        <p:nvSpPr>
          <p:cNvPr id="479" name="Google Shape;4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3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12</a:t>
            </a:r>
            <a:endParaRPr/>
          </a:p>
        </p:txBody>
      </p:sp>
      <p:sp>
        <p:nvSpPr>
          <p:cNvPr id="485" name="Google Shape;485;p3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5</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10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 1) and (b &gt; 0)) or (b == (2 * a)):</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("Banana”)</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86" name="Google Shape;48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5c9a3d3b74_0_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Same Function Name,</a:t>
            </a:r>
            <a:endParaRPr/>
          </a:p>
          <a:p>
            <a:pPr indent="0" lvl="0" marL="0" rtl="0" algn="ctr">
              <a:spcBef>
                <a:spcPts val="0"/>
              </a:spcBef>
              <a:spcAft>
                <a:spcPts val="0"/>
              </a:spcAft>
              <a:buNone/>
            </a:pPr>
            <a:r>
              <a:rPr lang="en-US"/>
              <a:t>Different Function</a:t>
            </a:r>
            <a:endParaRPr/>
          </a:p>
        </p:txBody>
      </p:sp>
      <p:sp>
        <p:nvSpPr>
          <p:cNvPr id="145" name="Google Shape;145;g5c9a3d3b74_0_15"/>
          <p:cNvSpPr txBox="1"/>
          <p:nvPr>
            <p:ph idx="1" type="body"/>
          </p:nvPr>
        </p:nvSpPr>
        <p:spPr>
          <a:xfrm>
            <a:off x="457200" y="1600200"/>
            <a:ext cx="8229600" cy="452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Code:</a:t>
            </a:r>
            <a:endParaRPr/>
          </a:p>
          <a:p>
            <a:pPr indent="0" lvl="0" marL="0" rtl="0" algn="l">
              <a:spcBef>
                <a:spcPts val="360"/>
              </a:spcBef>
              <a:spcAft>
                <a:spcPts val="0"/>
              </a:spcAft>
              <a:buNone/>
            </a:pPr>
            <a:r>
              <a:rPr lang="en-US"/>
              <a:t>a</a:t>
            </a:r>
            <a:r>
              <a:rPr lang="en-US">
                <a:solidFill>
                  <a:srgbClr val="9900FF"/>
                </a:solidFill>
              </a:rPr>
              <a:t>=</a:t>
            </a:r>
            <a:r>
              <a:rPr lang="en-US">
                <a:solidFill>
                  <a:schemeClr val="accent2"/>
                </a:solidFill>
              </a:rPr>
              <a:t>”1”</a:t>
            </a:r>
            <a:endParaRPr>
              <a:solidFill>
                <a:schemeClr val="accent2"/>
              </a:solidFill>
            </a:endParaRPr>
          </a:p>
          <a:p>
            <a:pPr indent="0" lvl="0" marL="0" rtl="0" algn="l">
              <a:spcBef>
                <a:spcPts val="360"/>
              </a:spcBef>
              <a:spcAft>
                <a:spcPts val="0"/>
              </a:spcAft>
              <a:buNone/>
            </a:pPr>
            <a:r>
              <a:rPr lang="en-US"/>
              <a:t>b</a:t>
            </a:r>
            <a:r>
              <a:rPr lang="en-US">
                <a:solidFill>
                  <a:srgbClr val="9900FF"/>
                </a:solidFill>
              </a:rPr>
              <a:t>=</a:t>
            </a:r>
            <a:r>
              <a:rPr lang="en-US">
                <a:solidFill>
                  <a:schemeClr val="accent2"/>
                </a:solidFill>
              </a:rPr>
              <a:t>”1”</a:t>
            </a:r>
            <a:endParaRPr>
              <a:solidFill>
                <a:schemeClr val="accent2"/>
              </a:solidFill>
            </a:endParaRPr>
          </a:p>
          <a:p>
            <a:pPr indent="0" lvl="0" marL="0" rtl="0" algn="l">
              <a:spcBef>
                <a:spcPts val="360"/>
              </a:spcBef>
              <a:spcAft>
                <a:spcPts val="0"/>
              </a:spcAft>
              <a:buNone/>
            </a:pPr>
            <a:r>
              <a:rPr lang="en-US"/>
              <a:t>sum_ab</a:t>
            </a:r>
            <a:r>
              <a:rPr lang="en-US">
                <a:solidFill>
                  <a:srgbClr val="9900FF"/>
                </a:solidFill>
              </a:rPr>
              <a:t>=</a:t>
            </a:r>
            <a:r>
              <a:rPr lang="en-US"/>
              <a:t>a</a:t>
            </a:r>
            <a:r>
              <a:rPr lang="en-US">
                <a:solidFill>
                  <a:srgbClr val="9900FF"/>
                </a:solidFill>
              </a:rPr>
              <a:t>+</a:t>
            </a:r>
            <a:r>
              <a:rPr lang="en-US"/>
              <a:t>b</a:t>
            </a:r>
            <a:endParaRPr/>
          </a:p>
          <a:p>
            <a:pPr indent="0" lvl="0" marL="0" rtl="0" algn="l">
              <a:spcBef>
                <a:spcPts val="360"/>
              </a:spcBef>
              <a:spcAft>
                <a:spcPts val="0"/>
              </a:spcAft>
              <a:buNone/>
            </a:pPr>
            <a:r>
              <a:rPr lang="en-US">
                <a:solidFill>
                  <a:srgbClr val="38761D"/>
                </a:solidFill>
              </a:rPr>
              <a:t>print</a:t>
            </a:r>
            <a:r>
              <a:rPr lang="en-US"/>
              <a:t>(sum_ab)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Result:</a:t>
            </a:r>
            <a:endParaRPr/>
          </a:p>
        </p:txBody>
      </p:sp>
      <p:sp>
        <p:nvSpPr>
          <p:cNvPr id="146" name="Google Shape;146;g5c9a3d3b74_0_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3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Calibri"/>
              <a:buNone/>
            </a:pPr>
            <a:r>
              <a:rPr lang="en-US"/>
              <a:t>Question 12</a:t>
            </a:r>
            <a:endParaRPr/>
          </a:p>
        </p:txBody>
      </p:sp>
      <p:sp>
        <p:nvSpPr>
          <p:cNvPr id="492" name="Google Shape;492;p3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 = 5</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b = 10</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if ((a == 1) and (b &gt; 0)) or (b == (2 * a)):</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("Apple”)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else:</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	print ("Banana")</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Apple</a:t>
            </a:r>
            <a:endParaRPr/>
          </a:p>
        </p:txBody>
      </p:sp>
      <p:sp>
        <p:nvSpPr>
          <p:cNvPr id="493" name="Google Shape;49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Note on indentation</a:t>
            </a:r>
            <a:endParaRPr/>
          </a:p>
        </p:txBody>
      </p:sp>
      <p:sp>
        <p:nvSpPr>
          <p:cNvPr id="500" name="Google Shape;500;p3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Indentation is very important in Python; it's how Python tells what code belongs to which control statements</a:t>
            </a:r>
            <a:endParaRPr/>
          </a:p>
          <a:p>
            <a:pPr indent="-342900" lvl="0" marL="342900" rtl="0" algn="l">
              <a:lnSpc>
                <a:spcPct val="80000"/>
              </a:lnSpc>
              <a:spcBef>
                <a:spcPts val="1096"/>
              </a:spcBef>
              <a:spcAft>
                <a:spcPts val="0"/>
              </a:spcAft>
              <a:buClr>
                <a:schemeClr val="dk1"/>
              </a:buClr>
              <a:buSzPts val="2480"/>
              <a:buChar char="•"/>
            </a:pPr>
            <a:r>
              <a:rPr lang="en-US" sz="2480"/>
              <a:t>Consecutive lines of code with the same indenting are sometimes called "blocks"</a:t>
            </a:r>
            <a:endParaRPr/>
          </a:p>
          <a:p>
            <a:pPr indent="-342900" lvl="0" marL="342900" rtl="0" algn="l">
              <a:lnSpc>
                <a:spcPct val="80000"/>
              </a:lnSpc>
              <a:spcBef>
                <a:spcPts val="1096"/>
              </a:spcBef>
              <a:spcAft>
                <a:spcPts val="0"/>
              </a:spcAft>
              <a:buClr>
                <a:schemeClr val="dk1"/>
              </a:buClr>
              <a:buSzPts val="2480"/>
              <a:buChar char="•"/>
            </a:pPr>
            <a:r>
              <a:rPr lang="en-US" sz="2480"/>
              <a:t>Indenting should only be done in specific circumstances (if statements are one example, and we'll see a few more soon). Indent anywhere else and you'll get an error.</a:t>
            </a:r>
            <a:endParaRPr/>
          </a:p>
          <a:p>
            <a:pPr indent="-342900" lvl="0" marL="342900" rtl="0" algn="l">
              <a:lnSpc>
                <a:spcPct val="80000"/>
              </a:lnSpc>
              <a:spcBef>
                <a:spcPts val="1096"/>
              </a:spcBef>
              <a:spcAft>
                <a:spcPts val="0"/>
              </a:spcAft>
              <a:buClr>
                <a:schemeClr val="dk1"/>
              </a:buClr>
              <a:buSzPts val="2480"/>
              <a:buChar char="•"/>
            </a:pPr>
            <a:r>
              <a:rPr lang="en-US" sz="2480"/>
              <a:t>You can indent by however much you want, but you must be consistent. Pick one indentation scheme (e.g. 1 tab per indent level, or 4 spaces) and stick to it.</a:t>
            </a:r>
            <a:endParaRPr/>
          </a:p>
          <a:p>
            <a:pPr indent="-342900" lvl="0" marL="342900" rtl="0" algn="l">
              <a:lnSpc>
                <a:spcPct val="80000"/>
              </a:lnSpc>
              <a:spcBef>
                <a:spcPts val="1096"/>
              </a:spcBef>
              <a:spcAft>
                <a:spcPts val="0"/>
              </a:spcAft>
              <a:buClr>
                <a:schemeClr val="dk1"/>
              </a:buClr>
              <a:buSzPts val="2480"/>
              <a:buChar char="•"/>
            </a:pPr>
            <a:r>
              <a:rPr lang="en-US" sz="2480"/>
              <a:t>NOTE: Indentation via tab key is different between Macs and Windows, so if you try to run the same file it may not work and you will have to re-indent all your lines. </a:t>
            </a:r>
            <a:endParaRPr/>
          </a:p>
        </p:txBody>
      </p:sp>
      <p:sp>
        <p:nvSpPr>
          <p:cNvPr id="501" name="Google Shape;50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Other forms of the </a:t>
            </a:r>
            <a:r>
              <a:rPr lang="en-US">
                <a:latin typeface="Courier New"/>
                <a:ea typeface="Courier New"/>
                <a:cs typeface="Courier New"/>
                <a:sym typeface="Courier New"/>
              </a:rPr>
              <a:t>if</a:t>
            </a:r>
            <a:r>
              <a:rPr lang="en-US"/>
              <a:t> statement</a:t>
            </a:r>
            <a:endParaRPr/>
          </a:p>
        </p:txBody>
      </p:sp>
      <p:sp>
        <p:nvSpPr>
          <p:cNvPr id="508" name="Google Shape;50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Multi-</a:t>
            </a:r>
            <a:r>
              <a:rPr lang="en-US" sz="2800">
                <a:latin typeface="Courier New"/>
                <a:ea typeface="Courier New"/>
                <a:cs typeface="Courier New"/>
                <a:sym typeface="Courier New"/>
              </a:rPr>
              <a:t>if/else</a:t>
            </a:r>
            <a:r>
              <a:rPr lang="en-US" sz="2800"/>
              <a:t>:</a:t>
            </a:r>
            <a:endParaRPr/>
          </a:p>
          <a:p>
            <a:pPr indent="0" lvl="0" marL="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choice = </a:t>
            </a:r>
            <a:r>
              <a:rPr b="1" lang="en-US" sz="1600">
                <a:solidFill>
                  <a:schemeClr val="accent1"/>
                </a:solidFill>
                <a:latin typeface="Courier New"/>
                <a:ea typeface="Courier New"/>
                <a:cs typeface="Courier New"/>
                <a:sym typeface="Courier New"/>
              </a:rPr>
              <a:t>input</a:t>
            </a:r>
            <a:r>
              <a:rPr lang="en-US" sz="1600">
                <a:latin typeface="Courier New"/>
                <a:ea typeface="Courier New"/>
                <a:cs typeface="Courier New"/>
                <a:sym typeface="Courier New"/>
              </a:rPr>
              <a:t>("Choose option 1, 2, or 3: ")</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if</a:t>
            </a:r>
            <a:r>
              <a:rPr lang="en-US" sz="1600">
                <a:latin typeface="Courier New"/>
                <a:ea typeface="Courier New"/>
                <a:cs typeface="Courier New"/>
                <a:sym typeface="Courier New"/>
              </a:rPr>
              <a:t> (choice == "1"):</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("You have chosen option 1: cake”)</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elif</a:t>
            </a:r>
            <a:r>
              <a:rPr lang="en-US" sz="1600">
                <a:latin typeface="Courier New"/>
                <a:ea typeface="Courier New"/>
                <a:cs typeface="Courier New"/>
                <a:sym typeface="Courier New"/>
              </a:rPr>
              <a:t> (choice == "2"):</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("You have chosen option 2: ice cream”)</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elif</a:t>
            </a:r>
            <a:r>
              <a:rPr lang="en-US" sz="1600">
                <a:latin typeface="Courier New"/>
                <a:ea typeface="Courier New"/>
                <a:cs typeface="Courier New"/>
                <a:sym typeface="Courier New"/>
              </a:rPr>
              <a:t> (choice == "3"):</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("You have chosen option 3: broccoli”)</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else</a:t>
            </a:r>
            <a:r>
              <a:rPr lang="en-US" sz="1600">
                <a:latin typeface="Courier New"/>
                <a:ea typeface="Courier New"/>
                <a:cs typeface="Courier New"/>
                <a:sym typeface="Courier New"/>
              </a:rPr>
              <a:t>:</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("Invalid input.”)</a:t>
            </a:r>
            <a:endParaRPr/>
          </a:p>
          <a:p>
            <a:pPr indent="0" lvl="0" marL="0" rtl="0" algn="l">
              <a:spcBef>
                <a:spcPts val="320"/>
              </a:spcBef>
              <a:spcAft>
                <a:spcPts val="0"/>
              </a:spcAft>
              <a:buClr>
                <a:schemeClr val="dk1"/>
              </a:buClr>
              <a:buSzPts val="1600"/>
              <a:buNone/>
            </a:pPr>
            <a:r>
              <a:t/>
            </a:r>
            <a:endParaRPr sz="1600"/>
          </a:p>
          <a:p>
            <a:pPr indent="0" lvl="0" marL="0" rtl="0" algn="l">
              <a:spcBef>
                <a:spcPts val="480"/>
              </a:spcBef>
              <a:spcAft>
                <a:spcPts val="0"/>
              </a:spcAft>
              <a:buClr>
                <a:schemeClr val="dk1"/>
              </a:buClr>
              <a:buSzPts val="1600"/>
              <a:buNone/>
            </a:pPr>
            <a:br>
              <a:rPr lang="en-US" sz="1600"/>
            </a:br>
            <a:r>
              <a:rPr lang="en-US" sz="2400"/>
              <a:t>Only one of these code blocks will be executed.</a:t>
            </a:r>
            <a:endParaRPr/>
          </a:p>
        </p:txBody>
      </p:sp>
      <p:sp>
        <p:nvSpPr>
          <p:cNvPr id="509" name="Google Shape;50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Other forms of the </a:t>
            </a:r>
            <a:r>
              <a:rPr lang="en-US">
                <a:latin typeface="Courier New"/>
                <a:ea typeface="Courier New"/>
                <a:cs typeface="Courier New"/>
                <a:sym typeface="Courier New"/>
              </a:rPr>
              <a:t>if</a:t>
            </a:r>
            <a:r>
              <a:rPr lang="en-US"/>
              <a:t> statement</a:t>
            </a:r>
            <a:endParaRPr/>
          </a:p>
        </p:txBody>
      </p:sp>
      <p:sp>
        <p:nvSpPr>
          <p:cNvPr id="516" name="Google Shape;51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"Nested" </a:t>
            </a:r>
            <a:r>
              <a:rPr lang="en-US" sz="2800">
                <a:latin typeface="Courier New"/>
                <a:ea typeface="Courier New"/>
                <a:cs typeface="Courier New"/>
                <a:sym typeface="Courier New"/>
              </a:rPr>
              <a:t>if/else</a:t>
            </a:r>
            <a:r>
              <a:rPr lang="en-US" sz="2800"/>
              <a:t>:</a:t>
            </a:r>
            <a:endParaRPr/>
          </a:p>
          <a:p>
            <a:pPr indent="0" lvl="0" marL="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test = </a:t>
            </a:r>
            <a:r>
              <a:rPr b="1" lang="en-US" sz="1600">
                <a:solidFill>
                  <a:schemeClr val="accent1"/>
                </a:solidFill>
                <a:latin typeface="Courier New"/>
                <a:ea typeface="Courier New"/>
                <a:cs typeface="Courier New"/>
                <a:sym typeface="Courier New"/>
              </a:rPr>
              <a:t>input</a:t>
            </a:r>
            <a:r>
              <a:rPr lang="en-US" sz="1600">
                <a:latin typeface="Courier New"/>
                <a:ea typeface="Courier New"/>
                <a:cs typeface="Courier New"/>
                <a:sym typeface="Courier New"/>
              </a:rPr>
              <a:t>("What is 1+1? ")</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if</a:t>
            </a:r>
            <a:r>
              <a:rPr lang="en-US" sz="1600">
                <a:latin typeface="Courier New"/>
                <a:ea typeface="Courier New"/>
                <a:cs typeface="Courier New"/>
                <a:sym typeface="Courier New"/>
              </a:rPr>
              <a:t> (test == "2"):</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("Correct!”)</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test2 = </a:t>
            </a:r>
            <a:r>
              <a:rPr b="1" lang="en-US" sz="1600">
                <a:solidFill>
                  <a:schemeClr val="accent1"/>
                </a:solidFill>
                <a:latin typeface="Courier New"/>
                <a:ea typeface="Courier New"/>
                <a:cs typeface="Courier New"/>
                <a:sym typeface="Courier New"/>
              </a:rPr>
              <a:t>input</a:t>
            </a:r>
            <a:r>
              <a:rPr lang="en-US" sz="1600">
                <a:latin typeface="Courier New"/>
                <a:ea typeface="Courier New"/>
                <a:cs typeface="Courier New"/>
                <a:sym typeface="Courier New"/>
              </a:rPr>
              <a:t>("What is 2314*32626? ")</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if</a:t>
            </a:r>
            <a:r>
              <a:rPr lang="en-US" sz="1600">
                <a:latin typeface="Courier New"/>
                <a:ea typeface="Courier New"/>
                <a:cs typeface="Courier New"/>
                <a:sym typeface="Courier New"/>
              </a:rPr>
              <a:t> (test2 == "75496564"):</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("Correct! You passed all my tests!”)</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else</a:t>
            </a:r>
            <a:r>
              <a:rPr lang="en-US" sz="1600">
                <a:latin typeface="Courier New"/>
                <a:ea typeface="Courier New"/>
                <a:cs typeface="Courier New"/>
                <a:sym typeface="Courier New"/>
              </a:rPr>
              <a:t>:</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("Sorry, that's wrong.”)</a:t>
            </a:r>
            <a:endParaRPr/>
          </a:p>
          <a:p>
            <a:pPr indent="0" lvl="0" marL="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else</a:t>
            </a:r>
            <a:r>
              <a:rPr lang="en-US" sz="1600">
                <a:latin typeface="Courier New"/>
                <a:ea typeface="Courier New"/>
                <a:cs typeface="Courier New"/>
                <a:sym typeface="Courier New"/>
              </a:rPr>
              <a:t>:</a:t>
            </a:r>
            <a:endParaRPr/>
          </a:p>
          <a:p>
            <a:pPr indent="0" lvl="0" marL="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("Sorry, that's wrong.”)</a:t>
            </a:r>
            <a:endParaRPr/>
          </a:p>
          <a:p>
            <a:pPr indent="0" lvl="0" marL="0" rtl="0" algn="l">
              <a:spcBef>
                <a:spcPts val="320"/>
              </a:spcBef>
              <a:spcAft>
                <a:spcPts val="0"/>
              </a:spcAft>
              <a:buClr>
                <a:schemeClr val="dk1"/>
              </a:buClr>
              <a:buSzPts val="1600"/>
              <a:buNone/>
            </a:pPr>
            <a:br>
              <a:rPr lang="en-US" sz="1600"/>
            </a:br>
            <a:endParaRPr sz="1600"/>
          </a:p>
        </p:txBody>
      </p:sp>
      <p:sp>
        <p:nvSpPr>
          <p:cNvPr id="517" name="Google Shape;51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2. Built-in functions</a:t>
            </a:r>
            <a:endParaRPr/>
          </a:p>
        </p:txBody>
      </p:sp>
      <p:sp>
        <p:nvSpPr>
          <p:cNvPr id="524" name="Google Shape;524;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525" name="Google Shape;525;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What's a built-in function?</a:t>
            </a:r>
            <a:endParaRPr/>
          </a:p>
        </p:txBody>
      </p:sp>
      <p:sp>
        <p:nvSpPr>
          <p:cNvPr id="532" name="Google Shape;53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Python provides some useful built-in functions that perform specific tasks</a:t>
            </a:r>
            <a:endParaRPr/>
          </a:p>
          <a:p>
            <a:pPr indent="-342900" lvl="0" marL="342900" rtl="0" algn="l">
              <a:spcBef>
                <a:spcPts val="560"/>
              </a:spcBef>
              <a:spcAft>
                <a:spcPts val="0"/>
              </a:spcAft>
              <a:buClr>
                <a:schemeClr val="dk1"/>
              </a:buClr>
              <a:buSzPts val="2800"/>
              <a:buChar char="•"/>
            </a:pPr>
            <a:r>
              <a:rPr lang="en-US" sz="2800"/>
              <a:t>What makes them "built-in"? </a:t>
            </a:r>
            <a:endParaRPr/>
          </a:p>
          <a:p>
            <a:pPr indent="-285750" lvl="1" marL="742950" rtl="0" algn="l">
              <a:spcBef>
                <a:spcPts val="480"/>
              </a:spcBef>
              <a:spcAft>
                <a:spcPts val="0"/>
              </a:spcAft>
              <a:buClr>
                <a:schemeClr val="dk1"/>
              </a:buClr>
              <a:buSzPts val="2400"/>
              <a:buChar char="–"/>
            </a:pPr>
            <a:r>
              <a:rPr lang="en-US" sz="2400"/>
              <a:t>Simply that you don't have to "import" anything in order to use them -- they're always available</a:t>
            </a:r>
            <a:endParaRPr/>
          </a:p>
          <a:p>
            <a:pPr indent="-342900" lvl="0" marL="342900" rtl="0" algn="l">
              <a:spcBef>
                <a:spcPts val="560"/>
              </a:spcBef>
              <a:spcAft>
                <a:spcPts val="0"/>
              </a:spcAft>
              <a:buClr>
                <a:schemeClr val="dk1"/>
              </a:buClr>
              <a:buSzPts val="2800"/>
              <a:buChar char="•"/>
            </a:pPr>
            <a:r>
              <a:rPr lang="en-US" sz="2800"/>
              <a:t>We've already seen some examples:</a:t>
            </a:r>
            <a:endParaRPr/>
          </a:p>
          <a:p>
            <a:pPr indent="-285750" lvl="1" marL="742950" rtl="0" algn="l">
              <a:spcBef>
                <a:spcPts val="480"/>
              </a:spcBef>
              <a:spcAft>
                <a:spcPts val="0"/>
              </a:spcAft>
              <a:buClr>
                <a:schemeClr val="accent1"/>
              </a:buClr>
              <a:buSzPts val="2400"/>
              <a:buChar char="–"/>
            </a:pPr>
            <a:r>
              <a:rPr b="1" lang="en-US" sz="2400">
                <a:solidFill>
                  <a:schemeClr val="accent1"/>
                </a:solidFill>
                <a:latin typeface="Courier New"/>
                <a:ea typeface="Courier New"/>
                <a:cs typeface="Courier New"/>
                <a:sym typeface="Courier New"/>
              </a:rPr>
              <a:t>print</a:t>
            </a:r>
            <a:r>
              <a:rPr lang="en-US" sz="2400">
                <a:latin typeface="Courier New"/>
                <a:ea typeface="Courier New"/>
                <a:cs typeface="Courier New"/>
                <a:sym typeface="Courier New"/>
              </a:rPr>
              <a:t>, </a:t>
            </a:r>
            <a:r>
              <a:rPr b="1" lang="en-US" sz="2400">
                <a:solidFill>
                  <a:schemeClr val="accent1"/>
                </a:solidFill>
                <a:latin typeface="Courier New"/>
                <a:ea typeface="Courier New"/>
                <a:cs typeface="Courier New"/>
                <a:sym typeface="Courier New"/>
              </a:rPr>
              <a:t>int</a:t>
            </a:r>
            <a:r>
              <a:rPr lang="en-US" sz="2400">
                <a:latin typeface="Courier New"/>
                <a:ea typeface="Courier New"/>
                <a:cs typeface="Courier New"/>
                <a:sym typeface="Courier New"/>
              </a:rPr>
              <a:t>(), </a:t>
            </a:r>
            <a:r>
              <a:rPr b="1" lang="en-US" sz="2400">
                <a:solidFill>
                  <a:schemeClr val="accent1"/>
                </a:solidFill>
                <a:latin typeface="Courier New"/>
                <a:ea typeface="Courier New"/>
                <a:cs typeface="Courier New"/>
                <a:sym typeface="Courier New"/>
              </a:rPr>
              <a:t>float</a:t>
            </a:r>
            <a:r>
              <a:rPr lang="en-US" sz="2400">
                <a:latin typeface="Courier New"/>
                <a:ea typeface="Courier New"/>
                <a:cs typeface="Courier New"/>
                <a:sym typeface="Courier New"/>
              </a:rPr>
              <a:t>(), </a:t>
            </a:r>
            <a:r>
              <a:rPr b="1" lang="en-US" sz="2400">
                <a:solidFill>
                  <a:schemeClr val="accent1"/>
                </a:solidFill>
                <a:latin typeface="Courier New"/>
                <a:ea typeface="Courier New"/>
                <a:cs typeface="Courier New"/>
                <a:sym typeface="Courier New"/>
              </a:rPr>
              <a:t>str</a:t>
            </a:r>
            <a:r>
              <a:rPr lang="en-US" sz="2400">
                <a:latin typeface="Courier New"/>
                <a:ea typeface="Courier New"/>
                <a:cs typeface="Courier New"/>
                <a:sym typeface="Courier New"/>
              </a:rPr>
              <a:t>()</a:t>
            </a:r>
            <a:endParaRPr/>
          </a:p>
          <a:p>
            <a:pPr indent="-342900" lvl="0" marL="342900" rtl="0" algn="l">
              <a:spcBef>
                <a:spcPts val="560"/>
              </a:spcBef>
              <a:spcAft>
                <a:spcPts val="0"/>
              </a:spcAft>
              <a:buClr>
                <a:schemeClr val="dk1"/>
              </a:buClr>
              <a:buSzPts val="2800"/>
              <a:buChar char="•"/>
            </a:pPr>
            <a:r>
              <a:rPr lang="en-US" sz="2800"/>
              <a:t>Now we'll look at a few more</a:t>
            </a:r>
            <a:endParaRPr/>
          </a:p>
        </p:txBody>
      </p:sp>
      <p:sp>
        <p:nvSpPr>
          <p:cNvPr id="533" name="Google Shape;53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urier New"/>
              <a:buNone/>
            </a:pPr>
            <a:r>
              <a:rPr lang="en-US" sz="4000">
                <a:latin typeface="Courier New"/>
                <a:ea typeface="Courier New"/>
                <a:cs typeface="Courier New"/>
                <a:sym typeface="Courier New"/>
              </a:rPr>
              <a:t>input()</a:t>
            </a:r>
            <a:endParaRPr/>
          </a:p>
        </p:txBody>
      </p:sp>
      <p:sp>
        <p:nvSpPr>
          <p:cNvPr id="540" name="Google Shape;540;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b="1" lang="en-US" sz="2240"/>
              <a:t>Description:</a:t>
            </a:r>
            <a:r>
              <a:rPr lang="en-US" sz="2240"/>
              <a:t> A built-in function that allows user input to be read from the terminal. </a:t>
            </a:r>
            <a:endParaRPr/>
          </a:p>
          <a:p>
            <a:pPr indent="-285750" lvl="1" marL="742950" rtl="0" algn="l">
              <a:lnSpc>
                <a:spcPct val="80000"/>
              </a:lnSpc>
              <a:spcBef>
                <a:spcPts val="392"/>
              </a:spcBef>
              <a:spcAft>
                <a:spcPts val="0"/>
              </a:spcAft>
              <a:buClr>
                <a:schemeClr val="dk1"/>
              </a:buClr>
              <a:buSzPts val="1960"/>
              <a:buChar char="–"/>
            </a:pPr>
            <a:r>
              <a:rPr lang="en-US" sz="1960">
                <a:latin typeface="Calibri"/>
                <a:ea typeface="Calibri"/>
                <a:cs typeface="Calibri"/>
                <a:sym typeface="Calibri"/>
              </a:rPr>
              <a:t>formely </a:t>
            </a:r>
            <a:r>
              <a:rPr lang="en-US" sz="1960">
                <a:latin typeface="Courier New"/>
                <a:ea typeface="Courier New"/>
                <a:cs typeface="Courier New"/>
                <a:sym typeface="Courier New"/>
              </a:rPr>
              <a:t>raw_input()</a:t>
            </a:r>
            <a:r>
              <a:rPr lang="en-US" sz="1960"/>
              <a:t> in </a:t>
            </a:r>
            <a:r>
              <a:rPr lang="en-US" sz="1960">
                <a:latin typeface="Calibri"/>
                <a:ea typeface="Calibri"/>
                <a:cs typeface="Calibri"/>
                <a:sym typeface="Calibri"/>
              </a:rPr>
              <a:t>python 2.7</a:t>
            </a:r>
            <a:endParaRPr/>
          </a:p>
          <a:p>
            <a:pPr indent="-285750" lvl="1" marL="742950" rtl="0" algn="l">
              <a:lnSpc>
                <a:spcPct val="80000"/>
              </a:lnSpc>
              <a:spcBef>
                <a:spcPts val="392"/>
              </a:spcBef>
              <a:spcAft>
                <a:spcPts val="0"/>
              </a:spcAft>
              <a:buClr>
                <a:schemeClr val="dk1"/>
              </a:buClr>
              <a:buSzPts val="1960"/>
              <a:buChar char="–"/>
            </a:pPr>
            <a:r>
              <a:rPr lang="en-US" sz="1960"/>
              <a:t>As seen in the lab1 problem set.</a:t>
            </a:r>
            <a:endParaRPr/>
          </a:p>
          <a:p>
            <a:pPr indent="-285750" lvl="1" marL="742950" rtl="0" algn="l">
              <a:lnSpc>
                <a:spcPct val="80000"/>
              </a:lnSpc>
              <a:spcBef>
                <a:spcPts val="392"/>
              </a:spcBef>
              <a:spcAft>
                <a:spcPts val="0"/>
              </a:spcAft>
              <a:buClr>
                <a:schemeClr val="dk1"/>
              </a:buClr>
              <a:buSzPts val="1960"/>
              <a:buChar char="–"/>
            </a:pPr>
            <a:r>
              <a:rPr lang="en-US" sz="1960"/>
              <a:t>The execution of the code will pause when it reaches the </a:t>
            </a:r>
            <a:r>
              <a:rPr lang="en-US" sz="1960">
                <a:latin typeface="Courier New"/>
                <a:ea typeface="Courier New"/>
                <a:cs typeface="Courier New"/>
                <a:sym typeface="Courier New"/>
              </a:rPr>
              <a:t>input()</a:t>
            </a:r>
            <a:r>
              <a:rPr lang="en-US" sz="1960"/>
              <a:t> function and wait for the user to input something. </a:t>
            </a:r>
            <a:endParaRPr/>
          </a:p>
          <a:p>
            <a:pPr indent="-285750" lvl="1" marL="742950" rtl="0" algn="l">
              <a:lnSpc>
                <a:spcPct val="80000"/>
              </a:lnSpc>
              <a:spcBef>
                <a:spcPts val="392"/>
              </a:spcBef>
              <a:spcAft>
                <a:spcPts val="0"/>
              </a:spcAft>
              <a:buClr>
                <a:schemeClr val="dk1"/>
              </a:buClr>
              <a:buSzPts val="1960"/>
              <a:buChar char="–"/>
            </a:pPr>
            <a:r>
              <a:rPr lang="en-US" sz="1960"/>
              <a:t>The input ends when the user hits "enter". </a:t>
            </a:r>
            <a:endParaRPr/>
          </a:p>
          <a:p>
            <a:pPr indent="-285750" lvl="1" marL="742950" rtl="0" algn="l">
              <a:lnSpc>
                <a:spcPct val="80000"/>
              </a:lnSpc>
              <a:spcBef>
                <a:spcPts val="392"/>
              </a:spcBef>
              <a:spcAft>
                <a:spcPts val="0"/>
              </a:spcAft>
              <a:buClr>
                <a:schemeClr val="dk1"/>
              </a:buClr>
              <a:buSzPts val="1960"/>
              <a:buChar char="–"/>
            </a:pPr>
            <a:r>
              <a:rPr lang="en-US" sz="1960"/>
              <a:t>The data that is read by </a:t>
            </a:r>
            <a:r>
              <a:rPr lang="en-US" sz="1960">
                <a:latin typeface="Courier New"/>
                <a:ea typeface="Courier New"/>
                <a:cs typeface="Courier New"/>
                <a:sym typeface="Courier New"/>
              </a:rPr>
              <a:t>input()</a:t>
            </a:r>
            <a:r>
              <a:rPr lang="en-US" sz="1960"/>
              <a:t> can then be stored in a variable and used in the code.</a:t>
            </a:r>
            <a:endParaRPr/>
          </a:p>
          <a:p>
            <a:pPr indent="-285750" lvl="1" marL="742950" rtl="0" algn="l">
              <a:lnSpc>
                <a:spcPct val="80000"/>
              </a:lnSpc>
              <a:spcBef>
                <a:spcPts val="392"/>
              </a:spcBef>
              <a:spcAft>
                <a:spcPts val="0"/>
              </a:spcAft>
              <a:buClr>
                <a:schemeClr val="dk1"/>
              </a:buClr>
              <a:buSzPts val="1960"/>
              <a:buChar char="–"/>
            </a:pPr>
            <a:r>
              <a:rPr b="1" lang="en-US" sz="1960"/>
              <a:t>This function always returns a string, even if the user entered a number.</a:t>
            </a:r>
            <a:endParaRPr/>
          </a:p>
          <a:p>
            <a:pPr indent="0" lvl="0" marL="0" rtl="0" algn="l">
              <a:lnSpc>
                <a:spcPct val="80000"/>
              </a:lnSpc>
              <a:spcBef>
                <a:spcPts val="448"/>
              </a:spcBef>
              <a:spcAft>
                <a:spcPts val="0"/>
              </a:spcAft>
              <a:buClr>
                <a:schemeClr val="dk1"/>
              </a:buClr>
              <a:buSzPts val="2240"/>
              <a:buNone/>
            </a:pPr>
            <a:r>
              <a:t/>
            </a:r>
            <a:endParaRPr sz="2240"/>
          </a:p>
          <a:p>
            <a:pPr indent="0" lvl="0" marL="0" rtl="0" algn="ctr">
              <a:lnSpc>
                <a:spcPct val="80000"/>
              </a:lnSpc>
              <a:spcBef>
                <a:spcPts val="448"/>
              </a:spcBef>
              <a:spcAft>
                <a:spcPts val="0"/>
              </a:spcAft>
              <a:buClr>
                <a:schemeClr val="dk1"/>
              </a:buClr>
              <a:buSzPts val="2240"/>
              <a:buNone/>
            </a:pPr>
            <a:r>
              <a:rPr lang="en-US" sz="2240"/>
              <a:t>This allows us to change what our program does without actually changing the code itself!</a:t>
            </a:r>
            <a:endParaRPr/>
          </a:p>
        </p:txBody>
      </p:sp>
      <p:sp>
        <p:nvSpPr>
          <p:cNvPr id="541" name="Google Shape;54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US">
                <a:latin typeface="Courier New"/>
                <a:ea typeface="Courier New"/>
                <a:cs typeface="Courier New"/>
                <a:sym typeface="Courier New"/>
              </a:rPr>
              <a:t>input()</a:t>
            </a:r>
            <a:endParaRPr/>
          </a:p>
        </p:txBody>
      </p:sp>
      <p:sp>
        <p:nvSpPr>
          <p:cNvPr id="548" name="Google Shape;54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Syntax:</a:t>
            </a:r>
            <a:endParaRPr/>
          </a:p>
          <a:p>
            <a:pPr indent="0" lvl="0" marL="0" rtl="0" algn="l">
              <a:spcBef>
                <a:spcPts val="640"/>
              </a:spcBef>
              <a:spcAft>
                <a:spcPts val="0"/>
              </a:spcAft>
              <a:buClr>
                <a:schemeClr val="dk1"/>
              </a:buClr>
              <a:buSzPts val="3200"/>
              <a:buNone/>
            </a:pPr>
            <a:r>
              <a:rPr lang="en-US"/>
              <a:t>	</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("Optional prompt: ")</a:t>
            </a:r>
            <a:endParaRPr/>
          </a:p>
          <a:p>
            <a:pPr indent="0" lvl="0" marL="0" rtl="0" algn="l">
              <a:spcBef>
                <a:spcPts val="640"/>
              </a:spcBef>
              <a:spcAft>
                <a:spcPts val="0"/>
              </a:spcAft>
              <a:buClr>
                <a:schemeClr val="dk1"/>
              </a:buClr>
              <a:buSzPts val="3200"/>
              <a:buNone/>
            </a:pPr>
            <a:r>
              <a:rPr lang="en-US"/>
              <a:t>Examples: </a:t>
            </a:r>
            <a:endParaRPr sz="24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name = </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("Your name: ")</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age = </a:t>
            </a:r>
            <a:r>
              <a:rPr b="1" lang="en-US" sz="2400">
                <a:solidFill>
                  <a:schemeClr val="accent1"/>
                </a:solidFill>
                <a:latin typeface="Courier New"/>
                <a:ea typeface="Courier New"/>
                <a:cs typeface="Courier New"/>
                <a:sym typeface="Courier New"/>
              </a:rPr>
              <a:t>int</a:t>
            </a:r>
            <a:r>
              <a:rPr lang="en-US" sz="2400">
                <a:latin typeface="Courier New"/>
                <a:ea typeface="Courier New"/>
                <a:cs typeface="Courier New"/>
                <a:sym typeface="Courier New"/>
              </a:rPr>
              <a:t>(</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("Your age: "))</a:t>
            </a:r>
            <a:endParaRPr/>
          </a:p>
        </p:txBody>
      </p:sp>
      <p:sp>
        <p:nvSpPr>
          <p:cNvPr id="549" name="Google Shape;54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0" name="Google Shape;550;p44"/>
          <p:cNvSpPr txBox="1"/>
          <p:nvPr/>
        </p:nvSpPr>
        <p:spPr>
          <a:xfrm>
            <a:off x="5715000" y="4495800"/>
            <a:ext cx="2895600" cy="1677382"/>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We can </a:t>
            </a:r>
            <a:r>
              <a:rPr b="1" lang="en-US" sz="1400">
                <a:solidFill>
                  <a:schemeClr val="dk1"/>
                </a:solidFill>
                <a:latin typeface="Calibri"/>
                <a:ea typeface="Calibri"/>
                <a:cs typeface="Calibri"/>
                <a:sym typeface="Calibri"/>
              </a:rPr>
              <a:t>nest commands</a:t>
            </a:r>
            <a:r>
              <a:rPr lang="en-US" sz="1400">
                <a:solidFill>
                  <a:schemeClr val="dk1"/>
                </a:solidFill>
                <a:latin typeface="Calibri"/>
                <a:ea typeface="Calibri"/>
                <a:cs typeface="Calibri"/>
                <a:sym typeface="Calibri"/>
              </a:rPr>
              <a:t> inside of each other, as in the second example here. This works a lot like the order of operations in math—whatever is the most nested is executed first, and then execution proceeds outward.</a:t>
            </a:r>
            <a:endParaRPr/>
          </a:p>
        </p:txBody>
      </p:sp>
      <p:pic>
        <p:nvPicPr>
          <p:cNvPr id="551" name="Google Shape;551;p44"/>
          <p:cNvPicPr preferRelativeResize="0"/>
          <p:nvPr/>
        </p:nvPicPr>
        <p:blipFill rotWithShape="1">
          <a:blip r:embed="rId3">
            <a:alphaModFix/>
          </a:blip>
          <a:srcRect b="0" l="0" r="0" t="0"/>
          <a:stretch/>
        </p:blipFill>
        <p:spPr>
          <a:xfrm>
            <a:off x="281645" y="4775802"/>
            <a:ext cx="5078631" cy="61540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Syntax:</a:t>
            </a:r>
            <a:endParaRPr/>
          </a:p>
          <a:p>
            <a:pPr indent="0" lvl="0" marL="0" rtl="0" algn="l">
              <a:spcBef>
                <a:spcPts val="640"/>
              </a:spcBef>
              <a:spcAft>
                <a:spcPts val="0"/>
              </a:spcAft>
              <a:buClr>
                <a:schemeClr val="dk1"/>
              </a:buClr>
              <a:buSzPts val="3200"/>
              <a:buNone/>
            </a:pPr>
            <a:r>
              <a:rPr lang="en-US"/>
              <a:t>	</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("Optional prompt: ")</a:t>
            </a:r>
            <a:endParaRPr/>
          </a:p>
          <a:p>
            <a:pPr indent="0" lvl="0" marL="0" rtl="0" algn="l">
              <a:spcBef>
                <a:spcPts val="640"/>
              </a:spcBef>
              <a:spcAft>
                <a:spcPts val="0"/>
              </a:spcAft>
              <a:buClr>
                <a:schemeClr val="dk1"/>
              </a:buClr>
              <a:buSzPts val="3200"/>
              <a:buNone/>
            </a:pPr>
            <a:r>
              <a:rPr lang="en-US"/>
              <a:t>Examples: </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name = </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("Your name: ")</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age = </a:t>
            </a:r>
            <a:r>
              <a:rPr b="1" lang="en-US" sz="2400">
                <a:solidFill>
                  <a:srgbClr val="0070C0"/>
                </a:solidFill>
                <a:latin typeface="Courier New"/>
                <a:ea typeface="Courier New"/>
                <a:cs typeface="Courier New"/>
                <a:sym typeface="Courier New"/>
              </a:rPr>
              <a:t>int</a:t>
            </a:r>
            <a:r>
              <a:rPr lang="en-US" sz="2400">
                <a:latin typeface="Courier New"/>
                <a:ea typeface="Courier New"/>
                <a:cs typeface="Courier New"/>
                <a:sym typeface="Courier New"/>
              </a:rPr>
              <a:t>(</a:t>
            </a:r>
            <a:r>
              <a:rPr b="1" lang="en-US" sz="2400">
                <a:solidFill>
                  <a:schemeClr val="accent1"/>
                </a:solidFill>
                <a:latin typeface="Courier New"/>
                <a:ea typeface="Courier New"/>
                <a:cs typeface="Courier New"/>
                <a:sym typeface="Courier New"/>
              </a:rPr>
              <a:t>input</a:t>
            </a:r>
            <a:r>
              <a:rPr lang="en-US" sz="2400">
                <a:latin typeface="Courier New"/>
                <a:ea typeface="Courier New"/>
                <a:cs typeface="Courier New"/>
                <a:sym typeface="Courier New"/>
              </a:rPr>
              <a:t>("Your age: "))</a:t>
            </a:r>
            <a:endParaRPr/>
          </a:p>
        </p:txBody>
      </p:sp>
      <p:sp>
        <p:nvSpPr>
          <p:cNvPr id="558" name="Google Shape;55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US">
                <a:latin typeface="Courier New"/>
                <a:ea typeface="Courier New"/>
                <a:cs typeface="Courier New"/>
                <a:sym typeface="Courier New"/>
              </a:rPr>
              <a:t>input()</a:t>
            </a:r>
            <a:endParaRPr/>
          </a:p>
        </p:txBody>
      </p:sp>
      <p:sp>
        <p:nvSpPr>
          <p:cNvPr id="559" name="Google Shape;55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0" name="Google Shape;560;p45"/>
          <p:cNvSpPr txBox="1"/>
          <p:nvPr/>
        </p:nvSpPr>
        <p:spPr>
          <a:xfrm>
            <a:off x="316950" y="5638800"/>
            <a:ext cx="8427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say that </a:t>
            </a:r>
            <a:r>
              <a:rPr lang="en-US" sz="1800">
                <a:solidFill>
                  <a:schemeClr val="dk1"/>
                </a:solidFill>
                <a:latin typeface="Courier New"/>
                <a:ea typeface="Courier New"/>
                <a:cs typeface="Courier New"/>
                <a:sym typeface="Courier New"/>
              </a:rPr>
              <a:t>input()</a:t>
            </a:r>
            <a:r>
              <a:rPr lang="en-US" sz="1800">
                <a:solidFill>
                  <a:schemeClr val="dk1"/>
                </a:solidFill>
                <a:latin typeface="Calibri"/>
                <a:ea typeface="Calibri"/>
                <a:cs typeface="Calibri"/>
                <a:sym typeface="Calibri"/>
              </a:rPr>
              <a:t> "returns" a value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 this case, a string version of whatever was entered in the terminal)</a:t>
            </a:r>
            <a:endParaRPr sz="1800"/>
          </a:p>
          <a:p>
            <a:pPr indent="0" lvl="0" marL="0" marR="0" rtl="0" algn="ctr">
              <a:spcBef>
                <a:spcPts val="0"/>
              </a:spcBef>
              <a:spcAft>
                <a:spcPts val="0"/>
              </a:spcAft>
              <a:buNone/>
            </a:pPr>
            <a:r>
              <a:rPr lang="en-US" sz="1800">
                <a:solidFill>
                  <a:schemeClr val="dk1"/>
                </a:solidFill>
                <a:latin typeface="Calibri"/>
                <a:ea typeface="Calibri"/>
                <a:cs typeface="Calibri"/>
                <a:sym typeface="Calibri"/>
              </a:rPr>
              <a:t>This value can then be used by another function (e.g. </a:t>
            </a:r>
            <a:r>
              <a:rPr lang="en-US" sz="1800">
                <a:solidFill>
                  <a:schemeClr val="dk1"/>
                </a:solidFill>
                <a:latin typeface="Courier New"/>
                <a:ea typeface="Courier New"/>
                <a:cs typeface="Courier New"/>
                <a:sym typeface="Courier New"/>
              </a:rPr>
              <a:t>int()</a:t>
            </a:r>
            <a:r>
              <a:rPr lang="en-US" sz="1800">
                <a:solidFill>
                  <a:schemeClr val="dk1"/>
                </a:solidFill>
                <a:latin typeface="Calibri"/>
                <a:ea typeface="Calibri"/>
                <a:cs typeface="Calibri"/>
                <a:sym typeface="Calibri"/>
              </a:rPr>
              <a:t>) or saved in a variable.</a:t>
            </a:r>
            <a:endParaRPr sz="1800"/>
          </a:p>
        </p:txBody>
      </p:sp>
      <p:sp>
        <p:nvSpPr>
          <p:cNvPr id="561" name="Google Shape;561;p45"/>
          <p:cNvSpPr txBox="1"/>
          <p:nvPr/>
        </p:nvSpPr>
        <p:spPr>
          <a:xfrm>
            <a:off x="1245925" y="3247927"/>
            <a:ext cx="1735800" cy="230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a:solidFill>
                  <a:schemeClr val="dk1"/>
                </a:solidFill>
                <a:latin typeface="Calibri"/>
                <a:ea typeface="Calibri"/>
                <a:cs typeface="Calibri"/>
                <a:sym typeface="Calibri"/>
              </a:rPr>
              <a:t>returned value</a:t>
            </a:r>
            <a:endParaRPr>
              <a:solidFill>
                <a:schemeClr val="dk1"/>
              </a:solidFill>
            </a:endParaRPr>
          </a:p>
          <a:p>
            <a:pPr indent="0" lvl="0" marL="0" marR="0" rtl="0" algn="ctr">
              <a:spcBef>
                <a:spcPts val="0"/>
              </a:spcBef>
              <a:spcAft>
                <a:spcPts val="0"/>
              </a:spcAft>
              <a:buNone/>
            </a:pPr>
            <a:r>
              <a:t/>
            </a:r>
            <a:endParaRPr>
              <a:solidFill>
                <a:schemeClr val="dk1"/>
              </a:solidFill>
              <a:latin typeface="Calibri"/>
              <a:ea typeface="Calibri"/>
              <a:cs typeface="Calibri"/>
              <a:sym typeface="Calibri"/>
            </a:endParaRPr>
          </a:p>
        </p:txBody>
      </p:sp>
      <p:pic>
        <p:nvPicPr>
          <p:cNvPr id="562" name="Google Shape;562;p45"/>
          <p:cNvPicPr preferRelativeResize="0"/>
          <p:nvPr/>
        </p:nvPicPr>
        <p:blipFill rotWithShape="1">
          <a:blip r:embed="rId3">
            <a:alphaModFix/>
          </a:blip>
          <a:srcRect b="54860" l="26610" r="24998" t="16765"/>
          <a:stretch/>
        </p:blipFill>
        <p:spPr>
          <a:xfrm flipH="1">
            <a:off x="1409700" y="3478626"/>
            <a:ext cx="1066800" cy="303249"/>
          </a:xfrm>
          <a:prstGeom prst="rect">
            <a:avLst/>
          </a:prstGeom>
          <a:noFill/>
          <a:ln>
            <a:noFill/>
          </a:ln>
        </p:spPr>
      </p:pic>
      <p:pic>
        <p:nvPicPr>
          <p:cNvPr id="563" name="Google Shape;563;p45"/>
          <p:cNvPicPr preferRelativeResize="0"/>
          <p:nvPr/>
        </p:nvPicPr>
        <p:blipFill rotWithShape="1">
          <a:blip r:embed="rId3">
            <a:alphaModFix/>
          </a:blip>
          <a:srcRect b="54860" l="26610" r="24998" t="16765"/>
          <a:stretch/>
        </p:blipFill>
        <p:spPr>
          <a:xfrm flipH="1">
            <a:off x="1245925" y="4343763"/>
            <a:ext cx="1066800" cy="303249"/>
          </a:xfrm>
          <a:prstGeom prst="rect">
            <a:avLst/>
          </a:prstGeom>
          <a:noFill/>
          <a:ln>
            <a:noFill/>
          </a:ln>
        </p:spPr>
      </p:pic>
      <p:sp>
        <p:nvSpPr>
          <p:cNvPr id="564" name="Google Shape;564;p45"/>
          <p:cNvSpPr txBox="1"/>
          <p:nvPr/>
        </p:nvSpPr>
        <p:spPr>
          <a:xfrm>
            <a:off x="965700" y="4176377"/>
            <a:ext cx="1735800" cy="230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returned value</a:t>
            </a:r>
            <a:endParaRPr>
              <a:solidFill>
                <a:schemeClr val="dk1"/>
              </a:solidFill>
              <a:latin typeface="Calibri"/>
              <a:ea typeface="Calibri"/>
              <a:cs typeface="Calibri"/>
              <a:sym typeface="Calibri"/>
            </a:endParaRPr>
          </a:p>
        </p:txBody>
      </p:sp>
      <p:pic>
        <p:nvPicPr>
          <p:cNvPr id="565" name="Google Shape;565;p45"/>
          <p:cNvPicPr preferRelativeResize="0"/>
          <p:nvPr/>
        </p:nvPicPr>
        <p:blipFill rotWithShape="1">
          <a:blip r:embed="rId3">
            <a:alphaModFix/>
          </a:blip>
          <a:srcRect b="54860" l="26610" r="24998" t="16765"/>
          <a:stretch/>
        </p:blipFill>
        <p:spPr>
          <a:xfrm flipH="1">
            <a:off x="2476500" y="4407076"/>
            <a:ext cx="1066800" cy="303249"/>
          </a:xfrm>
          <a:prstGeom prst="rect">
            <a:avLst/>
          </a:prstGeom>
          <a:noFill/>
          <a:ln>
            <a:noFill/>
          </a:ln>
        </p:spPr>
      </p:pic>
      <p:sp>
        <p:nvSpPr>
          <p:cNvPr id="566" name="Google Shape;566;p45"/>
          <p:cNvSpPr txBox="1"/>
          <p:nvPr/>
        </p:nvSpPr>
        <p:spPr>
          <a:xfrm>
            <a:off x="2202150" y="4176377"/>
            <a:ext cx="1735800" cy="230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returned value</a:t>
            </a:r>
            <a:endParaRPr>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pic>
        <p:nvPicPr>
          <p:cNvPr id="572" name="Google Shape;572;p46"/>
          <p:cNvPicPr preferRelativeResize="0"/>
          <p:nvPr/>
        </p:nvPicPr>
        <p:blipFill rotWithShape="1">
          <a:blip r:embed="rId3">
            <a:alphaModFix/>
          </a:blip>
          <a:srcRect b="0" l="0" r="0" t="0"/>
          <a:stretch/>
        </p:blipFill>
        <p:spPr>
          <a:xfrm>
            <a:off x="2557462" y="3387138"/>
            <a:ext cx="3705225" cy="2143125"/>
          </a:xfrm>
          <a:prstGeom prst="rect">
            <a:avLst/>
          </a:prstGeom>
          <a:noFill/>
          <a:ln>
            <a:noFill/>
          </a:ln>
        </p:spPr>
      </p:pic>
      <p:sp>
        <p:nvSpPr>
          <p:cNvPr id="573" name="Google Shape;57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US">
                <a:latin typeface="Courier New"/>
                <a:ea typeface="Courier New"/>
                <a:cs typeface="Courier New"/>
                <a:sym typeface="Courier New"/>
              </a:rPr>
              <a:t>len()</a:t>
            </a:r>
            <a:endParaRPr/>
          </a:p>
        </p:txBody>
      </p:sp>
      <p:sp>
        <p:nvSpPr>
          <p:cNvPr id="574" name="Google Shape;574;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US" sz="2800"/>
              <a:t>Description: </a:t>
            </a:r>
            <a:r>
              <a:rPr lang="en-US" sz="2800"/>
              <a:t>Returns the length of a string (also works on certain data structures). Doesn't work on numerical types.</a:t>
            </a:r>
            <a:endParaRPr/>
          </a:p>
          <a:p>
            <a:pPr indent="0" lvl="0" marL="0" rtl="0" algn="l">
              <a:spcBef>
                <a:spcPts val="2360"/>
              </a:spcBef>
              <a:spcAft>
                <a:spcPts val="0"/>
              </a:spcAft>
              <a:buClr>
                <a:schemeClr val="dk1"/>
              </a:buClr>
              <a:buSzPts val="2800"/>
              <a:buNone/>
            </a:pPr>
            <a:r>
              <a:rPr lang="en-US" sz="2800"/>
              <a:t>Examples:</a:t>
            </a:r>
            <a:endParaRPr/>
          </a:p>
        </p:txBody>
      </p:sp>
      <p:sp>
        <p:nvSpPr>
          <p:cNvPr id="575" name="Google Shape;57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6" name="Google Shape;576;p46"/>
          <p:cNvSpPr txBox="1"/>
          <p:nvPr/>
        </p:nvSpPr>
        <p:spPr>
          <a:xfrm>
            <a:off x="2129381" y="5756875"/>
            <a:ext cx="2720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returned value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saved in variable</a:t>
            </a:r>
            <a:endParaRPr sz="1800"/>
          </a:p>
        </p:txBody>
      </p:sp>
      <p:pic>
        <p:nvPicPr>
          <p:cNvPr id="577" name="Google Shape;577;p46"/>
          <p:cNvPicPr preferRelativeResize="0"/>
          <p:nvPr/>
        </p:nvPicPr>
        <p:blipFill rotWithShape="1">
          <a:blip r:embed="rId4">
            <a:alphaModFix/>
          </a:blip>
          <a:srcRect b="54860" l="26610" r="24998" t="16765"/>
          <a:stretch/>
        </p:blipFill>
        <p:spPr>
          <a:xfrm rot="10800000">
            <a:off x="2910800" y="5486950"/>
            <a:ext cx="1066800" cy="31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5c9a3d3b74_0_2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Same Function Name,</a:t>
            </a:r>
            <a:endParaRPr/>
          </a:p>
          <a:p>
            <a:pPr indent="0" lvl="0" marL="0" rtl="0" algn="ctr">
              <a:spcBef>
                <a:spcPts val="0"/>
              </a:spcBef>
              <a:spcAft>
                <a:spcPts val="0"/>
              </a:spcAft>
              <a:buNone/>
            </a:pPr>
            <a:r>
              <a:rPr lang="en-US"/>
              <a:t>Different Function</a:t>
            </a:r>
            <a:endParaRPr/>
          </a:p>
        </p:txBody>
      </p:sp>
      <p:sp>
        <p:nvSpPr>
          <p:cNvPr id="153" name="Google Shape;153;g5c9a3d3b74_0_22"/>
          <p:cNvSpPr txBox="1"/>
          <p:nvPr>
            <p:ph idx="1" type="body"/>
          </p:nvPr>
        </p:nvSpPr>
        <p:spPr>
          <a:xfrm>
            <a:off x="457200" y="1600200"/>
            <a:ext cx="8229600" cy="452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Code:</a:t>
            </a:r>
            <a:endParaRPr/>
          </a:p>
          <a:p>
            <a:pPr indent="0" lvl="0" marL="0" rtl="0" algn="l">
              <a:spcBef>
                <a:spcPts val="360"/>
              </a:spcBef>
              <a:spcAft>
                <a:spcPts val="0"/>
              </a:spcAft>
              <a:buNone/>
            </a:pPr>
            <a:r>
              <a:rPr lang="en-US"/>
              <a:t>a</a:t>
            </a:r>
            <a:r>
              <a:rPr lang="en-US">
                <a:solidFill>
                  <a:srgbClr val="9900FF"/>
                </a:solidFill>
              </a:rPr>
              <a:t>=</a:t>
            </a:r>
            <a:r>
              <a:rPr lang="en-US">
                <a:solidFill>
                  <a:schemeClr val="accent2"/>
                </a:solidFill>
              </a:rPr>
              <a:t>1.0</a:t>
            </a:r>
            <a:endParaRPr>
              <a:solidFill>
                <a:schemeClr val="accent2"/>
              </a:solidFill>
            </a:endParaRPr>
          </a:p>
          <a:p>
            <a:pPr indent="0" lvl="0" marL="0" rtl="0" algn="l">
              <a:spcBef>
                <a:spcPts val="360"/>
              </a:spcBef>
              <a:spcAft>
                <a:spcPts val="0"/>
              </a:spcAft>
              <a:buNone/>
            </a:pPr>
            <a:r>
              <a:rPr lang="en-US"/>
              <a:t>b</a:t>
            </a:r>
            <a:r>
              <a:rPr lang="en-US">
                <a:solidFill>
                  <a:srgbClr val="9900FF"/>
                </a:solidFill>
              </a:rPr>
              <a:t>=</a:t>
            </a:r>
            <a:r>
              <a:rPr lang="en-US">
                <a:solidFill>
                  <a:schemeClr val="accent2"/>
                </a:solidFill>
              </a:rPr>
              <a:t>1.0</a:t>
            </a:r>
            <a:endParaRPr>
              <a:solidFill>
                <a:schemeClr val="accent2"/>
              </a:solidFill>
            </a:endParaRPr>
          </a:p>
          <a:p>
            <a:pPr indent="0" lvl="0" marL="0" rtl="0" algn="l">
              <a:spcBef>
                <a:spcPts val="360"/>
              </a:spcBef>
              <a:spcAft>
                <a:spcPts val="0"/>
              </a:spcAft>
              <a:buNone/>
            </a:pPr>
            <a:r>
              <a:rPr lang="en-US"/>
              <a:t>sum_ab</a:t>
            </a:r>
            <a:r>
              <a:rPr lang="en-US">
                <a:solidFill>
                  <a:srgbClr val="9900FF"/>
                </a:solidFill>
              </a:rPr>
              <a:t>=</a:t>
            </a:r>
            <a:r>
              <a:rPr lang="en-US"/>
              <a:t>a</a:t>
            </a:r>
            <a:r>
              <a:rPr lang="en-US">
                <a:solidFill>
                  <a:srgbClr val="9900FF"/>
                </a:solidFill>
              </a:rPr>
              <a:t>+</a:t>
            </a:r>
            <a:r>
              <a:rPr lang="en-US"/>
              <a:t>b</a:t>
            </a:r>
            <a:endParaRPr/>
          </a:p>
          <a:p>
            <a:pPr indent="0" lvl="0" marL="0" rtl="0" algn="l">
              <a:spcBef>
                <a:spcPts val="360"/>
              </a:spcBef>
              <a:spcAft>
                <a:spcPts val="0"/>
              </a:spcAft>
              <a:buNone/>
            </a:pPr>
            <a:r>
              <a:rPr lang="en-US">
                <a:solidFill>
                  <a:srgbClr val="38761D"/>
                </a:solidFill>
              </a:rPr>
              <a:t>print</a:t>
            </a:r>
            <a:r>
              <a:rPr lang="en-US"/>
              <a:t>(sum_ab)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Result:</a:t>
            </a:r>
            <a:endParaRPr/>
          </a:p>
        </p:txBody>
      </p:sp>
      <p:sp>
        <p:nvSpPr>
          <p:cNvPr id="154" name="Google Shape;154;g5c9a3d3b74_0_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US">
                <a:latin typeface="Courier New"/>
                <a:ea typeface="Courier New"/>
                <a:cs typeface="Courier New"/>
                <a:sym typeface="Courier New"/>
              </a:rPr>
              <a:t>abs()</a:t>
            </a:r>
            <a:endParaRPr/>
          </a:p>
        </p:txBody>
      </p:sp>
      <p:sp>
        <p:nvSpPr>
          <p:cNvPr id="584" name="Google Shape;58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US" sz="2800"/>
              <a:t>Description</a:t>
            </a:r>
            <a:r>
              <a:rPr lang="en-US" sz="2800"/>
              <a:t>: Returns the absolute value of a numerical value. Doesn't accept strings.</a:t>
            </a:r>
            <a:endParaRPr/>
          </a:p>
          <a:p>
            <a:pPr indent="0" lvl="0" marL="0" rtl="0" algn="l">
              <a:spcBef>
                <a:spcPts val="2360"/>
              </a:spcBef>
              <a:spcAft>
                <a:spcPts val="0"/>
              </a:spcAft>
              <a:buClr>
                <a:schemeClr val="dk1"/>
              </a:buClr>
              <a:buSzPts val="2800"/>
              <a:buNone/>
            </a:pPr>
            <a:r>
              <a:rPr lang="en-US" sz="2800"/>
              <a:t>Examples:</a:t>
            </a:r>
            <a:endParaRPr/>
          </a:p>
          <a:p>
            <a:pPr indent="0" lvl="2" marL="800100" rtl="0" algn="l">
              <a:spcBef>
                <a:spcPts val="560"/>
              </a:spcBef>
              <a:spcAft>
                <a:spcPts val="0"/>
              </a:spcAft>
              <a:buClr>
                <a:schemeClr val="dk1"/>
              </a:buClr>
              <a:buSzPts val="2800"/>
              <a:buNone/>
            </a:pPr>
            <a:r>
              <a:t/>
            </a:r>
            <a:endParaRPr sz="2800">
              <a:latin typeface="Courier New"/>
              <a:ea typeface="Courier New"/>
              <a:cs typeface="Courier New"/>
              <a:sym typeface="Courier New"/>
            </a:endParaRPr>
          </a:p>
          <a:p>
            <a:pPr indent="0" lvl="2" marL="800100" rtl="0" algn="l">
              <a:spcBef>
                <a:spcPts val="560"/>
              </a:spcBef>
              <a:spcAft>
                <a:spcPts val="0"/>
              </a:spcAft>
              <a:buClr>
                <a:schemeClr val="dk1"/>
              </a:buClr>
              <a:buSzPts val="2800"/>
              <a:buNone/>
            </a:pPr>
            <a:r>
              <a:t/>
            </a:r>
            <a:endParaRPr sz="2800">
              <a:latin typeface="Courier New"/>
              <a:ea typeface="Courier New"/>
              <a:cs typeface="Courier New"/>
              <a:sym typeface="Courier New"/>
            </a:endParaRPr>
          </a:p>
        </p:txBody>
      </p:sp>
      <p:sp>
        <p:nvSpPr>
          <p:cNvPr id="585" name="Google Shape;585;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6" name="Google Shape;586;p47"/>
          <p:cNvPicPr preferRelativeResize="0"/>
          <p:nvPr/>
        </p:nvPicPr>
        <p:blipFill rotWithShape="1">
          <a:blip r:embed="rId3">
            <a:alphaModFix/>
          </a:blip>
          <a:srcRect b="0" l="0" r="0" t="0"/>
          <a:stretch/>
        </p:blipFill>
        <p:spPr>
          <a:xfrm>
            <a:off x="2371724" y="2980223"/>
            <a:ext cx="5948363" cy="341581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US">
                <a:latin typeface="Courier New"/>
                <a:ea typeface="Courier New"/>
                <a:cs typeface="Courier New"/>
                <a:sym typeface="Courier New"/>
              </a:rPr>
              <a:t>round()</a:t>
            </a:r>
            <a:endParaRPr/>
          </a:p>
        </p:txBody>
      </p:sp>
      <p:sp>
        <p:nvSpPr>
          <p:cNvPr id="593" name="Google Shape;593;p48"/>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US" sz="2800"/>
              <a:t>Description</a:t>
            </a:r>
            <a:r>
              <a:rPr lang="en-US" sz="2800"/>
              <a:t>: Rounds a float to the indicated number of decimal places. If no number of decimal places is indicated, rounds to zero decimal places.</a:t>
            </a:r>
            <a:endParaRPr/>
          </a:p>
          <a:p>
            <a:pPr indent="0" lvl="0" marL="0" rtl="0" algn="l">
              <a:spcBef>
                <a:spcPts val="2360"/>
              </a:spcBef>
              <a:spcAft>
                <a:spcPts val="0"/>
              </a:spcAft>
              <a:buClr>
                <a:schemeClr val="dk1"/>
              </a:buClr>
              <a:buSzPts val="2800"/>
              <a:buNone/>
            </a:pPr>
            <a:r>
              <a:rPr lang="en-US" sz="2800"/>
              <a:t>Synatx:</a:t>
            </a:r>
            <a:endParaRPr/>
          </a:p>
          <a:p>
            <a:pPr indent="0" lvl="2" marL="800100" rtl="0" algn="l">
              <a:spcBef>
                <a:spcPts val="400"/>
              </a:spcBef>
              <a:spcAft>
                <a:spcPts val="0"/>
              </a:spcAft>
              <a:buClr>
                <a:schemeClr val="accent1"/>
              </a:buClr>
              <a:buSzPts val="2000"/>
              <a:buNone/>
            </a:pPr>
            <a:r>
              <a:rPr b="1" lang="en-US" sz="2000">
                <a:solidFill>
                  <a:schemeClr val="accent1"/>
                </a:solidFill>
                <a:latin typeface="Courier New"/>
                <a:ea typeface="Courier New"/>
                <a:cs typeface="Courier New"/>
                <a:sym typeface="Courier New"/>
              </a:rPr>
              <a:t>round</a:t>
            </a:r>
            <a:r>
              <a:rPr lang="en-US" sz="2000">
                <a:latin typeface="Courier New"/>
                <a:ea typeface="Courier New"/>
                <a:cs typeface="Courier New"/>
                <a:sym typeface="Courier New"/>
              </a:rPr>
              <a:t>(someNumber, numDecimalPlaces)</a:t>
            </a:r>
            <a:endParaRPr/>
          </a:p>
          <a:p>
            <a:pPr indent="0" lvl="0" marL="0" rtl="0" algn="l">
              <a:spcBef>
                <a:spcPts val="2360"/>
              </a:spcBef>
              <a:spcAft>
                <a:spcPts val="0"/>
              </a:spcAft>
              <a:buClr>
                <a:schemeClr val="dk1"/>
              </a:buClr>
              <a:buSzPts val="2800"/>
              <a:buNone/>
            </a:pPr>
            <a:r>
              <a:rPr lang="en-US" sz="2800"/>
              <a:t>Examples:</a:t>
            </a:r>
            <a:endParaRPr/>
          </a:p>
        </p:txBody>
      </p:sp>
      <p:sp>
        <p:nvSpPr>
          <p:cNvPr id="594" name="Google Shape;59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5" name="Google Shape;595;p48"/>
          <p:cNvPicPr preferRelativeResize="0"/>
          <p:nvPr/>
        </p:nvPicPr>
        <p:blipFill rotWithShape="1">
          <a:blip r:embed="rId3">
            <a:alphaModFix/>
          </a:blip>
          <a:srcRect b="0" l="0" r="0" t="0"/>
          <a:stretch/>
        </p:blipFill>
        <p:spPr>
          <a:xfrm>
            <a:off x="2352674" y="4475246"/>
            <a:ext cx="3190875" cy="211605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There are many more!</a:t>
            </a:r>
            <a:endParaRPr/>
          </a:p>
        </p:txBody>
      </p:sp>
      <p:sp>
        <p:nvSpPr>
          <p:cNvPr id="602" name="Google Shape;602;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Most of the other built-in functions are too advanced right now, but we'll see some more in the future</a:t>
            </a:r>
            <a:endParaRPr/>
          </a:p>
          <a:p>
            <a:pPr indent="-342900" lvl="0" marL="342900" rtl="0" algn="l">
              <a:spcBef>
                <a:spcPts val="640"/>
              </a:spcBef>
              <a:spcAft>
                <a:spcPts val="0"/>
              </a:spcAft>
              <a:buClr>
                <a:schemeClr val="dk1"/>
              </a:buClr>
              <a:buSzPts val="3200"/>
              <a:buChar char="•"/>
            </a:pPr>
            <a:r>
              <a:rPr lang="en-US"/>
              <a:t>If you're curious, there's a full list here:</a:t>
            </a:r>
            <a:endParaRPr/>
          </a:p>
          <a:p>
            <a:pPr indent="0" lvl="0" marL="0" rtl="0" algn="l">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rPr lang="en-US" u="sng">
                <a:solidFill>
                  <a:schemeClr val="hlink"/>
                </a:solidFill>
                <a:hlinkClick r:id="rId3"/>
              </a:rPr>
              <a:t>https://</a:t>
            </a:r>
            <a:r>
              <a:rPr lang="en-US" sz="2800" u="sng">
                <a:solidFill>
                  <a:schemeClr val="hlink"/>
                </a:solidFill>
                <a:hlinkClick r:id="rId4"/>
              </a:rPr>
              <a:t>docs.python.org/2/library/functions.html</a:t>
            </a:r>
            <a:r>
              <a:rPr lang="en-US"/>
              <a:t> </a:t>
            </a:r>
            <a:endParaRPr/>
          </a:p>
        </p:txBody>
      </p:sp>
      <p:sp>
        <p:nvSpPr>
          <p:cNvPr id="603" name="Google Shape;60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3. Non-built-in functions</a:t>
            </a:r>
            <a:endParaRPr/>
          </a:p>
        </p:txBody>
      </p:sp>
      <p:sp>
        <p:nvSpPr>
          <p:cNvPr id="610" name="Google Shape;610;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611" name="Google Shape;611;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a non-built-in function?</a:t>
            </a:r>
            <a:endParaRPr/>
          </a:p>
        </p:txBody>
      </p:sp>
      <p:sp>
        <p:nvSpPr>
          <p:cNvPr id="618" name="Google Shape;61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The only difference is that these functions aren't accessible until you </a:t>
            </a:r>
            <a:r>
              <a:rPr b="1" lang="en-US" sz="2800"/>
              <a:t>import</a:t>
            </a:r>
            <a:r>
              <a:rPr lang="en-US" sz="2800"/>
              <a:t> them</a:t>
            </a:r>
            <a:endParaRPr/>
          </a:p>
          <a:p>
            <a:pPr indent="-342900" lvl="0" marL="342900" rtl="0" algn="l">
              <a:spcBef>
                <a:spcPts val="1760"/>
              </a:spcBef>
              <a:spcAft>
                <a:spcPts val="0"/>
              </a:spcAft>
              <a:buClr>
                <a:schemeClr val="dk1"/>
              </a:buClr>
              <a:buSzPts val="2800"/>
              <a:buChar char="•"/>
            </a:pPr>
            <a:r>
              <a:rPr lang="en-US" sz="2800"/>
              <a:t>Why aren't they all just built-in? It improves speed and memory usage to only import what is needed.</a:t>
            </a:r>
            <a:endParaRPr/>
          </a:p>
          <a:p>
            <a:pPr indent="-342900" lvl="0" marL="342900" rtl="0" algn="l">
              <a:spcBef>
                <a:spcPts val="1760"/>
              </a:spcBef>
              <a:spcAft>
                <a:spcPts val="0"/>
              </a:spcAft>
              <a:buClr>
                <a:schemeClr val="dk1"/>
              </a:buClr>
              <a:buSzPts val="2800"/>
              <a:buChar char="•"/>
            </a:pPr>
            <a:r>
              <a:rPr lang="en-US" sz="2800"/>
              <a:t>Related functions are grouped into modules. Importing a module imports all the module's functions.</a:t>
            </a:r>
            <a:endParaRPr/>
          </a:p>
          <a:p>
            <a:pPr indent="-342900" lvl="0" marL="342900" rtl="0" algn="l">
              <a:spcBef>
                <a:spcPts val="1760"/>
              </a:spcBef>
              <a:spcAft>
                <a:spcPts val="0"/>
              </a:spcAft>
              <a:buClr>
                <a:schemeClr val="dk1"/>
              </a:buClr>
              <a:buSzPts val="2800"/>
              <a:buChar char="•"/>
            </a:pPr>
            <a:r>
              <a:rPr lang="en-US" sz="2800"/>
              <a:t>We'll go over two modules today: </a:t>
            </a:r>
            <a:r>
              <a:rPr lang="en-US" sz="2800">
                <a:latin typeface="Courier New"/>
                <a:ea typeface="Courier New"/>
                <a:cs typeface="Courier New"/>
                <a:sym typeface="Courier New"/>
              </a:rPr>
              <a:t>math</a:t>
            </a:r>
            <a:r>
              <a:rPr lang="en-US" sz="2800"/>
              <a:t> and </a:t>
            </a:r>
            <a:r>
              <a:rPr lang="en-US" sz="2800">
                <a:latin typeface="Courier New"/>
                <a:ea typeface="Courier New"/>
                <a:cs typeface="Courier New"/>
                <a:sym typeface="Courier New"/>
              </a:rPr>
              <a:t>random</a:t>
            </a:r>
            <a:endParaRPr/>
          </a:p>
        </p:txBody>
      </p:sp>
      <p:sp>
        <p:nvSpPr>
          <p:cNvPr id="619" name="Google Shape;61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to use a module</a:t>
            </a:r>
            <a:endParaRPr/>
          </a:p>
        </p:txBody>
      </p:sp>
      <p:sp>
        <p:nvSpPr>
          <p:cNvPr id="626" name="Google Shape;626;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Font typeface="Calibri"/>
              <a:buAutoNum type="arabicPeriod"/>
            </a:pPr>
            <a:r>
              <a:rPr lang="en-US"/>
              <a:t>First you must import the module. Add this to the top of your script:</a:t>
            </a:r>
            <a:endParaRPr/>
          </a:p>
          <a:p>
            <a:pPr indent="0" lvl="2" marL="800100" rtl="0" algn="l">
              <a:lnSpc>
                <a:spcPct val="90000"/>
              </a:lnSpc>
              <a:spcBef>
                <a:spcPts val="480"/>
              </a:spcBef>
              <a:spcAft>
                <a:spcPts val="0"/>
              </a:spcAft>
              <a:buClr>
                <a:schemeClr val="dk1"/>
              </a:buClr>
              <a:buSzPts val="2400"/>
              <a:buNone/>
            </a:pPr>
            <a:r>
              <a:t/>
            </a:r>
            <a:endParaRPr>
              <a:latin typeface="Courier New"/>
              <a:ea typeface="Courier New"/>
              <a:cs typeface="Courier New"/>
              <a:sym typeface="Courier New"/>
            </a:endParaRPr>
          </a:p>
          <a:p>
            <a:pPr indent="0" lvl="2" marL="800100" rtl="0" algn="l">
              <a:lnSpc>
                <a:spcPct val="90000"/>
              </a:lnSpc>
              <a:spcBef>
                <a:spcPts val="480"/>
              </a:spcBef>
              <a:spcAft>
                <a:spcPts val="0"/>
              </a:spcAft>
              <a:buClr>
                <a:schemeClr val="accent1"/>
              </a:buClr>
              <a:buSzPts val="2400"/>
              <a:buNone/>
            </a:pPr>
            <a:r>
              <a:rPr b="1" lang="en-US">
                <a:solidFill>
                  <a:schemeClr val="accent1"/>
                </a:solidFill>
                <a:latin typeface="Courier New"/>
                <a:ea typeface="Courier New"/>
                <a:cs typeface="Courier New"/>
                <a:sym typeface="Courier New"/>
              </a:rPr>
              <a:t>import</a:t>
            </a:r>
            <a:r>
              <a:rPr lang="en-US">
                <a:solidFill>
                  <a:schemeClr val="accent1"/>
                </a:solidFill>
                <a:latin typeface="Courier New"/>
                <a:ea typeface="Courier New"/>
                <a:cs typeface="Courier New"/>
                <a:sym typeface="Courier New"/>
              </a:rPr>
              <a:t> </a:t>
            </a:r>
            <a:r>
              <a:rPr lang="en-US">
                <a:latin typeface="Courier New"/>
                <a:ea typeface="Courier New"/>
                <a:cs typeface="Courier New"/>
                <a:sym typeface="Courier New"/>
              </a:rPr>
              <a:t>&lt;moduleName&gt;</a:t>
            </a:r>
            <a:endParaRPr/>
          </a:p>
          <a:p>
            <a:pPr indent="0" lvl="2" marL="800100" rtl="0" algn="l">
              <a:lnSpc>
                <a:spcPct val="90000"/>
              </a:lnSpc>
              <a:spcBef>
                <a:spcPts val="480"/>
              </a:spcBef>
              <a:spcAft>
                <a:spcPts val="0"/>
              </a:spcAft>
              <a:buClr>
                <a:schemeClr val="dk1"/>
              </a:buClr>
              <a:buSzPts val="2400"/>
              <a:buNone/>
            </a:pPr>
            <a:r>
              <a:t/>
            </a:r>
            <a:endParaRPr/>
          </a:p>
          <a:p>
            <a:pPr indent="-514350" lvl="0" marL="514350" rtl="0" algn="l">
              <a:lnSpc>
                <a:spcPct val="90000"/>
              </a:lnSpc>
              <a:spcBef>
                <a:spcPts val="640"/>
              </a:spcBef>
              <a:spcAft>
                <a:spcPts val="0"/>
              </a:spcAft>
              <a:buClr>
                <a:schemeClr val="dk1"/>
              </a:buClr>
              <a:buSzPts val="3200"/>
              <a:buFont typeface="Calibri"/>
              <a:buAutoNum type="arabicPeriod"/>
            </a:pPr>
            <a:r>
              <a:rPr lang="en-US"/>
              <a:t>To use a function of the module, you must prefix the function with the name of the module (using a period between them):</a:t>
            </a:r>
            <a:endParaRPr/>
          </a:p>
          <a:p>
            <a:pPr indent="0" lvl="2" marL="800100" rtl="0" algn="l">
              <a:lnSpc>
                <a:spcPct val="90000"/>
              </a:lnSpc>
              <a:spcBef>
                <a:spcPts val="480"/>
              </a:spcBef>
              <a:spcAft>
                <a:spcPts val="0"/>
              </a:spcAft>
              <a:buClr>
                <a:schemeClr val="dk1"/>
              </a:buClr>
              <a:buSzPts val="2400"/>
              <a:buNone/>
            </a:pPr>
            <a:r>
              <a:t/>
            </a:r>
            <a:endParaRPr/>
          </a:p>
          <a:p>
            <a:pPr indent="0" lvl="2" marL="800100" rtl="0" algn="l">
              <a:lnSpc>
                <a:spcPct val="90000"/>
              </a:lnSpc>
              <a:spcBef>
                <a:spcPts val="480"/>
              </a:spcBef>
              <a:spcAft>
                <a:spcPts val="0"/>
              </a:spcAft>
              <a:buClr>
                <a:schemeClr val="dk1"/>
              </a:buClr>
              <a:buSzPts val="2400"/>
              <a:buNone/>
            </a:pPr>
            <a:r>
              <a:rPr lang="en-US">
                <a:latin typeface="Courier New"/>
                <a:ea typeface="Courier New"/>
                <a:cs typeface="Courier New"/>
                <a:sym typeface="Courier New"/>
              </a:rPr>
              <a:t>&lt;moduleName&gt;.&lt;functionName&gt;</a:t>
            </a:r>
            <a:endParaRPr/>
          </a:p>
        </p:txBody>
      </p:sp>
      <p:sp>
        <p:nvSpPr>
          <p:cNvPr id="627" name="Google Shape;62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a:t>
            </a:r>
            <a:r>
              <a:rPr lang="en-US">
                <a:latin typeface="Courier New"/>
                <a:ea typeface="Courier New"/>
                <a:cs typeface="Courier New"/>
                <a:sym typeface="Courier New"/>
              </a:rPr>
              <a:t>math</a:t>
            </a:r>
            <a:r>
              <a:rPr lang="en-US"/>
              <a:t> module</a:t>
            </a:r>
            <a:endParaRPr/>
          </a:p>
        </p:txBody>
      </p:sp>
      <p:sp>
        <p:nvSpPr>
          <p:cNvPr id="634" name="Google Shape;634;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a:t>Description</a:t>
            </a:r>
            <a:r>
              <a:rPr lang="en-US"/>
              <a:t>: Contains many advanced math-related functions.</a:t>
            </a:r>
            <a:endParaRPr/>
          </a:p>
          <a:p>
            <a:pPr indent="0" lvl="0" marL="0" rtl="0" algn="l">
              <a:lnSpc>
                <a:spcPct val="90000"/>
              </a:lnSpc>
              <a:spcBef>
                <a:spcPts val="640"/>
              </a:spcBef>
              <a:spcAft>
                <a:spcPts val="0"/>
              </a:spcAft>
              <a:buClr>
                <a:schemeClr val="dk1"/>
              </a:buClr>
              <a:buSzPts val="3200"/>
              <a:buNone/>
            </a:pPr>
            <a:r>
              <a:t/>
            </a:r>
            <a:endParaRPr/>
          </a:p>
          <a:p>
            <a:pPr indent="0" lvl="0" marL="0" rtl="0" algn="l">
              <a:lnSpc>
                <a:spcPct val="90000"/>
              </a:lnSpc>
              <a:spcBef>
                <a:spcPts val="640"/>
              </a:spcBef>
              <a:spcAft>
                <a:spcPts val="0"/>
              </a:spcAft>
              <a:buClr>
                <a:schemeClr val="dk1"/>
              </a:buClr>
              <a:buSzPts val="3200"/>
              <a:buNone/>
            </a:pPr>
            <a:r>
              <a:rPr lang="en-US"/>
              <a:t>Usage example:</a:t>
            </a:r>
            <a:endParaRPr/>
          </a:p>
          <a:p>
            <a:pPr indent="0" lvl="2" marL="800100" rtl="0" algn="l">
              <a:lnSpc>
                <a:spcPct val="90000"/>
              </a:lnSpc>
              <a:spcBef>
                <a:spcPts val="480"/>
              </a:spcBef>
              <a:spcAft>
                <a:spcPts val="0"/>
              </a:spcAft>
              <a:buClr>
                <a:schemeClr val="accent1"/>
              </a:buClr>
              <a:buSzPts val="2400"/>
              <a:buNone/>
            </a:pPr>
            <a:r>
              <a:rPr b="1" lang="en-US">
                <a:solidFill>
                  <a:schemeClr val="accent1"/>
                </a:solidFill>
                <a:latin typeface="Courier New"/>
                <a:ea typeface="Courier New"/>
                <a:cs typeface="Courier New"/>
                <a:sym typeface="Courier New"/>
              </a:rPr>
              <a:t>import</a:t>
            </a:r>
            <a:r>
              <a:rPr lang="en-US">
                <a:solidFill>
                  <a:schemeClr val="accent1"/>
                </a:solidFill>
                <a:latin typeface="Courier New"/>
                <a:ea typeface="Courier New"/>
                <a:cs typeface="Courier New"/>
                <a:sym typeface="Courier New"/>
              </a:rPr>
              <a:t> </a:t>
            </a:r>
            <a:r>
              <a:rPr lang="en-US">
                <a:latin typeface="Courier New"/>
                <a:ea typeface="Courier New"/>
                <a:cs typeface="Courier New"/>
                <a:sym typeface="Courier New"/>
              </a:rPr>
              <a:t>math</a:t>
            </a:r>
            <a:endParaRPr/>
          </a:p>
          <a:p>
            <a:pPr indent="0" lvl="2" marL="800100" rtl="0" algn="l">
              <a:lnSpc>
                <a:spcPct val="90000"/>
              </a:lnSpc>
              <a:spcBef>
                <a:spcPts val="480"/>
              </a:spcBef>
              <a:spcAft>
                <a:spcPts val="0"/>
              </a:spcAft>
              <a:buClr>
                <a:schemeClr val="dk1"/>
              </a:buClr>
              <a:buSzPts val="2400"/>
              <a:buNone/>
            </a:pPr>
            <a:r>
              <a:t/>
            </a:r>
            <a:endParaRPr>
              <a:latin typeface="Courier New"/>
              <a:ea typeface="Courier New"/>
              <a:cs typeface="Courier New"/>
              <a:sym typeface="Courier New"/>
            </a:endParaRPr>
          </a:p>
          <a:p>
            <a:pPr indent="0" lvl="2" marL="800100" rtl="0" algn="l">
              <a:lnSpc>
                <a:spcPct val="90000"/>
              </a:lnSpc>
              <a:spcBef>
                <a:spcPts val="480"/>
              </a:spcBef>
              <a:spcAft>
                <a:spcPts val="0"/>
              </a:spcAft>
              <a:buClr>
                <a:schemeClr val="dk1"/>
              </a:buClr>
              <a:buSzPts val="2400"/>
              <a:buNone/>
            </a:pPr>
            <a:r>
              <a:rPr lang="en-US">
                <a:latin typeface="Courier New"/>
                <a:ea typeface="Courier New"/>
                <a:cs typeface="Courier New"/>
                <a:sym typeface="Courier New"/>
              </a:rPr>
              <a:t>math.sqrt(4)</a:t>
            </a:r>
            <a:endParaRPr/>
          </a:p>
          <a:p>
            <a:pPr indent="0" lvl="2" marL="800100" rtl="0" algn="l">
              <a:lnSpc>
                <a:spcPct val="90000"/>
              </a:lnSpc>
              <a:spcBef>
                <a:spcPts val="480"/>
              </a:spcBef>
              <a:spcAft>
                <a:spcPts val="0"/>
              </a:spcAft>
              <a:buClr>
                <a:schemeClr val="dk1"/>
              </a:buClr>
              <a:buSzPts val="2400"/>
              <a:buNone/>
            </a:pPr>
            <a:r>
              <a:rPr lang="en-US">
                <a:latin typeface="Courier New"/>
                <a:ea typeface="Courier New"/>
                <a:cs typeface="Courier New"/>
                <a:sym typeface="Courier New"/>
              </a:rPr>
              <a:t>math.log10(1000)</a:t>
            </a:r>
            <a:endParaRPr/>
          </a:p>
          <a:p>
            <a:pPr indent="0" lvl="2" marL="800100" rtl="0" algn="l">
              <a:lnSpc>
                <a:spcPct val="90000"/>
              </a:lnSpc>
              <a:spcBef>
                <a:spcPts val="480"/>
              </a:spcBef>
              <a:spcAft>
                <a:spcPts val="0"/>
              </a:spcAft>
              <a:buClr>
                <a:schemeClr val="dk1"/>
              </a:buClr>
              <a:buSzPts val="2400"/>
              <a:buNone/>
            </a:pPr>
            <a:r>
              <a:rPr lang="en-US">
                <a:latin typeface="Courier New"/>
                <a:ea typeface="Courier New"/>
                <a:cs typeface="Courier New"/>
                <a:sym typeface="Courier New"/>
              </a:rPr>
              <a:t>math.sin(1)</a:t>
            </a:r>
            <a:endParaRPr/>
          </a:p>
          <a:p>
            <a:pPr indent="0" lvl="2" marL="800100" rtl="0" algn="l">
              <a:lnSpc>
                <a:spcPct val="90000"/>
              </a:lnSpc>
              <a:spcBef>
                <a:spcPts val="480"/>
              </a:spcBef>
              <a:spcAft>
                <a:spcPts val="0"/>
              </a:spcAft>
              <a:buClr>
                <a:schemeClr val="dk1"/>
              </a:buClr>
              <a:buSzPts val="2400"/>
              <a:buNone/>
            </a:pPr>
            <a:r>
              <a:rPr lang="en-US">
                <a:latin typeface="Courier New"/>
                <a:ea typeface="Courier New"/>
                <a:cs typeface="Courier New"/>
                <a:sym typeface="Courier New"/>
              </a:rPr>
              <a:t>math.cos(0)</a:t>
            </a:r>
            <a:endParaRPr/>
          </a:p>
        </p:txBody>
      </p:sp>
      <p:sp>
        <p:nvSpPr>
          <p:cNvPr id="635" name="Google Shape;635;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 name="Google Shape;636;p53"/>
          <p:cNvSpPr txBox="1"/>
          <p:nvPr/>
        </p:nvSpPr>
        <p:spPr>
          <a:xfrm>
            <a:off x="6019800" y="4419600"/>
            <a:ext cx="2667000" cy="1538883"/>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These functions all return values! (As do most functions) </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You must save the returned value in a variable to use it elsewhere in the code.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a:t>
            </a:r>
            <a:r>
              <a:rPr lang="en-US">
                <a:latin typeface="Courier New"/>
                <a:ea typeface="Courier New"/>
                <a:cs typeface="Courier New"/>
                <a:sym typeface="Courier New"/>
              </a:rPr>
              <a:t>random</a:t>
            </a:r>
            <a:r>
              <a:rPr lang="en-US"/>
              <a:t> module</a:t>
            </a:r>
            <a:endParaRPr/>
          </a:p>
        </p:txBody>
      </p:sp>
      <p:sp>
        <p:nvSpPr>
          <p:cNvPr id="643" name="Google Shape;643;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Description</a:t>
            </a:r>
            <a:r>
              <a:rPr lang="en-US"/>
              <a:t>:</a:t>
            </a:r>
            <a:r>
              <a:rPr b="1" lang="en-US"/>
              <a:t> </a:t>
            </a:r>
            <a:r>
              <a:rPr lang="en-US"/>
              <a:t>contains functions for generating random numbers.</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Usage example:</a:t>
            </a:r>
            <a:endParaRPr/>
          </a:p>
          <a:p>
            <a:pPr indent="0" lvl="2" marL="800100" rtl="0" algn="l">
              <a:spcBef>
                <a:spcPts val="480"/>
              </a:spcBef>
              <a:spcAft>
                <a:spcPts val="0"/>
              </a:spcAft>
              <a:buClr>
                <a:schemeClr val="accent1"/>
              </a:buClr>
              <a:buSzPts val="2400"/>
              <a:buNone/>
            </a:pPr>
            <a:r>
              <a:rPr b="1" lang="en-US">
                <a:solidFill>
                  <a:schemeClr val="accent1"/>
                </a:solidFill>
                <a:latin typeface="Courier New"/>
                <a:ea typeface="Courier New"/>
                <a:cs typeface="Courier New"/>
                <a:sym typeface="Courier New"/>
              </a:rPr>
              <a:t>import</a:t>
            </a:r>
            <a:r>
              <a:rPr lang="en-US">
                <a:solidFill>
                  <a:schemeClr val="accent1"/>
                </a:solidFill>
                <a:latin typeface="Courier New"/>
                <a:ea typeface="Courier New"/>
                <a:cs typeface="Courier New"/>
                <a:sym typeface="Courier New"/>
              </a:rPr>
              <a:t> </a:t>
            </a:r>
            <a:r>
              <a:rPr lang="en-US">
                <a:latin typeface="Courier New"/>
                <a:ea typeface="Courier New"/>
                <a:cs typeface="Courier New"/>
                <a:sym typeface="Courier New"/>
              </a:rPr>
              <a:t>random</a:t>
            </a:r>
            <a:endParaRPr/>
          </a:p>
          <a:p>
            <a:pPr indent="0" lvl="2" marL="800100" rtl="0" algn="l">
              <a:spcBef>
                <a:spcPts val="480"/>
              </a:spcBef>
              <a:spcAft>
                <a:spcPts val="0"/>
              </a:spcAft>
              <a:buClr>
                <a:schemeClr val="dk1"/>
              </a:buClr>
              <a:buSzPts val="2400"/>
              <a:buNone/>
            </a:pPr>
            <a:r>
              <a:t/>
            </a:r>
            <a:endParaRPr>
              <a:latin typeface="Courier New"/>
              <a:ea typeface="Courier New"/>
              <a:cs typeface="Courier New"/>
              <a:sym typeface="Courier New"/>
            </a:endParaRPr>
          </a:p>
          <a:p>
            <a:pPr indent="0" lvl="2" marL="800100" rtl="0" algn="l">
              <a:spcBef>
                <a:spcPts val="480"/>
              </a:spcBef>
              <a:spcAft>
                <a:spcPts val="0"/>
              </a:spcAft>
              <a:buClr>
                <a:schemeClr val="dk1"/>
              </a:buClr>
              <a:buSzPts val="2400"/>
              <a:buNone/>
            </a:pPr>
            <a:r>
              <a:rPr lang="en-US">
                <a:latin typeface="Courier New"/>
                <a:ea typeface="Courier New"/>
                <a:cs typeface="Courier New"/>
                <a:sym typeface="Courier New"/>
              </a:rPr>
              <a:t>random.random()</a:t>
            </a:r>
            <a:endParaRPr/>
          </a:p>
          <a:p>
            <a:pPr indent="0" lvl="2" marL="800100" rtl="0" algn="l">
              <a:spcBef>
                <a:spcPts val="480"/>
              </a:spcBef>
              <a:spcAft>
                <a:spcPts val="0"/>
              </a:spcAft>
              <a:buClr>
                <a:schemeClr val="dk1"/>
              </a:buClr>
              <a:buSzPts val="2400"/>
              <a:buNone/>
            </a:pPr>
            <a:r>
              <a:rPr lang="en-US">
                <a:latin typeface="Courier New"/>
                <a:ea typeface="Courier New"/>
                <a:cs typeface="Courier New"/>
                <a:sym typeface="Courier New"/>
              </a:rPr>
              <a:t>random.randint(0,10)</a:t>
            </a:r>
            <a:endParaRPr/>
          </a:p>
          <a:p>
            <a:pPr indent="0" lvl="2" marL="800100" rtl="0" algn="l">
              <a:spcBef>
                <a:spcPts val="480"/>
              </a:spcBef>
              <a:spcAft>
                <a:spcPts val="0"/>
              </a:spcAft>
              <a:buClr>
                <a:schemeClr val="dk1"/>
              </a:buClr>
              <a:buSzPts val="2400"/>
              <a:buNone/>
            </a:pPr>
            <a:r>
              <a:rPr lang="en-US">
                <a:latin typeface="Courier New"/>
                <a:ea typeface="Courier New"/>
                <a:cs typeface="Courier New"/>
                <a:sym typeface="Courier New"/>
              </a:rPr>
              <a:t>random.gauss(5, 2) </a:t>
            </a:r>
            <a:endParaRPr/>
          </a:p>
          <a:p>
            <a:pPr indent="0" lvl="2" marL="800100" rtl="0" algn="l">
              <a:spcBef>
                <a:spcPts val="480"/>
              </a:spcBef>
              <a:spcAft>
                <a:spcPts val="0"/>
              </a:spcAft>
              <a:buClr>
                <a:schemeClr val="dk1"/>
              </a:buClr>
              <a:buSzPts val="2400"/>
              <a:buNone/>
            </a:pPr>
            <a:r>
              <a:t/>
            </a:r>
            <a:endParaRPr>
              <a:latin typeface="Courier New"/>
              <a:ea typeface="Courier New"/>
              <a:cs typeface="Courier New"/>
              <a:sym typeface="Courier New"/>
            </a:endParaRPr>
          </a:p>
        </p:txBody>
      </p:sp>
      <p:sp>
        <p:nvSpPr>
          <p:cNvPr id="644" name="Google Shape;64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5" name="Google Shape;645;p54"/>
          <p:cNvSpPr txBox="1"/>
          <p:nvPr/>
        </p:nvSpPr>
        <p:spPr>
          <a:xfrm>
            <a:off x="6019800" y="4419600"/>
            <a:ext cx="2667000" cy="1538883"/>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These functions all return values! (As do most functions) </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You must save the returned value in a variable to use it elsewhere in the code.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Variations of importing</a:t>
            </a:r>
            <a:endParaRPr/>
          </a:p>
        </p:txBody>
      </p:sp>
      <p:sp>
        <p:nvSpPr>
          <p:cNvPr id="652" name="Google Shape;65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Char char="•"/>
            </a:pPr>
            <a:r>
              <a:rPr lang="en-US" sz="2240"/>
              <a:t>You can import more than one module at a time:</a:t>
            </a:r>
            <a:endParaRPr/>
          </a:p>
          <a:p>
            <a:pPr indent="0" lvl="2" marL="800100" rtl="0" algn="l">
              <a:lnSpc>
                <a:spcPct val="80000"/>
              </a:lnSpc>
              <a:spcBef>
                <a:spcPts val="936"/>
              </a:spcBef>
              <a:spcAft>
                <a:spcPts val="0"/>
              </a:spcAft>
              <a:buClr>
                <a:schemeClr val="accent1"/>
              </a:buClr>
              <a:buSzPts val="1679"/>
              <a:buNone/>
            </a:pPr>
            <a:r>
              <a:rPr b="1" lang="en-US" sz="1679">
                <a:solidFill>
                  <a:schemeClr val="accent1"/>
                </a:solidFill>
                <a:latin typeface="Courier New"/>
                <a:ea typeface="Courier New"/>
                <a:cs typeface="Courier New"/>
                <a:sym typeface="Courier New"/>
              </a:rPr>
              <a:t>import</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math, random</a:t>
            </a:r>
            <a:endParaRPr/>
          </a:p>
          <a:p>
            <a:pPr indent="-342900" lvl="0" marL="342900" rtl="0" algn="l">
              <a:lnSpc>
                <a:spcPct val="80000"/>
              </a:lnSpc>
              <a:spcBef>
                <a:spcPts val="1048"/>
              </a:spcBef>
              <a:spcAft>
                <a:spcPts val="0"/>
              </a:spcAft>
              <a:buClr>
                <a:schemeClr val="dk1"/>
              </a:buClr>
              <a:buSzPts val="2240"/>
              <a:buChar char="•"/>
            </a:pPr>
            <a:r>
              <a:rPr lang="en-US" sz="2240"/>
              <a:t>You can give a module an alias and use that in your code (good when module name is long):</a:t>
            </a:r>
            <a:endParaRPr/>
          </a:p>
          <a:p>
            <a:pPr indent="0" lvl="2" marL="800100" rtl="0" algn="l">
              <a:lnSpc>
                <a:spcPct val="80000"/>
              </a:lnSpc>
              <a:spcBef>
                <a:spcPts val="936"/>
              </a:spcBef>
              <a:spcAft>
                <a:spcPts val="0"/>
              </a:spcAft>
              <a:buClr>
                <a:schemeClr val="accent1"/>
              </a:buClr>
              <a:buSzPts val="1679"/>
              <a:buNone/>
            </a:pPr>
            <a:r>
              <a:rPr b="1" lang="en-US" sz="1679">
                <a:solidFill>
                  <a:schemeClr val="accent1"/>
                </a:solidFill>
                <a:latin typeface="Courier New"/>
                <a:ea typeface="Courier New"/>
                <a:cs typeface="Courier New"/>
                <a:sym typeface="Courier New"/>
              </a:rPr>
              <a:t>import</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random </a:t>
            </a:r>
            <a:r>
              <a:rPr b="1" lang="en-US" sz="1679">
                <a:solidFill>
                  <a:schemeClr val="accent1"/>
                </a:solidFill>
                <a:latin typeface="Courier New"/>
                <a:ea typeface="Courier New"/>
                <a:cs typeface="Courier New"/>
                <a:sym typeface="Courier New"/>
              </a:rPr>
              <a:t>as</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rnd</a:t>
            </a:r>
            <a:endParaRPr sz="1679">
              <a:latin typeface="Courier New"/>
              <a:ea typeface="Courier New"/>
              <a:cs typeface="Courier New"/>
              <a:sym typeface="Courier New"/>
            </a:endParaRPr>
          </a:p>
          <a:p>
            <a:pPr indent="-342900" lvl="0" marL="342900" rtl="0" algn="l">
              <a:lnSpc>
                <a:spcPct val="80000"/>
              </a:lnSpc>
              <a:spcBef>
                <a:spcPts val="1048"/>
              </a:spcBef>
              <a:spcAft>
                <a:spcPts val="0"/>
              </a:spcAft>
              <a:buClr>
                <a:schemeClr val="dk1"/>
              </a:buClr>
              <a:buSzPts val="2240"/>
              <a:buChar char="•"/>
            </a:pPr>
            <a:r>
              <a:rPr lang="en-US" sz="2240"/>
              <a:t>You can import individual functions from a module (note that if you do this, you must call the function </a:t>
            </a:r>
            <a:r>
              <a:rPr i="1" lang="en-US" sz="2240"/>
              <a:t>WITHOUT</a:t>
            </a:r>
            <a:r>
              <a:rPr lang="en-US" sz="2240"/>
              <a:t> prefixing it):</a:t>
            </a:r>
            <a:endParaRPr/>
          </a:p>
          <a:p>
            <a:pPr indent="0" lvl="2" marL="800100" rtl="0" algn="l">
              <a:lnSpc>
                <a:spcPct val="80000"/>
              </a:lnSpc>
              <a:spcBef>
                <a:spcPts val="936"/>
              </a:spcBef>
              <a:spcAft>
                <a:spcPts val="0"/>
              </a:spcAft>
              <a:buClr>
                <a:schemeClr val="accent1"/>
              </a:buClr>
              <a:buSzPts val="1679"/>
              <a:buNone/>
            </a:pPr>
            <a:r>
              <a:rPr b="1" lang="en-US" sz="1679">
                <a:solidFill>
                  <a:schemeClr val="accent1"/>
                </a:solidFill>
                <a:latin typeface="Courier New"/>
                <a:ea typeface="Courier New"/>
                <a:cs typeface="Courier New"/>
                <a:sym typeface="Courier New"/>
              </a:rPr>
              <a:t>from</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math </a:t>
            </a:r>
            <a:r>
              <a:rPr b="1" lang="en-US" sz="1679">
                <a:solidFill>
                  <a:schemeClr val="accent1"/>
                </a:solidFill>
                <a:latin typeface="Courier New"/>
                <a:ea typeface="Courier New"/>
                <a:cs typeface="Courier New"/>
                <a:sym typeface="Courier New"/>
              </a:rPr>
              <a:t>import</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log10</a:t>
            </a:r>
            <a:endParaRPr/>
          </a:p>
          <a:p>
            <a:pPr indent="0" lvl="2" marL="800100" rtl="0" algn="l">
              <a:lnSpc>
                <a:spcPct val="80000"/>
              </a:lnSpc>
              <a:spcBef>
                <a:spcPts val="336"/>
              </a:spcBef>
              <a:spcAft>
                <a:spcPts val="0"/>
              </a:spcAft>
              <a:buClr>
                <a:schemeClr val="dk1"/>
              </a:buClr>
              <a:buSzPts val="1679"/>
              <a:buNone/>
            </a:pPr>
            <a:r>
              <a:rPr lang="en-US" sz="1679">
                <a:latin typeface="Courier New"/>
                <a:ea typeface="Courier New"/>
                <a:cs typeface="Courier New"/>
                <a:sym typeface="Courier New"/>
              </a:rPr>
              <a:t>log10(100)</a:t>
            </a:r>
            <a:endParaRPr/>
          </a:p>
          <a:p>
            <a:pPr indent="-342900" lvl="0" marL="342900" rtl="0" algn="l">
              <a:lnSpc>
                <a:spcPct val="80000"/>
              </a:lnSpc>
              <a:spcBef>
                <a:spcPts val="1048"/>
              </a:spcBef>
              <a:spcAft>
                <a:spcPts val="0"/>
              </a:spcAft>
              <a:buClr>
                <a:schemeClr val="dk1"/>
              </a:buClr>
              <a:buSzPts val="2240"/>
              <a:buChar char="•"/>
            </a:pPr>
            <a:r>
              <a:rPr lang="en-US" sz="2240"/>
              <a:t>You can import all functions as above if you use * (so then you can use all functions without prefixing with the module name):</a:t>
            </a:r>
            <a:endParaRPr/>
          </a:p>
          <a:p>
            <a:pPr indent="0" lvl="2" marL="800100" rtl="0" algn="l">
              <a:lnSpc>
                <a:spcPct val="80000"/>
              </a:lnSpc>
              <a:spcBef>
                <a:spcPts val="936"/>
              </a:spcBef>
              <a:spcAft>
                <a:spcPts val="0"/>
              </a:spcAft>
              <a:buClr>
                <a:schemeClr val="accent1"/>
              </a:buClr>
              <a:buSzPts val="1679"/>
              <a:buNone/>
            </a:pPr>
            <a:r>
              <a:rPr b="1" lang="en-US" sz="1679">
                <a:solidFill>
                  <a:schemeClr val="accent1"/>
                </a:solidFill>
                <a:latin typeface="Courier New"/>
                <a:ea typeface="Courier New"/>
                <a:cs typeface="Courier New"/>
                <a:sym typeface="Courier New"/>
              </a:rPr>
              <a:t>from</a:t>
            </a:r>
            <a:r>
              <a:rPr lang="en-US" sz="1679">
                <a:solidFill>
                  <a:schemeClr val="accent1"/>
                </a:solidFill>
                <a:latin typeface="Courier New"/>
                <a:ea typeface="Courier New"/>
                <a:cs typeface="Courier New"/>
                <a:sym typeface="Courier New"/>
              </a:rPr>
              <a:t> </a:t>
            </a:r>
            <a:r>
              <a:rPr lang="en-US" sz="1679">
                <a:latin typeface="Courier New"/>
                <a:ea typeface="Courier New"/>
                <a:cs typeface="Courier New"/>
                <a:sym typeface="Courier New"/>
              </a:rPr>
              <a:t>math </a:t>
            </a:r>
            <a:r>
              <a:rPr b="1" lang="en-US" sz="1679">
                <a:solidFill>
                  <a:schemeClr val="accent1"/>
                </a:solidFill>
                <a:latin typeface="Courier New"/>
                <a:ea typeface="Courier New"/>
                <a:cs typeface="Courier New"/>
                <a:sym typeface="Courier New"/>
              </a:rPr>
              <a:t>import</a:t>
            </a:r>
            <a:r>
              <a:rPr lang="en-US" sz="1679">
                <a:latin typeface="Courier New"/>
                <a:ea typeface="Courier New"/>
                <a:cs typeface="Courier New"/>
                <a:sym typeface="Courier New"/>
              </a:rPr>
              <a:t> *</a:t>
            </a:r>
            <a:endParaRPr/>
          </a:p>
          <a:p>
            <a:pPr indent="0" lvl="2" marL="800100" rtl="0" algn="l">
              <a:lnSpc>
                <a:spcPct val="80000"/>
              </a:lnSpc>
              <a:spcBef>
                <a:spcPts val="336"/>
              </a:spcBef>
              <a:spcAft>
                <a:spcPts val="0"/>
              </a:spcAft>
              <a:buClr>
                <a:schemeClr val="dk1"/>
              </a:buClr>
              <a:buSzPts val="1679"/>
              <a:buNone/>
            </a:pPr>
            <a:r>
              <a:rPr lang="en-US" sz="1679">
                <a:latin typeface="Courier New"/>
                <a:ea typeface="Courier New"/>
                <a:cs typeface="Courier New"/>
                <a:sym typeface="Courier New"/>
              </a:rPr>
              <a:t>sqrt(64)</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1048"/>
              </a:spcBef>
              <a:spcAft>
                <a:spcPts val="0"/>
              </a:spcAft>
              <a:buClr>
                <a:schemeClr val="dk1"/>
              </a:buClr>
              <a:buSzPts val="2240"/>
              <a:buNone/>
            </a:pPr>
            <a:r>
              <a:t/>
            </a:r>
            <a:endParaRPr sz="2240"/>
          </a:p>
        </p:txBody>
      </p:sp>
      <p:sp>
        <p:nvSpPr>
          <p:cNvPr id="653" name="Google Shape;6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4" name="Google Shape;654;p55"/>
          <p:cNvSpPr txBox="1"/>
          <p:nvPr/>
        </p:nvSpPr>
        <p:spPr>
          <a:xfrm>
            <a:off x="4191000" y="5486400"/>
            <a:ext cx="3733800" cy="954107"/>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This last one is generally a bad idea, actually. It can lead to a lot of confusion in large scripts with many modules in use. Use it sparingly, if at all.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There are many more!</a:t>
            </a:r>
            <a:endParaRPr/>
          </a:p>
        </p:txBody>
      </p:sp>
      <p:sp>
        <p:nvSpPr>
          <p:cNvPr id="661" name="Google Shape;661;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If you are curious, there's a list of modules here: </a:t>
            </a:r>
            <a:endParaRPr/>
          </a:p>
          <a:p>
            <a:pPr indent="-139700" lvl="0" marL="342900" rtl="0" algn="l">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rPr lang="en-US" u="sng">
                <a:solidFill>
                  <a:schemeClr val="hlink"/>
                </a:solidFill>
                <a:hlinkClick r:id="rId3"/>
              </a:rPr>
              <a:t>https://docs.python.org/2.7/py-modindex.html</a:t>
            </a:r>
            <a:r>
              <a:rPr lang="en-US"/>
              <a:t> </a:t>
            </a:r>
            <a:endParaRPr/>
          </a:p>
        </p:txBody>
      </p:sp>
      <p:sp>
        <p:nvSpPr>
          <p:cNvPr id="662" name="Google Shape;66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5c9a3d3b74_0_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Lab1: Review</a:t>
            </a:r>
            <a:endParaRPr/>
          </a:p>
        </p:txBody>
      </p:sp>
      <p:sp>
        <p:nvSpPr>
          <p:cNvPr id="161" name="Google Shape;161;g5c9a3d3b74_0_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Object types: strings vs ints vs floats</a:t>
            </a:r>
            <a:endParaRPr/>
          </a:p>
          <a:p>
            <a:pPr indent="-342900" lvl="1" marL="914400" rtl="0" algn="l">
              <a:spcBef>
                <a:spcPts val="0"/>
              </a:spcBef>
              <a:spcAft>
                <a:spcPts val="0"/>
              </a:spcAft>
              <a:buSzPts val="1800"/>
              <a:buChar char="–"/>
            </a:pPr>
            <a:r>
              <a:rPr lang="en-US"/>
              <a:t>Different object types have different functions, but sometimes the functions have the same format.</a:t>
            </a:r>
            <a:endParaRPr/>
          </a:p>
          <a:p>
            <a:pPr indent="-342900" lvl="0" marL="457200" rtl="0" algn="l">
              <a:spcBef>
                <a:spcPts val="0"/>
              </a:spcBef>
              <a:spcAft>
                <a:spcPts val="0"/>
              </a:spcAft>
              <a:buSzPts val="1800"/>
              <a:buChar char="•"/>
            </a:pPr>
            <a:r>
              <a:rPr lang="en-US"/>
              <a:t>Printing Numbers</a:t>
            </a:r>
            <a:endParaRPr/>
          </a:p>
          <a:p>
            <a:pPr indent="-342900" lvl="1" marL="914400" rtl="0" algn="l">
              <a:spcBef>
                <a:spcPts val="0"/>
              </a:spcBef>
              <a:spcAft>
                <a:spcPts val="0"/>
              </a:spcAft>
              <a:buSzPts val="1800"/>
              <a:buChar char="–"/>
            </a:pPr>
            <a:r>
              <a:rPr lang="en-US"/>
              <a:t>There are so many ways to print numbers!</a:t>
            </a:r>
            <a:endParaRPr/>
          </a:p>
        </p:txBody>
      </p:sp>
      <p:sp>
        <p:nvSpPr>
          <p:cNvPr id="162" name="Google Shape;162;g5c9a3d3b74_0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4. Understanding the PyDocs</a:t>
            </a:r>
            <a:endParaRPr>
              <a:latin typeface="Calibri"/>
              <a:ea typeface="Calibri"/>
              <a:cs typeface="Calibri"/>
              <a:sym typeface="Calibri"/>
            </a:endParaRPr>
          </a:p>
        </p:txBody>
      </p:sp>
      <p:sp>
        <p:nvSpPr>
          <p:cNvPr id="669" name="Google Shape;669;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670" name="Google Shape;67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A quick primer on reading the PyDocs</a:t>
            </a:r>
            <a:endParaRPr sz="3959"/>
          </a:p>
        </p:txBody>
      </p:sp>
      <p:sp>
        <p:nvSpPr>
          <p:cNvPr id="677" name="Google Shape;67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 PyDoc entry:</a:t>
            </a:r>
            <a:endParaRPr/>
          </a:p>
        </p:txBody>
      </p:sp>
      <p:pic>
        <p:nvPicPr>
          <p:cNvPr id="678" name="Google Shape;678;p58"/>
          <p:cNvPicPr preferRelativeResize="0"/>
          <p:nvPr/>
        </p:nvPicPr>
        <p:blipFill rotWithShape="1">
          <a:blip r:embed="rId3">
            <a:alphaModFix/>
          </a:blip>
          <a:srcRect b="0" l="0" r="0" t="0"/>
          <a:stretch/>
        </p:blipFill>
        <p:spPr>
          <a:xfrm>
            <a:off x="914400" y="3124200"/>
            <a:ext cx="7335274" cy="2210109"/>
          </a:xfrm>
          <a:prstGeom prst="rect">
            <a:avLst/>
          </a:prstGeom>
          <a:noFill/>
          <a:ln>
            <a:noFill/>
          </a:ln>
        </p:spPr>
      </p:pic>
      <p:sp>
        <p:nvSpPr>
          <p:cNvPr id="679" name="Google Shape;679;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A quick primer on reading the PyDocs</a:t>
            </a:r>
            <a:endParaRPr sz="3959"/>
          </a:p>
        </p:txBody>
      </p:sp>
      <p:pic>
        <p:nvPicPr>
          <p:cNvPr id="686" name="Google Shape;686;p59"/>
          <p:cNvPicPr preferRelativeResize="0"/>
          <p:nvPr/>
        </p:nvPicPr>
        <p:blipFill rotWithShape="1">
          <a:blip r:embed="rId3">
            <a:alphaModFix/>
          </a:blip>
          <a:srcRect b="0" l="0" r="0" t="0"/>
          <a:stretch/>
        </p:blipFill>
        <p:spPr>
          <a:xfrm>
            <a:off x="914400" y="3124200"/>
            <a:ext cx="7335274" cy="2210109"/>
          </a:xfrm>
          <a:prstGeom prst="rect">
            <a:avLst/>
          </a:prstGeom>
          <a:noFill/>
          <a:ln>
            <a:noFill/>
          </a:ln>
        </p:spPr>
      </p:pic>
      <p:sp>
        <p:nvSpPr>
          <p:cNvPr id="687" name="Google Shape;687;p59"/>
          <p:cNvSpPr txBox="1"/>
          <p:nvPr/>
        </p:nvSpPr>
        <p:spPr>
          <a:xfrm>
            <a:off x="2179940" y="2286000"/>
            <a:ext cx="109517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function name</a:t>
            </a:r>
            <a:endParaRPr/>
          </a:p>
        </p:txBody>
      </p:sp>
      <p:sp>
        <p:nvSpPr>
          <p:cNvPr id="688" name="Google Shape;688;p59"/>
          <p:cNvSpPr/>
          <p:nvPr/>
        </p:nvSpPr>
        <p:spPr>
          <a:xfrm>
            <a:off x="1152525" y="2438400"/>
            <a:ext cx="1076325" cy="685800"/>
          </a:xfrm>
          <a:custGeom>
            <a:rect b="b" l="l" r="r" t="t"/>
            <a:pathLst>
              <a:path extrusionOk="0" h="737933" w="1076325">
                <a:moveTo>
                  <a:pt x="0" y="737933"/>
                </a:moveTo>
                <a:cubicBezTo>
                  <a:pt x="29369" y="484726"/>
                  <a:pt x="58738" y="231520"/>
                  <a:pt x="238125" y="109283"/>
                </a:cubicBezTo>
                <a:cubicBezTo>
                  <a:pt x="417512" y="-12954"/>
                  <a:pt x="746918" y="-4223"/>
                  <a:pt x="1076325" y="4508"/>
                </a:cubicBezTo>
              </a:path>
            </a:pathLst>
          </a:cu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59"/>
          <p:cNvSpPr/>
          <p:nvPr/>
        </p:nvSpPr>
        <p:spPr>
          <a:xfrm>
            <a:off x="1752600" y="2667000"/>
            <a:ext cx="990599" cy="457200"/>
          </a:xfrm>
          <a:custGeom>
            <a:rect b="b" l="l" r="r" t="t"/>
            <a:pathLst>
              <a:path extrusionOk="0" h="737933" w="1076325">
                <a:moveTo>
                  <a:pt x="0" y="737933"/>
                </a:moveTo>
                <a:cubicBezTo>
                  <a:pt x="29369" y="484726"/>
                  <a:pt x="58738" y="231520"/>
                  <a:pt x="238125" y="109283"/>
                </a:cubicBezTo>
                <a:cubicBezTo>
                  <a:pt x="417512" y="-12954"/>
                  <a:pt x="746918" y="-4223"/>
                  <a:pt x="1076325" y="4508"/>
                </a:cubicBezTo>
              </a:path>
            </a:pathLst>
          </a:cu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59"/>
          <p:cNvSpPr txBox="1"/>
          <p:nvPr/>
        </p:nvSpPr>
        <p:spPr>
          <a:xfrm>
            <a:off x="2743200" y="2514600"/>
            <a:ext cx="51557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required parameters; there may be none or many; must be in the specified order</a:t>
            </a:r>
            <a:endParaRPr/>
          </a:p>
        </p:txBody>
      </p:sp>
      <p:sp>
        <p:nvSpPr>
          <p:cNvPr id="691" name="Google Shape;691;p59"/>
          <p:cNvSpPr/>
          <p:nvPr/>
        </p:nvSpPr>
        <p:spPr>
          <a:xfrm>
            <a:off x="2362200" y="2895600"/>
            <a:ext cx="990599" cy="228600"/>
          </a:xfrm>
          <a:custGeom>
            <a:rect b="b" l="l" r="r" t="t"/>
            <a:pathLst>
              <a:path extrusionOk="0" h="737933" w="1076325">
                <a:moveTo>
                  <a:pt x="0" y="737933"/>
                </a:moveTo>
                <a:cubicBezTo>
                  <a:pt x="29369" y="484726"/>
                  <a:pt x="58738" y="231520"/>
                  <a:pt x="238125" y="109283"/>
                </a:cubicBezTo>
                <a:cubicBezTo>
                  <a:pt x="417512" y="-12954"/>
                  <a:pt x="746918" y="-4223"/>
                  <a:pt x="1076325" y="4508"/>
                </a:cubicBezTo>
              </a:path>
            </a:pathLst>
          </a:cu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59"/>
          <p:cNvSpPr txBox="1"/>
          <p:nvPr/>
        </p:nvSpPr>
        <p:spPr>
          <a:xfrm>
            <a:off x="3352800" y="2743200"/>
            <a:ext cx="503811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optional parameters are shown in brackets; must also be in the specified order</a:t>
            </a:r>
            <a:endParaRPr/>
          </a:p>
        </p:txBody>
      </p:sp>
      <p:sp>
        <p:nvSpPr>
          <p:cNvPr id="693" name="Google Shape;693;p59"/>
          <p:cNvSpPr/>
          <p:nvPr/>
        </p:nvSpPr>
        <p:spPr>
          <a:xfrm rot="-2527883">
            <a:off x="802875" y="4288395"/>
            <a:ext cx="685800" cy="1981200"/>
          </a:xfrm>
          <a:prstGeom prst="leftBrace">
            <a:avLst>
              <a:gd fmla="val 52777" name="adj1"/>
              <a:gd fmla="val 50000" name="adj2"/>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59"/>
          <p:cNvSpPr txBox="1"/>
          <p:nvPr/>
        </p:nvSpPr>
        <p:spPr>
          <a:xfrm>
            <a:off x="300988" y="5410200"/>
            <a:ext cx="68961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400">
                <a:solidFill>
                  <a:schemeClr val="dk1"/>
                </a:solidFill>
                <a:latin typeface="Calibri"/>
                <a:ea typeface="Calibri"/>
                <a:cs typeface="Calibri"/>
                <a:sym typeface="Calibri"/>
              </a:rPr>
              <a:t>Useful </a:t>
            </a:r>
            <a:endParaRPr/>
          </a:p>
          <a:p>
            <a:pPr indent="0" lvl="0" marL="0" marR="0" rtl="0" algn="ctr">
              <a:spcBef>
                <a:spcPts val="0"/>
              </a:spcBef>
              <a:spcAft>
                <a:spcPts val="0"/>
              </a:spcAft>
              <a:buNone/>
            </a:pPr>
            <a:r>
              <a:rPr i="1" lang="en-US" sz="1400">
                <a:solidFill>
                  <a:schemeClr val="dk1"/>
                </a:solidFill>
                <a:latin typeface="Calibri"/>
                <a:ea typeface="Calibri"/>
                <a:cs typeface="Calibri"/>
                <a:sym typeface="Calibri"/>
              </a:rPr>
              <a:t>info</a:t>
            </a:r>
            <a:endParaRPr/>
          </a:p>
        </p:txBody>
      </p:sp>
      <p:sp>
        <p:nvSpPr>
          <p:cNvPr id="695" name="Google Shape;695;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 PyDoc entry:</a:t>
            </a:r>
            <a:endParaRPr/>
          </a:p>
        </p:txBody>
      </p:sp>
      <p:sp>
        <p:nvSpPr>
          <p:cNvPr id="696" name="Google Shape;69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A quick primer on reading the PyDocs</a:t>
            </a:r>
            <a:endParaRPr sz="3959"/>
          </a:p>
        </p:txBody>
      </p:sp>
      <p:sp>
        <p:nvSpPr>
          <p:cNvPr id="703" name="Google Shape;703;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Another example:</a:t>
            </a:r>
            <a:endParaRPr/>
          </a:p>
        </p:txBody>
      </p:sp>
      <p:pic>
        <p:nvPicPr>
          <p:cNvPr id="704" name="Google Shape;704;p60"/>
          <p:cNvPicPr preferRelativeResize="0"/>
          <p:nvPr/>
        </p:nvPicPr>
        <p:blipFill rotWithShape="1">
          <a:blip r:embed="rId3">
            <a:alphaModFix/>
          </a:blip>
          <a:srcRect b="0" l="0" r="49546" t="0"/>
          <a:stretch/>
        </p:blipFill>
        <p:spPr>
          <a:xfrm>
            <a:off x="2438400" y="3429000"/>
            <a:ext cx="3648075" cy="485843"/>
          </a:xfrm>
          <a:prstGeom prst="rect">
            <a:avLst/>
          </a:prstGeom>
          <a:noFill/>
          <a:ln>
            <a:noFill/>
          </a:ln>
        </p:spPr>
      </p:pic>
      <p:sp>
        <p:nvSpPr>
          <p:cNvPr id="705" name="Google Shape;705;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A quick primer on reading the PyDocs</a:t>
            </a:r>
            <a:endParaRPr sz="3959"/>
          </a:p>
        </p:txBody>
      </p:sp>
      <p:sp>
        <p:nvSpPr>
          <p:cNvPr id="712" name="Google Shape;712;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Another example:</a:t>
            </a:r>
            <a:endParaRPr/>
          </a:p>
        </p:txBody>
      </p:sp>
      <p:pic>
        <p:nvPicPr>
          <p:cNvPr id="713" name="Google Shape;713;p61"/>
          <p:cNvPicPr preferRelativeResize="0"/>
          <p:nvPr/>
        </p:nvPicPr>
        <p:blipFill rotWithShape="1">
          <a:blip r:embed="rId3">
            <a:alphaModFix/>
          </a:blip>
          <a:srcRect b="0" l="0" r="49546" t="0"/>
          <a:stretch/>
        </p:blipFill>
        <p:spPr>
          <a:xfrm>
            <a:off x="2438400" y="3429000"/>
            <a:ext cx="3648075" cy="485843"/>
          </a:xfrm>
          <a:prstGeom prst="rect">
            <a:avLst/>
          </a:prstGeom>
          <a:noFill/>
          <a:ln>
            <a:noFill/>
          </a:ln>
        </p:spPr>
      </p:pic>
      <p:sp>
        <p:nvSpPr>
          <p:cNvPr id="714" name="Google Shape;714;p61"/>
          <p:cNvSpPr/>
          <p:nvPr/>
        </p:nvSpPr>
        <p:spPr>
          <a:xfrm rot="-5400000">
            <a:off x="4305300" y="2400300"/>
            <a:ext cx="228600" cy="1676400"/>
          </a:xfrm>
          <a:prstGeom prst="rightBrace">
            <a:avLst>
              <a:gd fmla="val 62878" name="adj1"/>
              <a:gd fmla="val 50000" name="adj2"/>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61"/>
          <p:cNvSpPr txBox="1"/>
          <p:nvPr/>
        </p:nvSpPr>
        <p:spPr>
          <a:xfrm>
            <a:off x="2514600" y="2438400"/>
            <a:ext cx="3810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200">
                <a:solidFill>
                  <a:schemeClr val="dk1"/>
                </a:solidFill>
                <a:latin typeface="Calibri"/>
                <a:ea typeface="Calibri"/>
                <a:cs typeface="Calibri"/>
                <a:sym typeface="Calibri"/>
              </a:rPr>
              <a:t>When brackets are nested like this, it means that to use the more nested parameters, you must also specify the previous parameters (i.e. the ones "less" nested)</a:t>
            </a:r>
            <a:endParaRPr/>
          </a:p>
        </p:txBody>
      </p:sp>
      <p:sp>
        <p:nvSpPr>
          <p:cNvPr id="716" name="Google Shape;716;p61"/>
          <p:cNvSpPr txBox="1"/>
          <p:nvPr/>
        </p:nvSpPr>
        <p:spPr>
          <a:xfrm>
            <a:off x="613543" y="3867150"/>
            <a:ext cx="1443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Examples:</a:t>
            </a:r>
            <a:endParaRPr/>
          </a:p>
        </p:txBody>
      </p:sp>
      <p:sp>
        <p:nvSpPr>
          <p:cNvPr id="717" name="Google Shape;717;p61"/>
          <p:cNvSpPr txBox="1"/>
          <p:nvPr/>
        </p:nvSpPr>
        <p:spPr>
          <a:xfrm>
            <a:off x="676038" y="4324350"/>
            <a:ext cx="343876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Allowed:</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cmp)</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cmp, key)</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cmp, key, reverse)</a:t>
            </a:r>
            <a:endParaRPr/>
          </a:p>
        </p:txBody>
      </p:sp>
      <p:sp>
        <p:nvSpPr>
          <p:cNvPr id="718" name="Google Shape;718;p61"/>
          <p:cNvSpPr txBox="1"/>
          <p:nvPr/>
        </p:nvSpPr>
        <p:spPr>
          <a:xfrm>
            <a:off x="4648200" y="4324350"/>
            <a:ext cx="353173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allowed:</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sorted(cmp)</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key)</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reverse, cmp, key)</a:t>
            </a:r>
            <a:endParaRPr/>
          </a:p>
        </p:txBody>
      </p:sp>
      <p:sp>
        <p:nvSpPr>
          <p:cNvPr id="719" name="Google Shape;719;p61"/>
          <p:cNvSpPr txBox="1"/>
          <p:nvPr/>
        </p:nvSpPr>
        <p:spPr>
          <a:xfrm>
            <a:off x="613543" y="5648325"/>
            <a:ext cx="710893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However, you can specify in any order if you refer to parameters by name: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sorted(iterable = someIterableThing, reverse = True)</a:t>
            </a:r>
            <a:endParaRPr/>
          </a:p>
        </p:txBody>
      </p:sp>
      <p:sp>
        <p:nvSpPr>
          <p:cNvPr id="720" name="Google Shape;72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5. Commenting your code</a:t>
            </a:r>
            <a:endParaRPr/>
          </a:p>
        </p:txBody>
      </p:sp>
      <p:sp>
        <p:nvSpPr>
          <p:cNvPr id="727" name="Google Shape;727;p6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728" name="Google Shape;728;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Commenting your code</a:t>
            </a:r>
            <a:endParaRPr/>
          </a:p>
        </p:txBody>
      </p:sp>
      <p:sp>
        <p:nvSpPr>
          <p:cNvPr id="735" name="Google Shape;73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en-US" sz="2960"/>
              <a:t>Comments are text you add to your code that is ignored by Python. Comments are meant to help others (and yourself) better understand what your code is doing.</a:t>
            </a:r>
            <a:endParaRPr/>
          </a:p>
          <a:p>
            <a:pPr indent="0" lvl="0" marL="0" rtl="0" algn="l">
              <a:lnSpc>
                <a:spcPct val="80000"/>
              </a:lnSpc>
              <a:spcBef>
                <a:spcPts val="388"/>
              </a:spcBef>
              <a:spcAft>
                <a:spcPts val="0"/>
              </a:spcAft>
              <a:buClr>
                <a:schemeClr val="dk1"/>
              </a:buClr>
              <a:buSzPts val="1942"/>
              <a:buNone/>
            </a:pPr>
            <a:r>
              <a:t/>
            </a:r>
            <a:endParaRPr sz="1942"/>
          </a:p>
          <a:p>
            <a:pPr indent="0" lvl="0" marL="457200" rtl="0" algn="l">
              <a:lnSpc>
                <a:spcPct val="80000"/>
              </a:lnSpc>
              <a:spcBef>
                <a:spcPts val="388"/>
              </a:spcBef>
              <a:spcAft>
                <a:spcPts val="0"/>
              </a:spcAft>
              <a:buClr>
                <a:schemeClr val="accent3"/>
              </a:buClr>
              <a:buSzPts val="1942"/>
              <a:buNone/>
            </a:pPr>
            <a:r>
              <a:rPr i="1" lang="en-US" sz="1942">
                <a:solidFill>
                  <a:schemeClr val="accent3"/>
                </a:solidFill>
                <a:latin typeface="Courier New"/>
                <a:ea typeface="Courier New"/>
                <a:cs typeface="Courier New"/>
                <a:sym typeface="Courier New"/>
              </a:rPr>
              <a:t># this is a comment</a:t>
            </a:r>
            <a:endParaRPr/>
          </a:p>
          <a:p>
            <a:pPr indent="0" lvl="0" marL="457200" rtl="0" algn="l">
              <a:lnSpc>
                <a:spcPct val="80000"/>
              </a:lnSpc>
              <a:spcBef>
                <a:spcPts val="388"/>
              </a:spcBef>
              <a:spcAft>
                <a:spcPts val="0"/>
              </a:spcAft>
              <a:buClr>
                <a:schemeClr val="accent3"/>
              </a:buClr>
              <a:buSzPts val="1942"/>
              <a:buNone/>
            </a:pPr>
            <a:r>
              <a:rPr i="1" lang="en-US" sz="1942">
                <a:solidFill>
                  <a:schemeClr val="accent3"/>
                </a:solidFill>
                <a:latin typeface="Courier New"/>
                <a:ea typeface="Courier New"/>
                <a:cs typeface="Courier New"/>
                <a:sym typeface="Courier New"/>
              </a:rPr>
              <a:t># comments are ignored by Python</a:t>
            </a:r>
            <a:endParaRPr/>
          </a:p>
          <a:p>
            <a:pPr indent="0" lvl="0" marL="457200" rtl="0" algn="l">
              <a:lnSpc>
                <a:spcPct val="80000"/>
              </a:lnSpc>
              <a:spcBef>
                <a:spcPts val="388"/>
              </a:spcBef>
              <a:spcAft>
                <a:spcPts val="0"/>
              </a:spcAft>
              <a:buClr>
                <a:schemeClr val="dk1"/>
              </a:buClr>
              <a:buSzPts val="1942"/>
              <a:buNone/>
            </a:pPr>
            <a:r>
              <a:rPr lang="en-US" sz="1942">
                <a:latin typeface="Courier New"/>
                <a:ea typeface="Courier New"/>
                <a:cs typeface="Courier New"/>
                <a:sym typeface="Courier New"/>
              </a:rPr>
              <a:t>print("Hello!”) </a:t>
            </a:r>
            <a:r>
              <a:rPr i="1" lang="en-US" sz="1942">
                <a:solidFill>
                  <a:schemeClr val="accent3"/>
                </a:solidFill>
                <a:latin typeface="Courier New"/>
                <a:ea typeface="Courier New"/>
                <a:cs typeface="Courier New"/>
                <a:sym typeface="Courier New"/>
              </a:rPr>
              <a:t># you can put them almost anywhere</a:t>
            </a:r>
            <a:endParaRPr/>
          </a:p>
          <a:p>
            <a:pPr indent="0" lvl="0" marL="457200" rtl="0" algn="l">
              <a:lnSpc>
                <a:spcPct val="80000"/>
              </a:lnSpc>
              <a:spcBef>
                <a:spcPts val="388"/>
              </a:spcBef>
              <a:spcAft>
                <a:spcPts val="0"/>
              </a:spcAft>
              <a:buClr>
                <a:schemeClr val="dk1"/>
              </a:buClr>
              <a:buSzPts val="1942"/>
              <a:buNone/>
            </a:pPr>
            <a:r>
              <a:rPr lang="en-US" sz="1942">
                <a:latin typeface="Courier New"/>
                <a:ea typeface="Courier New"/>
                <a:cs typeface="Courier New"/>
                <a:sym typeface="Courier New"/>
              </a:rPr>
              <a:t>print("How are you?”)</a:t>
            </a:r>
            <a:r>
              <a:rPr i="1" lang="en-US" sz="1942">
                <a:solidFill>
                  <a:srgbClr val="999999"/>
                </a:solidFill>
                <a:latin typeface="Courier New"/>
                <a:ea typeface="Courier New"/>
                <a:cs typeface="Courier New"/>
                <a:sym typeface="Courier New"/>
              </a:rPr>
              <a:t> </a:t>
            </a:r>
            <a:r>
              <a:rPr i="1" lang="en-US" sz="1942">
                <a:solidFill>
                  <a:schemeClr val="accent3"/>
                </a:solidFill>
                <a:latin typeface="Courier New"/>
                <a:ea typeface="Courier New"/>
                <a:cs typeface="Courier New"/>
                <a:sym typeface="Courier New"/>
              </a:rPr>
              <a:t># use them often!</a:t>
            </a:r>
            <a:endParaRPr/>
          </a:p>
          <a:p>
            <a:pPr indent="0" lvl="0" marL="0" rtl="0" algn="l">
              <a:lnSpc>
                <a:spcPct val="80000"/>
              </a:lnSpc>
              <a:spcBef>
                <a:spcPts val="592"/>
              </a:spcBef>
              <a:spcAft>
                <a:spcPts val="0"/>
              </a:spcAft>
              <a:buClr>
                <a:schemeClr val="dk1"/>
              </a:buClr>
              <a:buSzPts val="2960"/>
              <a:buNone/>
            </a:pPr>
            <a:r>
              <a:t/>
            </a:r>
            <a:endParaRPr sz="2960"/>
          </a:p>
          <a:p>
            <a:pPr indent="0" lvl="0" marL="0" rtl="0" algn="l">
              <a:lnSpc>
                <a:spcPct val="80000"/>
              </a:lnSpc>
              <a:spcBef>
                <a:spcPts val="592"/>
              </a:spcBef>
              <a:spcAft>
                <a:spcPts val="0"/>
              </a:spcAft>
              <a:buClr>
                <a:schemeClr val="dk1"/>
              </a:buClr>
              <a:buSzPts val="2960"/>
              <a:buNone/>
            </a:pPr>
            <a:r>
              <a:rPr lang="en-US" sz="2960"/>
              <a:t>What this code prints:</a:t>
            </a:r>
            <a:endParaRPr/>
          </a:p>
          <a:p>
            <a:pPr indent="0" lvl="0" marL="457200" rtl="0" algn="l">
              <a:lnSpc>
                <a:spcPct val="80000"/>
              </a:lnSpc>
              <a:spcBef>
                <a:spcPts val="388"/>
              </a:spcBef>
              <a:spcAft>
                <a:spcPts val="0"/>
              </a:spcAft>
              <a:buClr>
                <a:schemeClr val="dk1"/>
              </a:buClr>
              <a:buSzPts val="1942"/>
              <a:buNone/>
            </a:pPr>
            <a:r>
              <a:rPr lang="en-US" sz="1942">
                <a:latin typeface="Courier New"/>
                <a:ea typeface="Courier New"/>
                <a:cs typeface="Courier New"/>
                <a:sym typeface="Courier New"/>
              </a:rPr>
              <a:t>Hello!</a:t>
            </a:r>
            <a:endParaRPr/>
          </a:p>
          <a:p>
            <a:pPr indent="0" lvl="0" marL="457200" rtl="0" algn="l">
              <a:lnSpc>
                <a:spcPct val="80000"/>
              </a:lnSpc>
              <a:spcBef>
                <a:spcPts val="388"/>
              </a:spcBef>
              <a:spcAft>
                <a:spcPts val="0"/>
              </a:spcAft>
              <a:buClr>
                <a:schemeClr val="dk1"/>
              </a:buClr>
              <a:buSzPts val="1942"/>
              <a:buNone/>
            </a:pPr>
            <a:r>
              <a:rPr lang="en-US" sz="1942">
                <a:latin typeface="Courier New"/>
                <a:ea typeface="Courier New"/>
                <a:cs typeface="Courier New"/>
                <a:sym typeface="Courier New"/>
              </a:rPr>
              <a:t>How are you?</a:t>
            </a:r>
            <a:endParaRPr sz="2590"/>
          </a:p>
          <a:p>
            <a:pPr indent="0" lvl="0" marL="0" rtl="0" algn="l">
              <a:lnSpc>
                <a:spcPct val="80000"/>
              </a:lnSpc>
              <a:spcBef>
                <a:spcPts val="592"/>
              </a:spcBef>
              <a:spcAft>
                <a:spcPts val="0"/>
              </a:spcAft>
              <a:buClr>
                <a:schemeClr val="dk1"/>
              </a:buClr>
              <a:buSzPts val="2960"/>
              <a:buNone/>
            </a:pPr>
            <a:r>
              <a:t/>
            </a:r>
            <a:endParaRPr sz="2960"/>
          </a:p>
        </p:txBody>
      </p:sp>
      <p:sp>
        <p:nvSpPr>
          <p:cNvPr id="736" name="Google Shape;736;p63"/>
          <p:cNvSpPr txBox="1"/>
          <p:nvPr/>
        </p:nvSpPr>
        <p:spPr>
          <a:xfrm>
            <a:off x="5658080" y="5181600"/>
            <a:ext cx="2841610" cy="1246495"/>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US" sz="1400">
                <a:solidFill>
                  <a:schemeClr val="dk1"/>
                </a:solidFill>
                <a:latin typeface="Calibri"/>
                <a:ea typeface="Calibri"/>
                <a:cs typeface="Calibri"/>
                <a:sym typeface="Calibri"/>
              </a:rPr>
              <a:t>If you add a comment in an indented block, the comment must be indented as well (otherwise you will get an error).</a:t>
            </a:r>
            <a:endParaRPr/>
          </a:p>
        </p:txBody>
      </p:sp>
      <p:sp>
        <p:nvSpPr>
          <p:cNvPr id="737" name="Google Shape;73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Multi-line comments</a:t>
            </a:r>
            <a:endParaRPr/>
          </a:p>
        </p:txBody>
      </p:sp>
      <p:sp>
        <p:nvSpPr>
          <p:cNvPr id="744" name="Google Shape;744;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lang="en-US" sz="2800"/>
              <a:t>Single line comments are made using the </a:t>
            </a:r>
            <a:r>
              <a:rPr lang="en-US" sz="2800">
                <a:latin typeface="Courier New"/>
                <a:ea typeface="Courier New"/>
                <a:cs typeface="Courier New"/>
                <a:sym typeface="Courier New"/>
              </a:rPr>
              <a:t>#</a:t>
            </a:r>
            <a:r>
              <a:rPr lang="en-US" sz="2800"/>
              <a:t> sign.</a:t>
            </a:r>
            <a:endParaRPr/>
          </a:p>
          <a:p>
            <a:pPr indent="-342900" lvl="0" marL="342900" rtl="0" algn="l">
              <a:spcBef>
                <a:spcPts val="560"/>
              </a:spcBef>
              <a:spcAft>
                <a:spcPts val="0"/>
              </a:spcAft>
              <a:buClr>
                <a:schemeClr val="dk1"/>
              </a:buClr>
              <a:buSzPts val="2800"/>
              <a:buNone/>
            </a:pPr>
            <a:r>
              <a:rPr lang="en-US" sz="2800"/>
              <a:t>For a multi-line comment, use </a:t>
            </a:r>
            <a:r>
              <a:rPr lang="en-US" sz="2800">
                <a:latin typeface="Courier New"/>
                <a:ea typeface="Courier New"/>
                <a:cs typeface="Courier New"/>
                <a:sym typeface="Courier New"/>
              </a:rPr>
              <a:t>"""</a:t>
            </a:r>
            <a:r>
              <a:rPr lang="en-US" sz="2800"/>
              <a:t> or </a:t>
            </a:r>
            <a:r>
              <a:rPr lang="en-US" sz="2800">
                <a:latin typeface="Courier New"/>
                <a:ea typeface="Courier New"/>
                <a:cs typeface="Courier New"/>
                <a:sym typeface="Courier New"/>
              </a:rPr>
              <a:t>'''</a:t>
            </a:r>
            <a:r>
              <a:rPr lang="en-US" sz="2800"/>
              <a:t> like so:</a:t>
            </a:r>
            <a:endParaRPr/>
          </a:p>
          <a:p>
            <a:pPr indent="-342900" lvl="0" marL="342900" rtl="0" algn="l">
              <a:spcBef>
                <a:spcPts val="440"/>
              </a:spcBef>
              <a:spcAft>
                <a:spcPts val="0"/>
              </a:spcAft>
              <a:buClr>
                <a:schemeClr val="dk1"/>
              </a:buClr>
              <a:buSzPts val="2200"/>
              <a:buNone/>
            </a:pPr>
            <a:r>
              <a:t/>
            </a:r>
            <a:endParaRPr sz="2200"/>
          </a:p>
          <a:p>
            <a:pPr indent="-342900" lvl="0" marL="342900" rtl="0" algn="l">
              <a:spcBef>
                <a:spcPts val="440"/>
              </a:spcBef>
              <a:spcAft>
                <a:spcPts val="0"/>
              </a:spcAft>
              <a:buClr>
                <a:schemeClr val="dk1"/>
              </a:buClr>
              <a:buSzPts val="2200"/>
              <a:buNone/>
            </a:pPr>
            <a:r>
              <a:rPr lang="en-US" sz="2200"/>
              <a:t>Example:</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 </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This here is a multi-line comment.</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Make sure to end it with matching quotes!</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US" sz="1600">
                <a:latin typeface="Courier New"/>
                <a:ea typeface="Courier New"/>
                <a:cs typeface="Courier New"/>
                <a:sym typeface="Courier New"/>
              </a:rPr>
              <a:t>print("hello”)</a:t>
            </a:r>
            <a:endParaRPr sz="1600">
              <a:latin typeface="Courier New"/>
              <a:ea typeface="Courier New"/>
              <a:cs typeface="Courier New"/>
              <a:sym typeface="Courier New"/>
            </a:endParaRPr>
          </a:p>
          <a:p>
            <a:pPr indent="0" lvl="0" marL="457200" rtl="0" algn="l">
              <a:spcBef>
                <a:spcPts val="320"/>
              </a:spcBef>
              <a:spcAft>
                <a:spcPts val="0"/>
              </a:spcAft>
              <a:buClr>
                <a:schemeClr val="accent3"/>
              </a:buClr>
              <a:buSzPts val="1600"/>
              <a:buNone/>
            </a:pPr>
            <a:r>
              <a:rPr lang="en-US" sz="1600">
                <a:solidFill>
                  <a:schemeClr val="accent3"/>
                </a:solidFill>
                <a:latin typeface="Courier New"/>
                <a:ea typeface="Courier New"/>
                <a:cs typeface="Courier New"/>
                <a:sym typeface="Courier New"/>
              </a:rPr>
              <a:t>'''</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This is another mutli-line comment! </a:t>
            </a:r>
            <a:endParaRPr/>
          </a:p>
          <a:p>
            <a:pPr indent="0" lvl="0" marL="457200" rtl="0" algn="l">
              <a:spcBef>
                <a:spcPts val="320"/>
              </a:spcBef>
              <a:spcAft>
                <a:spcPts val="0"/>
              </a:spcAft>
              <a:buClr>
                <a:schemeClr val="accent3"/>
              </a:buClr>
              <a:buSzPts val="1600"/>
              <a:buNone/>
            </a:pPr>
            <a:r>
              <a:rPr i="1" lang="en-US" sz="1600">
                <a:solidFill>
                  <a:schemeClr val="accent3"/>
                </a:solidFill>
                <a:latin typeface="Courier New"/>
                <a:ea typeface="Courier New"/>
                <a:cs typeface="Courier New"/>
                <a:sym typeface="Courier New"/>
              </a:rPr>
              <a:t>What fun!</a:t>
            </a:r>
            <a:endParaRPr/>
          </a:p>
          <a:p>
            <a:pPr indent="0" lvl="0" marL="457200" rtl="0" algn="l">
              <a:spcBef>
                <a:spcPts val="320"/>
              </a:spcBef>
              <a:spcAft>
                <a:spcPts val="0"/>
              </a:spcAft>
              <a:buClr>
                <a:schemeClr val="accent3"/>
              </a:buClr>
              <a:buSzPts val="1600"/>
              <a:buNone/>
            </a:pPr>
            <a:r>
              <a:rPr lang="en-US" sz="1600">
                <a:solidFill>
                  <a:schemeClr val="accent3"/>
                </a:solidFill>
                <a:latin typeface="Courier New"/>
                <a:ea typeface="Courier New"/>
                <a:cs typeface="Courier New"/>
                <a:sym typeface="Courier New"/>
              </a:rPr>
              <a:t>'''</a:t>
            </a:r>
            <a:endParaRPr/>
          </a:p>
        </p:txBody>
      </p:sp>
      <p:sp>
        <p:nvSpPr>
          <p:cNvPr id="745" name="Google Shape;74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When should I comment?</a:t>
            </a:r>
            <a:endParaRPr/>
          </a:p>
        </p:txBody>
      </p:sp>
      <p:sp>
        <p:nvSpPr>
          <p:cNvPr id="752" name="Google Shape;752;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Comments are meant to improve the understandability of your code to another person (and possibly yourself in the future).</a:t>
            </a:r>
            <a:endParaRPr/>
          </a:p>
          <a:p>
            <a:pPr indent="-342900" lvl="0" marL="342900" rtl="0" algn="l">
              <a:lnSpc>
                <a:spcPct val="80000"/>
              </a:lnSpc>
              <a:spcBef>
                <a:spcPts val="1696"/>
              </a:spcBef>
              <a:spcAft>
                <a:spcPts val="0"/>
              </a:spcAft>
              <a:buClr>
                <a:schemeClr val="dk1"/>
              </a:buClr>
              <a:buSzPts val="2480"/>
              <a:buChar char="•"/>
            </a:pPr>
            <a:r>
              <a:rPr lang="en-US" sz="2480"/>
              <a:t>Use them whenever you think a piece of code might be particularly confusing to a reader.</a:t>
            </a:r>
            <a:endParaRPr/>
          </a:p>
          <a:p>
            <a:pPr indent="-342900" lvl="0" marL="342900" rtl="0" algn="l">
              <a:lnSpc>
                <a:spcPct val="80000"/>
              </a:lnSpc>
              <a:spcBef>
                <a:spcPts val="1696"/>
              </a:spcBef>
              <a:spcAft>
                <a:spcPts val="0"/>
              </a:spcAft>
              <a:buClr>
                <a:schemeClr val="dk1"/>
              </a:buClr>
              <a:buSzPts val="2480"/>
              <a:buChar char="•"/>
            </a:pPr>
            <a:r>
              <a:rPr lang="en-US" sz="2480"/>
              <a:t>You can also use them to "section" your code. Sometimes I write comments first, before the code, and use it as an outline for the overall code structure.</a:t>
            </a:r>
            <a:endParaRPr/>
          </a:p>
          <a:p>
            <a:pPr indent="-342900" lvl="0" marL="342900" rtl="0" algn="l">
              <a:lnSpc>
                <a:spcPct val="80000"/>
              </a:lnSpc>
              <a:spcBef>
                <a:spcPts val="1696"/>
              </a:spcBef>
              <a:spcAft>
                <a:spcPts val="0"/>
              </a:spcAft>
              <a:buClr>
                <a:schemeClr val="dk1"/>
              </a:buClr>
              <a:buSzPts val="2480"/>
              <a:buChar char="•"/>
            </a:pPr>
            <a:r>
              <a:rPr b="1" lang="en-US" sz="2480"/>
              <a:t>Most importantly, though</a:t>
            </a:r>
            <a:r>
              <a:rPr lang="en-US" sz="2480"/>
              <a:t>: always keep your comments up to date! Inaccurate comments are worse than no comments at all, because they mislead the reader and can cause false assumptions.</a:t>
            </a:r>
            <a:endParaRPr/>
          </a:p>
        </p:txBody>
      </p:sp>
      <p:sp>
        <p:nvSpPr>
          <p:cNvPr id="753" name="Google Shape;75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6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latin typeface="Calibri"/>
                <a:ea typeface="Calibri"/>
                <a:cs typeface="Calibri"/>
                <a:sym typeface="Calibri"/>
              </a:rPr>
              <a:t>Appendix:</a:t>
            </a:r>
            <a:br>
              <a:rPr lang="en-US" sz="3600">
                <a:latin typeface="Calibri"/>
                <a:ea typeface="Calibri"/>
                <a:cs typeface="Calibri"/>
                <a:sym typeface="Calibri"/>
              </a:rPr>
            </a:br>
            <a:r>
              <a:rPr lang="en-US" sz="3600">
                <a:latin typeface="Calibri"/>
                <a:ea typeface="Calibri"/>
                <a:cs typeface="Calibri"/>
                <a:sym typeface="Calibri"/>
              </a:rPr>
              <a:t>More if/else examples &amp; practice</a:t>
            </a:r>
            <a:endParaRPr/>
          </a:p>
        </p:txBody>
      </p:sp>
      <p:sp>
        <p:nvSpPr>
          <p:cNvPr id="760" name="Google Shape;760;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761" name="Google Shape;76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5c9a3d3b74_0_37"/>
          <p:cNvSpPr txBox="1"/>
          <p:nvPr>
            <p:ph type="title"/>
          </p:nvPr>
        </p:nvSpPr>
        <p:spPr>
          <a:xfrm>
            <a:off x="228600" y="-85650"/>
            <a:ext cx="8686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P</a:t>
            </a:r>
            <a:r>
              <a:rPr lang="en-US" sz="3600"/>
              <a:t>rinting rounded numbers with strings</a:t>
            </a:r>
            <a:endParaRPr sz="3600"/>
          </a:p>
        </p:txBody>
      </p:sp>
      <p:sp>
        <p:nvSpPr>
          <p:cNvPr id="169" name="Google Shape;169;g5c9a3d3b74_0_37"/>
          <p:cNvSpPr txBox="1"/>
          <p:nvPr>
            <p:ph idx="1" type="body"/>
          </p:nvPr>
        </p:nvSpPr>
        <p:spPr>
          <a:xfrm>
            <a:off x="228600" y="847375"/>
            <a:ext cx="8458200" cy="617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1600"/>
              <a:t>pi</a:t>
            </a:r>
            <a:r>
              <a:rPr lang="en-US" sz="1600">
                <a:solidFill>
                  <a:srgbClr val="9900FF"/>
                </a:solidFill>
              </a:rPr>
              <a:t> =</a:t>
            </a:r>
            <a:r>
              <a:rPr lang="en-US" sz="1600"/>
              <a:t> </a:t>
            </a:r>
            <a:r>
              <a:rPr lang="en-US" sz="1600">
                <a:solidFill>
                  <a:srgbClr val="38761D"/>
                </a:solidFill>
              </a:rPr>
              <a:t>3.14159265359</a:t>
            </a:r>
            <a:endParaRPr sz="1600">
              <a:solidFill>
                <a:srgbClr val="38761D"/>
              </a:solidFill>
            </a:endParaRPr>
          </a:p>
          <a:p>
            <a:pPr indent="0" lvl="0" marL="0" rtl="0" algn="l">
              <a:spcBef>
                <a:spcPts val="360"/>
              </a:spcBef>
              <a:spcAft>
                <a:spcPts val="0"/>
              </a:spcAft>
              <a:buNone/>
            </a:pPr>
            <a:r>
              <a:t/>
            </a:r>
            <a:endParaRPr sz="600"/>
          </a:p>
          <a:p>
            <a:pPr indent="-330200" lvl="0" marL="457200" rtl="0" algn="l">
              <a:spcBef>
                <a:spcPts val="360"/>
              </a:spcBef>
              <a:spcAft>
                <a:spcPts val="0"/>
              </a:spcAft>
              <a:buSzPts val="1600"/>
              <a:buChar char="•"/>
            </a:pPr>
            <a:r>
              <a:rPr lang="en-US" sz="1600"/>
              <a:t> THE ROUND FUNCTION*</a:t>
            </a:r>
            <a:endParaRPr sz="1600"/>
          </a:p>
          <a:p>
            <a:pPr indent="-330200" lvl="1" marL="914400" rtl="0" algn="l">
              <a:spcBef>
                <a:spcPts val="0"/>
              </a:spcBef>
              <a:spcAft>
                <a:spcPts val="0"/>
              </a:spcAft>
              <a:buSzPts val="1600"/>
              <a:buChar char="–"/>
            </a:pPr>
            <a:r>
              <a:rPr lang="en-US" sz="1600"/>
              <a:t>the comma `,` operator inside print  statements automatically convert int and float ## objects to strings</a:t>
            </a:r>
            <a:endParaRPr sz="1600"/>
          </a:p>
          <a:p>
            <a:pPr indent="457200" lvl="0" marL="0" rtl="0" algn="l">
              <a:spcBef>
                <a:spcPts val="360"/>
              </a:spcBef>
              <a:spcAft>
                <a:spcPts val="0"/>
              </a:spcAft>
              <a:buClr>
                <a:schemeClr val="dk1"/>
              </a:buClr>
              <a:buSzPts val="1100"/>
              <a:buFont typeface="Arial"/>
              <a:buNone/>
            </a:pPr>
            <a:r>
              <a:rPr lang="en-US" sz="1600">
                <a:solidFill>
                  <a:srgbClr val="38761D"/>
                </a:solidFill>
              </a:rPr>
              <a:t>print</a:t>
            </a:r>
            <a:r>
              <a:rPr lang="en-US" sz="1600"/>
              <a:t> (</a:t>
            </a:r>
            <a:r>
              <a:rPr lang="en-US" sz="1600">
                <a:solidFill>
                  <a:schemeClr val="accent2"/>
                </a:solidFill>
              </a:rPr>
              <a:t>"pi:"</a:t>
            </a:r>
            <a:r>
              <a:rPr lang="en-US" sz="1600"/>
              <a:t>, </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Clr>
                <a:schemeClr val="dk1"/>
              </a:buClr>
              <a:buSzPts val="1100"/>
              <a:buFont typeface="Arial"/>
              <a:buNone/>
            </a:pPr>
            <a:r>
              <a:t/>
            </a:r>
            <a:endParaRPr sz="600"/>
          </a:p>
          <a:p>
            <a:pPr indent="-330200" lvl="0" marL="914400" rtl="0" algn="l">
              <a:spcBef>
                <a:spcPts val="360"/>
              </a:spcBef>
              <a:spcAft>
                <a:spcPts val="0"/>
              </a:spcAft>
              <a:buSzPts val="1600"/>
              <a:buChar char="•"/>
            </a:pPr>
            <a:r>
              <a:rPr lang="en-US" sz="1600"/>
              <a:t>the plus `+` operator inside print statements does not automatically convert objects to specific types</a:t>
            </a:r>
            <a:endParaRPr sz="1600"/>
          </a:p>
          <a:p>
            <a:pPr indent="457200" lvl="0" marL="0" rtl="0" algn="l">
              <a:spcBef>
                <a:spcPts val="360"/>
              </a:spcBef>
              <a:spcAft>
                <a:spcPts val="0"/>
              </a:spcAft>
              <a:buClr>
                <a:schemeClr val="dk1"/>
              </a:buClr>
              <a:buSzPts val="1100"/>
              <a:buFont typeface="Arial"/>
              <a:buNone/>
            </a:pPr>
            <a:r>
              <a:rPr lang="en-US" sz="1600">
                <a:solidFill>
                  <a:srgbClr val="38761D"/>
                </a:solidFill>
              </a:rPr>
              <a:t>print</a:t>
            </a:r>
            <a:r>
              <a:rPr lang="en-US" sz="1600"/>
              <a:t> (</a:t>
            </a:r>
            <a:r>
              <a:rPr lang="en-US" sz="1600">
                <a:solidFill>
                  <a:schemeClr val="accent2"/>
                </a:solidFill>
              </a:rPr>
              <a:t>"pi: "</a:t>
            </a:r>
            <a:r>
              <a:rPr lang="en-US" sz="1600"/>
              <a:t>+ </a:t>
            </a:r>
            <a:r>
              <a:rPr lang="en-US" sz="1600">
                <a:solidFill>
                  <a:srgbClr val="38761D"/>
                </a:solidFill>
              </a:rPr>
              <a:t>str</a:t>
            </a:r>
            <a:r>
              <a:rPr lang="en-US" sz="1600"/>
              <a:t>(</a:t>
            </a:r>
            <a:r>
              <a:rPr lang="en-US" sz="1600">
                <a:solidFill>
                  <a:srgbClr val="38761D"/>
                </a:solidFill>
              </a:rPr>
              <a:t>round</a:t>
            </a:r>
            <a:r>
              <a:rPr lang="en-US" sz="1600"/>
              <a:t>(pi, </a:t>
            </a:r>
            <a:r>
              <a:rPr lang="en-US" sz="1600">
                <a:solidFill>
                  <a:srgbClr val="38761D"/>
                </a:solidFill>
              </a:rPr>
              <a:t>2</a:t>
            </a:r>
            <a:r>
              <a:rPr lang="en-US" sz="1600"/>
              <a:t>))</a:t>
            </a:r>
            <a:r>
              <a:rPr lang="en-US" sz="1600"/>
              <a:t>)</a:t>
            </a:r>
            <a:endParaRPr sz="1600"/>
          </a:p>
          <a:p>
            <a:pPr indent="0" lvl="0" marL="0" rtl="0" algn="l">
              <a:spcBef>
                <a:spcPts val="360"/>
              </a:spcBef>
              <a:spcAft>
                <a:spcPts val="0"/>
              </a:spcAft>
              <a:buNone/>
            </a:pPr>
            <a:r>
              <a:t/>
            </a:r>
            <a:endParaRPr sz="1600"/>
          </a:p>
        </p:txBody>
      </p:sp>
      <p:sp>
        <p:nvSpPr>
          <p:cNvPr id="170" name="Google Shape;170;g5c9a3d3b74_0_37"/>
          <p:cNvSpPr txBox="1"/>
          <p:nvPr>
            <p:ph idx="12" type="sldNum"/>
          </p:nvPr>
        </p:nvSpPr>
        <p:spPr>
          <a:xfrm>
            <a:off x="8345250" y="6356350"/>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6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767" name="Google Shape;767;p6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20"/>
              </a:spcBef>
              <a:spcAft>
                <a:spcPts val="0"/>
              </a:spcAft>
              <a:buClr>
                <a:schemeClr val="dk1"/>
              </a:buClr>
              <a:buSzPts val="1600"/>
              <a:buNone/>
            </a:pPr>
            <a:r>
              <a:rPr lang="en-US" sz="1600">
                <a:latin typeface="Courier New"/>
                <a:ea typeface="Courier New"/>
                <a:cs typeface="Courier New"/>
                <a:sym typeface="Courier New"/>
              </a:rPr>
              <a:t>yourAge = 50</a:t>
            </a:r>
            <a:endParaRPr/>
          </a:p>
          <a:p>
            <a:pPr indent="0" lvl="0" marL="457200" rtl="0" algn="l">
              <a:spcBef>
                <a:spcPts val="320"/>
              </a:spcBef>
              <a:spcAft>
                <a:spcPts val="0"/>
              </a:spcAft>
              <a:buClr>
                <a:schemeClr val="dk1"/>
              </a:buClr>
              <a:buSzPts val="1600"/>
              <a:buNone/>
            </a:pPr>
            <a:r>
              <a:rPr lang="en-US" sz="1600">
                <a:latin typeface="Courier New"/>
                <a:ea typeface="Courier New"/>
                <a:cs typeface="Courier New"/>
                <a:sym typeface="Courier New"/>
              </a:rPr>
              <a:t>catsYouOwn = 5</a:t>
            </a:r>
            <a:endParaRPr/>
          </a:p>
          <a:p>
            <a:pPr indent="0" lvl="0" marL="457200" rtl="0" algn="l">
              <a:spcBef>
                <a:spcPts val="320"/>
              </a:spcBef>
              <a:spcAft>
                <a:spcPts val="0"/>
              </a:spcAft>
              <a:buClr>
                <a:schemeClr val="accent1"/>
              </a:buClr>
              <a:buSzPts val="1600"/>
              <a:buNone/>
            </a:pPr>
            <a:r>
              <a:rPr b="1" lang="en-US" sz="1600">
                <a:solidFill>
                  <a:schemeClr val="accent1"/>
                </a:solidFill>
                <a:latin typeface="Courier New"/>
                <a:ea typeface="Courier New"/>
                <a:cs typeface="Courier New"/>
                <a:sym typeface="Courier New"/>
              </a:rPr>
              <a:t>if</a:t>
            </a:r>
            <a:r>
              <a:rPr lang="en-US" sz="1600">
                <a:latin typeface="Courier New"/>
                <a:ea typeface="Courier New"/>
                <a:cs typeface="Courier New"/>
                <a:sym typeface="Courier New"/>
              </a:rPr>
              <a:t> (catsYouOwn &gt; (yourAge / 10)):</a:t>
            </a:r>
            <a:endParaRPr/>
          </a:p>
          <a:p>
            <a:pPr indent="0" lvl="0" marL="45720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("You are officially a cat lady!”)</a:t>
            </a:r>
            <a:endParaRPr sz="1600">
              <a:latin typeface="Courier New"/>
              <a:ea typeface="Courier New"/>
              <a:cs typeface="Courier New"/>
              <a:sym typeface="Courier New"/>
            </a:endParaRPr>
          </a:p>
          <a:p>
            <a:pPr indent="0" lvl="0" marL="457200" marR="0" rtl="0" algn="l">
              <a:lnSpc>
                <a:spcPct val="100000"/>
              </a:lnSpc>
              <a:spcBef>
                <a:spcPts val="600"/>
              </a:spcBef>
              <a:spcAft>
                <a:spcPts val="0"/>
              </a:spcAft>
              <a:buClr>
                <a:srgbClr val="000000"/>
              </a:buClr>
              <a:buSzPts val="978"/>
              <a:buFont typeface="Arial"/>
              <a:buNone/>
            </a:pPr>
            <a:r>
              <a:rPr b="1" lang="en-US" sz="1600">
                <a:solidFill>
                  <a:schemeClr val="accent1"/>
                </a:solidFill>
                <a:latin typeface="Courier New"/>
                <a:ea typeface="Courier New"/>
                <a:cs typeface="Courier New"/>
                <a:sym typeface="Courier New"/>
              </a:rPr>
              <a:t>elif</a:t>
            </a:r>
            <a:r>
              <a:rPr lang="en-US" sz="1600">
                <a:latin typeface="Courier New"/>
                <a:ea typeface="Courier New"/>
                <a:cs typeface="Courier New"/>
                <a:sym typeface="Courier New"/>
              </a:rPr>
              <a:t> (catsYouOwn == (yourAge / 10)):</a:t>
            </a:r>
            <a:endParaRPr/>
          </a:p>
          <a:p>
            <a:pPr indent="0" lvl="0" marL="457200" marR="0" rtl="0" algn="l">
              <a:lnSpc>
                <a:spcPct val="100000"/>
              </a:lnSpc>
              <a:spcBef>
                <a:spcPts val="600"/>
              </a:spcBef>
              <a:spcAft>
                <a:spcPts val="0"/>
              </a:spcAft>
              <a:buClr>
                <a:srgbClr val="000000"/>
              </a:buClr>
              <a:buSzPts val="978"/>
              <a:buFont typeface="Arial"/>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("Careful! You are close to becoming a cat lady”)</a:t>
            </a:r>
            <a:endParaRPr sz="1600">
              <a:latin typeface="Courier New"/>
              <a:ea typeface="Courier New"/>
              <a:cs typeface="Courier New"/>
              <a:sym typeface="Courier New"/>
            </a:endParaRPr>
          </a:p>
          <a:p>
            <a:pPr indent="0" lvl="0" marL="457200" marR="0" rtl="0" algn="l">
              <a:lnSpc>
                <a:spcPct val="100000"/>
              </a:lnSpc>
              <a:spcBef>
                <a:spcPts val="600"/>
              </a:spcBef>
              <a:spcAft>
                <a:spcPts val="0"/>
              </a:spcAft>
              <a:buClr>
                <a:srgbClr val="000000"/>
              </a:buClr>
              <a:buSzPts val="978"/>
              <a:buFont typeface="Arial"/>
              <a:buNone/>
            </a:pPr>
            <a:r>
              <a:rPr b="1" lang="en-US" sz="1600">
                <a:solidFill>
                  <a:schemeClr val="accent1"/>
                </a:solidFill>
                <a:latin typeface="Courier New"/>
                <a:ea typeface="Courier New"/>
                <a:cs typeface="Courier New"/>
                <a:sym typeface="Courier New"/>
              </a:rPr>
              <a:t>else</a:t>
            </a:r>
            <a:r>
              <a:rPr lang="en-US"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("Congrats, you are not a cat lady”)</a:t>
            </a:r>
            <a:endParaRPr sz="16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768" name="Google Shape;768;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6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774" name="Google Shape;774;p6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320"/>
              </a:spcBef>
              <a:spcAft>
                <a:spcPts val="0"/>
              </a:spcAft>
              <a:buClr>
                <a:srgbClr val="000000"/>
              </a:buClr>
              <a:buSzPts val="978"/>
              <a:buFont typeface="Arial"/>
              <a:buNone/>
            </a:pPr>
            <a:r>
              <a:rPr lang="en-US" sz="1600">
                <a:latin typeface="Courier New"/>
                <a:ea typeface="Courier New"/>
                <a:cs typeface="Courier New"/>
                <a:sym typeface="Courier New"/>
              </a:rPr>
              <a:t>yourAge = 50</a:t>
            </a:r>
            <a:endParaRPr/>
          </a:p>
          <a:p>
            <a:pPr indent="0" lvl="0" marL="457200" rtl="0" algn="l">
              <a:spcBef>
                <a:spcPts val="320"/>
              </a:spcBef>
              <a:spcAft>
                <a:spcPts val="0"/>
              </a:spcAft>
              <a:buClr>
                <a:srgbClr val="000000"/>
              </a:buClr>
              <a:buSzPts val="978"/>
              <a:buFont typeface="Arial"/>
              <a:buNone/>
            </a:pPr>
            <a:r>
              <a:rPr lang="en-US" sz="1600">
                <a:latin typeface="Courier New"/>
                <a:ea typeface="Courier New"/>
                <a:cs typeface="Courier New"/>
                <a:sym typeface="Courier New"/>
              </a:rPr>
              <a:t>catsYouOwn = 5</a:t>
            </a:r>
            <a:endParaRPr/>
          </a:p>
          <a:p>
            <a:pPr indent="0" lvl="0" marL="457200" rtl="0" algn="l">
              <a:spcBef>
                <a:spcPts val="320"/>
              </a:spcBef>
              <a:spcAft>
                <a:spcPts val="0"/>
              </a:spcAft>
              <a:buClr>
                <a:srgbClr val="000000"/>
              </a:buClr>
              <a:buSzPts val="978"/>
              <a:buFont typeface="Arial"/>
              <a:buNone/>
            </a:pPr>
            <a:r>
              <a:rPr b="1" lang="en-US" sz="1600">
                <a:solidFill>
                  <a:schemeClr val="accent1"/>
                </a:solidFill>
                <a:latin typeface="Courier New"/>
                <a:ea typeface="Courier New"/>
                <a:cs typeface="Courier New"/>
                <a:sym typeface="Courier New"/>
              </a:rPr>
              <a:t>if</a:t>
            </a:r>
            <a:r>
              <a:rPr lang="en-US" sz="1600">
                <a:latin typeface="Courier New"/>
                <a:ea typeface="Courier New"/>
                <a:cs typeface="Courier New"/>
                <a:sym typeface="Courier New"/>
              </a:rPr>
              <a:t> (catsYouOwn &gt; (yourAge / 10)):</a:t>
            </a:r>
            <a:endParaRPr/>
          </a:p>
          <a:p>
            <a:pPr indent="0" lvl="0" marL="457200" rtl="0" algn="l">
              <a:spcBef>
                <a:spcPts val="320"/>
              </a:spcBef>
              <a:spcAft>
                <a:spcPts val="0"/>
              </a:spcAft>
              <a:buClr>
                <a:srgbClr val="000000"/>
              </a:buClr>
              <a:buSzPts val="978"/>
              <a:buFont typeface="Arial"/>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("You are officially a cat lady!”)</a:t>
            </a:r>
            <a:endParaRPr sz="1600">
              <a:latin typeface="Courier New"/>
              <a:ea typeface="Courier New"/>
              <a:cs typeface="Courier New"/>
              <a:sym typeface="Courier New"/>
            </a:endParaRPr>
          </a:p>
          <a:p>
            <a:pPr indent="0" lvl="0" marL="457200" rtl="0" algn="l">
              <a:spcBef>
                <a:spcPts val="320"/>
              </a:spcBef>
              <a:spcAft>
                <a:spcPts val="0"/>
              </a:spcAft>
              <a:buClr>
                <a:srgbClr val="000000"/>
              </a:buClr>
              <a:buSzPts val="978"/>
              <a:buFont typeface="Arial"/>
              <a:buNone/>
            </a:pPr>
            <a:r>
              <a:rPr b="1" lang="en-US" sz="1600">
                <a:solidFill>
                  <a:schemeClr val="accent1"/>
                </a:solidFill>
                <a:latin typeface="Courier New"/>
                <a:ea typeface="Courier New"/>
                <a:cs typeface="Courier New"/>
                <a:sym typeface="Courier New"/>
              </a:rPr>
              <a:t>elif</a:t>
            </a:r>
            <a:r>
              <a:rPr lang="en-US" sz="1600">
                <a:latin typeface="Courier New"/>
                <a:ea typeface="Courier New"/>
                <a:cs typeface="Courier New"/>
                <a:sym typeface="Courier New"/>
              </a:rPr>
              <a:t> (catsYouOwn == (yourAge / 10)):</a:t>
            </a:r>
            <a:endParaRPr/>
          </a:p>
          <a:p>
            <a:pPr indent="0" lvl="0" marL="457200" rtl="0" algn="l">
              <a:spcBef>
                <a:spcPts val="320"/>
              </a:spcBef>
              <a:spcAft>
                <a:spcPts val="0"/>
              </a:spcAft>
              <a:buClr>
                <a:srgbClr val="000000"/>
              </a:buClr>
              <a:buSzPts val="978"/>
              <a:buFont typeface="Arial"/>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("Careful! You are close to becoming a cat lady”)</a:t>
            </a:r>
            <a:endParaRPr sz="1600">
              <a:latin typeface="Courier New"/>
              <a:ea typeface="Courier New"/>
              <a:cs typeface="Courier New"/>
              <a:sym typeface="Courier New"/>
            </a:endParaRPr>
          </a:p>
          <a:p>
            <a:pPr indent="0" lvl="0" marL="457200" rtl="0" algn="l">
              <a:spcBef>
                <a:spcPts val="320"/>
              </a:spcBef>
              <a:spcAft>
                <a:spcPts val="0"/>
              </a:spcAft>
              <a:buClr>
                <a:srgbClr val="000000"/>
              </a:buClr>
              <a:buSzPts val="978"/>
              <a:buFont typeface="Arial"/>
              <a:buNone/>
            </a:pPr>
            <a:r>
              <a:rPr b="1" lang="en-US" sz="1600">
                <a:solidFill>
                  <a:schemeClr val="accent1"/>
                </a:solidFill>
                <a:latin typeface="Courier New"/>
                <a:ea typeface="Courier New"/>
                <a:cs typeface="Courier New"/>
                <a:sym typeface="Courier New"/>
              </a:rPr>
              <a:t>else</a:t>
            </a:r>
            <a:r>
              <a:rPr lang="en-US" sz="1600">
                <a:latin typeface="Courier New"/>
                <a:ea typeface="Courier New"/>
                <a:cs typeface="Courier New"/>
                <a:sym typeface="Courier New"/>
              </a:rPr>
              <a:t>:</a:t>
            </a:r>
            <a:endParaRPr/>
          </a:p>
          <a:p>
            <a:pPr indent="0" lvl="0" marL="457200" rtl="0" algn="l">
              <a:spcBef>
                <a:spcPts val="320"/>
              </a:spcBef>
              <a:spcAft>
                <a:spcPts val="0"/>
              </a:spcAft>
              <a:buClr>
                <a:srgbClr val="000000"/>
              </a:buClr>
              <a:buSzPts val="978"/>
              <a:buFont typeface="Arial"/>
              <a:buNone/>
            </a:pPr>
            <a:r>
              <a:rPr lang="en-US" sz="1600">
                <a:latin typeface="Courier New"/>
                <a:ea typeface="Courier New"/>
                <a:cs typeface="Courier New"/>
                <a:sym typeface="Courier New"/>
              </a:rPr>
              <a:t>	</a:t>
            </a:r>
            <a:r>
              <a:rPr b="1" lang="en-US" sz="1600">
                <a:solidFill>
                  <a:schemeClr val="accent1"/>
                </a:solidFill>
                <a:latin typeface="Courier New"/>
                <a:ea typeface="Courier New"/>
                <a:cs typeface="Courier New"/>
                <a:sym typeface="Courier New"/>
              </a:rPr>
              <a:t>print</a:t>
            </a:r>
            <a:r>
              <a:rPr lang="en-US" sz="1600">
                <a:latin typeface="Courier New"/>
                <a:ea typeface="Courier New"/>
                <a:cs typeface="Courier New"/>
                <a:sym typeface="Courier New"/>
              </a:rPr>
              <a:t>("Congrats, you are not a cat lady”)</a:t>
            </a:r>
            <a:endParaRPr sz="16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360"/>
              </a:spcBef>
              <a:spcAft>
                <a:spcPts val="0"/>
              </a:spcAft>
              <a:buClr>
                <a:srgbClr val="000000"/>
              </a:buClr>
              <a:buSzPts val="1100"/>
              <a:buFont typeface="Arial"/>
              <a:buNone/>
            </a:pPr>
            <a:r>
              <a:rPr lang="en-US" sz="1800">
                <a:latin typeface="Courier New"/>
                <a:ea typeface="Courier New"/>
                <a:cs typeface="Courier New"/>
                <a:sym typeface="Courier New"/>
              </a:rPr>
              <a:t>Careful! You are close to becoming a cat lady</a:t>
            </a:r>
            <a:endParaRPr/>
          </a:p>
        </p:txBody>
      </p:sp>
      <p:sp>
        <p:nvSpPr>
          <p:cNvPr id="775" name="Google Shape;775;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6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781" name="Google Shape;781;p6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alive = True</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breathing = False</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if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("Everything is ok!”)</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("You! Go get help!”)</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("Zombie attack?”)</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marR="0" rtl="0" algn="l">
              <a:lnSpc>
                <a:spcPct val="100000"/>
              </a:lnSpc>
              <a:spcBef>
                <a:spcPts val="60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rgbClr val="000000"/>
              </a:buClr>
              <a:buSzPts val="513"/>
              <a:buFont typeface="Arial"/>
              <a:buNone/>
            </a:pPr>
            <a:r>
              <a:t/>
            </a:r>
            <a:endParaRPr sz="1400">
              <a:latin typeface="Courier New"/>
              <a:ea typeface="Courier New"/>
              <a:cs typeface="Courier New"/>
              <a:sym typeface="Courier New"/>
            </a:endParaRPr>
          </a:p>
        </p:txBody>
      </p:sp>
      <p:sp>
        <p:nvSpPr>
          <p:cNvPr id="782" name="Google Shape;782;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7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788" name="Google Shape;788;p7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alive = True</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breathing = False</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if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("Everything is ok!”)</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("You! Go get help!”)</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("Zombie attack?”)</a:t>
            </a:r>
            <a:endParaRPr sz="1400">
              <a:latin typeface="Courier New"/>
              <a:ea typeface="Courier New"/>
              <a:cs typeface="Courier New"/>
              <a:sym typeface="Courier New"/>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marR="0" rtl="0" algn="l">
              <a:lnSpc>
                <a:spcPct val="100000"/>
              </a:lnSpc>
              <a:spcBef>
                <a:spcPts val="60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rgbClr val="000000"/>
              </a:buClr>
              <a:buSzPts val="513"/>
              <a:buFont typeface="Arial"/>
              <a:buNone/>
            </a:pPr>
            <a:r>
              <a:t/>
            </a:r>
            <a:endParaRPr sz="1400">
              <a:latin typeface="Courier New"/>
              <a:ea typeface="Courier New"/>
              <a:cs typeface="Courier New"/>
              <a:sym typeface="Courier New"/>
            </a:endParaRPr>
          </a:p>
          <a:p>
            <a:pPr indent="-342900" lvl="0" marL="342900" rtl="0" algn="l">
              <a:spcBef>
                <a:spcPts val="480"/>
              </a:spcBef>
              <a:spcAft>
                <a:spcPts val="0"/>
              </a:spcAft>
              <a:buClr>
                <a:srgbClr val="000000"/>
              </a:buClr>
              <a:buSzPts val="880"/>
              <a:buNone/>
            </a:pPr>
            <a:r>
              <a:rPr lang="en-US" sz="2400"/>
              <a:t>Result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You! Go get help!</a:t>
            </a:r>
            <a:endParaRPr/>
          </a:p>
          <a:p>
            <a:pPr indent="-342900" lvl="0" marL="342900" rtl="0" algn="l">
              <a:spcBef>
                <a:spcPts val="280"/>
              </a:spcBef>
              <a:spcAft>
                <a:spcPts val="0"/>
              </a:spcAft>
              <a:buClr>
                <a:srgbClr val="000000"/>
              </a:buClr>
              <a:buSzPts val="513"/>
              <a:buFont typeface="Arial"/>
              <a:buNone/>
            </a:pPr>
            <a:r>
              <a:t/>
            </a:r>
            <a:endParaRPr sz="1400">
              <a:latin typeface="Courier New"/>
              <a:ea typeface="Courier New"/>
              <a:cs typeface="Courier New"/>
              <a:sym typeface="Courier New"/>
            </a:endParaRPr>
          </a:p>
        </p:txBody>
      </p:sp>
      <p:sp>
        <p:nvSpPr>
          <p:cNvPr id="789" name="Google Shape;789;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7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795" name="Google Shape;795;p7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alive = True</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breathing = False</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("Everything is ok!”)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("You! Go get help!”)</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("Zombie attack?”)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not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p:txBody>
      </p:sp>
      <p:sp>
        <p:nvSpPr>
          <p:cNvPr id="796" name="Google Shape;796;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7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802" name="Google Shape;802;p7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alive = True</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breathing = False</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("Everything is ok!”)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("You! Go get help!")</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 not</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("Zombie attack?")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 not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print (":(”)</a:t>
            </a:r>
            <a:endParaRPr/>
          </a:p>
          <a:p>
            <a:pPr indent="-342900" lvl="0" marL="342900" rtl="0" algn="l">
              <a:spcBef>
                <a:spcPts val="640"/>
              </a:spcBef>
              <a:spcAft>
                <a:spcPts val="0"/>
              </a:spcAft>
              <a:buClr>
                <a:srgbClr val="000000"/>
              </a:buClr>
              <a:buSzPts val="1173"/>
              <a:buFont typeface="Arial"/>
              <a:buNone/>
            </a:pPr>
            <a:br>
              <a:rPr lang="en-US"/>
            </a:br>
            <a:r>
              <a:rPr lang="en-US"/>
              <a:t>Result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You! Go get help!</a:t>
            </a:r>
            <a:endParaRPr/>
          </a:p>
        </p:txBody>
      </p:sp>
      <p:sp>
        <p:nvSpPr>
          <p:cNvPr id="803" name="Google Shape;803;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7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809" name="Google Shape;809;p73"/>
          <p:cNvSpPr txBox="1"/>
          <p:nvPr/>
        </p:nvSpPr>
        <p:spPr>
          <a:xfrm>
            <a:off x="5181600" y="3352800"/>
            <a:ext cx="3657600" cy="3276600"/>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i="1" lang="en-US" sz="1400">
                <a:solidFill>
                  <a:schemeClr val="dk1"/>
                </a:solidFill>
                <a:latin typeface="Calibri"/>
                <a:ea typeface="Calibri"/>
                <a:cs typeface="Calibri"/>
                <a:sym typeface="Calibri"/>
              </a:rPr>
              <a:t>What's the difference?</a:t>
            </a:r>
            <a:endParaRPr/>
          </a:p>
          <a:p>
            <a:pPr indent="0" lvl="0" marL="0" marR="0" rtl="0" algn="l">
              <a:spcBef>
                <a:spcPts val="60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Here we used only </a:t>
            </a:r>
            <a:r>
              <a:rPr lang="en-US" sz="1400">
                <a:solidFill>
                  <a:schemeClr val="dk1"/>
                </a:solidFill>
                <a:latin typeface="Courier New"/>
                <a:ea typeface="Courier New"/>
                <a:cs typeface="Courier New"/>
                <a:sym typeface="Courier New"/>
              </a:rPr>
              <a:t>if</a:t>
            </a:r>
            <a:r>
              <a:rPr lang="en-US" sz="1400">
                <a:solidFill>
                  <a:schemeClr val="dk1"/>
                </a:solidFill>
                <a:latin typeface="Calibri"/>
                <a:ea typeface="Calibri"/>
                <a:cs typeface="Calibri"/>
                <a:sym typeface="Calibri"/>
              </a:rPr>
              <a:t> statements instead of </a:t>
            </a:r>
            <a:r>
              <a:rPr lang="en-US" sz="1400">
                <a:solidFill>
                  <a:schemeClr val="dk1"/>
                </a:solidFill>
                <a:latin typeface="Courier New"/>
                <a:ea typeface="Courier New"/>
                <a:cs typeface="Courier New"/>
                <a:sym typeface="Courier New"/>
              </a:rPr>
              <a:t>elif</a:t>
            </a:r>
            <a:r>
              <a:rPr lang="en-US" sz="1400">
                <a:solidFill>
                  <a:schemeClr val="dk1"/>
                </a:solidFill>
                <a:latin typeface="Calibri"/>
                <a:ea typeface="Calibri"/>
                <a:cs typeface="Calibri"/>
                <a:sym typeface="Calibri"/>
              </a:rPr>
              <a:t>. </a:t>
            </a:r>
            <a:endParaRPr/>
          </a:p>
          <a:p>
            <a:pPr indent="0" lvl="0" marL="0" marR="0" rtl="0" algn="l">
              <a:spcBef>
                <a:spcPts val="60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This example gives the same result as the previous example, but notice how that might not always be the case! </a:t>
            </a:r>
            <a:endParaRPr/>
          </a:p>
          <a:p>
            <a:pPr indent="0" lvl="0" marL="0" marR="0" rtl="0" algn="l">
              <a:spcBef>
                <a:spcPts val="60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The setup shown here allows for the possibility that more than one of these statements can be executed, while the previous setup does not. </a:t>
            </a:r>
            <a:endParaRPr/>
          </a:p>
          <a:p>
            <a:pPr indent="0" lvl="0" marL="0" marR="0" rtl="0" algn="l">
              <a:spcBef>
                <a:spcPts val="60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This could be good, or not, depending on what you want to do. Always think carefully about which approach makes more sense for what you want to accomplish.</a:t>
            </a:r>
            <a:endParaRPr/>
          </a:p>
        </p:txBody>
      </p:sp>
      <p:sp>
        <p:nvSpPr>
          <p:cNvPr id="810" name="Google Shape;810;p7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alive = True</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breathing = False</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("Everything is ok!”)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("You! Go get help!”)</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 not</a:t>
            </a:r>
            <a:r>
              <a:rPr lang="en-US" sz="1400">
                <a:latin typeface="Courier New"/>
                <a:ea typeface="Courier New"/>
                <a:cs typeface="Courier New"/>
                <a:sym typeface="Courier New"/>
              </a:rPr>
              <a:t> alive </a:t>
            </a:r>
            <a:r>
              <a:rPr b="1" lang="en-US" sz="1400">
                <a:solidFill>
                  <a:schemeClr val="accent1"/>
                </a:solidFill>
                <a:latin typeface="Courier New"/>
                <a:ea typeface="Courier New"/>
                <a:cs typeface="Courier New"/>
                <a:sym typeface="Courier New"/>
              </a:rPr>
              <a:t>and</a:t>
            </a:r>
            <a:r>
              <a:rPr lang="en-US" sz="1400">
                <a:latin typeface="Courier New"/>
                <a:ea typeface="Courier New"/>
                <a:cs typeface="Courier New"/>
                <a:sym typeface="Courier New"/>
              </a:rPr>
              <a:t> 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("Zombie attack?”)</a:t>
            </a:r>
            <a:endParaRPr/>
          </a:p>
          <a:p>
            <a:pPr indent="0" lvl="0" marL="457200" rtl="0" algn="l">
              <a:spcBef>
                <a:spcPts val="28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if not </a:t>
            </a:r>
            <a:r>
              <a:rPr lang="en-US" sz="1400">
                <a:latin typeface="Courier New"/>
                <a:ea typeface="Courier New"/>
                <a:cs typeface="Courier New"/>
                <a:sym typeface="Courier New"/>
              </a:rPr>
              <a:t>alive </a:t>
            </a:r>
            <a:r>
              <a:rPr b="1" lang="en-US" sz="1400">
                <a:solidFill>
                  <a:schemeClr val="accent1"/>
                </a:solidFill>
                <a:latin typeface="Courier New"/>
                <a:ea typeface="Courier New"/>
                <a:cs typeface="Courier New"/>
                <a:sym typeface="Courier New"/>
              </a:rPr>
              <a:t>and not </a:t>
            </a:r>
            <a:r>
              <a:rPr lang="en-US" sz="1400">
                <a:latin typeface="Courier New"/>
                <a:ea typeface="Courier New"/>
                <a:cs typeface="Courier New"/>
                <a:sym typeface="Courier New"/>
              </a:rPr>
              <a:t>breathing:</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	print (":(”)</a:t>
            </a:r>
            <a:endParaRPr/>
          </a:p>
          <a:p>
            <a:pPr indent="-342900" lvl="0" marL="342900" rtl="0" algn="l">
              <a:spcBef>
                <a:spcPts val="640"/>
              </a:spcBef>
              <a:spcAft>
                <a:spcPts val="0"/>
              </a:spcAft>
              <a:buClr>
                <a:srgbClr val="000000"/>
              </a:buClr>
              <a:buSzPts val="1173"/>
              <a:buFont typeface="Arial"/>
              <a:buNone/>
            </a:pPr>
            <a:br>
              <a:rPr lang="en-US"/>
            </a:br>
            <a:r>
              <a:rPr lang="en-US"/>
              <a:t>Result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You! Go get help!</a:t>
            </a:r>
            <a:endParaRPr/>
          </a:p>
        </p:txBody>
      </p:sp>
      <p:sp>
        <p:nvSpPr>
          <p:cNvPr id="811" name="Google Shape;811;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7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817" name="Google Shape;817;p7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codon = "ATG"</a:t>
            </a:r>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len</a:t>
            </a:r>
            <a:r>
              <a:rPr lang="en-US" sz="1400">
                <a:latin typeface="Courier New"/>
                <a:ea typeface="Courier New"/>
                <a:cs typeface="Courier New"/>
                <a:sym typeface="Courier New"/>
              </a:rPr>
              <a:t>(codon) != 3):</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"Error, codons must be 3 characters”)</a:t>
            </a:r>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else</a:t>
            </a:r>
            <a:r>
              <a:rPr lang="en-US" sz="1400">
                <a:latin typeface="Courier New"/>
                <a:ea typeface="Courier New"/>
                <a:cs typeface="Courier New"/>
                <a:sym typeface="Courier New"/>
              </a:rPr>
              <a: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if</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"ATG"):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"This is a start codon”)</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elif</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"TAG") </a:t>
            </a:r>
            <a:r>
              <a:rPr b="1" lang="en-US" sz="1400">
                <a:solidFill>
                  <a:schemeClr val="accent1"/>
                </a:solidFill>
                <a:latin typeface="Courier New"/>
                <a:ea typeface="Courier New"/>
                <a:cs typeface="Courier New"/>
                <a:sym typeface="Courier New"/>
              </a:rPr>
              <a:t>or</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"TGA") </a:t>
            </a:r>
            <a:r>
              <a:rPr b="1" lang="en-US" sz="1400">
                <a:solidFill>
                  <a:schemeClr val="accent1"/>
                </a:solidFill>
                <a:latin typeface="Courier New"/>
                <a:ea typeface="Courier New"/>
                <a:cs typeface="Courier New"/>
                <a:sym typeface="Courier New"/>
              </a:rPr>
              <a:t>or</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"TAA"):</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("This is a stop codon”)</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else</a:t>
            </a:r>
            <a:r>
              <a:rPr lang="en-US" sz="1400">
                <a:latin typeface="Courier New"/>
                <a:ea typeface="Courier New"/>
                <a:cs typeface="Courier New"/>
                <a:sym typeface="Courier New"/>
              </a:rPr>
              <a: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"This is not a start or stop codon”)</a:t>
            </a:r>
            <a:endParaRPr/>
          </a:p>
          <a:p>
            <a:pPr indent="0" lvl="0" marL="457200" marR="0" rtl="0" algn="l">
              <a:lnSpc>
                <a:spcPct val="100000"/>
              </a:lnSpc>
              <a:spcBef>
                <a:spcPts val="600"/>
              </a:spcBef>
              <a:spcAft>
                <a:spcPts val="0"/>
              </a:spcAft>
              <a:buClr>
                <a:srgbClr val="000000"/>
              </a:buClr>
              <a:buSzPts val="1100"/>
              <a:buFont typeface="Arial"/>
              <a:buNone/>
            </a:pP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"Goodbye!”)</a:t>
            </a:r>
            <a:br>
              <a:rPr lang="en-US" sz="1400">
                <a:latin typeface="Courier New"/>
                <a:ea typeface="Courier New"/>
                <a:cs typeface="Courier New"/>
                <a:sym typeface="Courier New"/>
              </a:rPr>
            </a:br>
            <a:r>
              <a:rPr lang="en-US" sz="1400">
                <a:latin typeface="Courier New"/>
                <a:ea typeface="Courier New"/>
                <a:cs typeface="Courier New"/>
                <a:sym typeface="Courier New"/>
              </a:rPr>
              <a:t> </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p:txBody>
      </p:sp>
      <p:sp>
        <p:nvSpPr>
          <p:cNvPr id="818" name="Google Shape;818;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US"/>
              <a:t>More practice</a:t>
            </a:r>
            <a:endParaRPr/>
          </a:p>
        </p:txBody>
      </p:sp>
      <p:sp>
        <p:nvSpPr>
          <p:cNvPr id="824" name="Google Shape;824;p7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US"/>
              <a:t>What will this code print?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codon = "ATG"</a:t>
            </a:r>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if</a:t>
            </a: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len</a:t>
            </a:r>
            <a:r>
              <a:rPr lang="en-US" sz="1400">
                <a:latin typeface="Courier New"/>
                <a:ea typeface="Courier New"/>
                <a:cs typeface="Courier New"/>
                <a:sym typeface="Courier New"/>
              </a:rPr>
              <a:t>(codon) != 3):</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"Error, codons must be 3 characters"</a:t>
            </a:r>
            <a:endParaRPr/>
          </a:p>
          <a:p>
            <a:pPr indent="0" lvl="0" marL="457200" rtl="0" algn="l">
              <a:spcBef>
                <a:spcPts val="280"/>
              </a:spcBef>
              <a:spcAft>
                <a:spcPts val="0"/>
              </a:spcAft>
              <a:buClr>
                <a:schemeClr val="accent1"/>
              </a:buClr>
              <a:buSzPts val="1400"/>
              <a:buNone/>
            </a:pPr>
            <a:r>
              <a:rPr b="1" lang="en-US" sz="1400">
                <a:solidFill>
                  <a:schemeClr val="accent1"/>
                </a:solidFill>
                <a:latin typeface="Courier New"/>
                <a:ea typeface="Courier New"/>
                <a:cs typeface="Courier New"/>
                <a:sym typeface="Courier New"/>
              </a:rPr>
              <a:t>else</a:t>
            </a:r>
            <a:r>
              <a:rPr lang="en-US" sz="1400">
                <a:latin typeface="Courier New"/>
                <a:ea typeface="Courier New"/>
                <a:cs typeface="Courier New"/>
                <a:sym typeface="Courier New"/>
              </a:rPr>
              <a: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if</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"ATG"):</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"This is a start codon”)</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elif</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"TAG") </a:t>
            </a:r>
            <a:r>
              <a:rPr b="1" lang="en-US" sz="1400">
                <a:solidFill>
                  <a:schemeClr val="accent1"/>
                </a:solidFill>
                <a:latin typeface="Courier New"/>
                <a:ea typeface="Courier New"/>
                <a:cs typeface="Courier New"/>
                <a:sym typeface="Courier New"/>
              </a:rPr>
              <a:t>or</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"TGA") </a:t>
            </a:r>
            <a:r>
              <a:rPr b="1" lang="en-US" sz="1400">
                <a:solidFill>
                  <a:schemeClr val="accent1"/>
                </a:solidFill>
                <a:latin typeface="Courier New"/>
                <a:ea typeface="Courier New"/>
                <a:cs typeface="Courier New"/>
                <a:sym typeface="Courier New"/>
              </a:rPr>
              <a:t>or</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(codon == "TAA"):</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latin typeface="Courier New"/>
                <a:ea typeface="Courier New"/>
                <a:cs typeface="Courier New"/>
                <a:sym typeface="Courier New"/>
              </a:rPr>
              <a:t> ("This is a stop codon”)</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else</a:t>
            </a:r>
            <a:r>
              <a:rPr lang="en-US" sz="1400">
                <a:latin typeface="Courier New"/>
                <a:ea typeface="Courier New"/>
                <a:cs typeface="Courier New"/>
                <a:sym typeface="Courier New"/>
              </a:rPr>
              <a:t>:</a:t>
            </a:r>
            <a:endParaRPr/>
          </a:p>
          <a:p>
            <a:pPr indent="0" lvl="0" marL="457200" rtl="0" algn="l">
              <a:spcBef>
                <a:spcPts val="280"/>
              </a:spcBef>
              <a:spcAft>
                <a:spcPts val="0"/>
              </a:spcAft>
              <a:buClr>
                <a:schemeClr val="dk1"/>
              </a:buClr>
              <a:buSzPts val="1400"/>
              <a:buNone/>
            </a:pPr>
            <a:r>
              <a:rPr lang="en-US" sz="1400">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"This is not a start or stop codon”)</a:t>
            </a:r>
            <a:endParaRPr/>
          </a:p>
          <a:p>
            <a:pPr indent="0" lvl="0" marL="457200" rtl="0" algn="l">
              <a:spcBef>
                <a:spcPts val="600"/>
              </a:spcBef>
              <a:spcAft>
                <a:spcPts val="0"/>
              </a:spcAft>
              <a:buClr>
                <a:srgbClr val="000000"/>
              </a:buClr>
              <a:buSzPts val="1100"/>
              <a:buNone/>
            </a:pPr>
            <a:r>
              <a:rPr b="1" lang="en-US" sz="1400">
                <a:solidFill>
                  <a:schemeClr val="accent1"/>
                </a:solidFill>
                <a:latin typeface="Courier New"/>
                <a:ea typeface="Courier New"/>
                <a:cs typeface="Courier New"/>
                <a:sym typeface="Courier New"/>
              </a:rPr>
              <a:t>print</a:t>
            </a:r>
            <a:r>
              <a:rPr lang="en-US" sz="1400">
                <a:solidFill>
                  <a:schemeClr val="accent1"/>
                </a:solidFill>
                <a:latin typeface="Courier New"/>
                <a:ea typeface="Courier New"/>
                <a:cs typeface="Courier New"/>
                <a:sym typeface="Courier New"/>
              </a:rPr>
              <a:t> (</a:t>
            </a:r>
            <a:r>
              <a:rPr lang="en-US" sz="1400">
                <a:latin typeface="Courier New"/>
                <a:ea typeface="Courier New"/>
                <a:cs typeface="Courier New"/>
                <a:sym typeface="Courier New"/>
              </a:rPr>
              <a:t>"Goodbye!”)</a:t>
            </a:r>
            <a:br>
              <a:rPr lang="en-US" sz="1400">
                <a:latin typeface="Courier New"/>
                <a:ea typeface="Courier New"/>
                <a:cs typeface="Courier New"/>
                <a:sym typeface="Courier New"/>
              </a:rPr>
            </a:br>
            <a:r>
              <a:rPr lang="en-US" sz="1400">
                <a:latin typeface="Courier New"/>
                <a:ea typeface="Courier New"/>
                <a:cs typeface="Courier New"/>
                <a:sym typeface="Courier New"/>
              </a:rPr>
              <a:t> </a:t>
            </a:r>
            <a:endParaRPr/>
          </a:p>
          <a:p>
            <a:pPr indent="-342900" lvl="0" marL="342900" rtl="0" algn="l">
              <a:spcBef>
                <a:spcPts val="640"/>
              </a:spcBef>
              <a:spcAft>
                <a:spcPts val="0"/>
              </a:spcAft>
              <a:buClr>
                <a:srgbClr val="000000"/>
              </a:buClr>
              <a:buSzPts val="1173"/>
              <a:buFont typeface="Arial"/>
              <a:buNone/>
            </a:pPr>
            <a:r>
              <a:rPr lang="en-US"/>
              <a:t>Result</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This is a start codon</a:t>
            </a:r>
            <a:endParaRPr/>
          </a:p>
          <a:p>
            <a:pPr indent="0" lvl="0" marL="457200" rtl="0" algn="l">
              <a:spcBef>
                <a:spcPts val="280"/>
              </a:spcBef>
              <a:spcAft>
                <a:spcPts val="0"/>
              </a:spcAft>
              <a:buClr>
                <a:srgbClr val="000000"/>
              </a:buClr>
              <a:buSzPts val="1100"/>
              <a:buFont typeface="Arial"/>
              <a:buNone/>
            </a:pPr>
            <a:r>
              <a:rPr lang="en-US" sz="1400">
                <a:latin typeface="Courier New"/>
                <a:ea typeface="Courier New"/>
                <a:cs typeface="Courier New"/>
                <a:sym typeface="Courier New"/>
              </a:rPr>
              <a:t>Goodbye!</a:t>
            </a:r>
            <a:endParaRPr/>
          </a:p>
        </p:txBody>
      </p:sp>
      <p:sp>
        <p:nvSpPr>
          <p:cNvPr id="825" name="Google Shape;825;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Tips about Programming</a:t>
            </a:r>
            <a:endParaRPr/>
          </a:p>
        </p:txBody>
      </p:sp>
      <p:sp>
        <p:nvSpPr>
          <p:cNvPr id="831" name="Google Shape;831;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Practice a problem everyday. </a:t>
            </a:r>
            <a:endParaRPr/>
          </a:p>
          <a:p>
            <a:pPr indent="-342900" lvl="0" marL="342900" rtl="0" algn="l">
              <a:spcBef>
                <a:spcPts val="640"/>
              </a:spcBef>
              <a:spcAft>
                <a:spcPts val="0"/>
              </a:spcAft>
              <a:buClr>
                <a:schemeClr val="dk1"/>
              </a:buClr>
              <a:buSzPts val="3200"/>
              <a:buChar char="•"/>
            </a:pPr>
            <a:r>
              <a:rPr lang="en-US"/>
              <a:t>Think of a data task in your lab that you can speed up by using code and program it. </a:t>
            </a:r>
            <a:endParaRPr/>
          </a:p>
          <a:p>
            <a:pPr indent="-342900" lvl="0" marL="342900" rtl="0" algn="l">
              <a:spcBef>
                <a:spcPts val="640"/>
              </a:spcBef>
              <a:spcAft>
                <a:spcPts val="0"/>
              </a:spcAft>
              <a:buClr>
                <a:schemeClr val="dk1"/>
              </a:buClr>
              <a:buSzPts val="3200"/>
              <a:buChar char="•"/>
            </a:pPr>
            <a:r>
              <a:rPr lang="en-US"/>
              <a:t>Rosalind: </a:t>
            </a:r>
            <a:endParaRPr/>
          </a:p>
          <a:p>
            <a:pPr indent="-285750" lvl="1" marL="742950" rtl="0" algn="l">
              <a:spcBef>
                <a:spcPts val="560"/>
              </a:spcBef>
              <a:spcAft>
                <a:spcPts val="0"/>
              </a:spcAft>
              <a:buClr>
                <a:schemeClr val="dk1"/>
              </a:buClr>
              <a:buSzPts val="2800"/>
              <a:buChar char="–"/>
            </a:pPr>
            <a:r>
              <a:rPr lang="en-US"/>
              <a:t>Practice programming specifically for bioinformatics </a:t>
            </a:r>
            <a:endParaRPr/>
          </a:p>
          <a:p>
            <a:pPr indent="-285750" lvl="1" marL="742950" rtl="0" algn="l">
              <a:spcBef>
                <a:spcPts val="560"/>
              </a:spcBef>
              <a:spcAft>
                <a:spcPts val="0"/>
              </a:spcAft>
              <a:buClr>
                <a:schemeClr val="dk1"/>
              </a:buClr>
              <a:buSzPts val="2800"/>
              <a:buChar char="–"/>
            </a:pPr>
            <a:r>
              <a:rPr lang="en-US"/>
              <a:t>Unlock new levels and earn badges (gaming!)</a:t>
            </a:r>
            <a:endParaRPr/>
          </a:p>
          <a:p>
            <a:pPr indent="-342900" lvl="0" marL="342900" rtl="0" algn="l">
              <a:spcBef>
                <a:spcPts val="640"/>
              </a:spcBef>
              <a:spcAft>
                <a:spcPts val="0"/>
              </a:spcAft>
              <a:buClr>
                <a:schemeClr val="dk1"/>
              </a:buClr>
              <a:buSzPts val="3200"/>
              <a:buChar char="•"/>
            </a:pPr>
            <a:r>
              <a:rPr lang="en-US"/>
              <a:t>http://rosalind.info/problems/locations/</a:t>
            </a:r>
            <a:endParaRPr/>
          </a:p>
          <a:p>
            <a:pPr indent="-107950" lvl="1" marL="742950" rtl="0" algn="l">
              <a:spcBef>
                <a:spcPts val="560"/>
              </a:spcBef>
              <a:spcAft>
                <a:spcPts val="0"/>
              </a:spcAft>
              <a:buClr>
                <a:schemeClr val="dk1"/>
              </a:buClr>
              <a:buSzPts val="2800"/>
              <a:buNone/>
            </a:pPr>
            <a:r>
              <a:t/>
            </a:r>
            <a:endParaRPr/>
          </a:p>
        </p:txBody>
      </p:sp>
      <p:sp>
        <p:nvSpPr>
          <p:cNvPr id="832" name="Google Shape;832;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5c9a3d3b74_0_72"/>
          <p:cNvSpPr txBox="1"/>
          <p:nvPr>
            <p:ph type="title"/>
          </p:nvPr>
        </p:nvSpPr>
        <p:spPr>
          <a:xfrm>
            <a:off x="228600" y="-85650"/>
            <a:ext cx="8686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Printing rounded numbers with strings</a:t>
            </a:r>
            <a:endParaRPr sz="3600"/>
          </a:p>
        </p:txBody>
      </p:sp>
      <p:sp>
        <p:nvSpPr>
          <p:cNvPr id="177" name="Google Shape;177;g5c9a3d3b74_0_72"/>
          <p:cNvSpPr txBox="1"/>
          <p:nvPr>
            <p:ph idx="1" type="body"/>
          </p:nvPr>
        </p:nvSpPr>
        <p:spPr>
          <a:xfrm>
            <a:off x="228600" y="847375"/>
            <a:ext cx="8458200" cy="6176100"/>
          </a:xfrm>
          <a:prstGeom prst="rect">
            <a:avLst/>
          </a:prstGeom>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1600"/>
              <a:t>pi</a:t>
            </a:r>
            <a:r>
              <a:rPr lang="en-US" sz="1600">
                <a:solidFill>
                  <a:srgbClr val="9900FF"/>
                </a:solidFill>
              </a:rPr>
              <a:t> =</a:t>
            </a:r>
            <a:r>
              <a:rPr lang="en-US" sz="1600"/>
              <a:t> </a:t>
            </a:r>
            <a:r>
              <a:rPr lang="en-US" sz="1600">
                <a:solidFill>
                  <a:srgbClr val="38761D"/>
                </a:solidFill>
              </a:rPr>
              <a:t>3.14159265359</a:t>
            </a:r>
            <a:endParaRPr sz="1600">
              <a:solidFill>
                <a:srgbClr val="38761D"/>
              </a:solidFill>
            </a:endParaRPr>
          </a:p>
          <a:p>
            <a:pPr indent="0" lvl="0" marL="0" rtl="0" algn="l">
              <a:spcBef>
                <a:spcPts val="360"/>
              </a:spcBef>
              <a:spcAft>
                <a:spcPts val="0"/>
              </a:spcAft>
              <a:buNone/>
            </a:pPr>
            <a:r>
              <a:t/>
            </a:r>
            <a:endParaRPr sz="600"/>
          </a:p>
          <a:p>
            <a:pPr indent="-330200" lvl="0" marL="457200" rtl="0" algn="l">
              <a:spcBef>
                <a:spcPts val="360"/>
              </a:spcBef>
              <a:spcAft>
                <a:spcPts val="0"/>
              </a:spcAft>
              <a:buSzPts val="1600"/>
              <a:buChar char="•"/>
            </a:pPr>
            <a:r>
              <a:rPr lang="en-US" sz="1600"/>
              <a:t> THE ROUND FUNCTION*</a:t>
            </a:r>
            <a:endParaRPr sz="1600"/>
          </a:p>
          <a:p>
            <a:pPr indent="-330200" lvl="1" marL="914400" rtl="0" algn="l">
              <a:spcBef>
                <a:spcPts val="0"/>
              </a:spcBef>
              <a:spcAft>
                <a:spcPts val="0"/>
              </a:spcAft>
              <a:buSzPts val="1600"/>
              <a:buChar char="–"/>
            </a:pPr>
            <a:r>
              <a:rPr lang="en-US" sz="1600"/>
              <a:t>the comma `,` operator inside print  statements automatically convert int and float ## objects to strings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a:t>
            </a:r>
            <a:r>
              <a:rPr lang="en-US" sz="1600"/>
              <a:t>, </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600"/>
          </a:p>
          <a:p>
            <a:pPr indent="-330200" lvl="0" marL="914400" rtl="0" algn="l">
              <a:spcBef>
                <a:spcPts val="360"/>
              </a:spcBef>
              <a:spcAft>
                <a:spcPts val="0"/>
              </a:spcAft>
              <a:buSzPts val="1600"/>
              <a:buChar char="•"/>
            </a:pPr>
            <a:r>
              <a:rPr lang="en-US" sz="1600"/>
              <a:t>the plus `+` operator inside print statements does not automatically convert objects to specific types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a:t>
            </a:r>
            <a:r>
              <a:rPr lang="en-US" sz="1600"/>
              <a:t>+ </a:t>
            </a:r>
            <a:r>
              <a:rPr lang="en-US" sz="1600">
                <a:solidFill>
                  <a:srgbClr val="38761D"/>
                </a:solidFill>
              </a:rPr>
              <a:t>str</a:t>
            </a:r>
            <a:r>
              <a:rPr lang="en-US" sz="1600"/>
              <a:t>(</a:t>
            </a:r>
            <a:r>
              <a:rPr lang="en-US" sz="1600">
                <a:solidFill>
                  <a:srgbClr val="38761D"/>
                </a:solidFill>
              </a:rPr>
              <a:t>round</a:t>
            </a:r>
            <a:r>
              <a:rPr lang="en-US" sz="1600"/>
              <a:t>(pi, </a:t>
            </a:r>
            <a:r>
              <a:rPr lang="en-US" sz="1600">
                <a:solidFill>
                  <a:srgbClr val="38761D"/>
                </a:solidFill>
              </a:rPr>
              <a:t>2</a:t>
            </a:r>
            <a:r>
              <a:rPr lang="en-US" sz="1600"/>
              <a:t>)))</a:t>
            </a:r>
            <a:endParaRPr sz="1600"/>
          </a:p>
          <a:p>
            <a:pPr indent="0" lvl="0" marL="0" rtl="0" algn="l">
              <a:spcBef>
                <a:spcPts val="360"/>
              </a:spcBef>
              <a:spcAft>
                <a:spcPts val="0"/>
              </a:spcAft>
              <a:buNone/>
            </a:pPr>
            <a:r>
              <a:t/>
            </a:r>
            <a:endParaRPr sz="1600"/>
          </a:p>
          <a:p>
            <a:pPr indent="-330200" lvl="0" marL="457200" rtl="0" algn="l">
              <a:spcBef>
                <a:spcPts val="360"/>
              </a:spcBef>
              <a:spcAft>
                <a:spcPts val="0"/>
              </a:spcAft>
              <a:buSzPts val="1600"/>
              <a:buChar char="•"/>
            </a:pPr>
            <a:r>
              <a:rPr lang="en-US" sz="1600"/>
              <a:t>STRING FORMATTING OPERATOR `%`</a:t>
            </a:r>
            <a:endParaRPr sz="1600"/>
          </a:p>
          <a:p>
            <a:pPr indent="-330200" lvl="1" marL="914400" rtl="0" algn="l">
              <a:spcBef>
                <a:spcPts val="0"/>
              </a:spcBef>
              <a:spcAft>
                <a:spcPts val="0"/>
              </a:spcAft>
              <a:buSzPts val="1600"/>
              <a:buChar char="–"/>
            </a:pPr>
            <a:r>
              <a:rPr lang="en-US" sz="1600"/>
              <a:t>“the old way” of formatting strings in python. The syntax is: ((str_format) % (values))</a:t>
            </a:r>
            <a:endParaRPr sz="1600"/>
          </a:p>
          <a:p>
            <a:pPr indent="457200" lvl="0" marL="0" rtl="0" algn="l">
              <a:spcBef>
                <a:spcPts val="360"/>
              </a:spcBef>
              <a:spcAft>
                <a:spcPts val="0"/>
              </a:spcAft>
              <a:buNone/>
            </a:pPr>
            <a:r>
              <a:rPr lang="en-US" sz="1600">
                <a:solidFill>
                  <a:srgbClr val="38761D"/>
                </a:solidFill>
              </a:rPr>
              <a:t>print</a:t>
            </a:r>
            <a:r>
              <a:rPr lang="en-US" sz="1600"/>
              <a:t> ((</a:t>
            </a:r>
            <a:r>
              <a:rPr lang="en-US" sz="1600">
                <a:solidFill>
                  <a:schemeClr val="accent2"/>
                </a:solidFill>
              </a:rPr>
              <a:t>"pi: %.2f"</a:t>
            </a:r>
            <a:r>
              <a:rPr lang="en-US" sz="1600"/>
              <a:t>) % (pi))</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p:txBody>
      </p:sp>
      <p:sp>
        <p:nvSpPr>
          <p:cNvPr id="178" name="Google Shape;178;g5c9a3d3b74_0_72"/>
          <p:cNvSpPr txBox="1"/>
          <p:nvPr>
            <p:ph idx="12" type="sldNum"/>
          </p:nvPr>
        </p:nvSpPr>
        <p:spPr>
          <a:xfrm>
            <a:off x="8345250" y="6356350"/>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Rosalind Example</a:t>
            </a:r>
            <a:endParaRPr/>
          </a:p>
        </p:txBody>
      </p:sp>
      <p:pic>
        <p:nvPicPr>
          <p:cNvPr id="838" name="Google Shape;838;p77"/>
          <p:cNvPicPr preferRelativeResize="0"/>
          <p:nvPr>
            <p:ph idx="1" type="body"/>
          </p:nvPr>
        </p:nvPicPr>
        <p:blipFill rotWithShape="1">
          <a:blip r:embed="rId3">
            <a:alphaModFix/>
          </a:blip>
          <a:srcRect b="0" l="0" r="0" t="0"/>
          <a:stretch/>
        </p:blipFill>
        <p:spPr>
          <a:xfrm>
            <a:off x="310243" y="1781364"/>
            <a:ext cx="8229600" cy="3295272"/>
          </a:xfrm>
          <a:prstGeom prst="rect">
            <a:avLst/>
          </a:prstGeom>
          <a:noFill/>
          <a:ln>
            <a:noFill/>
          </a:ln>
        </p:spPr>
      </p:pic>
      <p:sp>
        <p:nvSpPr>
          <p:cNvPr id="839" name="Google Shape;839;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0" name="Google Shape;840;p77"/>
          <p:cNvSpPr/>
          <p:nvPr/>
        </p:nvSpPr>
        <p:spPr>
          <a:xfrm>
            <a:off x="2617907" y="5440362"/>
            <a:ext cx="39081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http://rosalind.info/problems/list-view/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2013-08-01T01:13:52Z</dcterms:created>
  <dc:creator>Sarah</dc:creator>
</cp:coreProperties>
</file>