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61"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07" roundtripDataSignature="AMtx7mhwTbJUZez6Xxt7vPG7BaGrrPOE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EE90414-89A2-4A5F-8FFF-69490DC0DEF7}">
  <a:tblStyle styleId="{EEE90414-89A2-4A5F-8FFF-69490DC0DE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customschemas.google.com/relationships/presentationmetadata" Target="metadata"/><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With notes!</a:t>
            </a:r>
            <a:endParaRPr/>
          </a:p>
        </p:txBody>
      </p:sp>
      <p:sp>
        <p:nvSpPr>
          <p:cNvPr id="170" name="Google Shape;17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d72d9d035_0_5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d72d9d035_0_5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5d72d9d035_0_50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d72d9d035_0_4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d72d9d035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5d72d9d035_0_4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d72d9d035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d72d9d035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5d72d9d035_0_2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d72d9d035_0_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d72d9d035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5d72d9d035_0_2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d72d9d035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d72d9d035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5d72d9d035_0_2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d72d9d035_0_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d72d9d035_0_2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5d72d9d035_0_2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d72d9d035_0_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d72d9d035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5d72d9d035_0_2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d72d9d035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d72d9d035_0_2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5d72d9d035_0_2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d72d9d035_0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d72d9d035_0_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5d72d9d035_0_29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d72d9d035_0_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d72d9d035_0_2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5d72d9d035_0_2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72d9d035_0_20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72d9d035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d72d9d035_0_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d72d9d035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5d72d9d035_0_3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d72d9d035_0_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d72d9d035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5d72d9d035_0_3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d72d9d035_0_5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d72d9d035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5d72d9d035_0_5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d72d9d035_0_5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d72d9d035_0_5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5d72d9d035_0_5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d72d9d035_0_5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d72d9d035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5d72d9d035_0_5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d72d9d035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d72d9d035_0_6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5d72d9d035_0_6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for people who have used other programming languages:</a:t>
            </a:r>
            <a:endParaRPr/>
          </a:p>
          <a:p>
            <a:pPr indent="0" lvl="0" marL="0" rtl="0" algn="l">
              <a:spcBef>
                <a:spcPts val="0"/>
              </a:spcBef>
              <a:spcAft>
                <a:spcPts val="0"/>
              </a:spcAft>
              <a:buNone/>
            </a:pPr>
            <a:r>
              <a:rPr lang="en"/>
              <a:t>Lists are similar to what other programming languages call "arrays". There are actually some subtle (but important) differences between lists and arrays (lists are closer to what is usually called a </a:t>
            </a:r>
            <a:r>
              <a:rPr i="1" lang="en"/>
              <a:t>linked list</a:t>
            </a:r>
            <a:r>
              <a:rPr i="0" lang="en"/>
              <a:t>)</a:t>
            </a:r>
            <a:r>
              <a:rPr lang="en"/>
              <a:t>, but for most purposes they perform the same role. The most obvious difference you might notice is that you don't need to specify ahead of time how large your list will be. This is because the size of the list grows dynamically as you add things to it (it also shrinks automatically as you take things out).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72d9d035_0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72d9d035_0_2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5d72d9d035_0_2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1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1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72d9d035_0_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72d9d035_0_2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5d72d9d035_0_2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1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d72d9d035_0_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d72d9d035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5d72d9d035_0_2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p2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Notice that we don't have to say</a:t>
            </a:r>
            <a:endParaRPr/>
          </a:p>
          <a:p>
            <a:pPr indent="0" lvl="0" marL="0" rtl="0" algn="l">
              <a:spcBef>
                <a:spcPts val="0"/>
              </a:spcBef>
              <a:spcAft>
                <a:spcPts val="0"/>
              </a:spcAft>
              <a:buNone/>
            </a:pPr>
            <a:r>
              <a:rPr i="1" lang="en"/>
              <a:t>myList = myList.append()</a:t>
            </a:r>
            <a:endParaRPr/>
          </a:p>
          <a:p>
            <a:pPr indent="0" lvl="0" marL="0" rtl="0" algn="l">
              <a:spcBef>
                <a:spcPts val="0"/>
              </a:spcBef>
              <a:spcAft>
                <a:spcPts val="0"/>
              </a:spcAft>
              <a:buNone/>
            </a:pPr>
            <a:r>
              <a:rPr lang="en"/>
              <a:t>for this to work (and, in fact, we shouldn’t!). Functions that work this way are said to be "in place" operations, because they modify the variable itself, instead of simply returning a value that must be captured. "In place" functions are not very common, but it's good to look up any new functions you use to check if they are, since you do not want to modify your variables without realizing it.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2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.pop() is also an in-place function, but it returns something as well: the element that was "popped".</a:t>
            </a:r>
            <a:endParaRPr/>
          </a:p>
          <a:p>
            <a:pPr indent="0" lvl="0" marL="0" rtl="0" algn="l">
              <a:spcBef>
                <a:spcPts val="0"/>
              </a:spcBef>
              <a:spcAft>
                <a:spcPts val="0"/>
              </a:spcAft>
              <a:buNone/>
            </a:pPr>
            <a:r>
              <a:rPr lang="en"/>
              <a:t>.remove() is also an in-place function, but rather than passing the index you pass the element itself.</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3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3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3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3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3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3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d72d9d035_0_3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d72d9d035_0_3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5d72d9d035_0_3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3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3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3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Advanced: The syntax `foo in bar` is mangled by the interpreter to `bar.__contains__(foo)`.</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3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4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Yes, strings really aren't allowed to be changed. Whenever we've "changed" strings in the past, what we really did was overwrite the variable holding the string with a new version of the string. This is a subtle but important distinction. </a:t>
            </a:r>
            <a:endParaRPr/>
          </a:p>
        </p:txBody>
      </p:sp>
      <p:sp>
        <p:nvSpPr>
          <p:cNvPr id="668" name="Google Shape;66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4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 with these on your own to see how they work!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d72d9d035_0_4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d72d9d035_0_4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5d72d9d035_0_4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4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5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Google Shape;73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5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5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does "parsing" a data file mean? Basically, it means breaking it down into meaningful pieces--whatever that may be.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5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d72d9d035_0_4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d72d9d035_0_4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5d72d9d035_0_4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5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Noto Sans Symbols"/>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5d72d9d035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5d72d9d035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p5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5d72d9d035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g5d72d9d035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g5d72d9d035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7" name="Google Shape;787;g5d72d9d03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5d72d9d035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g5d72d9d035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5d72d9d03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g5d72d9d035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5d72d9d03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g5d72d9d035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6" name="Google Shape;816;p6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d72d9d035_0_5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d72d9d035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5d72d9d035_0_5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g5d72d9d035_0_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g5d72d9d035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g5d72d9d03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g5d72d9d035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6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8" name="Google Shape;848;p6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6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6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6" name="Shape 866"/>
        <p:cNvGrpSpPr/>
        <p:nvPr/>
      </p:nvGrpSpPr>
      <p:grpSpPr>
        <a:xfrm>
          <a:off x="0" y="0"/>
          <a:ext cx="0" cy="0"/>
          <a:chOff x="0" y="0"/>
          <a:chExt cx="0" cy="0"/>
        </a:xfrm>
      </p:grpSpPr>
      <p:sp>
        <p:nvSpPr>
          <p:cNvPr id="867" name="Google Shape;867;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8" name="Google Shape;868;p6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3" name="Shape 873"/>
        <p:cNvGrpSpPr/>
        <p:nvPr/>
      </p:nvGrpSpPr>
      <p:grpSpPr>
        <a:xfrm>
          <a:off x="0" y="0"/>
          <a:ext cx="0" cy="0"/>
          <a:chOff x="0" y="0"/>
          <a:chExt cx="0" cy="0"/>
        </a:xfrm>
      </p:grpSpPr>
      <p:sp>
        <p:nvSpPr>
          <p:cNvPr id="874" name="Google Shape;87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6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84" name="Shape 84"/>
        <p:cNvGrpSpPr/>
        <p:nvPr/>
      </p:nvGrpSpPr>
      <p:grpSpPr>
        <a:xfrm>
          <a:off x="0" y="0"/>
          <a:ext cx="0" cy="0"/>
          <a:chOff x="0" y="0"/>
          <a:chExt cx="0" cy="0"/>
        </a:xfrm>
      </p:grpSpPr>
      <p:sp>
        <p:nvSpPr>
          <p:cNvPr id="85" name="Google Shape;85;p79"/>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rmAutofit/>
          </a:bodyPr>
          <a:lstStyle>
            <a:lvl1pPr lvl="0"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86" name="Google Shape;86;p79"/>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rmAutofit/>
          </a:bodyPr>
          <a:lstStyle>
            <a:lvl1pPr indent="-431800" lvl="0" marL="457200" algn="l">
              <a:spcBef>
                <a:spcPts val="640"/>
              </a:spcBef>
              <a:spcAft>
                <a:spcPts val="0"/>
              </a:spcAft>
              <a:buClr>
                <a:schemeClr val="dk1"/>
              </a:buClr>
              <a:buSzPts val="3200"/>
              <a:buChar char="•"/>
              <a:defRPr/>
            </a:lvl1pPr>
            <a:lvl2pPr indent="-406400" lvl="1" marL="914400" algn="l">
              <a:spcBef>
                <a:spcPts val="560"/>
              </a:spcBef>
              <a:spcAft>
                <a:spcPts val="0"/>
              </a:spcAft>
              <a:buClr>
                <a:schemeClr val="dk1"/>
              </a:buClr>
              <a:buSzPts val="2800"/>
              <a:buChar char="–"/>
              <a:defRPr/>
            </a:lvl2pPr>
            <a:lvl3pPr indent="-381000" lvl="2" marL="1371600" algn="l">
              <a:spcBef>
                <a:spcPts val="480"/>
              </a:spcBef>
              <a:spcAft>
                <a:spcPts val="0"/>
              </a:spcAft>
              <a:buClr>
                <a:schemeClr val="dk1"/>
              </a:buClr>
              <a:buSzPts val="2400"/>
              <a:buChar char="•"/>
              <a:defRPr/>
            </a:lvl3pPr>
            <a:lvl4pPr indent="-355600" lvl="3" marL="1828800" algn="l">
              <a:spcBef>
                <a:spcPts val="400"/>
              </a:spcBef>
              <a:spcAft>
                <a:spcPts val="0"/>
              </a:spcAft>
              <a:buClr>
                <a:schemeClr val="dk1"/>
              </a:buClr>
              <a:buSzPts val="2000"/>
              <a:buChar char="–"/>
              <a:defRPr/>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3" name="Shape 93"/>
        <p:cNvGrpSpPr/>
        <p:nvPr/>
      </p:nvGrpSpPr>
      <p:grpSpPr>
        <a:xfrm>
          <a:off x="0" y="0"/>
          <a:ext cx="0" cy="0"/>
          <a:chOff x="0" y="0"/>
          <a:chExt cx="0" cy="0"/>
        </a:xfrm>
      </p:grpSpPr>
      <p:sp>
        <p:nvSpPr>
          <p:cNvPr id="94" name="Google Shape;94;g5d72d9d035_0_54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g5d72d9d035_0_5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6" name="Google Shape;96;g5d72d9d035_0_54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5d72d9d035_0_54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5d72d9d035_0_5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9" name="Shape 99"/>
        <p:cNvGrpSpPr/>
        <p:nvPr/>
      </p:nvGrpSpPr>
      <p:grpSpPr>
        <a:xfrm>
          <a:off x="0" y="0"/>
          <a:ext cx="0" cy="0"/>
          <a:chOff x="0" y="0"/>
          <a:chExt cx="0" cy="0"/>
        </a:xfrm>
      </p:grpSpPr>
      <p:sp>
        <p:nvSpPr>
          <p:cNvPr id="100" name="Google Shape;100;g5d72d9d035_0_5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g5d72d9d035_0_5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2" name="Google Shape;102;g5d72d9d035_0_55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g5d72d9d035_0_55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5d72d9d035_0_55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5" name="Shape 105"/>
        <p:cNvGrpSpPr/>
        <p:nvPr/>
      </p:nvGrpSpPr>
      <p:grpSpPr>
        <a:xfrm>
          <a:off x="0" y="0"/>
          <a:ext cx="0" cy="0"/>
          <a:chOff x="0" y="0"/>
          <a:chExt cx="0" cy="0"/>
        </a:xfrm>
      </p:grpSpPr>
      <p:sp>
        <p:nvSpPr>
          <p:cNvPr id="106" name="Google Shape;106;g5d72d9d035_0_55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5d72d9d035_0_55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08" name="Google Shape;108;g5d72d9d035_0_55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g5d72d9d035_0_55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5d72d9d035_0_55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1" name="Shape 111"/>
        <p:cNvGrpSpPr/>
        <p:nvPr/>
      </p:nvGrpSpPr>
      <p:grpSpPr>
        <a:xfrm>
          <a:off x="0" y="0"/>
          <a:ext cx="0" cy="0"/>
          <a:chOff x="0" y="0"/>
          <a:chExt cx="0" cy="0"/>
        </a:xfrm>
      </p:grpSpPr>
      <p:sp>
        <p:nvSpPr>
          <p:cNvPr id="112" name="Google Shape;112;g5d72d9d035_0_5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5d72d9d035_0_564"/>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4" name="Google Shape;114;g5d72d9d035_0_564"/>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5" name="Google Shape;115;g5d72d9d035_0_56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g5d72d9d035_0_56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5d72d9d035_0_5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8" name="Shape 118"/>
        <p:cNvGrpSpPr/>
        <p:nvPr/>
      </p:nvGrpSpPr>
      <p:grpSpPr>
        <a:xfrm>
          <a:off x="0" y="0"/>
          <a:ext cx="0" cy="0"/>
          <a:chOff x="0" y="0"/>
          <a:chExt cx="0" cy="0"/>
        </a:xfrm>
      </p:grpSpPr>
      <p:sp>
        <p:nvSpPr>
          <p:cNvPr id="119" name="Google Shape;119;g5d72d9d035_0_5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5d72d9d035_0_57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1" name="Google Shape;121;g5d72d9d035_0_57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2" name="Google Shape;122;g5d72d9d035_0_57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3" name="Google Shape;123;g5d72d9d035_0_57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4" name="Google Shape;124;g5d72d9d035_0_57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g5d72d9d035_0_57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5d72d9d035_0_57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g5d72d9d035_0_5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g5d72d9d035_0_58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5d72d9d035_0_58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5d72d9d035_0_58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2" name="Shape 132"/>
        <p:cNvGrpSpPr/>
        <p:nvPr/>
      </p:nvGrpSpPr>
      <p:grpSpPr>
        <a:xfrm>
          <a:off x="0" y="0"/>
          <a:ext cx="0" cy="0"/>
          <a:chOff x="0" y="0"/>
          <a:chExt cx="0" cy="0"/>
        </a:xfrm>
      </p:grpSpPr>
      <p:sp>
        <p:nvSpPr>
          <p:cNvPr id="133" name="Google Shape;133;g5d72d9d035_0_58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5d72d9d035_0_58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5d72d9d035_0_58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g5d72d9d035_0_589"/>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5d72d9d035_0_58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9" name="Google Shape;139;g5d72d9d035_0_58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0" name="Google Shape;140;g5d72d9d035_0_58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g5d72d9d035_0_58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5d72d9d035_0_5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g5d72d9d035_0_596"/>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5d72d9d035_0_59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6" name="Google Shape;146;g5d72d9d035_0_596"/>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7" name="Google Shape;147;g5d72d9d035_0_59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g5d72d9d035_0_59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g5d72d9d035_0_59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0" name="Shape 150"/>
        <p:cNvGrpSpPr/>
        <p:nvPr/>
      </p:nvGrpSpPr>
      <p:grpSpPr>
        <a:xfrm>
          <a:off x="0" y="0"/>
          <a:ext cx="0" cy="0"/>
          <a:chOff x="0" y="0"/>
          <a:chExt cx="0" cy="0"/>
        </a:xfrm>
      </p:grpSpPr>
      <p:sp>
        <p:nvSpPr>
          <p:cNvPr id="151" name="Google Shape;151;g5d72d9d035_0_6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5d72d9d035_0_603"/>
          <p:cNvSpPr txBox="1"/>
          <p:nvPr>
            <p:ph idx="1" type="body"/>
          </p:nvPr>
        </p:nvSpPr>
        <p:spPr>
          <a:xfrm rot="5400000">
            <a:off x="2308949"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3" name="Google Shape;153;g5d72d9d035_0_60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g5d72d9d035_0_60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g5d72d9d035_0_60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6" name="Shape 156"/>
        <p:cNvGrpSpPr/>
        <p:nvPr/>
      </p:nvGrpSpPr>
      <p:grpSpPr>
        <a:xfrm>
          <a:off x="0" y="0"/>
          <a:ext cx="0" cy="0"/>
          <a:chOff x="0" y="0"/>
          <a:chExt cx="0" cy="0"/>
        </a:xfrm>
      </p:grpSpPr>
      <p:sp>
        <p:nvSpPr>
          <p:cNvPr id="157" name="Google Shape;157;g5d72d9d035_0_609"/>
          <p:cNvSpPr txBox="1"/>
          <p:nvPr>
            <p:ph type="title"/>
          </p:nvPr>
        </p:nvSpPr>
        <p:spPr>
          <a:xfrm rot="5400000">
            <a:off x="4732349" y="2171688"/>
            <a:ext cx="58515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g5d72d9d035_0_609"/>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g5d72d9d035_0_60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g5d72d9d035_0_60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g5d72d9d035_0_60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x" type="tx">
  <p:cSld name="TITLE_AND_BODY">
    <p:spTree>
      <p:nvGrpSpPr>
        <p:cNvPr id="162" name="Shape 162"/>
        <p:cNvGrpSpPr/>
        <p:nvPr/>
      </p:nvGrpSpPr>
      <p:grpSpPr>
        <a:xfrm>
          <a:off x="0" y="0"/>
          <a:ext cx="0" cy="0"/>
          <a:chOff x="0" y="0"/>
          <a:chExt cx="0" cy="0"/>
        </a:xfrm>
      </p:grpSpPr>
      <p:sp>
        <p:nvSpPr>
          <p:cNvPr id="163" name="Google Shape;163;g5d72d9d035_0_615"/>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rtl="0" algn="l">
              <a:lnSpc>
                <a:spcPct val="100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164" name="Google Shape;164;g5d72d9d035_0_615"/>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31800" lvl="0" marL="457200" rtl="0" algn="l">
              <a:lnSpc>
                <a:spcPct val="100000"/>
              </a:lnSpc>
              <a:spcBef>
                <a:spcPts val="640"/>
              </a:spcBef>
              <a:spcAft>
                <a:spcPts val="0"/>
              </a:spcAft>
              <a:buClr>
                <a:schemeClr val="dk1"/>
              </a:buClr>
              <a:buSzPts val="3200"/>
              <a:buChar char="•"/>
              <a:defRPr/>
            </a:lvl1pPr>
            <a:lvl2pPr indent="-406400" lvl="1" marL="914400" rtl="0" algn="l">
              <a:lnSpc>
                <a:spcPct val="100000"/>
              </a:lnSpc>
              <a:spcBef>
                <a:spcPts val="560"/>
              </a:spcBef>
              <a:spcAft>
                <a:spcPts val="0"/>
              </a:spcAft>
              <a:buClr>
                <a:schemeClr val="dk1"/>
              </a:buClr>
              <a:buSzPts val="2800"/>
              <a:buChar char="–"/>
              <a:defRPr/>
            </a:lvl2pPr>
            <a:lvl3pPr indent="-381000" lvl="2" marL="1371600" rtl="0" algn="l">
              <a:lnSpc>
                <a:spcPct val="100000"/>
              </a:lnSpc>
              <a:spcBef>
                <a:spcPts val="480"/>
              </a:spcBef>
              <a:spcAft>
                <a:spcPts val="0"/>
              </a:spcAft>
              <a:buClr>
                <a:schemeClr val="dk1"/>
              </a:buClr>
              <a:buSzPts val="2400"/>
              <a:buChar char="•"/>
              <a:defRPr/>
            </a:lvl3pPr>
            <a:lvl4pPr indent="-355600" lvl="3" marL="1828800" rtl="0" algn="l">
              <a:lnSpc>
                <a:spcPct val="100000"/>
              </a:lnSpc>
              <a:spcBef>
                <a:spcPts val="400"/>
              </a:spcBef>
              <a:spcAft>
                <a:spcPts val="0"/>
              </a:spcAft>
              <a:buClr>
                <a:schemeClr val="dk1"/>
              </a:buClr>
              <a:buSzPts val="2000"/>
              <a:buChar char="–"/>
              <a:defRPr/>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6" name="Shape 1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7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7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g5d72d9d035_0_5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g5d72d9d035_0_5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g5d72d9d035_0_54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g5d72d9d035_0_54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g5d72d9d035_0_5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gif"/><Relationship Id="rId6" Type="http://schemas.openxmlformats.org/officeDocument/2006/relationships/image" Target="../media/image6.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0" Type="http://schemas.openxmlformats.org/officeDocument/2006/relationships/image" Target="../media/image13.jpg"/><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4.jpg"/><Relationship Id="rId7" Type="http://schemas.openxmlformats.org/officeDocument/2006/relationships/image" Target="../media/image12.jpg"/><Relationship Id="rId8"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685800" y="29718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Data structures pt I: Lists</a:t>
            </a:r>
            <a:endParaRPr/>
          </a:p>
        </p:txBody>
      </p:sp>
      <p:sp>
        <p:nvSpPr>
          <p:cNvPr id="173" name="Google Shape;173;p1"/>
          <p:cNvSpPr txBox="1"/>
          <p:nvPr>
            <p:ph idx="1" type="subTitle"/>
          </p:nvPr>
        </p:nvSpPr>
        <p:spPr>
          <a:xfrm>
            <a:off x="354075" y="4038600"/>
            <a:ext cx="8454300" cy="1066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800"/>
              <a:buNone/>
            </a:pPr>
            <a:r>
              <a:rPr lang="en" sz="2800"/>
              <a:t>Lesson 4 – 07/16/19</a:t>
            </a:r>
            <a:endParaRPr/>
          </a:p>
          <a:p>
            <a:pPr indent="0" lvl="0" marL="0" rtl="0" algn="ctr">
              <a:spcBef>
                <a:spcPts val="560"/>
              </a:spcBef>
              <a:spcAft>
                <a:spcPts val="0"/>
              </a:spcAft>
              <a:buClr>
                <a:srgbClr val="888888"/>
              </a:buClr>
              <a:buSzPts val="2800"/>
              <a:buNone/>
            </a:pPr>
            <a:r>
              <a:rPr lang="en" sz="2800"/>
              <a:t>Slide by Sarah Middleton and edited by Sammy Klasfeld</a:t>
            </a:r>
            <a:endParaRPr/>
          </a:p>
        </p:txBody>
      </p:sp>
      <p:pic>
        <p:nvPicPr>
          <p:cNvPr id="174" name="Google Shape;174;p1"/>
          <p:cNvPicPr preferRelativeResize="0"/>
          <p:nvPr/>
        </p:nvPicPr>
        <p:blipFill rotWithShape="1">
          <a:blip r:embed="rId3">
            <a:alphaModFix/>
          </a:blip>
          <a:srcRect b="0" l="0" r="0" t="0"/>
          <a:stretch/>
        </p:blipFill>
        <p:spPr>
          <a:xfrm>
            <a:off x="3333278" y="685800"/>
            <a:ext cx="2477444" cy="2717504"/>
          </a:xfrm>
          <a:prstGeom prst="rect">
            <a:avLst/>
          </a:prstGeom>
          <a:noFill/>
          <a:ln>
            <a:noFill/>
          </a:ln>
        </p:spPr>
      </p:pic>
      <p:pic>
        <p:nvPicPr>
          <p:cNvPr descr="http://upibi.org/wp-content/uploads/2015/03/IBI-logo-with-text.jpg" id="175" name="Google Shape;175;p1"/>
          <p:cNvPicPr preferRelativeResize="0"/>
          <p:nvPr/>
        </p:nvPicPr>
        <p:blipFill rotWithShape="1">
          <a:blip r:embed="rId4">
            <a:alphaModFix/>
          </a:blip>
          <a:srcRect b="0" l="0" r="0" t="0"/>
          <a:stretch/>
        </p:blipFill>
        <p:spPr>
          <a:xfrm>
            <a:off x="4752821" y="6016253"/>
            <a:ext cx="1652204" cy="610068"/>
          </a:xfrm>
          <a:prstGeom prst="rect">
            <a:avLst/>
          </a:prstGeom>
          <a:noFill/>
          <a:ln>
            <a:noFill/>
          </a:ln>
        </p:spPr>
      </p:pic>
      <p:sp>
        <p:nvSpPr>
          <p:cNvPr id="176" name="Google Shape;176;p1"/>
          <p:cNvSpPr txBox="1"/>
          <p:nvPr/>
        </p:nvSpPr>
        <p:spPr>
          <a:xfrm>
            <a:off x="3248627" y="6236736"/>
            <a:ext cx="1504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Sponsored by:</a:t>
            </a:r>
            <a:endParaRPr/>
          </a:p>
        </p:txBody>
      </p:sp>
      <p:sp>
        <p:nvSpPr>
          <p:cNvPr id="177" name="Google Shape;177;p1"/>
          <p:cNvSpPr txBox="1"/>
          <p:nvPr/>
        </p:nvSpPr>
        <p:spPr>
          <a:xfrm>
            <a:off x="89203" y="5071349"/>
            <a:ext cx="8845500" cy="61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3200">
                <a:solidFill>
                  <a:srgbClr val="7F7F7F"/>
                </a:solidFill>
                <a:latin typeface="Calibri"/>
                <a:ea typeface="Calibri"/>
                <a:cs typeface="Calibri"/>
                <a:sym typeface="Calibri"/>
              </a:rPr>
              <a:t>(Please sign-in on the counter near the back door)</a:t>
            </a:r>
            <a:endParaRPr/>
          </a:p>
        </p:txBody>
      </p:sp>
      <p:pic>
        <p:nvPicPr>
          <p:cNvPr id="178" name="Google Shape;178;p1"/>
          <p:cNvPicPr preferRelativeResize="0"/>
          <p:nvPr/>
        </p:nvPicPr>
        <p:blipFill rotWithShape="1">
          <a:blip r:embed="rId5">
            <a:alphaModFix/>
          </a:blip>
          <a:srcRect b="0" l="0" r="0" t="0"/>
          <a:stretch/>
        </p:blipFill>
        <p:spPr>
          <a:xfrm>
            <a:off x="89211" y="6038831"/>
            <a:ext cx="1806498" cy="595400"/>
          </a:xfrm>
          <a:prstGeom prst="rect">
            <a:avLst/>
          </a:prstGeom>
          <a:noFill/>
          <a:ln>
            <a:noFill/>
          </a:ln>
        </p:spPr>
      </p:pic>
      <p:pic>
        <p:nvPicPr>
          <p:cNvPr id="179" name="Google Shape;179;p1"/>
          <p:cNvPicPr preferRelativeResize="0"/>
          <p:nvPr/>
        </p:nvPicPr>
        <p:blipFill rotWithShape="1">
          <a:blip r:embed="rId6">
            <a:alphaModFix/>
          </a:blip>
          <a:srcRect b="17614" l="0" r="0" t="17994"/>
          <a:stretch/>
        </p:blipFill>
        <p:spPr>
          <a:xfrm>
            <a:off x="6493928" y="5951094"/>
            <a:ext cx="1270416" cy="818047"/>
          </a:xfrm>
          <a:prstGeom prst="rect">
            <a:avLst/>
          </a:prstGeom>
          <a:noFill/>
          <a:ln>
            <a:noFill/>
          </a:ln>
        </p:spPr>
      </p:pic>
      <p:pic>
        <p:nvPicPr>
          <p:cNvPr id="180" name="Google Shape;180;p1"/>
          <p:cNvPicPr preferRelativeResize="0"/>
          <p:nvPr/>
        </p:nvPicPr>
        <p:blipFill rotWithShape="1">
          <a:blip r:embed="rId7">
            <a:alphaModFix/>
          </a:blip>
          <a:srcRect b="0" l="0" r="0" t="0"/>
          <a:stretch/>
        </p:blipFill>
        <p:spPr>
          <a:xfrm>
            <a:off x="7880006" y="5935264"/>
            <a:ext cx="928350" cy="8128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5d72d9d035_0_50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can we fix this code?</a:t>
            </a:r>
            <a:endParaRPr/>
          </a:p>
        </p:txBody>
      </p:sp>
      <p:pic>
        <p:nvPicPr>
          <p:cNvPr id="261" name="Google Shape;261;g5d72d9d035_0_503"/>
          <p:cNvPicPr preferRelativeResize="0"/>
          <p:nvPr/>
        </p:nvPicPr>
        <p:blipFill rotWithShape="1">
          <a:blip r:embed="rId3">
            <a:alphaModFix/>
          </a:blip>
          <a:srcRect b="42513" l="15366" r="72053" t="50580"/>
          <a:stretch/>
        </p:blipFill>
        <p:spPr>
          <a:xfrm>
            <a:off x="1651000" y="2521700"/>
            <a:ext cx="5226998" cy="1614149"/>
          </a:xfrm>
          <a:prstGeom prst="rect">
            <a:avLst/>
          </a:prstGeom>
          <a:noFill/>
          <a:ln>
            <a:noFill/>
          </a:ln>
        </p:spPr>
      </p:pic>
      <p:sp>
        <p:nvSpPr>
          <p:cNvPr id="262" name="Google Shape;262;g5d72d9d035_0_503"/>
          <p:cNvSpPr txBox="1"/>
          <p:nvPr/>
        </p:nvSpPr>
        <p:spPr>
          <a:xfrm>
            <a:off x="457200" y="4242150"/>
            <a:ext cx="7364700" cy="91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Calibri"/>
                <a:ea typeface="Calibri"/>
                <a:cs typeface="Calibri"/>
                <a:sym typeface="Calibri"/>
              </a:rPr>
              <a:t>ANSWER</a:t>
            </a:r>
            <a:r>
              <a:rPr lang="en" sz="2400">
                <a:latin typeface="Calibri"/>
                <a:ea typeface="Calibri"/>
                <a:cs typeface="Calibri"/>
                <a:sym typeface="Calibri"/>
              </a:rPr>
              <a:t>: INCREMENT BY 13</a:t>
            </a:r>
            <a:endParaRPr sz="2400">
              <a:latin typeface="Calibri"/>
              <a:ea typeface="Calibri"/>
              <a:cs typeface="Calibri"/>
              <a:sym typeface="Calibri"/>
            </a:endParaRPr>
          </a:p>
        </p:txBody>
      </p:sp>
      <p:pic>
        <p:nvPicPr>
          <p:cNvPr id="263" name="Google Shape;263;g5d72d9d035_0_503"/>
          <p:cNvPicPr preferRelativeResize="0"/>
          <p:nvPr/>
        </p:nvPicPr>
        <p:blipFill rotWithShape="1">
          <a:blip r:embed="rId4">
            <a:alphaModFix/>
          </a:blip>
          <a:srcRect b="52492" l="15503" r="66450" t="41476"/>
          <a:stretch/>
        </p:blipFill>
        <p:spPr>
          <a:xfrm>
            <a:off x="1742700" y="5154150"/>
            <a:ext cx="6536702" cy="1228775"/>
          </a:xfrm>
          <a:prstGeom prst="rect">
            <a:avLst/>
          </a:prstGeom>
          <a:noFill/>
          <a:ln>
            <a:noFill/>
          </a:ln>
        </p:spPr>
      </p:pic>
      <p:pic>
        <p:nvPicPr>
          <p:cNvPr id="264" name="Google Shape;264;g5d72d9d035_0_503"/>
          <p:cNvPicPr preferRelativeResize="0"/>
          <p:nvPr/>
        </p:nvPicPr>
        <p:blipFill rotWithShape="1">
          <a:blip r:embed="rId3">
            <a:alphaModFix/>
          </a:blip>
          <a:srcRect b="63300" l="12896" r="57005" t="32312"/>
          <a:stretch/>
        </p:blipFill>
        <p:spPr>
          <a:xfrm>
            <a:off x="718225" y="1774657"/>
            <a:ext cx="7815101" cy="640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5d72d9d035_0_41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Lab3 Review</a:t>
            </a:r>
            <a:endParaRPr/>
          </a:p>
        </p:txBody>
      </p:sp>
      <p:sp>
        <p:nvSpPr>
          <p:cNvPr id="271" name="Google Shape;271;g5d72d9d035_0_41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Please give your variables descriptive names</a:t>
            </a:r>
            <a:endParaRPr/>
          </a:p>
          <a:p>
            <a:pPr indent="-342900" lvl="0" marL="457200" rtl="0" algn="l">
              <a:spcBef>
                <a:spcPts val="0"/>
              </a:spcBef>
              <a:spcAft>
                <a:spcPts val="0"/>
              </a:spcAft>
              <a:buSzPts val="1800"/>
              <a:buChar char="•"/>
            </a:pPr>
            <a:r>
              <a:rPr lang="en"/>
              <a:t>Avoid dividing by integers!</a:t>
            </a:r>
            <a:endParaRPr/>
          </a:p>
          <a:p>
            <a:pPr indent="-342900" lvl="0" marL="457200" rtl="0" algn="l">
              <a:spcBef>
                <a:spcPts val="0"/>
              </a:spcBef>
              <a:spcAft>
                <a:spcPts val="0"/>
              </a:spcAft>
              <a:buSzPts val="1800"/>
              <a:buChar char="•"/>
            </a:pPr>
            <a:r>
              <a:rPr lang="en"/>
              <a:t>You can increment loops with numbers other than 1</a:t>
            </a:r>
            <a:endParaRPr/>
          </a:p>
          <a:p>
            <a:pPr indent="-342900" lvl="0" marL="457200" rtl="0" algn="l">
              <a:spcBef>
                <a:spcPts val="0"/>
              </a:spcBef>
              <a:spcAft>
                <a:spcPts val="0"/>
              </a:spcAft>
              <a:buSzPts val="1800"/>
              <a:buChar char="•"/>
            </a:pPr>
            <a:r>
              <a:rPr lang="en"/>
              <a:t>Python Execution Order with respect to custom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g5d72d9d035_0_24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278" name="Google Shape;278;g5d72d9d035_0_246"/>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g5d72d9d035_0_25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285" name="Google Shape;285;g5d72d9d035_0_252"/>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286" name="Google Shape;286;g5d72d9d035_0_252"/>
          <p:cNvSpPr txBox="1"/>
          <p:nvPr/>
        </p:nvSpPr>
        <p:spPr>
          <a:xfrm>
            <a:off x="5076250" y="2484100"/>
            <a:ext cx="2846100" cy="1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Python executes code </a:t>
            </a:r>
            <a:r>
              <a:rPr b="1" lang="en">
                <a:latin typeface="Calibri"/>
                <a:ea typeface="Calibri"/>
                <a:cs typeface="Calibri"/>
                <a:sym typeface="Calibri"/>
              </a:rPr>
              <a:t>top to bottom, but it skips definitions of custom functions</a:t>
            </a:r>
            <a:r>
              <a:rPr lang="en">
                <a:latin typeface="Calibri"/>
                <a:ea typeface="Calibri"/>
                <a:cs typeface="Calibri"/>
                <a:sym typeface="Calibri"/>
              </a:rPr>
              <a:t>. It only runs functions when called in the main code.</a:t>
            </a:r>
            <a:endParaRPr>
              <a:latin typeface="Calibri"/>
              <a:ea typeface="Calibri"/>
              <a:cs typeface="Calibri"/>
              <a:sym typeface="Calibri"/>
            </a:endParaRPr>
          </a:p>
        </p:txBody>
      </p:sp>
      <p:cxnSp>
        <p:nvCxnSpPr>
          <p:cNvPr id="287" name="Google Shape;287;g5d72d9d035_0_252"/>
          <p:cNvCxnSpPr/>
          <p:nvPr/>
        </p:nvCxnSpPr>
        <p:spPr>
          <a:xfrm flipH="1">
            <a:off x="1756975" y="4536425"/>
            <a:ext cx="3302400" cy="8460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g5d72d9d035_0_252"/>
          <p:cNvSpPr txBox="1"/>
          <p:nvPr/>
        </p:nvSpPr>
        <p:spPr>
          <a:xfrm>
            <a:off x="5127300" y="4224275"/>
            <a:ext cx="24405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So this line is executed </a:t>
            </a:r>
            <a:r>
              <a:rPr b="1" lang="en">
                <a:latin typeface="Calibri"/>
                <a:ea typeface="Calibri"/>
                <a:cs typeface="Calibri"/>
                <a:sym typeface="Calibri"/>
              </a:rPr>
              <a:t>first </a:t>
            </a:r>
            <a:r>
              <a:rPr lang="en">
                <a:latin typeface="Calibri"/>
                <a:ea typeface="Calibri"/>
                <a:cs typeface="Calibri"/>
                <a:sym typeface="Calibri"/>
              </a:rPr>
              <a:t> in the cell</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g5d72d9d035_0_26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295" name="Google Shape;295;g5d72d9d035_0_261"/>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296" name="Google Shape;296;g5d72d9d035_0_261"/>
          <p:cNvSpPr/>
          <p:nvPr/>
        </p:nvSpPr>
        <p:spPr>
          <a:xfrm>
            <a:off x="1216525" y="2256042"/>
            <a:ext cx="1494900" cy="2939150"/>
          </a:xfrm>
          <a:custGeom>
            <a:rect b="b" l="l" r="r" t="t"/>
            <a:pathLst>
              <a:path extrusionOk="0" h="117566" w="59796">
                <a:moveTo>
                  <a:pt x="59796" y="117566"/>
                </a:moveTo>
                <a:cubicBezTo>
                  <a:pt x="52011" y="104221"/>
                  <a:pt x="39365" y="94037"/>
                  <a:pt x="32094" y="80404"/>
                </a:cubicBezTo>
                <a:cubicBezTo>
                  <a:pt x="27212" y="71250"/>
                  <a:pt x="23812" y="61231"/>
                  <a:pt x="17905" y="52702"/>
                </a:cubicBezTo>
                <a:cubicBezTo>
                  <a:pt x="14507" y="47796"/>
                  <a:pt x="10589" y="43070"/>
                  <a:pt x="8446" y="37500"/>
                </a:cubicBezTo>
                <a:cubicBezTo>
                  <a:pt x="5641" y="30208"/>
                  <a:pt x="3648" y="22571"/>
                  <a:pt x="2365" y="14865"/>
                </a:cubicBezTo>
                <a:cubicBezTo>
                  <a:pt x="1921" y="12199"/>
                  <a:pt x="2365" y="9460"/>
                  <a:pt x="2365" y="6757"/>
                </a:cubicBezTo>
                <a:cubicBezTo>
                  <a:pt x="2365" y="5068"/>
                  <a:pt x="2365" y="0"/>
                  <a:pt x="2365" y="1689"/>
                </a:cubicBezTo>
                <a:cubicBezTo>
                  <a:pt x="2365" y="4748"/>
                  <a:pt x="2015" y="7825"/>
                  <a:pt x="1351" y="10811"/>
                </a:cubicBezTo>
                <a:cubicBezTo>
                  <a:pt x="1132" y="11794"/>
                  <a:pt x="0" y="14521"/>
                  <a:pt x="0" y="13514"/>
                </a:cubicBezTo>
                <a:cubicBezTo>
                  <a:pt x="0" y="10895"/>
                  <a:pt x="3378" y="9038"/>
                  <a:pt x="3378" y="6419"/>
                </a:cubicBezTo>
                <a:cubicBezTo>
                  <a:pt x="3378" y="4807"/>
                  <a:pt x="1023" y="794"/>
                  <a:pt x="2365" y="1689"/>
                </a:cubicBezTo>
                <a:cubicBezTo>
                  <a:pt x="5833" y="4001"/>
                  <a:pt x="8817" y="7533"/>
                  <a:pt x="10135" y="11487"/>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g5d72d9d035_0_26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03" name="Google Shape;303;g5d72d9d035_0_268"/>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04" name="Google Shape;304;g5d72d9d035_0_268"/>
          <p:cNvSpPr/>
          <p:nvPr/>
        </p:nvSpPr>
        <p:spPr>
          <a:xfrm>
            <a:off x="1192687" y="2467200"/>
            <a:ext cx="1299150" cy="1249975"/>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5d72d9d035_0_27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11" name="Google Shape;311;g5d72d9d035_0_275"/>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12" name="Google Shape;312;g5d72d9d035_0_275"/>
          <p:cNvSpPr/>
          <p:nvPr/>
        </p:nvSpPr>
        <p:spPr>
          <a:xfrm>
            <a:off x="1192687" y="2467200"/>
            <a:ext cx="1299150" cy="1249975"/>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
        <p:nvSpPr>
          <p:cNvPr id="313" name="Google Shape;313;g5d72d9d035_0_275"/>
          <p:cNvSpPr/>
          <p:nvPr/>
        </p:nvSpPr>
        <p:spPr>
          <a:xfrm>
            <a:off x="3108375" y="2414770"/>
            <a:ext cx="1051375" cy="1818200"/>
          </a:xfrm>
          <a:custGeom>
            <a:rect b="b" l="l" r="r" t="t"/>
            <a:pathLst>
              <a:path extrusionOk="0" h="72728" w="42055">
                <a:moveTo>
                  <a:pt x="0" y="72028"/>
                </a:moveTo>
                <a:cubicBezTo>
                  <a:pt x="7572" y="74553"/>
                  <a:pt x="16168" y="69443"/>
                  <a:pt x="22973" y="65272"/>
                </a:cubicBezTo>
                <a:cubicBezTo>
                  <a:pt x="28275" y="62022"/>
                  <a:pt x="34868" y="60252"/>
                  <a:pt x="38851" y="55475"/>
                </a:cubicBezTo>
                <a:cubicBezTo>
                  <a:pt x="41002" y="52895"/>
                  <a:pt x="40845" y="49017"/>
                  <a:pt x="41216" y="45678"/>
                </a:cubicBezTo>
                <a:cubicBezTo>
                  <a:pt x="42153" y="37247"/>
                  <a:pt x="43061" y="27704"/>
                  <a:pt x="38851" y="20340"/>
                </a:cubicBezTo>
                <a:cubicBezTo>
                  <a:pt x="35936" y="15241"/>
                  <a:pt x="31574" y="10928"/>
                  <a:pt x="29392" y="5475"/>
                </a:cubicBezTo>
                <a:cubicBezTo>
                  <a:pt x="28660" y="3646"/>
                  <a:pt x="28321" y="408"/>
                  <a:pt x="26351" y="408"/>
                </a:cubicBezTo>
                <a:cubicBezTo>
                  <a:pt x="25067" y="408"/>
                  <a:pt x="27365" y="5408"/>
                  <a:pt x="27365" y="4124"/>
                </a:cubicBezTo>
                <a:cubicBezTo>
                  <a:pt x="27365" y="2911"/>
                  <a:pt x="25155" y="1603"/>
                  <a:pt x="26013" y="746"/>
                </a:cubicBezTo>
                <a:cubicBezTo>
                  <a:pt x="27606" y="-846"/>
                  <a:pt x="30518" y="746"/>
                  <a:pt x="32770" y="74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g5d72d9d035_0_28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20" name="Google Shape;320;g5d72d9d035_0_283"/>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21" name="Google Shape;321;g5d72d9d035_0_283"/>
          <p:cNvSpPr/>
          <p:nvPr/>
        </p:nvSpPr>
        <p:spPr>
          <a:xfrm>
            <a:off x="1192675" y="2669900"/>
            <a:ext cx="1265372" cy="1047229"/>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g5d72d9d035_0_29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28" name="Google Shape;328;g5d72d9d035_0_290"/>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29" name="Google Shape;329;g5d72d9d035_0_290"/>
          <p:cNvSpPr/>
          <p:nvPr/>
        </p:nvSpPr>
        <p:spPr>
          <a:xfrm>
            <a:off x="1192675" y="2669900"/>
            <a:ext cx="1265372" cy="1047229"/>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
        <p:nvSpPr>
          <p:cNvPr id="330" name="Google Shape;330;g5d72d9d035_0_290"/>
          <p:cNvSpPr/>
          <p:nvPr/>
        </p:nvSpPr>
        <p:spPr>
          <a:xfrm>
            <a:off x="3108375" y="2585450"/>
            <a:ext cx="1051375" cy="1647471"/>
          </a:xfrm>
          <a:custGeom>
            <a:rect b="b" l="l" r="r" t="t"/>
            <a:pathLst>
              <a:path extrusionOk="0" h="72728" w="42055">
                <a:moveTo>
                  <a:pt x="0" y="72028"/>
                </a:moveTo>
                <a:cubicBezTo>
                  <a:pt x="7572" y="74553"/>
                  <a:pt x="16168" y="69443"/>
                  <a:pt x="22973" y="65272"/>
                </a:cubicBezTo>
                <a:cubicBezTo>
                  <a:pt x="28275" y="62022"/>
                  <a:pt x="34868" y="60252"/>
                  <a:pt x="38851" y="55475"/>
                </a:cubicBezTo>
                <a:cubicBezTo>
                  <a:pt x="41002" y="52895"/>
                  <a:pt x="40845" y="49017"/>
                  <a:pt x="41216" y="45678"/>
                </a:cubicBezTo>
                <a:cubicBezTo>
                  <a:pt x="42153" y="37247"/>
                  <a:pt x="43061" y="27704"/>
                  <a:pt x="38851" y="20340"/>
                </a:cubicBezTo>
                <a:cubicBezTo>
                  <a:pt x="35936" y="15241"/>
                  <a:pt x="31574" y="10928"/>
                  <a:pt x="29392" y="5475"/>
                </a:cubicBezTo>
                <a:cubicBezTo>
                  <a:pt x="28660" y="3646"/>
                  <a:pt x="28321" y="408"/>
                  <a:pt x="26351" y="408"/>
                </a:cubicBezTo>
                <a:cubicBezTo>
                  <a:pt x="25067" y="408"/>
                  <a:pt x="27365" y="5408"/>
                  <a:pt x="27365" y="4124"/>
                </a:cubicBezTo>
                <a:cubicBezTo>
                  <a:pt x="27365" y="2911"/>
                  <a:pt x="25155" y="1603"/>
                  <a:pt x="26013" y="746"/>
                </a:cubicBezTo>
                <a:cubicBezTo>
                  <a:pt x="27606" y="-846"/>
                  <a:pt x="30518" y="746"/>
                  <a:pt x="32770" y="74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g5d72d9d035_0_2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37" name="Google Shape;337;g5d72d9d035_0_298"/>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38" name="Google Shape;338;g5d72d9d035_0_298"/>
          <p:cNvSpPr/>
          <p:nvPr/>
        </p:nvSpPr>
        <p:spPr>
          <a:xfrm>
            <a:off x="1192675" y="2897951"/>
            <a:ext cx="1180927" cy="819234"/>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g5d72d9d035_0_201"/>
          <p:cNvPicPr preferRelativeResize="0"/>
          <p:nvPr/>
        </p:nvPicPr>
        <p:blipFill>
          <a:blip r:embed="rId3">
            <a:alphaModFix/>
          </a:blip>
          <a:stretch>
            <a:fillRect/>
          </a:stretch>
        </p:blipFill>
        <p:spPr>
          <a:xfrm>
            <a:off x="151550" y="2558067"/>
            <a:ext cx="1093013" cy="1093013"/>
          </a:xfrm>
          <a:prstGeom prst="rect">
            <a:avLst/>
          </a:prstGeom>
          <a:noFill/>
          <a:ln>
            <a:noFill/>
          </a:ln>
        </p:spPr>
      </p:pic>
      <p:pic>
        <p:nvPicPr>
          <p:cNvPr id="186" name="Google Shape;186;g5d72d9d035_0_201"/>
          <p:cNvPicPr preferRelativeResize="0"/>
          <p:nvPr/>
        </p:nvPicPr>
        <p:blipFill>
          <a:blip r:embed="rId4">
            <a:alphaModFix/>
          </a:blip>
          <a:stretch>
            <a:fillRect/>
          </a:stretch>
        </p:blipFill>
        <p:spPr>
          <a:xfrm>
            <a:off x="3193525" y="357375"/>
            <a:ext cx="1093013" cy="1093013"/>
          </a:xfrm>
          <a:prstGeom prst="rect">
            <a:avLst/>
          </a:prstGeom>
          <a:noFill/>
          <a:ln>
            <a:noFill/>
          </a:ln>
        </p:spPr>
      </p:pic>
      <p:pic>
        <p:nvPicPr>
          <p:cNvPr id="187" name="Google Shape;187;g5d72d9d035_0_201"/>
          <p:cNvPicPr preferRelativeResize="0"/>
          <p:nvPr/>
        </p:nvPicPr>
        <p:blipFill>
          <a:blip r:embed="rId5">
            <a:alphaModFix/>
          </a:blip>
          <a:stretch>
            <a:fillRect/>
          </a:stretch>
        </p:blipFill>
        <p:spPr>
          <a:xfrm>
            <a:off x="6173600" y="339079"/>
            <a:ext cx="1093013" cy="1093013"/>
          </a:xfrm>
          <a:prstGeom prst="rect">
            <a:avLst/>
          </a:prstGeom>
          <a:noFill/>
          <a:ln>
            <a:noFill/>
          </a:ln>
        </p:spPr>
      </p:pic>
      <p:pic>
        <p:nvPicPr>
          <p:cNvPr id="188" name="Google Shape;188;g5d72d9d035_0_201"/>
          <p:cNvPicPr preferRelativeResize="0"/>
          <p:nvPr/>
        </p:nvPicPr>
        <p:blipFill>
          <a:blip r:embed="rId6">
            <a:alphaModFix/>
          </a:blip>
          <a:stretch>
            <a:fillRect/>
          </a:stretch>
        </p:blipFill>
        <p:spPr>
          <a:xfrm>
            <a:off x="5918375" y="4772724"/>
            <a:ext cx="1320200" cy="1320200"/>
          </a:xfrm>
          <a:prstGeom prst="rect">
            <a:avLst/>
          </a:prstGeom>
          <a:noFill/>
          <a:ln>
            <a:noFill/>
          </a:ln>
        </p:spPr>
      </p:pic>
      <p:sp>
        <p:nvSpPr>
          <p:cNvPr id="189" name="Google Shape;189;g5d72d9d035_0_201"/>
          <p:cNvSpPr txBox="1"/>
          <p:nvPr/>
        </p:nvSpPr>
        <p:spPr>
          <a:xfrm>
            <a:off x="151550" y="692392"/>
            <a:ext cx="4377600" cy="15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Today’s TAs</a:t>
            </a:r>
            <a:endParaRPr b="1" sz="3600"/>
          </a:p>
        </p:txBody>
      </p:sp>
      <p:sp>
        <p:nvSpPr>
          <p:cNvPr id="190" name="Google Shape;190;g5d72d9d035_0_201"/>
          <p:cNvSpPr txBox="1"/>
          <p:nvPr/>
        </p:nvSpPr>
        <p:spPr>
          <a:xfrm>
            <a:off x="4650875" y="927742"/>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Apexa</a:t>
            </a:r>
            <a:endParaRPr sz="3600"/>
          </a:p>
        </p:txBody>
      </p:sp>
      <p:sp>
        <p:nvSpPr>
          <p:cNvPr id="191" name="Google Shape;191;g5d72d9d035_0_201"/>
          <p:cNvSpPr txBox="1"/>
          <p:nvPr/>
        </p:nvSpPr>
        <p:spPr>
          <a:xfrm>
            <a:off x="7375725" y="3000242"/>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Alex</a:t>
            </a:r>
            <a:endParaRPr sz="3600"/>
          </a:p>
        </p:txBody>
      </p:sp>
      <p:sp>
        <p:nvSpPr>
          <p:cNvPr id="192" name="Google Shape;192;g5d72d9d035_0_201"/>
          <p:cNvSpPr txBox="1"/>
          <p:nvPr/>
        </p:nvSpPr>
        <p:spPr>
          <a:xfrm>
            <a:off x="1489400" y="52645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Marianne</a:t>
            </a:r>
            <a:endParaRPr sz="2400"/>
          </a:p>
        </p:txBody>
      </p:sp>
      <p:sp>
        <p:nvSpPr>
          <p:cNvPr id="193" name="Google Shape;193;g5d72d9d035_0_201"/>
          <p:cNvSpPr txBox="1"/>
          <p:nvPr/>
        </p:nvSpPr>
        <p:spPr>
          <a:xfrm>
            <a:off x="4529150" y="517280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Kathy</a:t>
            </a:r>
            <a:endParaRPr sz="3600"/>
          </a:p>
        </p:txBody>
      </p:sp>
      <p:sp>
        <p:nvSpPr>
          <p:cNvPr id="194" name="Google Shape;194;g5d72d9d035_0_201"/>
          <p:cNvSpPr txBox="1"/>
          <p:nvPr/>
        </p:nvSpPr>
        <p:spPr>
          <a:xfrm>
            <a:off x="7630950" y="1030513"/>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Sammy</a:t>
            </a:r>
            <a:endParaRPr sz="3000"/>
          </a:p>
        </p:txBody>
      </p:sp>
      <p:sp>
        <p:nvSpPr>
          <p:cNvPr id="195" name="Google Shape;195;g5d72d9d035_0_201"/>
          <p:cNvSpPr txBox="1"/>
          <p:nvPr/>
        </p:nvSpPr>
        <p:spPr>
          <a:xfrm>
            <a:off x="1298963" y="295435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Ben</a:t>
            </a:r>
            <a:endParaRPr sz="3600"/>
          </a:p>
        </p:txBody>
      </p:sp>
      <p:sp>
        <p:nvSpPr>
          <p:cNvPr id="196" name="Google Shape;196;g5d72d9d035_0_201"/>
          <p:cNvSpPr txBox="1"/>
          <p:nvPr/>
        </p:nvSpPr>
        <p:spPr>
          <a:xfrm>
            <a:off x="7442100" y="4969967"/>
            <a:ext cx="1701900" cy="20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rgbClr val="FFFFFF"/>
                </a:highlight>
              </a:rPr>
              <a:t>Dr. </a:t>
            </a:r>
            <a:endParaRPr sz="2400">
              <a:solidFill>
                <a:schemeClr val="dk1"/>
              </a:solidFill>
              <a:highlight>
                <a:srgbClr val="FFFFFF"/>
              </a:highlight>
            </a:endParaRPr>
          </a:p>
          <a:p>
            <a:pPr indent="0" lvl="0" marL="0" rtl="0" algn="l">
              <a:spcBef>
                <a:spcPts val="0"/>
              </a:spcBef>
              <a:spcAft>
                <a:spcPts val="0"/>
              </a:spcAft>
              <a:buNone/>
            </a:pPr>
            <a:r>
              <a:rPr lang="en" sz="2400">
                <a:solidFill>
                  <a:schemeClr val="dk1"/>
                </a:solidFill>
                <a:highlight>
                  <a:srgbClr val="FFFFFF"/>
                </a:highlight>
              </a:rPr>
              <a:t>Shweta Ramdas</a:t>
            </a:r>
            <a:endParaRPr sz="2400"/>
          </a:p>
        </p:txBody>
      </p:sp>
      <p:pic>
        <p:nvPicPr>
          <p:cNvPr id="197" name="Google Shape;197;g5d72d9d035_0_201"/>
          <p:cNvPicPr preferRelativeResize="0"/>
          <p:nvPr/>
        </p:nvPicPr>
        <p:blipFill>
          <a:blip r:embed="rId7">
            <a:alphaModFix/>
          </a:blip>
          <a:stretch>
            <a:fillRect/>
          </a:stretch>
        </p:blipFill>
        <p:spPr>
          <a:xfrm>
            <a:off x="3055250" y="4758774"/>
            <a:ext cx="1473901" cy="1320192"/>
          </a:xfrm>
          <a:prstGeom prst="rect">
            <a:avLst/>
          </a:prstGeom>
          <a:noFill/>
          <a:ln>
            <a:noFill/>
          </a:ln>
        </p:spPr>
      </p:pic>
      <p:pic>
        <p:nvPicPr>
          <p:cNvPr id="198" name="Google Shape;198;g5d72d9d035_0_201"/>
          <p:cNvPicPr preferRelativeResize="0"/>
          <p:nvPr/>
        </p:nvPicPr>
        <p:blipFill>
          <a:blip r:embed="rId8">
            <a:alphaModFix/>
          </a:blip>
          <a:stretch>
            <a:fillRect/>
          </a:stretch>
        </p:blipFill>
        <p:spPr>
          <a:xfrm>
            <a:off x="3055250" y="2515217"/>
            <a:ext cx="1014413" cy="1157288"/>
          </a:xfrm>
          <a:prstGeom prst="rect">
            <a:avLst/>
          </a:prstGeom>
          <a:noFill/>
          <a:ln>
            <a:noFill/>
          </a:ln>
        </p:spPr>
      </p:pic>
      <p:sp>
        <p:nvSpPr>
          <p:cNvPr id="199" name="Google Shape;199;g5d72d9d035_0_201"/>
          <p:cNvSpPr txBox="1"/>
          <p:nvPr/>
        </p:nvSpPr>
        <p:spPr>
          <a:xfrm>
            <a:off x="4216475" y="2954350"/>
            <a:ext cx="17019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Alex</a:t>
            </a:r>
            <a:endParaRPr sz="3600"/>
          </a:p>
        </p:txBody>
      </p:sp>
      <p:pic>
        <p:nvPicPr>
          <p:cNvPr id="200" name="Google Shape;200;g5d72d9d035_0_201"/>
          <p:cNvPicPr preferRelativeResize="0"/>
          <p:nvPr/>
        </p:nvPicPr>
        <p:blipFill>
          <a:blip r:embed="rId9">
            <a:alphaModFix/>
          </a:blip>
          <a:stretch>
            <a:fillRect/>
          </a:stretch>
        </p:blipFill>
        <p:spPr>
          <a:xfrm>
            <a:off x="6075550" y="2558067"/>
            <a:ext cx="1143000" cy="1181100"/>
          </a:xfrm>
          <a:prstGeom prst="rect">
            <a:avLst/>
          </a:prstGeom>
          <a:noFill/>
          <a:ln>
            <a:noFill/>
          </a:ln>
        </p:spPr>
      </p:pic>
      <p:pic>
        <p:nvPicPr>
          <p:cNvPr id="201" name="Google Shape;201;g5d72d9d035_0_201"/>
          <p:cNvPicPr preferRelativeResize="0"/>
          <p:nvPr/>
        </p:nvPicPr>
        <p:blipFill rotWithShape="1">
          <a:blip r:embed="rId10">
            <a:alphaModFix/>
          </a:blip>
          <a:srcRect b="20223" l="23877" r="19781" t="0"/>
          <a:stretch/>
        </p:blipFill>
        <p:spPr>
          <a:xfrm>
            <a:off x="151550" y="4730650"/>
            <a:ext cx="1336874" cy="13764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g5d72d9d035_0_30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45" name="Google Shape;345;g5d72d9d035_0_305"/>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46" name="Google Shape;346;g5d72d9d035_0_305"/>
          <p:cNvSpPr/>
          <p:nvPr/>
        </p:nvSpPr>
        <p:spPr>
          <a:xfrm>
            <a:off x="1192675" y="2897951"/>
            <a:ext cx="1180927" cy="819234"/>
          </a:xfrm>
          <a:custGeom>
            <a:rect b="b" l="l" r="r" t="t"/>
            <a:pathLst>
              <a:path extrusionOk="0" h="49999" w="51966">
                <a:moveTo>
                  <a:pt x="51966" y="0"/>
                </a:moveTo>
                <a:cubicBezTo>
                  <a:pt x="36918" y="5019"/>
                  <a:pt x="26026" y="18516"/>
                  <a:pt x="14805" y="29729"/>
                </a:cubicBezTo>
                <a:cubicBezTo>
                  <a:pt x="11092" y="33440"/>
                  <a:pt x="8384" y="38065"/>
                  <a:pt x="5683" y="42567"/>
                </a:cubicBezTo>
                <a:cubicBezTo>
                  <a:pt x="4510" y="44522"/>
                  <a:pt x="4203" y="47863"/>
                  <a:pt x="1967" y="48310"/>
                </a:cubicBezTo>
                <a:cubicBezTo>
                  <a:pt x="570" y="48589"/>
                  <a:pt x="-766" y="43910"/>
                  <a:pt x="616" y="44256"/>
                </a:cubicBezTo>
                <a:cubicBezTo>
                  <a:pt x="2954" y="44841"/>
                  <a:pt x="2598" y="49999"/>
                  <a:pt x="5008" y="49999"/>
                </a:cubicBezTo>
                <a:cubicBezTo>
                  <a:pt x="6608" y="49999"/>
                  <a:pt x="7592" y="48091"/>
                  <a:pt x="8724" y="46959"/>
                </a:cubicBezTo>
              </a:path>
            </a:pathLst>
          </a:custGeom>
          <a:noFill/>
          <a:ln cap="flat" cmpd="sng" w="9525">
            <a:solidFill>
              <a:schemeClr val="dk2"/>
            </a:solidFill>
            <a:prstDash val="solid"/>
            <a:round/>
            <a:headEnd len="med" w="med" type="none"/>
            <a:tailEnd len="med" w="med" type="none"/>
          </a:ln>
        </p:spPr>
      </p:sp>
      <p:sp>
        <p:nvSpPr>
          <p:cNvPr id="347" name="Google Shape;347;g5d72d9d035_0_305"/>
          <p:cNvSpPr/>
          <p:nvPr/>
        </p:nvSpPr>
        <p:spPr>
          <a:xfrm>
            <a:off x="3108375" y="2838824"/>
            <a:ext cx="1051375" cy="1394014"/>
          </a:xfrm>
          <a:custGeom>
            <a:rect b="b" l="l" r="r" t="t"/>
            <a:pathLst>
              <a:path extrusionOk="0" h="72728" w="42055">
                <a:moveTo>
                  <a:pt x="0" y="72028"/>
                </a:moveTo>
                <a:cubicBezTo>
                  <a:pt x="7572" y="74553"/>
                  <a:pt x="16168" y="69443"/>
                  <a:pt x="22973" y="65272"/>
                </a:cubicBezTo>
                <a:cubicBezTo>
                  <a:pt x="28275" y="62022"/>
                  <a:pt x="34868" y="60252"/>
                  <a:pt x="38851" y="55475"/>
                </a:cubicBezTo>
                <a:cubicBezTo>
                  <a:pt x="41002" y="52895"/>
                  <a:pt x="40845" y="49017"/>
                  <a:pt x="41216" y="45678"/>
                </a:cubicBezTo>
                <a:cubicBezTo>
                  <a:pt x="42153" y="37247"/>
                  <a:pt x="43061" y="27704"/>
                  <a:pt x="38851" y="20340"/>
                </a:cubicBezTo>
                <a:cubicBezTo>
                  <a:pt x="35936" y="15241"/>
                  <a:pt x="31574" y="10928"/>
                  <a:pt x="29392" y="5475"/>
                </a:cubicBezTo>
                <a:cubicBezTo>
                  <a:pt x="28660" y="3646"/>
                  <a:pt x="28321" y="408"/>
                  <a:pt x="26351" y="408"/>
                </a:cubicBezTo>
                <a:cubicBezTo>
                  <a:pt x="25067" y="408"/>
                  <a:pt x="27365" y="5408"/>
                  <a:pt x="27365" y="4124"/>
                </a:cubicBezTo>
                <a:cubicBezTo>
                  <a:pt x="27365" y="2911"/>
                  <a:pt x="25155" y="1603"/>
                  <a:pt x="26013" y="746"/>
                </a:cubicBezTo>
                <a:cubicBezTo>
                  <a:pt x="27606" y="-846"/>
                  <a:pt x="30518" y="746"/>
                  <a:pt x="32770" y="74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g5d72d9d035_0_31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 6A </a:t>
            </a:r>
            <a:endParaRPr/>
          </a:p>
        </p:txBody>
      </p:sp>
      <p:pic>
        <p:nvPicPr>
          <p:cNvPr id="354" name="Google Shape;354;g5d72d9d035_0_313"/>
          <p:cNvPicPr preferRelativeResize="0"/>
          <p:nvPr/>
        </p:nvPicPr>
        <p:blipFill rotWithShape="1">
          <a:blip r:embed="rId3">
            <a:alphaModFix/>
          </a:blip>
          <a:srcRect b="21315" l="11945" r="49998" t="34689"/>
          <a:stretch/>
        </p:blipFill>
        <p:spPr>
          <a:xfrm>
            <a:off x="422625" y="1350075"/>
            <a:ext cx="7740974" cy="5033699"/>
          </a:xfrm>
          <a:prstGeom prst="rect">
            <a:avLst/>
          </a:prstGeom>
          <a:noFill/>
          <a:ln>
            <a:noFill/>
          </a:ln>
        </p:spPr>
      </p:pic>
      <p:sp>
        <p:nvSpPr>
          <p:cNvPr id="355" name="Google Shape;355;g5d72d9d035_0_313"/>
          <p:cNvSpPr/>
          <p:nvPr/>
        </p:nvSpPr>
        <p:spPr>
          <a:xfrm>
            <a:off x="2534075" y="3320225"/>
            <a:ext cx="1579350" cy="1892450"/>
          </a:xfrm>
          <a:custGeom>
            <a:rect b="b" l="l" r="r" t="t"/>
            <a:pathLst>
              <a:path extrusionOk="0" h="75698" w="63174">
                <a:moveTo>
                  <a:pt x="0" y="0"/>
                </a:moveTo>
                <a:cubicBezTo>
                  <a:pt x="18672" y="9341"/>
                  <a:pt x="36731" y="22491"/>
                  <a:pt x="48310" y="39864"/>
                </a:cubicBezTo>
                <a:cubicBezTo>
                  <a:pt x="52915" y="46774"/>
                  <a:pt x="56065" y="54935"/>
                  <a:pt x="57093" y="63175"/>
                </a:cubicBezTo>
                <a:cubicBezTo>
                  <a:pt x="57492" y="66375"/>
                  <a:pt x="58664" y="69442"/>
                  <a:pt x="59120" y="72634"/>
                </a:cubicBezTo>
                <a:cubicBezTo>
                  <a:pt x="59233" y="73422"/>
                  <a:pt x="60171" y="74644"/>
                  <a:pt x="59458" y="74999"/>
                </a:cubicBezTo>
                <a:cubicBezTo>
                  <a:pt x="57865" y="75793"/>
                  <a:pt x="54638" y="70607"/>
                  <a:pt x="56418" y="70607"/>
                </a:cubicBezTo>
                <a:cubicBezTo>
                  <a:pt x="58181" y="70607"/>
                  <a:pt x="57536" y="74091"/>
                  <a:pt x="58782" y="75337"/>
                </a:cubicBezTo>
                <a:cubicBezTo>
                  <a:pt x="60041" y="76596"/>
                  <a:pt x="61916" y="73556"/>
                  <a:pt x="63174" y="72296"/>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g5d72d9d035_0_5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Lab3 Review</a:t>
            </a:r>
            <a:endParaRPr/>
          </a:p>
        </p:txBody>
      </p:sp>
      <p:sp>
        <p:nvSpPr>
          <p:cNvPr id="362" name="Google Shape;362;g5d72d9d035_0_52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Please give your variables descriptive names</a:t>
            </a:r>
            <a:endParaRPr/>
          </a:p>
          <a:p>
            <a:pPr indent="-342900" lvl="0" marL="457200" rtl="0" algn="l">
              <a:spcBef>
                <a:spcPts val="0"/>
              </a:spcBef>
              <a:spcAft>
                <a:spcPts val="0"/>
              </a:spcAft>
              <a:buSzPts val="1800"/>
              <a:buChar char="•"/>
            </a:pPr>
            <a:r>
              <a:rPr lang="en"/>
              <a:t>Avoid dividing by integers!</a:t>
            </a:r>
            <a:endParaRPr/>
          </a:p>
          <a:p>
            <a:pPr indent="-342900" lvl="0" marL="457200" rtl="0" algn="l">
              <a:spcBef>
                <a:spcPts val="0"/>
              </a:spcBef>
              <a:spcAft>
                <a:spcPts val="0"/>
              </a:spcAft>
              <a:buSzPts val="1800"/>
              <a:buChar char="•"/>
            </a:pPr>
            <a:r>
              <a:rPr lang="en"/>
              <a:t>You can increment loops with numbers other than 1</a:t>
            </a:r>
            <a:endParaRPr/>
          </a:p>
          <a:p>
            <a:pPr indent="-342900" lvl="0" marL="457200" rtl="0" algn="l">
              <a:spcBef>
                <a:spcPts val="0"/>
              </a:spcBef>
              <a:spcAft>
                <a:spcPts val="0"/>
              </a:spcAft>
              <a:buSzPts val="1800"/>
              <a:buChar char="•"/>
            </a:pPr>
            <a:r>
              <a:rPr lang="en"/>
              <a:t>Python Execution Order with respect to custom functions</a:t>
            </a:r>
            <a:endParaRPr/>
          </a:p>
          <a:p>
            <a:pPr indent="-342900" lvl="0" marL="457200" rtl="0" algn="l">
              <a:spcBef>
                <a:spcPts val="0"/>
              </a:spcBef>
              <a:spcAft>
                <a:spcPts val="0"/>
              </a:spcAft>
              <a:buSzPts val="1800"/>
              <a:buChar char="•"/>
            </a:pPr>
            <a:r>
              <a:rPr lang="en"/>
              <a:t>Use print statements to help you debug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g5d72d9d035_0_52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Family simulation</a:t>
            </a:r>
            <a:endParaRPr/>
          </a:p>
        </p:txBody>
      </p:sp>
      <p:sp>
        <p:nvSpPr>
          <p:cNvPr id="369" name="Google Shape;369;g5d72d9d035_0_52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Use a simulation to determine the average number of children in a family if </a:t>
            </a:r>
            <a:r>
              <a:rPr b="1" lang="en"/>
              <a:t>all families had children until they have a boy AND girl</a:t>
            </a:r>
            <a:r>
              <a:rPr lang="en"/>
              <a:t> (and then stopped). Assume equal probability of girls and boys and use a random generator to simulate each birth. </a:t>
            </a:r>
            <a:r>
              <a:rPr b="1" lang="en"/>
              <a:t>Simulate 10,000 families </a:t>
            </a:r>
            <a:r>
              <a:rPr lang="en"/>
              <a:t>and output the average number of children they had. Your answer should be close to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g5d72d9d035_0_533"/>
          <p:cNvSpPr txBox="1"/>
          <p:nvPr>
            <p:ph type="title"/>
          </p:nvPr>
        </p:nvSpPr>
        <p:spPr>
          <a:xfrm>
            <a:off x="414975" y="4886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Incorrect Answer</a:t>
            </a:r>
            <a:endParaRPr/>
          </a:p>
        </p:txBody>
      </p:sp>
      <p:pic>
        <p:nvPicPr>
          <p:cNvPr id="376" name="Google Shape;376;g5d72d9d035_0_533"/>
          <p:cNvPicPr preferRelativeResize="0"/>
          <p:nvPr/>
        </p:nvPicPr>
        <p:blipFill rotWithShape="1">
          <a:blip r:embed="rId3">
            <a:alphaModFix/>
          </a:blip>
          <a:srcRect b="10137" l="61342" r="2539" t="49807"/>
          <a:stretch/>
        </p:blipFill>
        <p:spPr>
          <a:xfrm>
            <a:off x="457200" y="1774650"/>
            <a:ext cx="8015074" cy="4999925"/>
          </a:xfrm>
          <a:prstGeom prst="rect">
            <a:avLst/>
          </a:prstGeom>
          <a:noFill/>
          <a:ln>
            <a:noFill/>
          </a:ln>
        </p:spPr>
      </p:pic>
      <p:sp>
        <p:nvSpPr>
          <p:cNvPr id="377" name="Google Shape;377;g5d72d9d035_0_533"/>
          <p:cNvSpPr txBox="1"/>
          <p:nvPr/>
        </p:nvSpPr>
        <p:spPr>
          <a:xfrm>
            <a:off x="1194591" y="921625"/>
            <a:ext cx="6540300" cy="48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Where could we insert print statements to debug our code? What is wrong here?</a:t>
            </a:r>
            <a:endParaRPr sz="2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g5d72d9d035_0_618"/>
          <p:cNvSpPr txBox="1"/>
          <p:nvPr>
            <p:ph type="title"/>
          </p:nvPr>
        </p:nvSpPr>
        <p:spPr>
          <a:xfrm>
            <a:off x="414975" y="4886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a:t>
            </a:r>
            <a:r>
              <a:rPr lang="en"/>
              <a:t>orrect Answer</a:t>
            </a:r>
            <a:endParaRPr/>
          </a:p>
        </p:txBody>
      </p:sp>
      <p:pic>
        <p:nvPicPr>
          <p:cNvPr id="384" name="Google Shape;384;g5d72d9d035_0_618"/>
          <p:cNvPicPr preferRelativeResize="0"/>
          <p:nvPr/>
        </p:nvPicPr>
        <p:blipFill rotWithShape="1">
          <a:blip r:embed="rId3">
            <a:alphaModFix/>
          </a:blip>
          <a:srcRect b="11339" l="60831" r="0" t="47031"/>
          <a:stretch/>
        </p:blipFill>
        <p:spPr>
          <a:xfrm>
            <a:off x="414975" y="1364050"/>
            <a:ext cx="8138525" cy="4865675"/>
          </a:xfrm>
          <a:prstGeom prst="rect">
            <a:avLst/>
          </a:prstGeom>
          <a:noFill/>
          <a:ln>
            <a:noFill/>
          </a:ln>
        </p:spPr>
      </p:pic>
      <p:sp>
        <p:nvSpPr>
          <p:cNvPr id="385" name="Google Shape;385;g5d72d9d035_0_618"/>
          <p:cNvSpPr txBox="1"/>
          <p:nvPr/>
        </p:nvSpPr>
        <p:spPr>
          <a:xfrm>
            <a:off x="5030900" y="2333500"/>
            <a:ext cx="2790300" cy="10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We moved the counting variables inside the loop</a:t>
            </a:r>
            <a:endParaRPr sz="1800">
              <a:latin typeface="Calibri"/>
              <a:ea typeface="Calibri"/>
              <a:cs typeface="Calibri"/>
              <a:sym typeface="Calibri"/>
            </a:endParaRPr>
          </a:p>
        </p:txBody>
      </p:sp>
      <p:sp>
        <p:nvSpPr>
          <p:cNvPr id="386" name="Google Shape;386;g5d72d9d035_0_618"/>
          <p:cNvSpPr txBox="1"/>
          <p:nvPr/>
        </p:nvSpPr>
        <p:spPr>
          <a:xfrm>
            <a:off x="2366325" y="5759300"/>
            <a:ext cx="43413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alibri"/>
                <a:ea typeface="Calibri"/>
                <a:cs typeface="Calibri"/>
                <a:sym typeface="Calibri"/>
              </a:rPr>
              <a:t>We don’t divide two ints together</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Today's schedule</a:t>
            </a:r>
            <a:endParaRPr/>
          </a:p>
        </p:txBody>
      </p:sp>
      <p:sp>
        <p:nvSpPr>
          <p:cNvPr id="392" name="Google Shape;39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71500" lvl="0" marL="571500" rtl="0" algn="l">
              <a:spcBef>
                <a:spcPts val="0"/>
              </a:spcBef>
              <a:spcAft>
                <a:spcPts val="0"/>
              </a:spcAft>
              <a:buClr>
                <a:schemeClr val="dk1"/>
              </a:buClr>
              <a:buSzPts val="3200"/>
              <a:buFont typeface="Calibri"/>
              <a:buAutoNum type="arabicPeriod"/>
            </a:pPr>
            <a:r>
              <a:rPr lang="en"/>
              <a:t>Lists</a:t>
            </a:r>
            <a:endParaRPr/>
          </a:p>
          <a:p>
            <a:pPr indent="-571500" lvl="0" marL="571500" rtl="0" algn="l">
              <a:spcBef>
                <a:spcPts val="640"/>
              </a:spcBef>
              <a:spcAft>
                <a:spcPts val="0"/>
              </a:spcAft>
              <a:buClr>
                <a:schemeClr val="dk1"/>
              </a:buClr>
              <a:buSzPts val="3200"/>
              <a:buFont typeface="Calibri"/>
              <a:buAutoNum type="arabicPeriod"/>
            </a:pPr>
            <a:r>
              <a:rPr lang="en"/>
              <a:t>File parsing with </a:t>
            </a:r>
            <a:r>
              <a:rPr lang="en" sz="2800">
                <a:latin typeface="Courier New"/>
                <a:ea typeface="Courier New"/>
                <a:cs typeface="Courier New"/>
                <a:sym typeface="Courier New"/>
              </a:rPr>
              <a:t>.split()</a:t>
            </a:r>
            <a:endParaRPr sz="2800">
              <a:latin typeface="Courier New"/>
              <a:ea typeface="Courier New"/>
              <a:cs typeface="Courier New"/>
              <a:sym typeface="Courier New"/>
            </a:endParaRPr>
          </a:p>
          <a:p>
            <a:pPr indent="-571500" lvl="0" marL="571500" rtl="0" algn="l">
              <a:spcBef>
                <a:spcPts val="640"/>
              </a:spcBef>
              <a:spcAft>
                <a:spcPts val="0"/>
              </a:spcAft>
              <a:buSzPts val="3200"/>
              <a:buFont typeface="Calibri"/>
              <a:buAutoNum type="arabicPeriod"/>
            </a:pPr>
            <a:r>
              <a:rPr lang="en"/>
              <a:t>Nested Lists</a:t>
            </a:r>
            <a:endParaRPr/>
          </a:p>
          <a:p>
            <a:pPr indent="-571500" lvl="0" marL="571500" rtl="0" algn="l">
              <a:spcBef>
                <a:spcPts val="640"/>
              </a:spcBef>
              <a:spcAft>
                <a:spcPts val="0"/>
              </a:spcAft>
              <a:buSzPts val="3200"/>
              <a:buFont typeface="Calibri"/>
              <a:buAutoNum type="arabicPeriod"/>
            </a:pPr>
            <a:r>
              <a:rPr lang="en"/>
              <a:t>List comprehension (Advanced)</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
              <a:t>* These slides are extra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3"/>
          <p:cNvSpPr txBox="1"/>
          <p:nvPr>
            <p:ph type="ctrTitle"/>
          </p:nvPr>
        </p:nvSpPr>
        <p:spPr>
          <a:xfrm>
            <a:off x="685800" y="2693988"/>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1. Lists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What is a list?</a:t>
            </a:r>
            <a:endParaRPr/>
          </a:p>
        </p:txBody>
      </p:sp>
      <p:sp>
        <p:nvSpPr>
          <p:cNvPr id="403" name="Google Shape;4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A </a:t>
            </a:r>
            <a:r>
              <a:rPr b="1" lang="en"/>
              <a:t>list</a:t>
            </a:r>
            <a:r>
              <a:rPr lang="en"/>
              <a:t> is a built-in data structure in Python (along with sets, tuples, and dictionaries)</a:t>
            </a:r>
            <a:endParaRPr/>
          </a:p>
          <a:p>
            <a:pPr indent="-342900" lvl="0" marL="342900" rtl="0" algn="l">
              <a:spcBef>
                <a:spcPts val="640"/>
              </a:spcBef>
              <a:spcAft>
                <a:spcPts val="0"/>
              </a:spcAft>
              <a:buClr>
                <a:schemeClr val="dk1"/>
              </a:buClr>
              <a:buSzPts val="3200"/>
              <a:buChar char="•"/>
            </a:pPr>
            <a:r>
              <a:rPr b="1" lang="en"/>
              <a:t>What's a data structure</a:t>
            </a:r>
            <a:r>
              <a:rPr lang="en"/>
              <a:t>? It is basically a way of storing large amounts of data (numbers, strings, etc) in an organized manner, making storage and retrieval easier</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What is a list?</a:t>
            </a:r>
            <a:endParaRPr/>
          </a:p>
        </p:txBody>
      </p:sp>
      <p:sp>
        <p:nvSpPr>
          <p:cNvPr id="409" name="Google Shape;4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en" sz="2960"/>
              <a:t>Last time we used </a:t>
            </a:r>
            <a:r>
              <a:rPr lang="en" sz="2590">
                <a:latin typeface="Courier New"/>
                <a:ea typeface="Courier New"/>
                <a:cs typeface="Courier New"/>
                <a:sym typeface="Courier New"/>
              </a:rPr>
              <a:t>range()</a:t>
            </a:r>
            <a:r>
              <a:rPr lang="en" sz="2960"/>
              <a:t> to create </a:t>
            </a:r>
            <a:r>
              <a:rPr lang="en" sz="2590">
                <a:latin typeface="Courier New"/>
                <a:ea typeface="Courier New"/>
                <a:cs typeface="Courier New"/>
                <a:sym typeface="Courier New"/>
              </a:rPr>
              <a:t>for</a:t>
            </a:r>
            <a:r>
              <a:rPr lang="en" sz="2960"/>
              <a:t> loops.</a:t>
            </a:r>
            <a:endParaRPr/>
          </a:p>
          <a:p>
            <a:pPr indent="0" lvl="0" marL="0" rtl="0" algn="l">
              <a:lnSpc>
                <a:spcPct val="80000"/>
              </a:lnSpc>
              <a:spcBef>
                <a:spcPts val="592"/>
              </a:spcBef>
              <a:spcAft>
                <a:spcPts val="0"/>
              </a:spcAft>
              <a:buClr>
                <a:schemeClr val="dk1"/>
              </a:buClr>
              <a:buSzPts val="2960"/>
              <a:buNone/>
            </a:pPr>
            <a:r>
              <a:rPr lang="en" sz="2960"/>
              <a:t>In fact, we can use any list to create </a:t>
            </a:r>
            <a:r>
              <a:rPr lang="en" sz="2590">
                <a:latin typeface="Courier New"/>
                <a:ea typeface="Courier New"/>
                <a:cs typeface="Courier New"/>
                <a:sym typeface="Courier New"/>
              </a:rPr>
              <a:t>for</a:t>
            </a:r>
            <a:r>
              <a:rPr lang="en" sz="2960"/>
              <a:t> loops!</a:t>
            </a:r>
            <a:endParaRPr/>
          </a:p>
          <a:p>
            <a:pPr indent="0" lvl="0" marL="0" rtl="0" algn="l">
              <a:lnSpc>
                <a:spcPct val="80000"/>
              </a:lnSpc>
              <a:spcBef>
                <a:spcPts val="592"/>
              </a:spcBef>
              <a:spcAft>
                <a:spcPts val="0"/>
              </a:spcAft>
              <a:buClr>
                <a:schemeClr val="dk1"/>
              </a:buClr>
              <a:buSzPts val="2960"/>
              <a:buNone/>
            </a:pPr>
            <a:r>
              <a:t/>
            </a:r>
            <a:endParaRPr sz="2960"/>
          </a:p>
          <a:p>
            <a:pPr indent="0" lvl="0" marL="0" rtl="0" algn="l">
              <a:lnSpc>
                <a:spcPct val="80000"/>
              </a:lnSpc>
              <a:spcBef>
                <a:spcPts val="444"/>
              </a:spcBef>
              <a:spcAft>
                <a:spcPts val="0"/>
              </a:spcAft>
              <a:buClr>
                <a:srgbClr val="0070C0"/>
              </a:buClr>
              <a:buSzPts val="2220"/>
              <a:buNone/>
            </a:pPr>
            <a:r>
              <a:rPr lang="en" sz="2220">
                <a:solidFill>
                  <a:srgbClr val="0070C0"/>
                </a:solidFill>
                <a:latin typeface="Courier New"/>
                <a:ea typeface="Courier New"/>
                <a:cs typeface="Courier New"/>
                <a:sym typeface="Courier New"/>
              </a:rPr>
              <a:t>for</a:t>
            </a:r>
            <a:r>
              <a:rPr lang="en" sz="2220">
                <a:latin typeface="Courier New"/>
                <a:ea typeface="Courier New"/>
                <a:cs typeface="Courier New"/>
                <a:sym typeface="Courier New"/>
              </a:rPr>
              <a:t> i </a:t>
            </a:r>
            <a:r>
              <a:rPr lang="en" sz="2220">
                <a:solidFill>
                  <a:srgbClr val="0070C0"/>
                </a:solidFill>
                <a:latin typeface="Courier New"/>
                <a:ea typeface="Courier New"/>
                <a:cs typeface="Courier New"/>
                <a:sym typeface="Courier New"/>
              </a:rPr>
              <a:t>in</a:t>
            </a:r>
            <a:r>
              <a:rPr lang="en" sz="2220">
                <a:latin typeface="Courier New"/>
                <a:ea typeface="Courier New"/>
                <a:cs typeface="Courier New"/>
                <a:sym typeface="Courier New"/>
              </a:rPr>
              <a:t> [1, 20, 3, 19, 6]:</a:t>
            </a:r>
            <a:endParaRPr/>
          </a:p>
          <a:p>
            <a:pPr indent="0" lvl="0" marL="0" rtl="0" algn="l">
              <a:lnSpc>
                <a:spcPct val="80000"/>
              </a:lnSpc>
              <a:spcBef>
                <a:spcPts val="444"/>
              </a:spcBef>
              <a:spcAft>
                <a:spcPts val="0"/>
              </a:spcAft>
              <a:buClr>
                <a:schemeClr val="dk1"/>
              </a:buClr>
              <a:buSzPts val="2220"/>
              <a:buNone/>
            </a:pPr>
            <a:r>
              <a:rPr lang="en" sz="2220">
                <a:latin typeface="Courier New"/>
                <a:ea typeface="Courier New"/>
                <a:cs typeface="Courier New"/>
                <a:sym typeface="Courier New"/>
              </a:rPr>
              <a:t>    </a:t>
            </a:r>
            <a:r>
              <a:rPr lang="en" sz="2220">
                <a:solidFill>
                  <a:srgbClr val="0070C0"/>
                </a:solidFill>
                <a:latin typeface="Courier New"/>
                <a:ea typeface="Courier New"/>
                <a:cs typeface="Courier New"/>
                <a:sym typeface="Courier New"/>
              </a:rPr>
              <a:t>print(</a:t>
            </a:r>
            <a:r>
              <a:rPr lang="en" sz="2220">
                <a:latin typeface="Courier New"/>
                <a:ea typeface="Courier New"/>
                <a:cs typeface="Courier New"/>
                <a:sym typeface="Courier New"/>
              </a:rPr>
              <a:t>i</a:t>
            </a:r>
            <a:r>
              <a:rPr lang="en" sz="2220">
                <a:solidFill>
                  <a:srgbClr val="0070C0"/>
                </a:solidFill>
                <a:latin typeface="Courier New"/>
                <a:ea typeface="Courier New"/>
                <a:cs typeface="Courier New"/>
                <a:sym typeface="Courier New"/>
              </a:rPr>
              <a:t>)</a:t>
            </a:r>
            <a:endParaRPr sz="2220">
              <a:latin typeface="Courier New"/>
              <a:ea typeface="Courier New"/>
              <a:cs typeface="Courier New"/>
              <a:sym typeface="Courier New"/>
            </a:endParaRPr>
          </a:p>
          <a:p>
            <a:pPr indent="0" lvl="0" marL="0" rtl="0" algn="l">
              <a:lnSpc>
                <a:spcPct val="80000"/>
              </a:lnSpc>
              <a:spcBef>
                <a:spcPts val="592"/>
              </a:spcBef>
              <a:spcAft>
                <a:spcPts val="0"/>
              </a:spcAft>
              <a:buClr>
                <a:schemeClr val="dk1"/>
              </a:buClr>
              <a:buSzPts val="2960"/>
              <a:buNone/>
            </a:pPr>
            <a:r>
              <a:t/>
            </a:r>
            <a:endParaRPr sz="2960">
              <a:latin typeface="Courier New"/>
              <a:ea typeface="Courier New"/>
              <a:cs typeface="Courier New"/>
              <a:sym typeface="Courier New"/>
            </a:endParaRPr>
          </a:p>
          <a:p>
            <a:pPr indent="0" lvl="0" marL="0" rtl="0" algn="l">
              <a:lnSpc>
                <a:spcPct val="80000"/>
              </a:lnSpc>
              <a:spcBef>
                <a:spcPts val="592"/>
              </a:spcBef>
              <a:spcAft>
                <a:spcPts val="0"/>
              </a:spcAft>
              <a:buClr>
                <a:schemeClr val="dk1"/>
              </a:buClr>
              <a:buSzPts val="2960"/>
              <a:buNone/>
            </a:pPr>
            <a:r>
              <a:rPr lang="en" sz="2960"/>
              <a:t>Output:</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1</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20</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3</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19</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6</a:t>
            </a:r>
            <a:endParaRPr/>
          </a:p>
          <a:p>
            <a:pPr indent="0" lvl="2" marL="800100" rtl="0" algn="l">
              <a:lnSpc>
                <a:spcPct val="80000"/>
              </a:lnSpc>
              <a:spcBef>
                <a:spcPts val="444"/>
              </a:spcBef>
              <a:spcAft>
                <a:spcPts val="0"/>
              </a:spcAft>
              <a:buClr>
                <a:schemeClr val="dk1"/>
              </a:buClr>
              <a:buSzPts val="2220"/>
              <a:buNone/>
            </a:pPr>
            <a:r>
              <a:t/>
            </a:r>
            <a:endParaRPr sz="222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g5d72d9d035_0_2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Lab3 Review</a:t>
            </a:r>
            <a:endParaRPr/>
          </a:p>
        </p:txBody>
      </p:sp>
      <p:sp>
        <p:nvSpPr>
          <p:cNvPr id="208" name="Google Shape;208;g5d72d9d035_0_22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Please give your variables descriptive names</a:t>
            </a:r>
            <a:endParaRPr/>
          </a:p>
          <a:p>
            <a:pPr indent="-342900" lvl="0" marL="457200" rtl="0" algn="l">
              <a:spcBef>
                <a:spcPts val="0"/>
              </a:spcBef>
              <a:spcAft>
                <a:spcPts val="0"/>
              </a:spcAft>
              <a:buSzPts val="1800"/>
              <a:buChar char="•"/>
            </a:pPr>
            <a:r>
              <a:rPr lang="en"/>
              <a:t>Avoid dividing by integers!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415" name="Google Shape;415;p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What will the following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for i in ["cat", "dog", "mouse", "human"]:</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print("I am a", i)</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421" name="Google Shape;421;p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What will the following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for i in ["cat", "dog", "mouse", "human"]:</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print("I am a", i)</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 am a cat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 am a dog</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 am a mouse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 am a human</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427" name="Google Shape;427;p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What will the following code print?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myStuff = ["cat", 2, True, 99.5]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for i in myStuff:</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print(i)</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433" name="Google Shape;433;p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What will the following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myStuff = ["cat", 2, True, 99.5]</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for i in myStuff:</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print(i)</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cat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2</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99.5</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How lists work</a:t>
            </a:r>
            <a:endParaRPr/>
          </a:p>
        </p:txBody>
      </p:sp>
      <p:sp>
        <p:nvSpPr>
          <p:cNvPr id="439" name="Google Shape;439;p1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00"/>
              <a:buFont typeface="Arial"/>
              <a:buNone/>
            </a:pPr>
            <a:r>
              <a:rPr lang="en" sz="2400"/>
              <a:t>The lists we've seen so far look like this: </a:t>
            </a:r>
            <a:endParaRPr/>
          </a:p>
          <a:p>
            <a:pPr indent="-342900" lvl="0" marL="342900" rtl="0" algn="ctr">
              <a:spcBef>
                <a:spcPts val="400"/>
              </a:spcBef>
              <a:spcAft>
                <a:spcPts val="0"/>
              </a:spcAft>
              <a:buClr>
                <a:srgbClr val="000000"/>
              </a:buClr>
              <a:buSzPts val="917"/>
              <a:buFont typeface="Arial"/>
              <a:buNone/>
            </a:pPr>
            <a:r>
              <a:t/>
            </a:r>
            <a:endParaRPr sz="2000">
              <a:latin typeface="Courier New"/>
              <a:ea typeface="Courier New"/>
              <a:cs typeface="Courier New"/>
              <a:sym typeface="Courier New"/>
            </a:endParaRPr>
          </a:p>
          <a:p>
            <a:pPr indent="-342900" lvl="0" marL="342900" rtl="0" algn="ctr">
              <a:spcBef>
                <a:spcPts val="400"/>
              </a:spcBef>
              <a:spcAft>
                <a:spcPts val="0"/>
              </a:spcAft>
              <a:buClr>
                <a:srgbClr val="000000"/>
              </a:buClr>
              <a:buSzPts val="917"/>
              <a:buFont typeface="Arial"/>
              <a:buNone/>
            </a:pPr>
            <a:r>
              <a:rPr lang="en" sz="2000">
                <a:latin typeface="Courier New"/>
                <a:ea typeface="Courier New"/>
                <a:cs typeface="Courier New"/>
                <a:sym typeface="Courier New"/>
              </a:rPr>
              <a:t>[3, "cat", 56.9, 4, 10, True]</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How lists work</a:t>
            </a:r>
            <a:endParaRPr/>
          </a:p>
        </p:txBody>
      </p:sp>
      <p:sp>
        <p:nvSpPr>
          <p:cNvPr id="445" name="Google Shape;445;p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00"/>
              <a:buFont typeface="Arial"/>
              <a:buNone/>
            </a:pPr>
            <a:r>
              <a:rPr lang="en" sz="2400"/>
              <a:t>The lists we've seen so far look like this: </a:t>
            </a:r>
            <a:endParaRPr/>
          </a:p>
          <a:p>
            <a:pPr indent="-342900" lvl="0" marL="342900" rtl="0" algn="ctr">
              <a:spcBef>
                <a:spcPts val="400"/>
              </a:spcBef>
              <a:spcAft>
                <a:spcPts val="0"/>
              </a:spcAft>
              <a:buClr>
                <a:srgbClr val="000000"/>
              </a:buClr>
              <a:buSzPts val="917"/>
              <a:buFont typeface="Arial"/>
              <a:buNone/>
            </a:pPr>
            <a:r>
              <a:t/>
            </a:r>
            <a:endParaRPr sz="2000">
              <a:latin typeface="Courier New"/>
              <a:ea typeface="Courier New"/>
              <a:cs typeface="Courier New"/>
              <a:sym typeface="Courier New"/>
            </a:endParaRPr>
          </a:p>
          <a:p>
            <a:pPr indent="-342900" lvl="0" marL="342900" rtl="0" algn="ctr">
              <a:spcBef>
                <a:spcPts val="400"/>
              </a:spcBef>
              <a:spcAft>
                <a:spcPts val="0"/>
              </a:spcAft>
              <a:buClr>
                <a:srgbClr val="000000"/>
              </a:buClr>
              <a:buSzPts val="917"/>
              <a:buFont typeface="Arial"/>
              <a:buNone/>
            </a:pPr>
            <a:r>
              <a:rPr lang="en" sz="2000">
                <a:latin typeface="Courier New"/>
                <a:ea typeface="Courier New"/>
                <a:cs typeface="Courier New"/>
                <a:sym typeface="Courier New"/>
              </a:rPr>
              <a:t>[3, "cat", 56.9, 4, 10, True]</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a:p>
            <a:pPr indent="-342900" lvl="0" marL="342900" rtl="0" algn="l">
              <a:spcBef>
                <a:spcPts val="480"/>
              </a:spcBef>
              <a:spcAft>
                <a:spcPts val="0"/>
              </a:spcAft>
              <a:buClr>
                <a:srgbClr val="000000"/>
              </a:buClr>
              <a:buSzPts val="1100"/>
              <a:buFont typeface="Arial"/>
              <a:buNone/>
            </a:pPr>
            <a:r>
              <a:rPr lang="en" sz="2400"/>
              <a:t>However, it may be more helpful to think of it like this:</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rgbClr val="000000"/>
              </a:buClr>
              <a:buSzPts val="1100"/>
              <a:buFont typeface="Arial"/>
              <a:buNone/>
            </a:pPr>
            <a:r>
              <a:t/>
            </a:r>
            <a:endParaRPr sz="2400"/>
          </a:p>
          <a:p>
            <a:pPr indent="-342900" lvl="0" marL="342900" rtl="0" algn="ctr">
              <a:spcBef>
                <a:spcPts val="480"/>
              </a:spcBef>
              <a:spcAft>
                <a:spcPts val="0"/>
              </a:spcAft>
              <a:buClr>
                <a:srgbClr val="000000"/>
              </a:buClr>
              <a:buSzPts val="1100"/>
              <a:buFont typeface="Arial"/>
              <a:buNone/>
            </a:pPr>
            <a:r>
              <a:rPr lang="en" sz="2400"/>
              <a:t>where each </a:t>
            </a:r>
            <a:r>
              <a:rPr b="1" lang="en" sz="2400"/>
              <a:t>element</a:t>
            </a:r>
            <a:r>
              <a:rPr lang="en" sz="2400"/>
              <a:t> is given an </a:t>
            </a:r>
            <a:r>
              <a:rPr b="1" lang="en" sz="2400"/>
              <a:t>index</a:t>
            </a:r>
            <a:r>
              <a:rPr lang="en" sz="2400"/>
              <a:t>, starting at 0. </a:t>
            </a:r>
            <a:endParaRPr/>
          </a:p>
        </p:txBody>
      </p:sp>
      <p:graphicFrame>
        <p:nvGraphicFramePr>
          <p:cNvPr id="446" name="Google Shape;446;p11"/>
          <p:cNvGraphicFramePr/>
          <p:nvPr/>
        </p:nvGraphicFramePr>
        <p:xfrm>
          <a:off x="914400" y="4114800"/>
          <a:ext cx="3000000" cy="3000000"/>
        </p:xfrm>
        <a:graphic>
          <a:graphicData uri="http://schemas.openxmlformats.org/drawingml/2006/table">
            <a:tbl>
              <a:tblPr>
                <a:noFill/>
                <a:tableStyleId>{EEE90414-89A2-4A5F-8FFF-69490DC0DEF7}</a:tableStyleId>
              </a:tblPr>
              <a:tblGrid>
                <a:gridCol w="1206500"/>
                <a:gridCol w="1206500"/>
                <a:gridCol w="1206500"/>
                <a:gridCol w="1206500"/>
                <a:gridCol w="1206500"/>
                <a:gridCol w="1206500"/>
              </a:tblGrid>
              <a:tr h="381000">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14"/>
                        <a:buFont typeface="Arial"/>
                        <a:buNone/>
                      </a:pPr>
                      <a:r>
                        <a:rPr lang="en" sz="18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447" name="Google Shape;447;p11"/>
          <p:cNvCxnSpPr/>
          <p:nvPr/>
        </p:nvCxnSpPr>
        <p:spPr>
          <a:xfrm>
            <a:off x="838200" y="4114800"/>
            <a:ext cx="533400" cy="228600"/>
          </a:xfrm>
          <a:prstGeom prst="straightConnector1">
            <a:avLst/>
          </a:prstGeom>
          <a:noFill/>
          <a:ln cap="flat" cmpd="sng" w="12700">
            <a:solidFill>
              <a:schemeClr val="accent1"/>
            </a:solidFill>
            <a:prstDash val="solid"/>
            <a:round/>
            <a:headEnd len="sm" w="sm" type="none"/>
            <a:tailEnd len="med" w="med" type="triangle"/>
          </a:ln>
        </p:spPr>
      </p:cxnSp>
      <p:sp>
        <p:nvSpPr>
          <p:cNvPr id="448" name="Google Shape;448;p11"/>
          <p:cNvSpPr txBox="1"/>
          <p:nvPr/>
        </p:nvSpPr>
        <p:spPr>
          <a:xfrm>
            <a:off x="304800" y="3886200"/>
            <a:ext cx="58112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index</a:t>
            </a:r>
            <a:endParaRPr/>
          </a:p>
        </p:txBody>
      </p:sp>
      <p:cxnSp>
        <p:nvCxnSpPr>
          <p:cNvPr id="449" name="Google Shape;449;p11"/>
          <p:cNvCxnSpPr/>
          <p:nvPr/>
        </p:nvCxnSpPr>
        <p:spPr>
          <a:xfrm flipH="1" rot="10800000">
            <a:off x="838200" y="4876801"/>
            <a:ext cx="533400" cy="380999"/>
          </a:xfrm>
          <a:prstGeom prst="straightConnector1">
            <a:avLst/>
          </a:prstGeom>
          <a:noFill/>
          <a:ln cap="flat" cmpd="sng" w="12700">
            <a:solidFill>
              <a:schemeClr val="accent1"/>
            </a:solidFill>
            <a:prstDash val="solid"/>
            <a:round/>
            <a:headEnd len="sm" w="sm" type="none"/>
            <a:tailEnd len="med" w="med" type="triangle"/>
          </a:ln>
        </p:spPr>
      </p:cxnSp>
      <p:sp>
        <p:nvSpPr>
          <p:cNvPr id="450" name="Google Shape;450;p11"/>
          <p:cNvSpPr txBox="1"/>
          <p:nvPr/>
        </p:nvSpPr>
        <p:spPr>
          <a:xfrm>
            <a:off x="152400" y="5181600"/>
            <a:ext cx="7921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element</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Accessing elements in a list</a:t>
            </a:r>
            <a:endParaRPr/>
          </a:p>
        </p:txBody>
      </p:sp>
      <p:sp>
        <p:nvSpPr>
          <p:cNvPr id="456" name="Google Shape;456;p1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None/>
            </a:pPr>
            <a:r>
              <a:rPr lang="en" sz="2400"/>
              <a:t>We use only one variable name to refer to the whole list. For example:</a:t>
            </a:r>
            <a:endParaRPr/>
          </a:p>
          <a:p>
            <a:pPr indent="0" lvl="0" marL="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1" marL="400050" rtl="0" algn="l">
              <a:spcBef>
                <a:spcPts val="360"/>
              </a:spcBef>
              <a:spcAft>
                <a:spcPts val="0"/>
              </a:spcAft>
              <a:buClr>
                <a:schemeClr val="dk1"/>
              </a:buClr>
              <a:buSzPts val="1800"/>
              <a:buNone/>
            </a:pPr>
            <a:r>
              <a:rPr lang="en" sz="1800">
                <a:latin typeface="Courier New"/>
                <a:ea typeface="Courier New"/>
                <a:cs typeface="Courier New"/>
                <a:sym typeface="Courier New"/>
              </a:rPr>
              <a:t>myList = [3, "cat", 56.9, 4, 10, True]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To access a specific element in the list, we use the following syntax: </a:t>
            </a:r>
            <a:r>
              <a:rPr i="1" lang="en" sz="2000">
                <a:latin typeface="Courier New"/>
                <a:ea typeface="Courier New"/>
                <a:cs typeface="Courier New"/>
                <a:sym typeface="Courier New"/>
              </a:rPr>
              <a:t>listName</a:t>
            </a:r>
            <a:r>
              <a:rPr lang="en" sz="2000">
                <a:latin typeface="Courier New"/>
                <a:ea typeface="Courier New"/>
                <a:cs typeface="Courier New"/>
                <a:sym typeface="Courier New"/>
              </a:rPr>
              <a:t>[</a:t>
            </a:r>
            <a:r>
              <a:rPr i="1" lang="en" sz="2000">
                <a:latin typeface="Courier New"/>
                <a:ea typeface="Courier New"/>
                <a:cs typeface="Courier New"/>
                <a:sym typeface="Courier New"/>
              </a:rPr>
              <a:t>index</a:t>
            </a:r>
            <a:r>
              <a:rPr lang="en" sz="2000">
                <a:latin typeface="Courier New"/>
                <a:ea typeface="Courier New"/>
                <a:cs typeface="Courier New"/>
                <a:sym typeface="Courier New"/>
              </a:rPr>
              <a:t>]</a:t>
            </a:r>
            <a:endParaRPr sz="24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t/>
            </a:r>
            <a:endParaRPr sz="1800"/>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&gt;&gt;&gt; myList[0]</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3</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&gt;&gt;&gt; myList[1]</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cat</a:t>
            </a:r>
            <a:endParaRPr/>
          </a:p>
        </p:txBody>
      </p:sp>
      <p:graphicFrame>
        <p:nvGraphicFramePr>
          <p:cNvPr id="457" name="Google Shape;457;p12"/>
          <p:cNvGraphicFramePr/>
          <p:nvPr/>
        </p:nvGraphicFramePr>
        <p:xfrm>
          <a:off x="4038600" y="4419600"/>
          <a:ext cx="3000000" cy="3000000"/>
        </p:xfrm>
        <a:graphic>
          <a:graphicData uri="http://schemas.openxmlformats.org/drawingml/2006/table">
            <a:tbl>
              <a:tblPr>
                <a:noFill/>
                <a:tableStyleId>{EEE90414-89A2-4A5F-8FFF-69490DC0DEF7}</a:tableStyleId>
              </a:tblPr>
              <a:tblGrid>
                <a:gridCol w="686700"/>
                <a:gridCol w="686700"/>
                <a:gridCol w="686700"/>
                <a:gridCol w="686700"/>
                <a:gridCol w="686700"/>
                <a:gridCol w="686700"/>
              </a:tblGrid>
              <a:tr h="381000">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943"/>
                        <a:buFont typeface="Arial"/>
                        <a:buNone/>
                      </a:pPr>
                      <a:r>
                        <a:rPr lang="en" sz="12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458" name="Google Shape;458;p12"/>
          <p:cNvCxnSpPr/>
          <p:nvPr/>
        </p:nvCxnSpPr>
        <p:spPr>
          <a:xfrm>
            <a:off x="4343400" y="5257800"/>
            <a:ext cx="0" cy="228600"/>
          </a:xfrm>
          <a:prstGeom prst="straightConnector1">
            <a:avLst/>
          </a:prstGeom>
          <a:noFill/>
          <a:ln cap="flat" cmpd="sng" w="12700">
            <a:solidFill>
              <a:srgbClr val="4A7DBA"/>
            </a:solidFill>
            <a:prstDash val="solid"/>
            <a:round/>
            <a:headEnd len="med" w="med" type="triangle"/>
            <a:tailEnd len="sm" w="sm" type="none"/>
          </a:ln>
        </p:spPr>
      </p:cxnSp>
      <p:sp>
        <p:nvSpPr>
          <p:cNvPr id="459" name="Google Shape;459;p12"/>
          <p:cNvSpPr txBox="1"/>
          <p:nvPr/>
        </p:nvSpPr>
        <p:spPr>
          <a:xfrm>
            <a:off x="3855367" y="5486400"/>
            <a:ext cx="10214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dk1"/>
                </a:solidFill>
                <a:latin typeface="Courier New"/>
                <a:ea typeface="Courier New"/>
                <a:cs typeface="Courier New"/>
                <a:sym typeface="Courier New"/>
              </a:rPr>
              <a:t>myList[0]</a:t>
            </a:r>
            <a:endParaRPr/>
          </a:p>
        </p:txBody>
      </p:sp>
      <p:sp>
        <p:nvSpPr>
          <p:cNvPr id="460" name="Google Shape;460;p12"/>
          <p:cNvSpPr txBox="1"/>
          <p:nvPr/>
        </p:nvSpPr>
        <p:spPr>
          <a:xfrm>
            <a:off x="4541167" y="5819001"/>
            <a:ext cx="10214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dk1"/>
                </a:solidFill>
                <a:latin typeface="Courier New"/>
                <a:ea typeface="Courier New"/>
                <a:cs typeface="Courier New"/>
                <a:sym typeface="Courier New"/>
              </a:rPr>
              <a:t>myList[1]</a:t>
            </a:r>
            <a:endParaRPr/>
          </a:p>
        </p:txBody>
      </p:sp>
      <p:cxnSp>
        <p:nvCxnSpPr>
          <p:cNvPr id="461" name="Google Shape;461;p12"/>
          <p:cNvCxnSpPr/>
          <p:nvPr/>
        </p:nvCxnSpPr>
        <p:spPr>
          <a:xfrm>
            <a:off x="5029200" y="5257800"/>
            <a:ext cx="0" cy="533400"/>
          </a:xfrm>
          <a:prstGeom prst="straightConnector1">
            <a:avLst/>
          </a:prstGeom>
          <a:noFill/>
          <a:ln cap="flat" cmpd="sng" w="12700">
            <a:solidFill>
              <a:srgbClr val="4A7DBA"/>
            </a:solidFill>
            <a:prstDash val="solid"/>
            <a:round/>
            <a:headEnd len="med" w="med" type="triangle"/>
            <a:tailEnd len="sm" w="sm" type="non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1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Practice with list indexing</a:t>
            </a:r>
            <a:endParaRPr/>
          </a:p>
        </p:txBody>
      </p:sp>
      <p:sp>
        <p:nvSpPr>
          <p:cNvPr id="467" name="Google Shape;467;p1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br>
              <a:rPr lang="en"/>
            </a:br>
            <a:endParaRPr/>
          </a:p>
          <a:p>
            <a:pPr indent="-342900" lvl="0" marL="342900" rtl="0" algn="l">
              <a:spcBef>
                <a:spcPts val="640"/>
              </a:spcBef>
              <a:spcAft>
                <a:spcPts val="0"/>
              </a:spcAft>
              <a:buClr>
                <a:schemeClr val="dk1"/>
              </a:buClr>
              <a:buSzPts val="3200"/>
              <a:buNone/>
            </a:pPr>
            <a:r>
              <a:rPr lang="en"/>
              <a:t>What will this code print?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print(myList[1])</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468" name="Google Shape;468;p13"/>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1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474" name="Google Shape;474;p1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print(myList[1])</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cat</a:t>
            </a:r>
            <a:endParaRPr/>
          </a:p>
        </p:txBody>
      </p:sp>
      <p:graphicFrame>
        <p:nvGraphicFramePr>
          <p:cNvPr id="475" name="Google Shape;475;p14"/>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481" name="Google Shape;481;p1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print(myList[4])</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482" name="Google Shape;482;p15"/>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g5d72d9d035_0_22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do we fix this code?</a:t>
            </a:r>
            <a:endParaRPr/>
          </a:p>
        </p:txBody>
      </p:sp>
      <p:pic>
        <p:nvPicPr>
          <p:cNvPr id="215" name="Google Shape;215;g5d72d9d035_0_227"/>
          <p:cNvPicPr preferRelativeResize="0"/>
          <p:nvPr/>
        </p:nvPicPr>
        <p:blipFill rotWithShape="1">
          <a:blip r:embed="rId3">
            <a:alphaModFix/>
          </a:blip>
          <a:srcRect b="35105" l="13490" r="60963" t="52691"/>
          <a:stretch/>
        </p:blipFill>
        <p:spPr>
          <a:xfrm>
            <a:off x="196000" y="1690175"/>
            <a:ext cx="8549899" cy="22972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1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488" name="Google Shape;488;p1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print(myList[4])</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10</a:t>
            </a:r>
            <a:endParaRPr/>
          </a:p>
        </p:txBody>
      </p:sp>
      <p:graphicFrame>
        <p:nvGraphicFramePr>
          <p:cNvPr id="489" name="Google Shape;489;p16"/>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1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495" name="Google Shape;495;p1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print(myList[6])</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496" name="Google Shape;496;p17"/>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1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02" name="Google Shape;502;p1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print(myList[6])</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Traceback (most recent call last):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File "L5_test.py", line 2, in &lt;module&gt;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    print(myList[6]</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IndexError: list index out of range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503" name="Google Shape;503;p18"/>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4" name="Google Shape;504;p18"/>
          <p:cNvSpPr txBox="1"/>
          <p:nvPr/>
        </p:nvSpPr>
        <p:spPr>
          <a:xfrm>
            <a:off x="6899375" y="4954200"/>
            <a:ext cx="2000100" cy="115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This is an "index out of bounds" error. You cannot access an index that does not exist!</a:t>
            </a:r>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10" name="Google Shape;510;p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print(myList[-1])</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511" name="Google Shape;511;p19"/>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2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17" name="Google Shape;517;p2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print(myList[-1])</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True</a:t>
            </a:r>
            <a:endParaRPr/>
          </a:p>
        </p:txBody>
      </p:sp>
      <p:graphicFrame>
        <p:nvGraphicFramePr>
          <p:cNvPr id="518" name="Google Shape;518;p20"/>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19" name="Google Shape;519;p20"/>
          <p:cNvSpPr txBox="1"/>
          <p:nvPr/>
        </p:nvSpPr>
        <p:spPr>
          <a:xfrm>
            <a:off x="5546170" y="4559733"/>
            <a:ext cx="2730000" cy="135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1400">
                <a:solidFill>
                  <a:schemeClr val="dk1"/>
                </a:solidFill>
                <a:latin typeface="Calibri"/>
                <a:ea typeface="Calibri"/>
                <a:cs typeface="Calibri"/>
                <a:sym typeface="Calibri"/>
              </a:rPr>
              <a:t>Yep, this works! This comes in handy when you know you want the last element, but you don't know what the index of the last element is.</a:t>
            </a:r>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2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25" name="Google Shape;525;p2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print(myList[-2])</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526" name="Google Shape;526;p21"/>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2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32" name="Google Shape;532;p2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print(myList[-2])</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10</a:t>
            </a:r>
            <a:endParaRPr/>
          </a:p>
        </p:txBody>
      </p:sp>
      <p:graphicFrame>
        <p:nvGraphicFramePr>
          <p:cNvPr id="533" name="Google Shape;533;p22"/>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2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39" name="Google Shape;539;p2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chemeClr val="dk1"/>
              </a:buClr>
              <a:buSzPts val="3200"/>
              <a:buNone/>
            </a:pPr>
            <a:r>
              <a:rPr lang="en"/>
              <a:t>How would you get the third element?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graphicFrame>
        <p:nvGraphicFramePr>
          <p:cNvPr id="540" name="Google Shape;540;p23"/>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46" name="Google Shape;546;p2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How would you get the third element?</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000000"/>
              </a:buClr>
              <a:buSzPts val="1173"/>
              <a:buFont typeface="Arial"/>
              <a:buNone/>
            </a:pPr>
            <a:r>
              <a:rPr lang="en"/>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myList[2]</a:t>
            </a:r>
            <a:endParaRPr/>
          </a:p>
        </p:txBody>
      </p:sp>
      <p:graphicFrame>
        <p:nvGraphicFramePr>
          <p:cNvPr id="547" name="Google Shape;547;p24"/>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2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53" name="Google Shape;553;p2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myList[0] = "dog"</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554" name="Google Shape;554;p25"/>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5d72d9d035_0_23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do we fix this code?</a:t>
            </a:r>
            <a:endParaRPr/>
          </a:p>
        </p:txBody>
      </p:sp>
      <p:sp>
        <p:nvSpPr>
          <p:cNvPr id="222" name="Google Shape;222;g5d72d9d035_0_233"/>
          <p:cNvSpPr txBox="1"/>
          <p:nvPr/>
        </p:nvSpPr>
        <p:spPr>
          <a:xfrm>
            <a:off x="549275" y="4730700"/>
            <a:ext cx="7364700" cy="91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Calibri"/>
                <a:ea typeface="Calibri"/>
                <a:cs typeface="Calibri"/>
                <a:sym typeface="Calibri"/>
              </a:rPr>
              <a:t>ANSWER</a:t>
            </a:r>
            <a:r>
              <a:rPr lang="en" sz="2400">
                <a:latin typeface="Calibri"/>
                <a:ea typeface="Calibri"/>
                <a:cs typeface="Calibri"/>
                <a:sym typeface="Calibri"/>
              </a:rPr>
              <a:t>:</a:t>
            </a: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 sz="2400">
                <a:latin typeface="Calibri"/>
                <a:ea typeface="Calibri"/>
                <a:cs typeface="Calibri"/>
                <a:sym typeface="Calibri"/>
              </a:rPr>
              <a:t>We give `x` a better variable name like “gc_count”</a:t>
            </a:r>
            <a:br>
              <a:rPr lang="en"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AutoNum type="arabicPeriod"/>
            </a:pPr>
            <a:r>
              <a:rPr lang="en" sz="2400">
                <a:latin typeface="Calibri"/>
                <a:ea typeface="Calibri"/>
                <a:cs typeface="Calibri"/>
                <a:sym typeface="Calibri"/>
              </a:rPr>
              <a:t>We convert x into a float either using the float function or by adding 1.0 instead of 1.</a:t>
            </a:r>
            <a:endParaRPr sz="2400">
              <a:latin typeface="Calibri"/>
              <a:ea typeface="Calibri"/>
              <a:cs typeface="Calibri"/>
              <a:sym typeface="Calibri"/>
            </a:endParaRPr>
          </a:p>
        </p:txBody>
      </p:sp>
      <p:pic>
        <p:nvPicPr>
          <p:cNvPr id="223" name="Google Shape;223;g5d72d9d035_0_233"/>
          <p:cNvPicPr preferRelativeResize="0"/>
          <p:nvPr/>
        </p:nvPicPr>
        <p:blipFill rotWithShape="1">
          <a:blip r:embed="rId3">
            <a:alphaModFix/>
          </a:blip>
          <a:srcRect b="34521" l="13422" r="61143" t="51721"/>
          <a:stretch/>
        </p:blipFill>
        <p:spPr>
          <a:xfrm>
            <a:off x="245225" y="1537125"/>
            <a:ext cx="8359426" cy="25432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 indexing</a:t>
            </a:r>
            <a:endParaRPr/>
          </a:p>
        </p:txBody>
      </p:sp>
      <p:sp>
        <p:nvSpPr>
          <p:cNvPr id="560" name="Google Shape;560;p2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 = [3, "cat", 56.9, 4, 10, True]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myList[0] = "dog"</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640"/>
              </a:spcBef>
              <a:spcAft>
                <a:spcPts val="0"/>
              </a:spcAft>
              <a:buClr>
                <a:srgbClr val="000000"/>
              </a:buClr>
              <a:buSzPts val="1173"/>
              <a:buFont typeface="Arial"/>
              <a:buNone/>
            </a:pPr>
            <a:r>
              <a:rPr lang="en"/>
              <a:t>Result: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['dog', 'cat', 56.9, 4, 10, True]</a:t>
            </a:r>
            <a:endParaRPr/>
          </a:p>
        </p:txBody>
      </p:sp>
      <p:graphicFrame>
        <p:nvGraphicFramePr>
          <p:cNvPr id="561" name="Google Shape;561;p26"/>
          <p:cNvGraphicFramePr/>
          <p:nvPr/>
        </p:nvGraphicFramePr>
        <p:xfrm>
          <a:off x="1849675" y="1620700"/>
          <a:ext cx="3000000" cy="3000000"/>
        </p:xfrm>
        <a:graphic>
          <a:graphicData uri="http://schemas.openxmlformats.org/drawingml/2006/table">
            <a:tbl>
              <a:tblPr>
                <a:noFill/>
                <a:tableStyleId>{EEE90414-89A2-4A5F-8FFF-69490DC0DEF7}</a:tableStyleId>
              </a:tblPr>
              <a:tblGrid>
                <a:gridCol w="801000"/>
                <a:gridCol w="801000"/>
                <a:gridCol w="801000"/>
                <a:gridCol w="801000"/>
                <a:gridCol w="801000"/>
                <a:gridCol w="801000"/>
              </a:tblGrid>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"cat"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56.9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u="none" cap="none" strike="noStrike">
                          <a:latin typeface="Courier New"/>
                          <a:ea typeface="Courier New"/>
                          <a:cs typeface="Courier New"/>
                          <a:sym typeface="Courier New"/>
                        </a:rPr>
                        <a:t>True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62" name="Google Shape;562;p26"/>
          <p:cNvSpPr txBox="1"/>
          <p:nvPr/>
        </p:nvSpPr>
        <p:spPr>
          <a:xfrm>
            <a:off x="6577775" y="5393125"/>
            <a:ext cx="2043899" cy="652199"/>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This is an easy way to overwrite list elements </a:t>
            </a:r>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2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Creating a list</a:t>
            </a:r>
            <a:endParaRPr/>
          </a:p>
        </p:txBody>
      </p:sp>
      <p:sp>
        <p:nvSpPr>
          <p:cNvPr id="568" name="Google Shape;568;p2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Create an empty list:</a:t>
            </a:r>
            <a:endParaRPr/>
          </a:p>
          <a:p>
            <a:pPr indent="-342900" lvl="0" marL="342900" rtl="0" algn="l">
              <a:spcBef>
                <a:spcPts val="640"/>
              </a:spcBef>
              <a:spcAft>
                <a:spcPts val="0"/>
              </a:spcAft>
              <a:buClr>
                <a:schemeClr val="dk1"/>
              </a:buClr>
              <a:buSzPts val="3200"/>
              <a:buNone/>
            </a:pPr>
            <a:r>
              <a:rPr lang="en">
                <a:latin typeface="Courier New"/>
                <a:ea typeface="Courier New"/>
                <a:cs typeface="Courier New"/>
                <a:sym typeface="Courier New"/>
              </a:rPr>
              <a:t>myList = []</a:t>
            </a:r>
            <a:endParaRPr/>
          </a:p>
          <a:p>
            <a:pPr indent="-139700" lvl="0" marL="342900" rtl="0" algn="l">
              <a:spcBef>
                <a:spcPts val="640"/>
              </a:spcBef>
              <a:spcAft>
                <a:spcPts val="0"/>
              </a:spcAft>
              <a:buClr>
                <a:schemeClr val="dk1"/>
              </a:buClr>
              <a:buSzPts val="3200"/>
              <a:buNone/>
            </a:pPr>
            <a:r>
              <a:t/>
            </a:r>
            <a:endParaRPr>
              <a:latin typeface="Courier New"/>
              <a:ea typeface="Courier New"/>
              <a:cs typeface="Courier New"/>
              <a:sym typeface="Courier New"/>
            </a:endParaRPr>
          </a:p>
          <a:p>
            <a:pPr indent="-342900" lvl="0" marL="342900" rtl="0" algn="l">
              <a:spcBef>
                <a:spcPts val="640"/>
              </a:spcBef>
              <a:spcAft>
                <a:spcPts val="0"/>
              </a:spcAft>
              <a:buClr>
                <a:schemeClr val="dk1"/>
              </a:buClr>
              <a:buSzPts val="3200"/>
              <a:buNone/>
            </a:pPr>
            <a:r>
              <a:rPr lang="en"/>
              <a:t>Create a list with elements:</a:t>
            </a:r>
            <a:endParaRPr/>
          </a:p>
          <a:p>
            <a:pPr indent="-342900" lvl="0" marL="342900" rtl="0" algn="l">
              <a:spcBef>
                <a:spcPts val="640"/>
              </a:spcBef>
              <a:spcAft>
                <a:spcPts val="0"/>
              </a:spcAft>
              <a:buClr>
                <a:schemeClr val="dk1"/>
              </a:buClr>
              <a:buSzPts val="3200"/>
              <a:buNone/>
            </a:pPr>
            <a:r>
              <a:rPr lang="en">
                <a:latin typeface="Courier New"/>
                <a:ea typeface="Courier New"/>
                <a:cs typeface="Courier New"/>
                <a:sym typeface="Courier New"/>
              </a:rPr>
              <a:t>myList = [2, 7, 8]</a:t>
            </a:r>
            <a:endParaRPr/>
          </a:p>
          <a:p>
            <a:pPr indent="-139700" lvl="0" marL="342900" rtl="0" algn="l">
              <a:spcBef>
                <a:spcPts val="640"/>
              </a:spcBef>
              <a:spcAft>
                <a:spcPts val="0"/>
              </a:spcAft>
              <a:buClr>
                <a:schemeClr val="dk1"/>
              </a:buClr>
              <a:buSzPts val="3200"/>
              <a:buNone/>
            </a:pPr>
            <a:r>
              <a:t/>
            </a:r>
            <a:endParaRPr>
              <a:latin typeface="Courier New"/>
              <a:ea typeface="Courier New"/>
              <a:cs typeface="Courier New"/>
              <a:sym typeface="Courier New"/>
            </a:endParaRPr>
          </a:p>
          <a:p>
            <a:pPr indent="-342900" lvl="0" marL="342900" rtl="0" algn="l">
              <a:spcBef>
                <a:spcPts val="640"/>
              </a:spcBef>
              <a:spcAft>
                <a:spcPts val="0"/>
              </a:spcAft>
              <a:buClr>
                <a:schemeClr val="dk1"/>
              </a:buClr>
              <a:buSzPts val="3200"/>
              <a:buNone/>
            </a:pPr>
            <a:r>
              <a:rPr lang="en"/>
              <a:t>Automatically create a list of numbers: </a:t>
            </a:r>
            <a:endParaRPr/>
          </a:p>
          <a:p>
            <a:pPr indent="-342900" lvl="0" marL="342900" rtl="0" algn="l">
              <a:spcBef>
                <a:spcPts val="640"/>
              </a:spcBef>
              <a:spcAft>
                <a:spcPts val="0"/>
              </a:spcAft>
              <a:buClr>
                <a:schemeClr val="dk1"/>
              </a:buClr>
              <a:buSzPts val="3200"/>
              <a:buNone/>
            </a:pPr>
            <a:r>
              <a:rPr lang="en">
                <a:latin typeface="Courier New"/>
                <a:ea typeface="Courier New"/>
                <a:cs typeface="Courier New"/>
                <a:sym typeface="Courier New"/>
              </a:rPr>
              <a:t>myList = range(5, 50, 10)</a:t>
            </a:r>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2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Adding to a list</a:t>
            </a:r>
            <a:endParaRPr>
              <a:latin typeface="Courier New"/>
              <a:ea typeface="Courier New"/>
              <a:cs typeface="Courier New"/>
              <a:sym typeface="Courier New"/>
            </a:endParaRPr>
          </a:p>
        </p:txBody>
      </p:sp>
      <p:sp>
        <p:nvSpPr>
          <p:cNvPr id="574" name="Google Shape;574;p2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200"/>
              <a:buNone/>
            </a:pPr>
            <a:r>
              <a:rPr lang="en"/>
              <a:t>After creating a list, you can add additional elements to the </a:t>
            </a:r>
            <a:r>
              <a:rPr b="1" lang="en"/>
              <a:t>end</a:t>
            </a:r>
            <a:r>
              <a:rPr lang="en"/>
              <a:t> using </a:t>
            </a:r>
            <a:r>
              <a:rPr lang="en" sz="2800">
                <a:latin typeface="Courier New"/>
                <a:ea typeface="Courier New"/>
                <a:cs typeface="Courier New"/>
                <a:sym typeface="Courier New"/>
              </a:rPr>
              <a:t>.append()</a:t>
            </a:r>
            <a:r>
              <a:rPr lang="en"/>
              <a:t>.</a:t>
            </a:r>
            <a:endParaRPr/>
          </a:p>
          <a:p>
            <a:pPr indent="0" lvl="0" marL="0" rtl="0" algn="l">
              <a:spcBef>
                <a:spcPts val="640"/>
              </a:spcBef>
              <a:spcAft>
                <a:spcPts val="0"/>
              </a:spcAft>
              <a:buClr>
                <a:schemeClr val="dk1"/>
              </a:buClr>
              <a:buSzPts val="3200"/>
              <a:buNone/>
            </a:pPr>
            <a:r>
              <a:rPr lang="en"/>
              <a:t>Syntax:</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list.append(</a:t>
            </a:r>
            <a:r>
              <a:rPr i="1" lang="en" sz="1800">
                <a:latin typeface="Courier New"/>
                <a:ea typeface="Courier New"/>
                <a:cs typeface="Courier New"/>
                <a:sym typeface="Courier New"/>
              </a:rPr>
              <a:t>newElement</a:t>
            </a:r>
            <a:r>
              <a:rPr lang="en" sz="1800">
                <a:latin typeface="Courier New"/>
                <a:ea typeface="Courier New"/>
                <a:cs typeface="Courier New"/>
                <a:sym typeface="Courier New"/>
              </a:rPr>
              <a:t>)</a:t>
            </a:r>
            <a:endParaRPr/>
          </a:p>
          <a:p>
            <a:pPr indent="0" lvl="0" marL="0" rtl="0" algn="l">
              <a:spcBef>
                <a:spcPts val="640"/>
              </a:spcBef>
              <a:spcAft>
                <a:spcPts val="0"/>
              </a:spcAft>
              <a:buClr>
                <a:schemeClr val="dk1"/>
              </a:buClr>
              <a:buSzPts val="3200"/>
              <a:buNone/>
            </a:pPr>
            <a:r>
              <a:rPr lang="en"/>
              <a:t>Example: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&gt;&gt;&gt; myList = [2, 4, 6, 8]</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&gt;&gt;&gt; myList.append(10)</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&gt;&gt;&gt; print(myList)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[2, 4, 6, 8, 10]</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575" name="Google Shape;575;p28"/>
          <p:cNvSpPr/>
          <p:nvPr/>
        </p:nvSpPr>
        <p:spPr>
          <a:xfrm>
            <a:off x="5181600" y="3962400"/>
            <a:ext cx="3657600" cy="2616101"/>
          </a:xfrm>
          <a:prstGeom prst="rect">
            <a:avLst/>
          </a:prstGeom>
          <a:solidFill>
            <a:schemeClr val="lt2"/>
          </a:solid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i="1" lang="en" sz="1400">
                <a:solidFill>
                  <a:schemeClr val="dk1"/>
                </a:solidFill>
                <a:latin typeface="Calibri"/>
                <a:ea typeface="Calibri"/>
                <a:cs typeface="Calibri"/>
                <a:sym typeface="Calibri"/>
              </a:rPr>
              <a:t>Important to note:</a:t>
            </a:r>
            <a:endParaRPr/>
          </a:p>
          <a:p>
            <a:pPr indent="0" lvl="0" marL="0" marR="0" rtl="0" algn="l">
              <a:spcBef>
                <a:spcPts val="600"/>
              </a:spcBef>
              <a:spcAft>
                <a:spcPts val="0"/>
              </a:spcAft>
              <a:buNone/>
            </a:pPr>
            <a:r>
              <a:rPr lang="en" sz="1400">
                <a:solidFill>
                  <a:schemeClr val="dk1"/>
                </a:solidFill>
                <a:latin typeface="Calibri"/>
                <a:ea typeface="Calibri"/>
                <a:cs typeface="Calibri"/>
                <a:sym typeface="Calibri"/>
              </a:rPr>
              <a:t>Most of the functions we've seen so far do not modify variables directly -- they simply "return" a value. (e.g. </a:t>
            </a:r>
            <a:r>
              <a:rPr lang="en" sz="1200">
                <a:solidFill>
                  <a:schemeClr val="dk1"/>
                </a:solidFill>
                <a:latin typeface="Courier New"/>
                <a:ea typeface="Courier New"/>
                <a:cs typeface="Courier New"/>
                <a:sym typeface="Courier New"/>
              </a:rPr>
              <a:t>line.rstrip('\n')</a:t>
            </a:r>
            <a:r>
              <a:rPr lang="en" sz="1400">
                <a:solidFill>
                  <a:schemeClr val="dk1"/>
                </a:solidFill>
                <a:latin typeface="Calibri"/>
                <a:ea typeface="Calibri"/>
                <a:cs typeface="Calibri"/>
                <a:sym typeface="Calibri"/>
              </a:rPr>
              <a:t> does nothing to the original string -- it just returns a modified version. You have to say </a:t>
            </a:r>
            <a:r>
              <a:rPr lang="en" sz="1200">
                <a:solidFill>
                  <a:schemeClr val="dk1"/>
                </a:solidFill>
                <a:latin typeface="Courier New"/>
                <a:ea typeface="Courier New"/>
                <a:cs typeface="Courier New"/>
                <a:sym typeface="Courier New"/>
              </a:rPr>
              <a:t>line = line.rstrip('\n')</a:t>
            </a:r>
            <a:r>
              <a:rPr lang="en" sz="1400">
                <a:solidFill>
                  <a:schemeClr val="dk1"/>
                </a:solidFill>
                <a:latin typeface="Calibri"/>
                <a:ea typeface="Calibri"/>
                <a:cs typeface="Calibri"/>
                <a:sym typeface="Calibri"/>
              </a:rPr>
              <a:t> to actually change </a:t>
            </a:r>
            <a:r>
              <a:rPr lang="en" sz="1200">
                <a:solidFill>
                  <a:schemeClr val="dk1"/>
                </a:solidFill>
                <a:latin typeface="Courier New"/>
                <a:ea typeface="Courier New"/>
                <a:cs typeface="Courier New"/>
                <a:sym typeface="Courier New"/>
              </a:rPr>
              <a:t>line</a:t>
            </a:r>
            <a:r>
              <a:rPr lang="en" sz="1400">
                <a:solidFill>
                  <a:schemeClr val="dk1"/>
                </a:solidFill>
                <a:latin typeface="Calibri"/>
                <a:ea typeface="Calibri"/>
                <a:cs typeface="Calibri"/>
                <a:sym typeface="Calibri"/>
              </a:rPr>
              <a:t>.)</a:t>
            </a:r>
            <a:endParaRPr/>
          </a:p>
          <a:p>
            <a:pPr indent="0" lvl="0" marL="0" marR="0" rtl="0" algn="l">
              <a:spcBef>
                <a:spcPts val="600"/>
              </a:spcBef>
              <a:spcAft>
                <a:spcPts val="0"/>
              </a:spcAft>
              <a:buNone/>
            </a:pPr>
            <a:r>
              <a:rPr lang="en" sz="1200">
                <a:solidFill>
                  <a:schemeClr val="dk1"/>
                </a:solidFill>
                <a:latin typeface="Courier New"/>
                <a:ea typeface="Courier New"/>
                <a:cs typeface="Courier New"/>
                <a:sym typeface="Courier New"/>
              </a:rPr>
              <a:t>.append()</a:t>
            </a:r>
            <a:r>
              <a:rPr lang="en" sz="1400">
                <a:solidFill>
                  <a:schemeClr val="dk1"/>
                </a:solidFill>
                <a:latin typeface="Calibri"/>
                <a:ea typeface="Calibri"/>
                <a:cs typeface="Calibri"/>
                <a:sym typeface="Calibri"/>
              </a:rPr>
              <a:t> is different. When you say </a:t>
            </a:r>
            <a:r>
              <a:rPr lang="en" sz="1200">
                <a:solidFill>
                  <a:schemeClr val="dk1"/>
                </a:solidFill>
                <a:latin typeface="Courier New"/>
                <a:ea typeface="Courier New"/>
                <a:cs typeface="Courier New"/>
                <a:sym typeface="Courier New"/>
              </a:rPr>
              <a:t>mylist.append()</a:t>
            </a:r>
            <a:r>
              <a:rPr lang="en" sz="1400">
                <a:solidFill>
                  <a:schemeClr val="dk1"/>
                </a:solidFill>
                <a:latin typeface="Calibri"/>
                <a:ea typeface="Calibri"/>
                <a:cs typeface="Calibri"/>
                <a:sym typeface="Calibri"/>
              </a:rPr>
              <a:t>, you are directly modifying </a:t>
            </a:r>
            <a:r>
              <a:rPr lang="en" sz="1200">
                <a:solidFill>
                  <a:schemeClr val="dk1"/>
                </a:solidFill>
                <a:latin typeface="Courier New"/>
                <a:ea typeface="Courier New"/>
                <a:cs typeface="Courier New"/>
                <a:sym typeface="Courier New"/>
              </a:rPr>
              <a:t>mylist</a:t>
            </a:r>
            <a:r>
              <a:rPr lang="en" sz="1400">
                <a:solidFill>
                  <a:schemeClr val="dk1"/>
                </a:solidFill>
                <a:latin typeface="Calibri"/>
                <a:ea typeface="Calibri"/>
                <a:cs typeface="Calibri"/>
                <a:sym typeface="Calibri"/>
              </a:rPr>
              <a:t>. We'll see several examples of this type of function today.</a:t>
            </a:r>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2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Removing from list</a:t>
            </a:r>
            <a:endParaRPr>
              <a:latin typeface="Courier New"/>
              <a:ea typeface="Courier New"/>
              <a:cs typeface="Courier New"/>
              <a:sym typeface="Courier New"/>
            </a:endParaRPr>
          </a:p>
        </p:txBody>
      </p:sp>
      <p:sp>
        <p:nvSpPr>
          <p:cNvPr id="581" name="Google Shape;581;p2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1467"/>
              <a:buFont typeface="Arial"/>
              <a:buNone/>
            </a:pPr>
            <a:r>
              <a:rPr lang="en"/>
              <a:t>After creating a list, you can remove elements from it using </a:t>
            </a:r>
            <a:r>
              <a:rPr lang="en">
                <a:latin typeface="Courier New"/>
                <a:ea typeface="Courier New"/>
                <a:cs typeface="Courier New"/>
                <a:sym typeface="Courier New"/>
              </a:rPr>
              <a:t>.pop()</a:t>
            </a:r>
            <a:r>
              <a:rPr lang="en"/>
              <a:t>. </a:t>
            </a:r>
            <a:endParaRPr/>
          </a:p>
          <a:p>
            <a:pPr indent="-457200" lvl="0" marL="457200" rtl="0" algn="l">
              <a:spcBef>
                <a:spcPts val="640"/>
              </a:spcBef>
              <a:spcAft>
                <a:spcPts val="0"/>
              </a:spcAft>
              <a:buClr>
                <a:srgbClr val="000000"/>
              </a:buClr>
              <a:buSzPts val="1467"/>
              <a:buFont typeface="Arial"/>
              <a:buNone/>
            </a:pPr>
            <a:r>
              <a:rPr lang="en"/>
              <a:t>Syntax:</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list.pop(</a:t>
            </a:r>
            <a:r>
              <a:rPr i="1" lang="en" sz="1800">
                <a:latin typeface="Courier New"/>
                <a:ea typeface="Courier New"/>
                <a:cs typeface="Courier New"/>
                <a:sym typeface="Courier New"/>
              </a:rPr>
              <a:t>index</a:t>
            </a:r>
            <a:r>
              <a:rPr lang="en" sz="1800">
                <a:latin typeface="Courier New"/>
                <a:ea typeface="Courier New"/>
                <a:cs typeface="Courier New"/>
                <a:sym typeface="Courier New"/>
              </a:rPr>
              <a: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list.pop()</a:t>
            </a:r>
            <a:endParaRPr/>
          </a:p>
          <a:p>
            <a:pPr indent="-342900" lvl="0" marL="342900" rtl="0" algn="l">
              <a:spcBef>
                <a:spcPts val="640"/>
              </a:spcBef>
              <a:spcAft>
                <a:spcPts val="0"/>
              </a:spcAft>
              <a:buClr>
                <a:srgbClr val="000000"/>
              </a:buClr>
              <a:buSzPts val="1173"/>
              <a:buFont typeface="Arial"/>
              <a:buNone/>
            </a:pPr>
            <a:r>
              <a:rPr lang="en"/>
              <a:t>Example: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 = [22, 44, 66, 88]</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myList.pop(2)</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print(myList)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[22, 44, 88]</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
        <p:nvSpPr>
          <p:cNvPr id="582" name="Google Shape;582;p29"/>
          <p:cNvSpPr/>
          <p:nvPr/>
        </p:nvSpPr>
        <p:spPr>
          <a:xfrm>
            <a:off x="5192486" y="3048000"/>
            <a:ext cx="3505200" cy="1154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This in-place function removes the element at the specified index, or if no index is given, removes the last item. </a:t>
            </a:r>
            <a:endParaRPr/>
          </a:p>
          <a:p>
            <a:pPr indent="0" lvl="0" marL="0" marR="0" rtl="0" algn="l">
              <a:spcBef>
                <a:spcPts val="600"/>
              </a:spcBef>
              <a:spcAft>
                <a:spcPts val="0"/>
              </a:spcAft>
              <a:buNone/>
            </a:pPr>
            <a:r>
              <a:rPr lang="en" sz="1600">
                <a:solidFill>
                  <a:schemeClr val="dk1"/>
                </a:solidFill>
                <a:latin typeface="Calibri"/>
                <a:ea typeface="Calibri"/>
                <a:cs typeface="Calibri"/>
                <a:sym typeface="Calibri"/>
              </a:rPr>
              <a:t>It also returns the removed item.</a:t>
            </a:r>
            <a:endParaRPr/>
          </a:p>
        </p:txBody>
      </p:sp>
      <p:sp>
        <p:nvSpPr>
          <p:cNvPr id="583" name="Google Shape;583;p29"/>
          <p:cNvSpPr/>
          <p:nvPr/>
        </p:nvSpPr>
        <p:spPr>
          <a:xfrm>
            <a:off x="5257800" y="5334000"/>
            <a:ext cx="3276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Calibri"/>
                <a:ea typeface="Calibri"/>
                <a:cs typeface="Calibri"/>
                <a:sym typeface="Calibri"/>
              </a:rPr>
              <a:t>Elements that come after will be moved up one index, so that there are no empty spaces in the list.</a:t>
            </a:r>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3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589" name="Google Shape;589;p3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None/>
            </a:pPr>
            <a:r>
              <a:rPr lang="en"/>
              <a:t>How do I add an 'g' to the end?</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graphicFrame>
        <p:nvGraphicFramePr>
          <p:cNvPr id="590" name="Google Shape;590;p30"/>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3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596" name="Google Shape;596;p3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None/>
            </a:pPr>
            <a:r>
              <a:rPr lang="en"/>
              <a:t>How do I add an 'g' to the end?</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000000"/>
              </a:buClr>
              <a:buSzPts val="1173"/>
              <a:buFont typeface="Arial"/>
              <a:buNone/>
            </a:pPr>
            <a:r>
              <a:rPr lang="en"/>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myList.append('g')</a:t>
            </a:r>
            <a:endParaRPr/>
          </a:p>
        </p:txBody>
      </p:sp>
      <p:graphicFrame>
        <p:nvGraphicFramePr>
          <p:cNvPr id="597" name="Google Shape;597;p31"/>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3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03" name="Google Shape;603;p3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myList.pop(4)</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604" name="Google Shape;604;p32"/>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3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10" name="Google Shape;610;p3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myList.pop(4)</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 2, 3, 4, 6]</a:t>
            </a:r>
            <a:endParaRPr/>
          </a:p>
        </p:txBody>
      </p:sp>
      <p:graphicFrame>
        <p:nvGraphicFramePr>
          <p:cNvPr id="611" name="Google Shape;611;p33"/>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3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17" name="Google Shape;617;p3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myList.pop()</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618" name="Google Shape;618;p34"/>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3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24" name="Google Shape;624;p3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myList.pop()</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 2, 3, 4, 5]</a:t>
            </a:r>
            <a:endParaRPr/>
          </a:p>
        </p:txBody>
      </p:sp>
      <p:graphicFrame>
        <p:nvGraphicFramePr>
          <p:cNvPr id="625" name="Google Shape;625;p35"/>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5d72d9d035_0_39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Lab3 Review</a:t>
            </a:r>
            <a:endParaRPr/>
          </a:p>
        </p:txBody>
      </p:sp>
      <p:sp>
        <p:nvSpPr>
          <p:cNvPr id="230" name="Google Shape;230;g5d72d9d035_0_39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Please give your variables descriptive names</a:t>
            </a:r>
            <a:endParaRPr/>
          </a:p>
          <a:p>
            <a:pPr indent="-342900" lvl="0" marL="457200" rtl="0" algn="l">
              <a:spcBef>
                <a:spcPts val="0"/>
              </a:spcBef>
              <a:spcAft>
                <a:spcPts val="0"/>
              </a:spcAft>
              <a:buSzPts val="1800"/>
              <a:buChar char="•"/>
            </a:pPr>
            <a:r>
              <a:rPr lang="en"/>
              <a:t>Avoid dividing by integers!</a:t>
            </a:r>
            <a:endParaRPr/>
          </a:p>
          <a:p>
            <a:pPr indent="-342900" lvl="0" marL="457200" rtl="0" algn="l">
              <a:spcBef>
                <a:spcPts val="0"/>
              </a:spcBef>
              <a:spcAft>
                <a:spcPts val="0"/>
              </a:spcAft>
              <a:buSzPts val="1800"/>
              <a:buChar char="•"/>
            </a:pPr>
            <a:r>
              <a:rPr lang="en"/>
              <a:t>You can increment loops with numbers other than 1</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31" name="Google Shape;631;p3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item = myList.pop()</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print(item)</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632" name="Google Shape;632;p36"/>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3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lists</a:t>
            </a:r>
            <a:endParaRPr/>
          </a:p>
        </p:txBody>
      </p:sp>
      <p:sp>
        <p:nvSpPr>
          <p:cNvPr id="638" name="Google Shape;638;p3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item = myList.pop()</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print(item)</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6</a:t>
            </a:r>
            <a:endParaRPr/>
          </a:p>
        </p:txBody>
      </p:sp>
      <p:graphicFrame>
        <p:nvGraphicFramePr>
          <p:cNvPr id="639" name="Google Shape;639;p37"/>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3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Checking if something is in the list</a:t>
            </a:r>
            <a:endParaRPr/>
          </a:p>
        </p:txBody>
      </p:sp>
      <p:sp>
        <p:nvSpPr>
          <p:cNvPr id="645" name="Google Shape;645;p3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To check if a particular element is in a list, you can just use </a:t>
            </a:r>
            <a:r>
              <a:rPr lang="en">
                <a:latin typeface="Courier New"/>
                <a:ea typeface="Courier New"/>
                <a:cs typeface="Courier New"/>
                <a:sym typeface="Courier New"/>
              </a:rPr>
              <a:t>in</a:t>
            </a:r>
            <a:r>
              <a:rPr lang="en"/>
              <a:t>, as we've seen before:</a:t>
            </a:r>
            <a:endParaRPr/>
          </a:p>
          <a:p>
            <a:pPr indent="0" lvl="0" marL="457200" rtl="0" algn="l">
              <a:spcBef>
                <a:spcPts val="640"/>
              </a:spcBef>
              <a:spcAft>
                <a:spcPts val="0"/>
              </a:spcAft>
              <a:buClr>
                <a:schemeClr val="dk1"/>
              </a:buClr>
              <a:buSzPts val="3200"/>
              <a:buNone/>
            </a:pPr>
            <a:r>
              <a:t/>
            </a:r>
            <a:endParaRPr/>
          </a:p>
          <a:p>
            <a:pPr indent="0" lvl="1" marL="400050" rtl="0" algn="l">
              <a:spcBef>
                <a:spcPts val="360"/>
              </a:spcBef>
              <a:spcAft>
                <a:spcPts val="0"/>
              </a:spcAft>
              <a:buClr>
                <a:schemeClr val="dk1"/>
              </a:buClr>
              <a:buSzPts val="1800"/>
              <a:buNone/>
            </a:pPr>
            <a:r>
              <a:rPr lang="en" sz="1800">
                <a:latin typeface="Courier New"/>
                <a:ea typeface="Courier New"/>
                <a:cs typeface="Courier New"/>
                <a:sym typeface="Courier New"/>
              </a:rPr>
              <a:t>myList = [22, 44, 66, 88]</a:t>
            </a:r>
            <a:endParaRPr/>
          </a:p>
          <a:p>
            <a:pPr indent="0" lvl="1" marL="400050" rtl="0" algn="l">
              <a:spcBef>
                <a:spcPts val="360"/>
              </a:spcBef>
              <a:spcAft>
                <a:spcPts val="0"/>
              </a:spcAft>
              <a:buClr>
                <a:srgbClr val="0070C0"/>
              </a:buClr>
              <a:buSzPts val="1800"/>
              <a:buNone/>
            </a:pPr>
            <a:r>
              <a:rPr lang="en" sz="1800">
                <a:solidFill>
                  <a:srgbClr val="0070C0"/>
                </a:solidFill>
                <a:latin typeface="Courier New"/>
                <a:ea typeface="Courier New"/>
                <a:cs typeface="Courier New"/>
                <a:sym typeface="Courier New"/>
              </a:rPr>
              <a:t>if</a:t>
            </a:r>
            <a:r>
              <a:rPr lang="en" sz="1800">
                <a:latin typeface="Courier New"/>
                <a:ea typeface="Courier New"/>
                <a:cs typeface="Courier New"/>
                <a:sym typeface="Courier New"/>
              </a:rPr>
              <a:t> (66 </a:t>
            </a:r>
            <a:r>
              <a:rPr lang="en" sz="1800">
                <a:solidFill>
                  <a:srgbClr val="0070C0"/>
                </a:solidFill>
                <a:latin typeface="Courier New"/>
                <a:ea typeface="Courier New"/>
                <a:cs typeface="Courier New"/>
                <a:sym typeface="Courier New"/>
              </a:rPr>
              <a:t>in</a:t>
            </a:r>
            <a:r>
              <a:rPr lang="en" sz="1800">
                <a:latin typeface="Courier New"/>
                <a:ea typeface="Courier New"/>
                <a:cs typeface="Courier New"/>
                <a:sym typeface="Courier New"/>
              </a:rPr>
              <a:t> myList):</a:t>
            </a:r>
            <a:endParaRPr/>
          </a:p>
          <a:p>
            <a:pPr indent="0" lvl="2" marL="800100" rtl="0" algn="l">
              <a:spcBef>
                <a:spcPts val="360"/>
              </a:spcBef>
              <a:spcAft>
                <a:spcPts val="0"/>
              </a:spcAft>
              <a:buClr>
                <a:srgbClr val="0070C0"/>
              </a:buClr>
              <a:buSzPts val="1800"/>
              <a:buNone/>
            </a:pPr>
            <a:r>
              <a:rPr lang="en" sz="1800">
                <a:solidFill>
                  <a:srgbClr val="0070C0"/>
                </a:solidFill>
                <a:latin typeface="Courier New"/>
                <a:ea typeface="Courier New"/>
                <a:cs typeface="Courier New"/>
                <a:sym typeface="Courier New"/>
              </a:rPr>
              <a:t>print(</a:t>
            </a:r>
            <a:r>
              <a:rPr lang="en" sz="1800">
                <a:latin typeface="Courier New"/>
                <a:ea typeface="Courier New"/>
                <a:cs typeface="Courier New"/>
                <a:sym typeface="Courier New"/>
              </a:rPr>
              <a:t>"found it!")</a:t>
            </a:r>
            <a:endParaRPr/>
          </a:p>
          <a:p>
            <a:pPr indent="0" lvl="0" marL="0" rtl="0" algn="l">
              <a:spcBef>
                <a:spcPts val="520"/>
              </a:spcBef>
              <a:spcAft>
                <a:spcPts val="0"/>
              </a:spcAft>
              <a:buClr>
                <a:schemeClr val="dk1"/>
              </a:buClr>
              <a:buSzPts val="2600"/>
              <a:buNone/>
            </a:pPr>
            <a:r>
              <a:t/>
            </a:r>
            <a:endParaRPr sz="26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Code output: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found it!</a:t>
            </a:r>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3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Iterating through a list</a:t>
            </a:r>
            <a:endParaRPr/>
          </a:p>
        </p:txBody>
      </p:sp>
      <p:sp>
        <p:nvSpPr>
          <p:cNvPr id="651" name="Google Shape;651;p3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Again, we've actually already done this. It's as simple as using a </a:t>
            </a:r>
            <a:r>
              <a:rPr lang="en">
                <a:latin typeface="Courier New"/>
                <a:ea typeface="Courier New"/>
                <a:cs typeface="Courier New"/>
                <a:sym typeface="Courier New"/>
              </a:rPr>
              <a:t>for</a:t>
            </a:r>
            <a:r>
              <a:rPr lang="en"/>
              <a:t> loop:</a:t>
            </a:r>
            <a:endParaRPr/>
          </a:p>
          <a:p>
            <a:pPr indent="0" lvl="0" marL="4572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myList = ["Joe", "Sally", "George", "Mike"]</a:t>
            </a:r>
            <a:endParaRPr/>
          </a:p>
          <a:p>
            <a:pPr indent="0" lvl="0" marL="457200" rtl="0" algn="l">
              <a:spcBef>
                <a:spcPts val="360"/>
              </a:spcBef>
              <a:spcAft>
                <a:spcPts val="0"/>
              </a:spcAft>
              <a:buClr>
                <a:srgbClr val="0070C0"/>
              </a:buClr>
              <a:buSzPts val="1800"/>
              <a:buNone/>
            </a:pPr>
            <a:r>
              <a:rPr lang="en" sz="1800">
                <a:solidFill>
                  <a:srgbClr val="0070C0"/>
                </a:solidFill>
                <a:latin typeface="Courier New"/>
                <a:ea typeface="Courier New"/>
                <a:cs typeface="Courier New"/>
                <a:sym typeface="Courier New"/>
              </a:rPr>
              <a:t>for </a:t>
            </a:r>
            <a:r>
              <a:rPr lang="en" sz="1800">
                <a:latin typeface="Courier New"/>
                <a:ea typeface="Courier New"/>
                <a:cs typeface="Courier New"/>
                <a:sym typeface="Courier New"/>
              </a:rPr>
              <a:t>name </a:t>
            </a:r>
            <a:r>
              <a:rPr lang="en" sz="1800">
                <a:solidFill>
                  <a:srgbClr val="0070C0"/>
                </a:solidFill>
                <a:latin typeface="Courier New"/>
                <a:ea typeface="Courier New"/>
                <a:cs typeface="Courier New"/>
                <a:sym typeface="Courier New"/>
              </a:rPr>
              <a:t>in</a:t>
            </a:r>
            <a:r>
              <a:rPr lang="en" sz="1800">
                <a:latin typeface="Courier New"/>
                <a:ea typeface="Courier New"/>
                <a:cs typeface="Courier New"/>
                <a:sym typeface="Courier New"/>
              </a:rPr>
              <a:t> myList: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	</a:t>
            </a:r>
            <a:r>
              <a:rPr lang="en" sz="1800">
                <a:solidFill>
                  <a:srgbClr val="0070C0"/>
                </a:solidFill>
                <a:latin typeface="Courier New"/>
                <a:ea typeface="Courier New"/>
                <a:cs typeface="Courier New"/>
                <a:sym typeface="Courier New"/>
              </a:rPr>
              <a:t>print(</a:t>
            </a:r>
            <a:r>
              <a:rPr lang="en" sz="1800">
                <a:latin typeface="Courier New"/>
                <a:ea typeface="Courier New"/>
                <a:cs typeface="Courier New"/>
                <a:sym typeface="Courier New"/>
              </a:rPr>
              <a:t>"Hello", name)</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Code output: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Hello Joe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Hello Sally</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Hello George</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Hello Mike</a:t>
            </a:r>
            <a:endParaRP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4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List slicing</a:t>
            </a:r>
            <a:endParaRPr/>
          </a:p>
        </p:txBody>
      </p:sp>
      <p:sp>
        <p:nvSpPr>
          <p:cNvPr id="657" name="Google Shape;657;p4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r>
              <a:rPr lang="en"/>
              <a:t>Sometimes you may want to extract a certain subset of a list.</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342900" lvl="0" marL="342900" rtl="0" algn="l">
              <a:spcBef>
                <a:spcPts val="360"/>
              </a:spcBef>
              <a:spcAft>
                <a:spcPts val="0"/>
              </a:spcAft>
              <a:buClr>
                <a:schemeClr val="dk1"/>
              </a:buClr>
              <a:buSzPts val="1800"/>
              <a:buNone/>
            </a:pPr>
            <a:r>
              <a:rPr lang="en" sz="1800"/>
              <a:t>Syntax:</a:t>
            </a:r>
            <a:r>
              <a:rPr lang="en" sz="1800">
                <a:latin typeface="Courier New"/>
                <a:ea typeface="Courier New"/>
                <a:cs typeface="Courier New"/>
                <a:sym typeface="Courier New"/>
              </a:rPr>
              <a:t> list[begin:end] </a:t>
            </a:r>
            <a:r>
              <a:rPr lang="en" sz="1800"/>
              <a:t>returns from index</a:t>
            </a:r>
            <a:r>
              <a:rPr lang="en" sz="1800">
                <a:latin typeface="Courier New"/>
                <a:ea typeface="Courier New"/>
                <a:cs typeface="Courier New"/>
                <a:sym typeface="Courier New"/>
              </a:rPr>
              <a:t> begin </a:t>
            </a:r>
            <a:r>
              <a:rPr lang="en" sz="1800"/>
              <a:t>to</a:t>
            </a:r>
            <a:r>
              <a:rPr lang="en" sz="1800">
                <a:latin typeface="Courier New"/>
                <a:ea typeface="Courier New"/>
                <a:cs typeface="Courier New"/>
                <a:sym typeface="Courier New"/>
              </a:rPr>
              <a:t> end-1</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&gt;&gt;&gt; myList = ['a', 'b', 'c', 'd', 'f', 'g']</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&gt;&gt;&gt; myList[2:] </a:t>
            </a:r>
            <a:r>
              <a:rPr i="1" lang="en" sz="1400">
                <a:solidFill>
                  <a:schemeClr val="accent3"/>
                </a:solidFill>
                <a:latin typeface="Courier New"/>
                <a:ea typeface="Courier New"/>
                <a:cs typeface="Courier New"/>
                <a:sym typeface="Courier New"/>
              </a:rPr>
              <a:t>#get from 2 to the end</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['c', 'd', 'f', 'g']</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&gt;&gt;&gt; myList[:4] </a:t>
            </a:r>
            <a:r>
              <a:rPr i="1" lang="en" sz="1400">
                <a:solidFill>
                  <a:schemeClr val="accent3"/>
                </a:solidFill>
                <a:latin typeface="Courier New"/>
                <a:ea typeface="Courier New"/>
                <a:cs typeface="Courier New"/>
                <a:sym typeface="Courier New"/>
              </a:rPr>
              <a:t>#get from the beginning to 3</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['a', 'b', 'c', 'd']</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&gt;&gt;&gt; myList[2:4] </a:t>
            </a:r>
            <a:r>
              <a:rPr i="1" lang="en" sz="1400">
                <a:solidFill>
                  <a:schemeClr val="accent3"/>
                </a:solidFill>
                <a:latin typeface="Courier New"/>
                <a:ea typeface="Courier New"/>
                <a:cs typeface="Courier New"/>
                <a:sym typeface="Courier New"/>
              </a:rPr>
              <a:t>#get from 2 to 3</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['c', 'd']</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p:txBody>
      </p:sp>
      <p:graphicFrame>
        <p:nvGraphicFramePr>
          <p:cNvPr id="658" name="Google Shape;658;p40"/>
          <p:cNvGraphicFramePr/>
          <p:nvPr/>
        </p:nvGraphicFramePr>
        <p:xfrm>
          <a:off x="1453475" y="2765875"/>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Side note: indexing strings like lists</a:t>
            </a:r>
            <a:endParaRPr/>
          </a:p>
        </p:txBody>
      </p:sp>
      <p:sp>
        <p:nvSpPr>
          <p:cNvPr id="664" name="Google Shape;664;p41"/>
          <p:cNvSpPr txBox="1"/>
          <p:nvPr>
            <p:ph idx="1" type="body"/>
          </p:nvPr>
        </p:nvSpPr>
        <p:spPr>
          <a:xfrm>
            <a:off x="457200" y="1600200"/>
            <a:ext cx="8229600" cy="46481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
              <a:t>Strings are NOT lists. But we can index into strings like we do lists:</a:t>
            </a:r>
            <a:endParaRPr/>
          </a:p>
          <a:p>
            <a:pPr indent="0" lvl="2" marL="800100" rtl="0" algn="l">
              <a:spcBef>
                <a:spcPts val="2200"/>
              </a:spcBef>
              <a:spcAft>
                <a:spcPts val="0"/>
              </a:spcAft>
              <a:buClr>
                <a:schemeClr val="dk1"/>
              </a:buClr>
              <a:buSzPts val="2000"/>
              <a:buNone/>
            </a:pPr>
            <a:r>
              <a:rPr lang="en" sz="2000">
                <a:latin typeface="Courier New"/>
                <a:ea typeface="Courier New"/>
                <a:cs typeface="Courier New"/>
                <a:sym typeface="Courier New"/>
              </a:rPr>
              <a:t>&gt;&gt;&gt; seq = "ATGAC"</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[0]</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'A'</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[-1]</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'C'</a:t>
            </a:r>
            <a:endParaRPr/>
          </a:p>
          <a:p>
            <a:pPr indent="0" lvl="2" marL="800100" rtl="0" algn="l">
              <a:spcBef>
                <a:spcPts val="16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[1:4]</a:t>
            </a:r>
            <a:endParaRPr/>
          </a:p>
          <a:p>
            <a:pPr indent="0" lvl="2" marL="800100" rtl="0" algn="l">
              <a:spcBef>
                <a:spcPts val="400"/>
              </a:spcBef>
              <a:spcAft>
                <a:spcPts val="0"/>
              </a:spcAft>
              <a:buClr>
                <a:schemeClr val="dk1"/>
              </a:buClr>
              <a:buSzPts val="2000"/>
              <a:buNone/>
            </a:pPr>
            <a:r>
              <a:rPr lang="en" sz="2000">
                <a:latin typeface="Courier New"/>
                <a:ea typeface="Courier New"/>
                <a:cs typeface="Courier New"/>
                <a:sym typeface="Courier New"/>
              </a:rPr>
              <a:t>'TGA'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Side note: indexing strings like lists</a:t>
            </a:r>
            <a:endParaRPr/>
          </a:p>
        </p:txBody>
      </p:sp>
      <p:sp>
        <p:nvSpPr>
          <p:cNvPr id="671" name="Google Shape;671;p42"/>
          <p:cNvSpPr txBox="1"/>
          <p:nvPr>
            <p:ph idx="1" type="body"/>
          </p:nvPr>
        </p:nvSpPr>
        <p:spPr>
          <a:xfrm>
            <a:off x="457200" y="1600200"/>
            <a:ext cx="8229600" cy="464819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
              <a:t>Strings are immutable (cannot be changed), so none of these operations are allowed:</a:t>
            </a:r>
            <a:endParaRPr/>
          </a:p>
          <a:p>
            <a:pPr indent="0" lvl="2" marL="800100" rtl="0" algn="l">
              <a:spcBef>
                <a:spcPts val="22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 = "ATGAC"</a:t>
            </a:r>
            <a:endParaRPr/>
          </a:p>
          <a:p>
            <a:pPr indent="0" lvl="2" marL="800100" rtl="0" algn="l">
              <a:spcBef>
                <a:spcPts val="22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[0] = "T"</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Traceback (most recent call last):</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  File "&lt;stdin&gt;", line 1, in &lt;module&gt;</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TypeError: 'str' object does not support item assignment</a:t>
            </a:r>
            <a:endParaRPr/>
          </a:p>
          <a:p>
            <a:pPr indent="0" lvl="2" marL="800100" rtl="0" algn="l">
              <a:spcBef>
                <a:spcPts val="22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.append("A")</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Traceback (most recent call last):</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  File "&lt;stdin&gt;", line 1, in &lt;module&gt;</a:t>
            </a:r>
            <a:endParaRPr/>
          </a:p>
          <a:p>
            <a:pPr indent="0" lvl="2" marL="800100" rtl="0" algn="l">
              <a:spcBef>
                <a:spcPts val="320"/>
              </a:spcBef>
              <a:spcAft>
                <a:spcPts val="0"/>
              </a:spcAft>
              <a:buClr>
                <a:schemeClr val="accent2"/>
              </a:buClr>
              <a:buSzPts val="1600"/>
              <a:buNone/>
            </a:pPr>
            <a:r>
              <a:rPr lang="en" sz="1600">
                <a:solidFill>
                  <a:schemeClr val="accent2"/>
                </a:solidFill>
                <a:latin typeface="Courier New"/>
                <a:ea typeface="Courier New"/>
                <a:cs typeface="Courier New"/>
                <a:sym typeface="Courier New"/>
              </a:rPr>
              <a:t>AttributeError: 'str' object has no attribute 'append'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Strategies for modifying strings</a:t>
            </a:r>
            <a:endParaRPr/>
          </a:p>
        </p:txBody>
      </p:sp>
      <p:sp>
        <p:nvSpPr>
          <p:cNvPr id="677" name="Google Shape;67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400050" rtl="0" algn="l">
              <a:spcBef>
                <a:spcPts val="0"/>
              </a:spcBef>
              <a:spcAft>
                <a:spcPts val="0"/>
              </a:spcAft>
              <a:buClr>
                <a:schemeClr val="dk1"/>
              </a:buClr>
              <a:buSzPts val="2000"/>
              <a:buNone/>
            </a:pPr>
            <a:r>
              <a:rPr lang="en" sz="2000">
                <a:latin typeface="Courier New"/>
                <a:ea typeface="Courier New"/>
                <a:cs typeface="Courier New"/>
                <a:sym typeface="Courier New"/>
              </a:rPr>
              <a:t>&gt;&gt;&gt;</a:t>
            </a:r>
            <a:r>
              <a:rPr lang="en" sz="2000">
                <a:latin typeface="Courier New"/>
                <a:ea typeface="Courier New"/>
                <a:cs typeface="Courier New"/>
                <a:sym typeface="Courier New"/>
              </a:rPr>
              <a:t> seq = "ATGAC"</a:t>
            </a:r>
            <a:endParaRPr/>
          </a:p>
          <a:p>
            <a:pPr indent="0" lvl="1" marL="40005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 = name.replace("G", "T")</a:t>
            </a:r>
            <a:endParaRPr/>
          </a:p>
          <a:p>
            <a:pPr indent="0" lvl="1" marL="40005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&gt;&gt;&gt; print(</a:t>
            </a:r>
            <a:r>
              <a:rPr lang="en" sz="2000">
                <a:latin typeface="Courier New"/>
                <a:ea typeface="Courier New"/>
                <a:cs typeface="Courier New"/>
                <a:sym typeface="Courier New"/>
              </a:rPr>
              <a:t>seq</a:t>
            </a:r>
            <a:r>
              <a:rPr lang="en" sz="2000">
                <a:latin typeface="Courier New"/>
                <a:ea typeface="Courier New"/>
                <a:cs typeface="Courier New"/>
                <a:sym typeface="Courier New"/>
              </a:rPr>
              <a:t>)</a:t>
            </a:r>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ATTAC</a:t>
            </a:r>
            <a:endParaRPr/>
          </a:p>
          <a:p>
            <a:pPr indent="0" lvl="1" marL="40005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&gt;&gt;&gt; </a:t>
            </a:r>
            <a:r>
              <a:rPr lang="en" sz="2000">
                <a:latin typeface="Courier New"/>
                <a:ea typeface="Courier New"/>
                <a:cs typeface="Courier New"/>
                <a:sym typeface="Courier New"/>
              </a:rPr>
              <a:t>seq</a:t>
            </a:r>
            <a:r>
              <a:rPr lang="en" sz="2000">
                <a:latin typeface="Courier New"/>
                <a:ea typeface="Courier New"/>
                <a:cs typeface="Courier New"/>
                <a:sym typeface="Courier New"/>
              </a:rPr>
              <a:t> += "A"</a:t>
            </a:r>
            <a:endParaRPr/>
          </a:p>
          <a:p>
            <a:pPr indent="0" lvl="1" marL="40005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&gt;&gt;&gt; print(</a:t>
            </a:r>
            <a:r>
              <a:rPr lang="en" sz="2000">
                <a:latin typeface="Courier New"/>
                <a:ea typeface="Courier New"/>
                <a:cs typeface="Courier New"/>
                <a:sym typeface="Courier New"/>
              </a:rPr>
              <a:t>seq</a:t>
            </a:r>
            <a:r>
              <a:rPr lang="en" sz="2000">
                <a:latin typeface="Courier New"/>
                <a:ea typeface="Courier New"/>
                <a:cs typeface="Courier New"/>
                <a:sym typeface="Courier New"/>
              </a:rPr>
              <a:t>)</a:t>
            </a:r>
            <a:endParaRPr/>
          </a:p>
          <a:p>
            <a:pPr indent="0" lvl="1" marL="400050" rtl="0" algn="l">
              <a:spcBef>
                <a:spcPts val="400"/>
              </a:spcBef>
              <a:spcAft>
                <a:spcPts val="0"/>
              </a:spcAft>
              <a:buClr>
                <a:schemeClr val="dk1"/>
              </a:buClr>
              <a:buSzPts val="2000"/>
              <a:buNone/>
            </a:pPr>
            <a:r>
              <a:rPr lang="en" sz="2000">
                <a:latin typeface="Courier New"/>
                <a:ea typeface="Courier New"/>
                <a:cs typeface="Courier New"/>
                <a:sym typeface="Courier New"/>
              </a:rPr>
              <a:t>ATGACA</a:t>
            </a:r>
            <a:endParaRPr sz="200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Strategies for modifying strings</a:t>
            </a:r>
            <a:endParaRPr/>
          </a:p>
        </p:txBody>
      </p:sp>
      <p:sp>
        <p:nvSpPr>
          <p:cNvPr id="684" name="Google Shape;68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en" sz="2960"/>
              <a:t>You can also turn the string to a list</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a:t>
            </a:r>
            <a:r>
              <a:rPr lang="en" sz="2000">
                <a:latin typeface="Courier New"/>
                <a:ea typeface="Courier New"/>
                <a:cs typeface="Courier New"/>
                <a:sym typeface="Courier New"/>
              </a:rPr>
              <a:t>seq = "ATGAC"</a:t>
            </a:r>
            <a:endParaRPr/>
          </a:p>
          <a:p>
            <a:pPr indent="0" lvl="1" marL="400050" rtl="0" algn="l">
              <a:lnSpc>
                <a:spcPct val="80000"/>
              </a:lnSpc>
              <a:spcBef>
                <a:spcPts val="370"/>
              </a:spcBef>
              <a:spcAft>
                <a:spcPts val="0"/>
              </a:spcAft>
              <a:buClr>
                <a:schemeClr val="dk1"/>
              </a:buClr>
              <a:buSzPts val="1850"/>
              <a:buNone/>
            </a:pPr>
            <a:r>
              <a:t/>
            </a:r>
            <a:endParaRPr sz="1850">
              <a:latin typeface="Courier New"/>
              <a:ea typeface="Courier New"/>
              <a:cs typeface="Courier New"/>
              <a:sym typeface="Courier New"/>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a:t>
            </a:r>
            <a:r>
              <a:rPr lang="en" sz="1850">
                <a:latin typeface="Courier New"/>
                <a:ea typeface="Courier New"/>
                <a:cs typeface="Courier New"/>
                <a:sym typeface="Courier New"/>
              </a:rPr>
              <a:t>l_seq</a:t>
            </a:r>
            <a:r>
              <a:rPr lang="en" sz="1850">
                <a:latin typeface="Courier New"/>
                <a:ea typeface="Courier New"/>
                <a:cs typeface="Courier New"/>
                <a:sym typeface="Courier New"/>
              </a:rPr>
              <a:t> = list(seq)</a:t>
            </a:r>
            <a:endParaRPr/>
          </a:p>
          <a:p>
            <a:pPr indent="0" lvl="1" marL="400050" rtl="0" algn="l">
              <a:lnSpc>
                <a:spcPct val="80000"/>
              </a:lnSpc>
              <a:spcBef>
                <a:spcPts val="370"/>
              </a:spcBef>
              <a:spcAft>
                <a:spcPts val="0"/>
              </a:spcAft>
              <a:buClr>
                <a:schemeClr val="dk1"/>
              </a:buClr>
              <a:buSzPts val="1850"/>
              <a:buNone/>
            </a:pPr>
            <a:r>
              <a:t/>
            </a:r>
            <a:endParaRPr sz="1850">
              <a:latin typeface="Courier New"/>
              <a:ea typeface="Courier New"/>
              <a:cs typeface="Courier New"/>
              <a:sym typeface="Courier New"/>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print(</a:t>
            </a:r>
            <a:r>
              <a:rPr lang="en" sz="1850">
                <a:latin typeface="Courier New"/>
                <a:ea typeface="Courier New"/>
                <a:cs typeface="Courier New"/>
                <a:sym typeface="Courier New"/>
              </a:rPr>
              <a:t>l_seq</a:t>
            </a:r>
            <a:r>
              <a:rPr lang="en" sz="1850">
                <a:latin typeface="Courier New"/>
                <a:ea typeface="Courier New"/>
                <a:cs typeface="Courier New"/>
                <a:sym typeface="Courier New"/>
              </a:rPr>
              <a:t>)</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["A", "T", "G", "A", "C"]</a:t>
            </a:r>
            <a:endParaRPr/>
          </a:p>
          <a:p>
            <a:pPr indent="0" lvl="1" marL="400050" rtl="0" algn="l">
              <a:lnSpc>
                <a:spcPct val="80000"/>
              </a:lnSpc>
              <a:spcBef>
                <a:spcPts val="370"/>
              </a:spcBef>
              <a:spcAft>
                <a:spcPts val="0"/>
              </a:spcAft>
              <a:buClr>
                <a:schemeClr val="dk1"/>
              </a:buClr>
              <a:buSzPts val="1850"/>
              <a:buNone/>
            </a:pPr>
            <a:r>
              <a:t/>
            </a:r>
            <a:endParaRPr sz="1850">
              <a:latin typeface="Courier New"/>
              <a:ea typeface="Courier New"/>
              <a:cs typeface="Courier New"/>
              <a:sym typeface="Courier New"/>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a:t>
            </a:r>
            <a:r>
              <a:rPr lang="en" sz="1850">
                <a:latin typeface="Courier New"/>
                <a:ea typeface="Courier New"/>
                <a:cs typeface="Courier New"/>
                <a:sym typeface="Courier New"/>
              </a:rPr>
              <a:t>l_seq</a:t>
            </a:r>
            <a:r>
              <a:rPr lang="en" sz="1850">
                <a:latin typeface="Courier New"/>
                <a:ea typeface="Courier New"/>
                <a:cs typeface="Courier New"/>
                <a:sym typeface="Courier New"/>
              </a:rPr>
              <a:t>[0] = "T"</a:t>
            </a:r>
            <a:endParaRPr/>
          </a:p>
          <a:p>
            <a:pPr indent="0" lvl="1" marL="400050" rtl="0" algn="l">
              <a:lnSpc>
                <a:spcPct val="80000"/>
              </a:lnSpc>
              <a:spcBef>
                <a:spcPts val="370"/>
              </a:spcBef>
              <a:spcAft>
                <a:spcPts val="0"/>
              </a:spcAft>
              <a:buClr>
                <a:schemeClr val="dk1"/>
              </a:buClr>
              <a:buSzPts val="1850"/>
              <a:buNone/>
            </a:pPr>
            <a:r>
              <a:t/>
            </a:r>
            <a:endParaRPr sz="1850">
              <a:latin typeface="Courier New"/>
              <a:ea typeface="Courier New"/>
              <a:cs typeface="Courier New"/>
              <a:sym typeface="Courier New"/>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a:t>
            </a:r>
            <a:r>
              <a:rPr lang="en" sz="1850">
                <a:latin typeface="Courier New"/>
                <a:ea typeface="Courier New"/>
                <a:cs typeface="Courier New"/>
                <a:sym typeface="Courier New"/>
              </a:rPr>
              <a:t>l_seq</a:t>
            </a:r>
            <a:r>
              <a:rPr lang="en" sz="1850">
                <a:latin typeface="Courier New"/>
                <a:ea typeface="Courier New"/>
                <a:cs typeface="Courier New"/>
                <a:sym typeface="Courier New"/>
              </a:rPr>
              <a:t>.append("A")</a:t>
            </a:r>
            <a:endParaRPr/>
          </a:p>
          <a:p>
            <a:pPr indent="0" lvl="1" marL="400050" rtl="0" algn="l">
              <a:lnSpc>
                <a:spcPct val="80000"/>
              </a:lnSpc>
              <a:spcBef>
                <a:spcPts val="370"/>
              </a:spcBef>
              <a:spcAft>
                <a:spcPts val="0"/>
              </a:spcAft>
              <a:buClr>
                <a:schemeClr val="dk1"/>
              </a:buClr>
              <a:buSzPts val="1850"/>
              <a:buNone/>
            </a:pPr>
            <a:r>
              <a:t/>
            </a:r>
            <a:endParaRPr sz="1850">
              <a:latin typeface="Courier New"/>
              <a:ea typeface="Courier New"/>
              <a:cs typeface="Courier New"/>
              <a:sym typeface="Courier New"/>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&gt;&gt;&gt; print("".join(</a:t>
            </a:r>
            <a:r>
              <a:rPr lang="en" sz="1850">
                <a:latin typeface="Courier New"/>
                <a:ea typeface="Courier New"/>
                <a:cs typeface="Courier New"/>
                <a:sym typeface="Courier New"/>
              </a:rPr>
              <a:t>l_seq</a:t>
            </a:r>
            <a:r>
              <a:rPr lang="en" sz="1850">
                <a:latin typeface="Courier New"/>
                <a:ea typeface="Courier New"/>
                <a:cs typeface="Courier New"/>
                <a:sym typeface="Courier New"/>
              </a:rPr>
              <a:t>)</a:t>
            </a:r>
            <a:endParaRPr/>
          </a:p>
          <a:p>
            <a:pPr indent="0" lvl="1" marL="400050" rtl="0" algn="l">
              <a:lnSpc>
                <a:spcPct val="80000"/>
              </a:lnSpc>
              <a:spcBef>
                <a:spcPts val="370"/>
              </a:spcBef>
              <a:spcAft>
                <a:spcPts val="0"/>
              </a:spcAft>
              <a:buClr>
                <a:schemeClr val="dk1"/>
              </a:buClr>
              <a:buSzPts val="1850"/>
              <a:buNone/>
            </a:pPr>
            <a:r>
              <a:rPr lang="en" sz="1850">
                <a:latin typeface="Courier New"/>
                <a:ea typeface="Courier New"/>
                <a:cs typeface="Courier New"/>
                <a:sym typeface="Courier New"/>
              </a:rPr>
              <a:t>TTGACA</a:t>
            </a:r>
            <a:endParaRPr sz="185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4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Useful list functions</a:t>
            </a:r>
            <a:endParaRPr/>
          </a:p>
        </p:txBody>
      </p:sp>
      <p:sp>
        <p:nvSpPr>
          <p:cNvPr id="690" name="Google Shape;690;p4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None/>
            </a:pPr>
            <a:r>
              <a:rPr lang="en" sz="2800"/>
              <a:t>Lists come with several other helpful functions:</a:t>
            </a:r>
            <a:endParaRPr/>
          </a:p>
          <a:p>
            <a:pPr indent="-342900" lvl="0" marL="342900" rtl="0" algn="l">
              <a:spcBef>
                <a:spcPts val="400"/>
              </a:spcBef>
              <a:spcAft>
                <a:spcPts val="0"/>
              </a:spcAft>
              <a:buClr>
                <a:schemeClr val="dk1"/>
              </a:buClr>
              <a:buSzPts val="2000"/>
              <a:buChar char="•"/>
            </a:pPr>
            <a:r>
              <a:rPr lang="en" sz="2000"/>
              <a:t>.</a:t>
            </a:r>
            <a:r>
              <a:rPr lang="en" sz="1800">
                <a:latin typeface="Courier New"/>
                <a:ea typeface="Courier New"/>
                <a:cs typeface="Courier New"/>
                <a:sym typeface="Courier New"/>
              </a:rPr>
              <a:t>sort() </a:t>
            </a:r>
            <a:r>
              <a:rPr lang="en" sz="2000"/>
              <a:t>- sorts </a:t>
            </a:r>
            <a:r>
              <a:rPr b="1" lang="en" sz="2000"/>
              <a:t>in place </a:t>
            </a:r>
            <a:r>
              <a:rPr lang="en" sz="2000"/>
              <a:t>(overwrites the list). Can sort both strings and numerical data.</a:t>
            </a:r>
            <a:endParaRPr/>
          </a:p>
          <a:p>
            <a:pPr indent="-342900" lvl="0" marL="342900" rtl="0" algn="l">
              <a:spcBef>
                <a:spcPts val="400"/>
              </a:spcBef>
              <a:spcAft>
                <a:spcPts val="0"/>
              </a:spcAft>
              <a:buClr>
                <a:schemeClr val="dk1"/>
              </a:buClr>
              <a:buSzPts val="2000"/>
              <a:buChar char="•"/>
            </a:pPr>
            <a:r>
              <a:rPr lang="en" sz="2000"/>
              <a:t>.</a:t>
            </a:r>
            <a:r>
              <a:rPr lang="en" sz="1800">
                <a:latin typeface="Courier New"/>
                <a:ea typeface="Courier New"/>
                <a:cs typeface="Courier New"/>
                <a:sym typeface="Courier New"/>
              </a:rPr>
              <a:t>reverse() </a:t>
            </a:r>
            <a:r>
              <a:rPr lang="en" sz="2000"/>
              <a:t>- reverses order of items, </a:t>
            </a:r>
            <a:r>
              <a:rPr b="1" lang="en" sz="2000"/>
              <a:t>in place</a:t>
            </a:r>
            <a:endParaRPr/>
          </a:p>
          <a:p>
            <a:pPr indent="-342900" lvl="0" marL="342900" rtl="0" algn="l">
              <a:spcBef>
                <a:spcPts val="400"/>
              </a:spcBef>
              <a:spcAft>
                <a:spcPts val="0"/>
              </a:spcAft>
              <a:buClr>
                <a:schemeClr val="dk1"/>
              </a:buClr>
              <a:buSzPts val="2000"/>
              <a:buChar char="•"/>
            </a:pPr>
            <a:r>
              <a:rPr lang="en" sz="2000"/>
              <a:t>.</a:t>
            </a:r>
            <a:r>
              <a:rPr lang="en" sz="1800">
                <a:latin typeface="Courier New"/>
                <a:ea typeface="Courier New"/>
                <a:cs typeface="Courier New"/>
                <a:sym typeface="Courier New"/>
              </a:rPr>
              <a:t>index(element)</a:t>
            </a:r>
            <a:r>
              <a:rPr lang="en" sz="2000"/>
              <a:t> - returns index of the first occurrence of the specified element</a:t>
            </a:r>
            <a:endParaRPr/>
          </a:p>
          <a:p>
            <a:pPr indent="-342900" lvl="0" marL="342900" rtl="0" algn="l">
              <a:spcBef>
                <a:spcPts val="400"/>
              </a:spcBef>
              <a:spcAft>
                <a:spcPts val="0"/>
              </a:spcAft>
              <a:buClr>
                <a:schemeClr val="dk1"/>
              </a:buClr>
              <a:buSzPts val="1800"/>
              <a:buChar char="•"/>
            </a:pPr>
            <a:r>
              <a:rPr lang="en" sz="1800">
                <a:latin typeface="Courier New"/>
                <a:ea typeface="Courier New"/>
                <a:cs typeface="Courier New"/>
                <a:sym typeface="Courier New"/>
              </a:rPr>
              <a:t>.remove(element)</a:t>
            </a:r>
            <a:r>
              <a:rPr lang="en" sz="2000"/>
              <a:t> - Removes the first occurrence of the specified element. Elements that come after will shift down one index.</a:t>
            </a:r>
            <a:endParaRPr/>
          </a:p>
          <a:p>
            <a:pPr indent="-342900" lvl="0" marL="342900" rtl="0" algn="l">
              <a:spcBef>
                <a:spcPts val="400"/>
              </a:spcBef>
              <a:spcAft>
                <a:spcPts val="0"/>
              </a:spcAft>
              <a:buClr>
                <a:schemeClr val="dk1"/>
              </a:buClr>
              <a:buSzPts val="1800"/>
              <a:buChar char="•"/>
            </a:pPr>
            <a:r>
              <a:rPr lang="en" sz="1800">
                <a:latin typeface="Courier New"/>
                <a:ea typeface="Courier New"/>
                <a:cs typeface="Courier New"/>
                <a:sym typeface="Courier New"/>
              </a:rPr>
              <a:t>.insert(index, value)</a:t>
            </a:r>
            <a:r>
              <a:rPr lang="en" sz="2000"/>
              <a:t> - insert the value at the specified index. ELements that come after that index will shift up one index.</a:t>
            </a:r>
            <a:endParaRPr sz="2000"/>
          </a:p>
          <a:p>
            <a:pPr indent="-342900" lvl="0" marL="342900" rtl="0" algn="l">
              <a:spcBef>
                <a:spcPts val="400"/>
              </a:spcBef>
              <a:spcAft>
                <a:spcPts val="0"/>
              </a:spcAft>
              <a:buClr>
                <a:schemeClr val="dk1"/>
              </a:buClr>
              <a:buSzPts val="2000"/>
              <a:buChar char="•"/>
            </a:pPr>
            <a:r>
              <a:rPr lang="en" sz="2000"/>
              <a:t>.</a:t>
            </a:r>
            <a:r>
              <a:rPr lang="en" sz="1800">
                <a:latin typeface="Courier New"/>
                <a:ea typeface="Courier New"/>
                <a:cs typeface="Courier New"/>
                <a:sym typeface="Courier New"/>
              </a:rPr>
              <a:t>count(element)</a:t>
            </a:r>
            <a:r>
              <a:rPr lang="en" sz="2000"/>
              <a:t> - returns the number of times the specified element occurs in the list</a:t>
            </a:r>
            <a:endParaRPr sz="20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5d72d9d035_0_40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do we fix this code?</a:t>
            </a:r>
            <a:endParaRPr/>
          </a:p>
        </p:txBody>
      </p:sp>
      <p:pic>
        <p:nvPicPr>
          <p:cNvPr id="237" name="Google Shape;237;g5d72d9d035_0_405"/>
          <p:cNvPicPr preferRelativeResize="0"/>
          <p:nvPr/>
        </p:nvPicPr>
        <p:blipFill rotWithShape="1">
          <a:blip r:embed="rId3">
            <a:alphaModFix/>
          </a:blip>
          <a:srcRect b="51380" l="12896" r="57005" t="32312"/>
          <a:stretch/>
        </p:blipFill>
        <p:spPr>
          <a:xfrm>
            <a:off x="718226" y="1774659"/>
            <a:ext cx="7815101" cy="238172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4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Functions that work on lists</a:t>
            </a:r>
            <a:endParaRPr/>
          </a:p>
        </p:txBody>
      </p:sp>
      <p:sp>
        <p:nvSpPr>
          <p:cNvPr id="696" name="Google Shape;696;p4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200"/>
              <a:buNone/>
            </a:pPr>
            <a:r>
              <a:rPr lang="en"/>
              <a:t>There are also several built-in Python functions that work on lists:</a:t>
            </a:r>
            <a:endParaRPr/>
          </a:p>
          <a:p>
            <a:pPr indent="-342900" lvl="0" marL="342900" rtl="0" algn="l">
              <a:spcBef>
                <a:spcPts val="480"/>
              </a:spcBef>
              <a:spcAft>
                <a:spcPts val="0"/>
              </a:spcAft>
              <a:buClr>
                <a:schemeClr val="dk1"/>
              </a:buClr>
              <a:buSzPts val="2000"/>
              <a:buChar char="•"/>
            </a:pPr>
            <a:r>
              <a:rPr lang="en" sz="2000">
                <a:latin typeface="Courier New"/>
                <a:ea typeface="Courier New"/>
                <a:cs typeface="Courier New"/>
                <a:sym typeface="Courier New"/>
              </a:rPr>
              <a:t>len(list)</a:t>
            </a:r>
            <a:r>
              <a:rPr lang="en" sz="2400"/>
              <a:t> - returns the total number of elements in the list</a:t>
            </a:r>
            <a:endParaRPr sz="1600"/>
          </a:p>
          <a:p>
            <a:pPr indent="-342900" lvl="0" marL="342900" rtl="0" algn="l">
              <a:spcBef>
                <a:spcPts val="480"/>
              </a:spcBef>
              <a:spcAft>
                <a:spcPts val="0"/>
              </a:spcAft>
              <a:buClr>
                <a:schemeClr val="dk1"/>
              </a:buClr>
              <a:buSzPts val="2000"/>
              <a:buChar char="•"/>
            </a:pPr>
            <a:r>
              <a:rPr lang="en" sz="2000">
                <a:latin typeface="Courier New"/>
                <a:ea typeface="Courier New"/>
                <a:cs typeface="Courier New"/>
                <a:sym typeface="Courier New"/>
              </a:rPr>
              <a:t>max(list)</a:t>
            </a:r>
            <a:r>
              <a:rPr lang="en" sz="2400"/>
              <a:t> - returns the element in the list with the largest value </a:t>
            </a:r>
            <a:endParaRPr/>
          </a:p>
          <a:p>
            <a:pPr indent="-342900" lvl="0" marL="342900" rtl="0" algn="l">
              <a:spcBef>
                <a:spcPts val="480"/>
              </a:spcBef>
              <a:spcAft>
                <a:spcPts val="0"/>
              </a:spcAft>
              <a:buClr>
                <a:schemeClr val="dk1"/>
              </a:buClr>
              <a:buSzPts val="2000"/>
              <a:buChar char="•"/>
            </a:pPr>
            <a:r>
              <a:rPr lang="en" sz="2000">
                <a:latin typeface="Courier New"/>
                <a:ea typeface="Courier New"/>
                <a:cs typeface="Courier New"/>
                <a:sym typeface="Courier New"/>
              </a:rPr>
              <a:t>min(list)</a:t>
            </a:r>
            <a:r>
              <a:rPr lang="en" sz="2400"/>
              <a:t> - returns the element in the list with the smallest value</a:t>
            </a:r>
            <a:endParaRPr/>
          </a:p>
          <a:p>
            <a:pPr indent="-342900" lvl="0" marL="342900" rtl="0" algn="l">
              <a:spcBef>
                <a:spcPts val="480"/>
              </a:spcBef>
              <a:spcAft>
                <a:spcPts val="0"/>
              </a:spcAft>
              <a:buClr>
                <a:schemeClr val="dk1"/>
              </a:buClr>
              <a:buSzPts val="2000"/>
              <a:buChar char="•"/>
            </a:pPr>
            <a:r>
              <a:rPr lang="en" sz="2000">
                <a:latin typeface="Courier New"/>
                <a:ea typeface="Courier New"/>
                <a:cs typeface="Courier New"/>
                <a:sym typeface="Courier New"/>
              </a:rPr>
              <a:t>sum(list)</a:t>
            </a:r>
            <a:r>
              <a:rPr lang="en" sz="2400"/>
              <a:t> - returns the sum of the elements of the list</a:t>
            </a:r>
            <a:endParaRPr sz="2400"/>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47"/>
          <p:cNvSpPr txBox="1"/>
          <p:nvPr>
            <p:ph type="ctrTitle"/>
          </p:nvPr>
        </p:nvSpPr>
        <p:spPr>
          <a:xfrm>
            <a:off x="685800" y="2693988"/>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latin typeface="Calibri"/>
                <a:ea typeface="Calibri"/>
                <a:cs typeface="Calibri"/>
                <a:sym typeface="Calibri"/>
              </a:rPr>
              <a:t>2. File parsing with </a:t>
            </a:r>
            <a:r>
              <a:rPr lang="en" sz="4000">
                <a:latin typeface="Courier New"/>
                <a:ea typeface="Courier New"/>
                <a:cs typeface="Courier New"/>
                <a:sym typeface="Courier New"/>
              </a:rPr>
              <a:t>.split()</a:t>
            </a:r>
            <a:endParaRPr>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The situation</a:t>
            </a:r>
            <a:endParaRPr/>
          </a:p>
        </p:txBody>
      </p:sp>
      <p:sp>
        <p:nvSpPr>
          <p:cNvPr id="707" name="Google Shape;70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You have a file with multiple columns separated by tabs, commas, etc</a:t>
            </a:r>
            <a:endParaRPr/>
          </a:p>
          <a:p>
            <a:pPr indent="-342900" lvl="0" marL="342900" rtl="0" algn="l">
              <a:spcBef>
                <a:spcPts val="640"/>
              </a:spcBef>
              <a:spcAft>
                <a:spcPts val="0"/>
              </a:spcAft>
              <a:buClr>
                <a:schemeClr val="dk1"/>
              </a:buClr>
              <a:buSzPts val="3200"/>
              <a:buChar char="•"/>
            </a:pPr>
            <a:r>
              <a:rPr lang="en"/>
              <a:t>You want to extract certain columns of data to analyze.</a:t>
            </a:r>
            <a:endParaRPr/>
          </a:p>
          <a:p>
            <a:pPr indent="-342900" lvl="0" marL="342900" rtl="0" algn="l">
              <a:spcBef>
                <a:spcPts val="640"/>
              </a:spcBef>
              <a:spcAft>
                <a:spcPts val="0"/>
              </a:spcAft>
              <a:buClr>
                <a:schemeClr val="dk1"/>
              </a:buClr>
              <a:buSzPts val="3200"/>
              <a:buChar char="•"/>
            </a:pPr>
            <a:r>
              <a:rPr lang="en"/>
              <a:t>How can you do this in Python?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Google Shape;71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ourier New"/>
              <a:buNone/>
            </a:pPr>
            <a:r>
              <a:rPr lang="en">
                <a:latin typeface="Courier New"/>
                <a:ea typeface="Courier New"/>
                <a:cs typeface="Courier New"/>
                <a:sym typeface="Courier New"/>
              </a:rPr>
              <a:t>.split()</a:t>
            </a:r>
            <a:endParaRPr/>
          </a:p>
        </p:txBody>
      </p:sp>
      <p:sp>
        <p:nvSpPr>
          <p:cNvPr id="713" name="Google Shape;71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This functions splits a string into a list based on a delimiter.</a:t>
            </a:r>
            <a:endParaRPr/>
          </a:p>
          <a:p>
            <a:pPr indent="-342900" lvl="0" marL="342900" rtl="0" algn="l">
              <a:spcBef>
                <a:spcPts val="640"/>
              </a:spcBef>
              <a:spcAft>
                <a:spcPts val="0"/>
              </a:spcAft>
              <a:buClr>
                <a:schemeClr val="dk1"/>
              </a:buClr>
              <a:buSzPts val="3200"/>
              <a:buChar char="•"/>
            </a:pPr>
            <a:r>
              <a:rPr lang="en"/>
              <a:t>The delimiter can be anything you want, but usually it'll be a tab, space, or comma.</a:t>
            </a:r>
            <a:endParaRPr/>
          </a:p>
          <a:p>
            <a:pPr indent="-342900" lvl="0" marL="342900" rtl="0" algn="l">
              <a:spcBef>
                <a:spcPts val="640"/>
              </a:spcBef>
              <a:spcAft>
                <a:spcPts val="0"/>
              </a:spcAft>
              <a:buClr>
                <a:schemeClr val="dk1"/>
              </a:buClr>
              <a:buSzPts val="3200"/>
              <a:buChar char="•"/>
            </a:pPr>
            <a:r>
              <a:rPr lang="en"/>
              <a:t>This effectively lets you chop up a file into columns!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5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ourier New"/>
              <a:buNone/>
            </a:pPr>
            <a:r>
              <a:rPr lang="en">
                <a:latin typeface="Courier New"/>
                <a:ea typeface="Courier New"/>
                <a:cs typeface="Courier New"/>
                <a:sym typeface="Courier New"/>
              </a:rPr>
              <a:t>.split()</a:t>
            </a:r>
            <a:endParaRPr/>
          </a:p>
        </p:txBody>
      </p:sp>
      <p:sp>
        <p:nvSpPr>
          <p:cNvPr id="719" name="Google Shape;719;p5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Purpose:</a:t>
            </a:r>
            <a:endParaRPr/>
          </a:p>
          <a:p>
            <a:pPr indent="0" lvl="0" marL="457200" rtl="0" algn="l">
              <a:spcBef>
                <a:spcPts val="400"/>
              </a:spcBef>
              <a:spcAft>
                <a:spcPts val="0"/>
              </a:spcAft>
              <a:buClr>
                <a:schemeClr val="dk1"/>
              </a:buClr>
              <a:buSzPts val="2000"/>
              <a:buNone/>
            </a:pPr>
            <a:r>
              <a:rPr lang="en" sz="2000"/>
              <a:t>Splits a string every time it encounters the specified delimiter. If no delimiter is given, splits on whitespace (spaces, tabs, and newlines). The delimiter is not included in the output. If </a:t>
            </a:r>
            <a:r>
              <a:rPr i="1" lang="en" sz="2000"/>
              <a:t>maxsplit</a:t>
            </a:r>
            <a:r>
              <a:rPr lang="en" sz="2000"/>
              <a:t> is given, splits no more than </a:t>
            </a:r>
            <a:r>
              <a:rPr i="1" lang="en" sz="2000"/>
              <a:t>maxsplit</a:t>
            </a:r>
            <a:r>
              <a:rPr lang="en" sz="2000"/>
              <a:t> times. Returns a list.</a:t>
            </a:r>
            <a:endParaRPr/>
          </a:p>
          <a:p>
            <a:pPr indent="0" lvl="0" marL="0" rtl="0" algn="l">
              <a:spcBef>
                <a:spcPts val="1680"/>
              </a:spcBef>
              <a:spcAft>
                <a:spcPts val="0"/>
              </a:spcAft>
              <a:buClr>
                <a:schemeClr val="dk1"/>
              </a:buClr>
              <a:buSzPts val="2400"/>
              <a:buNone/>
            </a:pPr>
            <a:r>
              <a:rPr lang="en" sz="2400"/>
              <a:t>Syntax:</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result = string.split(</a:t>
            </a:r>
            <a:r>
              <a:rPr i="1" lang="en" sz="1800">
                <a:latin typeface="Courier New"/>
                <a:ea typeface="Courier New"/>
                <a:cs typeface="Courier New"/>
                <a:sym typeface="Courier New"/>
              </a:rPr>
              <a:t>[delimiter[,maxsplit]]</a:t>
            </a:r>
            <a:r>
              <a:rPr lang="en" sz="1800">
                <a:latin typeface="Courier New"/>
                <a:ea typeface="Courier New"/>
                <a:cs typeface="Courier New"/>
                <a:sym typeface="Courier New"/>
              </a:rPr>
              <a:t>)</a:t>
            </a:r>
            <a:endParaRPr/>
          </a:p>
          <a:p>
            <a:pPr indent="0" lvl="0" marL="0" rtl="0" algn="l">
              <a:spcBef>
                <a:spcPts val="1680"/>
              </a:spcBef>
              <a:spcAft>
                <a:spcPts val="0"/>
              </a:spcAft>
              <a:buClr>
                <a:schemeClr val="dk1"/>
              </a:buClr>
              <a:buSzPts val="2400"/>
              <a:buNone/>
            </a:pPr>
            <a:r>
              <a:rPr lang="en" sz="2400"/>
              <a:t>Example:</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sentence = "Hello, how are you today?"</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&gt;&gt;&gt; sentence.split()</a:t>
            </a:r>
            <a:endParaRPr/>
          </a:p>
          <a:p>
            <a:pPr indent="0" lvl="0" marL="457200" rtl="0" algn="l">
              <a:spcBef>
                <a:spcPts val="320"/>
              </a:spcBef>
              <a:spcAft>
                <a:spcPts val="0"/>
              </a:spcAft>
              <a:buClr>
                <a:schemeClr val="dk1"/>
              </a:buClr>
              <a:buSzPts val="1600"/>
              <a:buNone/>
            </a:pPr>
            <a:r>
              <a:rPr lang="en" sz="1600">
                <a:latin typeface="Courier New"/>
                <a:ea typeface="Courier New"/>
                <a:cs typeface="Courier New"/>
                <a:sym typeface="Courier New"/>
              </a:rPr>
              <a:t>['Hello,', 'how', 'are', 'you', 'today?']</a:t>
            </a:r>
            <a:endParaRPr/>
          </a:p>
        </p:txBody>
      </p:sp>
      <p:sp>
        <p:nvSpPr>
          <p:cNvPr id="720" name="Google Shape;720;p50"/>
          <p:cNvSpPr txBox="1"/>
          <p:nvPr/>
        </p:nvSpPr>
        <p:spPr>
          <a:xfrm>
            <a:off x="6858000" y="5344180"/>
            <a:ext cx="18505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Notice that the spaces are removed!</a:t>
            </a:r>
            <a:endParaRPr/>
          </a:p>
        </p:txBody>
      </p:sp>
      <p:sp>
        <p:nvSpPr>
          <p:cNvPr id="721" name="Google Shape;721;p50"/>
          <p:cNvSpPr/>
          <p:nvPr/>
        </p:nvSpPr>
        <p:spPr>
          <a:xfrm>
            <a:off x="6477000" y="5257800"/>
            <a:ext cx="228600" cy="6858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More examples</a:t>
            </a:r>
            <a:endParaRPr/>
          </a:p>
        </p:txBody>
      </p:sp>
      <p:sp>
        <p:nvSpPr>
          <p:cNvPr id="728" name="Google Shape;72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Clr>
                <a:schemeClr val="dk1"/>
              </a:buClr>
              <a:buSzPts val="2000"/>
              <a:buNone/>
            </a:pPr>
            <a:r>
              <a:rPr lang="en" sz="2000">
                <a:latin typeface="Courier New"/>
                <a:ea typeface="Courier New"/>
                <a:cs typeface="Courier New"/>
                <a:sym typeface="Courier New"/>
              </a:rPr>
              <a:t>&gt;&gt;&gt; sentence = "Hello, how are you today?"</a:t>
            </a:r>
            <a:endParaRPr/>
          </a:p>
          <a:p>
            <a:pPr indent="0" lvl="0" marL="45720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45720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457200" rtl="0" algn="l">
              <a:spcBef>
                <a:spcPts val="400"/>
              </a:spcBef>
              <a:spcAft>
                <a:spcPts val="0"/>
              </a:spcAft>
              <a:buClr>
                <a:schemeClr val="dk1"/>
              </a:buClr>
              <a:buSzPts val="2000"/>
              <a:buNone/>
            </a:pPr>
            <a:r>
              <a:rPr lang="en" sz="2000">
                <a:latin typeface="Courier New"/>
                <a:ea typeface="Courier New"/>
                <a:cs typeface="Courier New"/>
                <a:sym typeface="Courier New"/>
              </a:rPr>
              <a:t>&gt;&gt;&gt; sentence.split(',')</a:t>
            </a:r>
            <a:endParaRPr/>
          </a:p>
          <a:p>
            <a:pPr indent="0" lvl="0" marL="457200" rtl="0" algn="l">
              <a:spcBef>
                <a:spcPts val="400"/>
              </a:spcBef>
              <a:spcAft>
                <a:spcPts val="0"/>
              </a:spcAft>
              <a:buClr>
                <a:schemeClr val="dk1"/>
              </a:buClr>
              <a:buSzPts val="2000"/>
              <a:buNone/>
            </a:pPr>
            <a:r>
              <a:rPr lang="en" sz="2000">
                <a:latin typeface="Courier New"/>
                <a:ea typeface="Courier New"/>
                <a:cs typeface="Courier New"/>
                <a:sym typeface="Courier New"/>
              </a:rPr>
              <a:t>['Hello', ' how are you today?']</a:t>
            </a:r>
            <a:endParaRPr/>
          </a:p>
          <a:p>
            <a:pPr indent="0" lvl="0" marL="45720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457200" rtl="0" algn="l">
              <a:spcBef>
                <a:spcPts val="400"/>
              </a:spcBef>
              <a:spcAft>
                <a:spcPts val="0"/>
              </a:spcAft>
              <a:buClr>
                <a:schemeClr val="dk1"/>
              </a:buClr>
              <a:buSzPts val="2000"/>
              <a:buNone/>
            </a:pPr>
            <a:r>
              <a:t/>
            </a:r>
            <a:endParaRPr sz="2000">
              <a:latin typeface="Courier New"/>
              <a:ea typeface="Courier New"/>
              <a:cs typeface="Courier New"/>
              <a:sym typeface="Courier New"/>
            </a:endParaRPr>
          </a:p>
          <a:p>
            <a:pPr indent="0" lvl="0" marL="457200" rtl="0" algn="l">
              <a:spcBef>
                <a:spcPts val="400"/>
              </a:spcBef>
              <a:spcAft>
                <a:spcPts val="0"/>
              </a:spcAft>
              <a:buClr>
                <a:schemeClr val="dk1"/>
              </a:buClr>
              <a:buSzPts val="2000"/>
              <a:buNone/>
            </a:pPr>
            <a:r>
              <a:rPr lang="en" sz="2000">
                <a:latin typeface="Courier New"/>
                <a:ea typeface="Courier New"/>
                <a:cs typeface="Courier New"/>
                <a:sym typeface="Courier New"/>
              </a:rPr>
              <a:t>&gt;&gt;&gt; sentence.split(None, 2)</a:t>
            </a:r>
            <a:endParaRPr/>
          </a:p>
          <a:p>
            <a:pPr indent="0" lvl="0" marL="457200" rtl="0" algn="l">
              <a:spcBef>
                <a:spcPts val="400"/>
              </a:spcBef>
              <a:spcAft>
                <a:spcPts val="0"/>
              </a:spcAft>
              <a:buClr>
                <a:schemeClr val="dk1"/>
              </a:buClr>
              <a:buSzPts val="2000"/>
              <a:buNone/>
            </a:pPr>
            <a:r>
              <a:rPr lang="en" sz="2000">
                <a:latin typeface="Courier New"/>
                <a:ea typeface="Courier New"/>
                <a:cs typeface="Courier New"/>
                <a:sym typeface="Courier New"/>
              </a:rPr>
              <a:t>['Hello,', 'how', 'are you today?']</a:t>
            </a:r>
            <a:endParaRPr/>
          </a:p>
        </p:txBody>
      </p:sp>
      <p:sp>
        <p:nvSpPr>
          <p:cNvPr id="729" name="Google Shape;729;p51"/>
          <p:cNvSpPr txBox="1"/>
          <p:nvPr/>
        </p:nvSpPr>
        <p:spPr>
          <a:xfrm>
            <a:off x="6934200" y="2743200"/>
            <a:ext cx="16764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Notice that now the comma is removed, but spaces are not!</a:t>
            </a:r>
            <a:endParaRPr/>
          </a:p>
        </p:txBody>
      </p:sp>
      <p:sp>
        <p:nvSpPr>
          <p:cNvPr id="730" name="Google Shape;730;p51"/>
          <p:cNvSpPr txBox="1"/>
          <p:nvPr/>
        </p:nvSpPr>
        <p:spPr>
          <a:xfrm>
            <a:off x="6934200" y="3962400"/>
            <a:ext cx="19812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alibri"/>
              <a:buNone/>
            </a:pPr>
            <a:r>
              <a:rPr i="1" lang="en" sz="1400">
                <a:solidFill>
                  <a:schemeClr val="dk1"/>
                </a:solidFill>
                <a:latin typeface="Calibri"/>
                <a:ea typeface="Calibri"/>
                <a:cs typeface="Calibri"/>
                <a:sym typeface="Calibri"/>
              </a:rPr>
              <a:t>maxsplit </a:t>
            </a:r>
            <a:r>
              <a:rPr lang="en" sz="1400">
                <a:solidFill>
                  <a:schemeClr val="dk1"/>
                </a:solidFill>
                <a:latin typeface="Calibri"/>
                <a:ea typeface="Calibri"/>
                <a:cs typeface="Calibri"/>
                <a:sym typeface="Calibri"/>
              </a:rPr>
              <a:t>must always be the second parameter. So if we don't want to specify a delimiter,  we can put </a:t>
            </a:r>
            <a:r>
              <a:rPr lang="en" sz="1400">
                <a:solidFill>
                  <a:schemeClr val="dk1"/>
                </a:solidFill>
                <a:latin typeface="Courier New"/>
                <a:ea typeface="Courier New"/>
                <a:cs typeface="Courier New"/>
                <a:sym typeface="Courier New"/>
              </a:rPr>
              <a:t>None</a:t>
            </a:r>
            <a:r>
              <a:rPr lang="en" sz="1400">
                <a:solidFill>
                  <a:schemeClr val="dk1"/>
                </a:solidFill>
                <a:latin typeface="Calibri"/>
                <a:ea typeface="Calibri"/>
                <a:cs typeface="Calibri"/>
                <a:sym typeface="Calibri"/>
              </a:rPr>
              <a:t> instead as a placeholder.</a:t>
            </a:r>
            <a:endParaRPr/>
          </a:p>
        </p:txBody>
      </p:sp>
      <p:sp>
        <p:nvSpPr>
          <p:cNvPr id="731" name="Google Shape;731;p51"/>
          <p:cNvSpPr/>
          <p:nvPr/>
        </p:nvSpPr>
        <p:spPr>
          <a:xfrm>
            <a:off x="6553200" y="2438400"/>
            <a:ext cx="152400" cy="1295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51"/>
          <p:cNvSpPr/>
          <p:nvPr/>
        </p:nvSpPr>
        <p:spPr>
          <a:xfrm>
            <a:off x="6553200" y="3962400"/>
            <a:ext cx="152400" cy="12954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5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Why is </a:t>
            </a:r>
            <a:r>
              <a:rPr lang="en">
                <a:latin typeface="Courier New"/>
                <a:ea typeface="Courier New"/>
                <a:cs typeface="Courier New"/>
                <a:sym typeface="Courier New"/>
              </a:rPr>
              <a:t>.split()</a:t>
            </a:r>
            <a:r>
              <a:rPr lang="en"/>
              <a:t> important?</a:t>
            </a:r>
            <a:endParaRPr/>
          </a:p>
        </p:txBody>
      </p:sp>
      <p:sp>
        <p:nvSpPr>
          <p:cNvPr id="738" name="Google Shape;738;p52"/>
          <p:cNvSpPr txBox="1"/>
          <p:nvPr>
            <p:ph idx="1" type="body"/>
          </p:nvPr>
        </p:nvSpPr>
        <p:spPr>
          <a:xfrm>
            <a:off x="457200" y="2209800"/>
            <a:ext cx="8229600" cy="391636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200"/>
              <a:buNone/>
            </a:pPr>
            <a:r>
              <a:rPr lang="en"/>
              <a:t>This is perhaps the single most useful tool for parsing a text file (for what I do, anyway). </a:t>
            </a:r>
            <a:endParaRPr/>
          </a:p>
          <a:p>
            <a:pPr indent="0" lvl="0" marL="0" rtl="0" algn="ctr">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rPr lang="en"/>
              <a:t>Let's take a look at a real-life example.</a:t>
            </a:r>
            <a:endParaRP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5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A more realistic example: </a:t>
            </a:r>
            <a:br>
              <a:rPr lang="en" sz="3600"/>
            </a:br>
            <a:r>
              <a:rPr lang="en" sz="3600"/>
              <a:t>parsing a data file</a:t>
            </a:r>
            <a:endParaRPr/>
          </a:p>
        </p:txBody>
      </p:sp>
      <p:sp>
        <p:nvSpPr>
          <p:cNvPr id="744" name="Google Shape;744;p53"/>
          <p:cNvSpPr txBox="1"/>
          <p:nvPr>
            <p:ph idx="1" type="body"/>
          </p:nvPr>
        </p:nvSpPr>
        <p:spPr>
          <a:xfrm>
            <a:off x="457200" y="1600201"/>
            <a:ext cx="8229600" cy="13715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83"/>
              <a:buFont typeface="Arial"/>
              <a:buNone/>
            </a:pPr>
            <a:r>
              <a:rPr lang="en" sz="2800"/>
              <a:t>A data file organized in rows and columns (data "table") can be easily parsed using a combination of a </a:t>
            </a:r>
            <a:r>
              <a:rPr lang="en" sz="2400">
                <a:latin typeface="Courier New"/>
                <a:ea typeface="Courier New"/>
                <a:cs typeface="Courier New"/>
                <a:sym typeface="Courier New"/>
              </a:rPr>
              <a:t>for</a:t>
            </a:r>
            <a:r>
              <a:rPr lang="en" sz="2800"/>
              <a:t> loop and </a:t>
            </a:r>
            <a:r>
              <a:rPr lang="en" sz="2400">
                <a:latin typeface="Courier New"/>
                <a:ea typeface="Courier New"/>
                <a:cs typeface="Courier New"/>
                <a:sym typeface="Courier New"/>
              </a:rPr>
              <a:t>.split()</a:t>
            </a:r>
            <a:r>
              <a:rPr lang="en" sz="2800"/>
              <a:t>.</a:t>
            </a:r>
            <a:endParaRP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5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A more realistic example: </a:t>
            </a:r>
            <a:br>
              <a:rPr lang="en" sz="3600"/>
            </a:br>
            <a:r>
              <a:rPr lang="en" sz="3600"/>
              <a:t>parsing a data file</a:t>
            </a:r>
            <a:endParaRPr/>
          </a:p>
        </p:txBody>
      </p:sp>
      <p:sp>
        <p:nvSpPr>
          <p:cNvPr id="750" name="Google Shape;750;p54"/>
          <p:cNvSpPr txBox="1"/>
          <p:nvPr>
            <p:ph idx="1" type="body"/>
          </p:nvPr>
        </p:nvSpPr>
        <p:spPr>
          <a:xfrm>
            <a:off x="457200" y="1600201"/>
            <a:ext cx="8229600" cy="144779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83"/>
              <a:buFont typeface="Arial"/>
              <a:buNone/>
            </a:pPr>
            <a:r>
              <a:rPr lang="en" sz="2800"/>
              <a:t>A data file organized in rows and columns (data "table") can be easily parsed using a combination of a </a:t>
            </a:r>
            <a:r>
              <a:rPr lang="en" sz="2400">
                <a:latin typeface="Courier New"/>
                <a:ea typeface="Courier New"/>
                <a:cs typeface="Courier New"/>
                <a:sym typeface="Courier New"/>
              </a:rPr>
              <a:t>for</a:t>
            </a:r>
            <a:r>
              <a:rPr lang="en" sz="2800"/>
              <a:t> loop and </a:t>
            </a:r>
            <a:r>
              <a:rPr lang="en" sz="2400">
                <a:latin typeface="Courier New"/>
                <a:ea typeface="Courier New"/>
                <a:cs typeface="Courier New"/>
                <a:sym typeface="Courier New"/>
              </a:rPr>
              <a:t>.split()</a:t>
            </a:r>
            <a:r>
              <a:rPr lang="en" sz="2800"/>
              <a:t>.</a:t>
            </a:r>
            <a:endParaRPr/>
          </a:p>
        </p:txBody>
      </p:sp>
      <p:sp>
        <p:nvSpPr>
          <p:cNvPr id="751" name="Google Shape;751;p54"/>
          <p:cNvSpPr txBox="1"/>
          <p:nvPr/>
        </p:nvSpPr>
        <p:spPr>
          <a:xfrm>
            <a:off x="304800" y="3803995"/>
            <a:ext cx="8636099" cy="2757088"/>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knownGene	Gene	InitCodon	DistCDS	Frame	InitContext	CDSLen	PeakSt	PeakWidth	#Reads	PeakScore	Codon	Product</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uc007afd.1	Mrpl15	248	79	1	AATATGG	15	247	2	368	2.61	aug	internal-out-of-frame</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uc007afh.1	Lypla1	36	5	0	AACATGT	225	34	4	783	3.27	aug	n-term-trunc</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uc007afi.1	Tcea1	28	-24	0	GGCTTGT	325	27	3	446	1.43	nearcog	n-term-ext</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uc007afi.1	Tcea1	100	0	0	GCCATGG	301	99	3	3852	3.79	aug	canonical</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uc007afn.1	Atp6v1h	100	-13	-1	GCTATCC	10	99	3	728	0.77	nearcog	uorf</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uc007afn.1	Atp6v1h	149	3	0	AAGATGG	480	147	3	1407	1.36	aug	n-term-trunc</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uc007agb.1	Pcmtd1	120	-97	-1	GCGCTGG	45	119	3	65	0.75	nearcog	uorf</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uc007agb.1	Pcmtd1	265	-49	0	GCGCTGC	42	264	3	133	0.86	nearcog	uorf</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uc007agb.1	Pcmtd1	412	0	0	GTCATGG	357	411	3	246	1.60	aug	canonical</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uc007agb.1	Pcmtd1	737	108	1	ATCATGG	44	735	3	93	2.37	aug	internal-out-of-frame</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uc007agb.1	Pcmtd1	890	159	1	AGTATGA	17	889	2	87	1.32	aug	internal-out-of-frame</a:t>
            </a:r>
            <a:endParaRPr/>
          </a:p>
          <a:p>
            <a:pPr indent="0" lvl="0" marL="0" marR="0" rtl="0" algn="l">
              <a:spcBef>
                <a:spcPts val="600"/>
              </a:spcBef>
              <a:spcAft>
                <a:spcPts val="0"/>
              </a:spcAft>
              <a:buClr>
                <a:srgbClr val="000000"/>
              </a:buClr>
              <a:buSzPts val="1100"/>
              <a:buFont typeface="Arial"/>
              <a:buNone/>
            </a:pPr>
            <a:r>
              <a:rPr lang="en" sz="800">
                <a:solidFill>
                  <a:schemeClr val="dk1"/>
                </a:solidFill>
                <a:latin typeface="Courier New"/>
                <a:ea typeface="Courier New"/>
                <a:cs typeface="Courier New"/>
                <a:sym typeface="Courier New"/>
              </a:rPr>
              <a:t>uc007agk.1	Rrs1	25	-19	0	GTAGTGG	10	25	1	927	1.52	nearcog	uorf</a:t>
            </a:r>
            <a:endParaRPr/>
          </a:p>
        </p:txBody>
      </p:sp>
      <p:sp>
        <p:nvSpPr>
          <p:cNvPr id="752" name="Google Shape;752;p54"/>
          <p:cNvSpPr/>
          <p:nvPr/>
        </p:nvSpPr>
        <p:spPr>
          <a:xfrm>
            <a:off x="304800" y="3352800"/>
            <a:ext cx="18935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Example data file:</a:t>
            </a:r>
            <a:endParaRP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5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Let's say I just want to extract the 6th column of each row (in this case, the initiation context for each start site).</a:t>
            </a:r>
            <a:endParaRPr/>
          </a:p>
          <a:p>
            <a:pPr indent="-190500" lvl="0" marL="34290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 sz="2400"/>
              <a:t>Code:</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inFile = "init_sites.txt"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 = </a:t>
            </a:r>
            <a:r>
              <a:rPr b="1" lang="en" sz="1400">
                <a:solidFill>
                  <a:schemeClr val="accent1"/>
                </a:solidFill>
                <a:latin typeface="Courier New"/>
                <a:ea typeface="Courier New"/>
                <a:cs typeface="Courier New"/>
                <a:sym typeface="Courier New"/>
              </a:rPr>
              <a:t>open</a:t>
            </a:r>
            <a:r>
              <a:rPr lang="en" sz="1400">
                <a:latin typeface="Courier New"/>
                <a:ea typeface="Courier New"/>
                <a:cs typeface="Courier New"/>
                <a:sym typeface="Courier New"/>
              </a:rPr>
              <a:t>(inFile, 'r')</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input.readline() </a:t>
            </a:r>
            <a:r>
              <a:rPr i="1" lang="en" sz="1400">
                <a:solidFill>
                  <a:schemeClr val="accent3"/>
                </a:solidFill>
                <a:latin typeface="Courier New"/>
                <a:ea typeface="Courier New"/>
                <a:cs typeface="Courier New"/>
                <a:sym typeface="Courier New"/>
              </a:rPr>
              <a:t>#skip header</a:t>
            </a:r>
            <a:endParaRPr/>
          </a:p>
          <a:p>
            <a:pPr indent="-254000" lvl="0" marL="342900" rtl="0" algn="l">
              <a:spcBef>
                <a:spcPts val="280"/>
              </a:spcBef>
              <a:spcAft>
                <a:spcPts val="0"/>
              </a:spcAft>
              <a:buClr>
                <a:schemeClr val="dk1"/>
              </a:buClr>
              <a:buSzPts val="1400"/>
              <a:buNone/>
            </a:pPr>
            <a:r>
              <a:t/>
            </a:r>
            <a:endParaRPr i="1" sz="1400">
              <a:solidFill>
                <a:srgbClr val="999999"/>
              </a:solidFill>
              <a:latin typeface="Courier New"/>
              <a:ea typeface="Courier New"/>
              <a:cs typeface="Courier New"/>
              <a:sym typeface="Courier New"/>
            </a:endParaRPr>
          </a:p>
          <a:p>
            <a:pPr indent="-342900" lvl="0" marL="342900" rtl="0" algn="l">
              <a:spcBef>
                <a:spcPts val="280"/>
              </a:spcBef>
              <a:spcAft>
                <a:spcPts val="0"/>
              </a:spcAft>
              <a:buClr>
                <a:schemeClr val="accent1"/>
              </a:buClr>
              <a:buSzPts val="1400"/>
              <a:buNone/>
            </a:pPr>
            <a:r>
              <a:rPr b="1" lang="en" sz="1400">
                <a:solidFill>
                  <a:schemeClr val="accent1"/>
                </a:solidFill>
                <a:latin typeface="Courier New"/>
                <a:ea typeface="Courier New"/>
                <a:cs typeface="Courier New"/>
                <a:sym typeface="Courier New"/>
              </a:rPr>
              <a:t>for</a:t>
            </a:r>
            <a:r>
              <a:rPr lang="en" sz="1400">
                <a:latin typeface="Courier New"/>
                <a:ea typeface="Courier New"/>
                <a:cs typeface="Courier New"/>
                <a:sym typeface="Courier New"/>
              </a:rPr>
              <a:t> line </a:t>
            </a:r>
            <a:r>
              <a:rPr b="1" lang="en" sz="1400">
                <a:solidFill>
                  <a:schemeClr val="accent1"/>
                </a:solidFill>
                <a:latin typeface="Courier New"/>
                <a:ea typeface="Courier New"/>
                <a:cs typeface="Courier New"/>
                <a:sym typeface="Courier New"/>
              </a:rPr>
              <a:t>in</a:t>
            </a:r>
            <a:r>
              <a:rPr lang="en" sz="1400">
                <a:latin typeface="Courier New"/>
                <a:ea typeface="Courier New"/>
                <a:cs typeface="Courier New"/>
                <a:sym typeface="Courier New"/>
              </a:rPr>
              <a:t> input: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line = line.rstrip('\n')</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data = line.split() </a:t>
            </a:r>
            <a:r>
              <a:rPr i="1" lang="en" sz="1400">
                <a:solidFill>
                  <a:schemeClr val="accent3"/>
                </a:solidFill>
                <a:latin typeface="Courier New"/>
                <a:ea typeface="Courier New"/>
                <a:cs typeface="Courier New"/>
                <a:sym typeface="Courier New"/>
              </a:rPr>
              <a:t>#splits line on tabs</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a:t>
            </a:r>
            <a:r>
              <a:rPr b="1" lang="en" sz="1400">
                <a:solidFill>
                  <a:schemeClr val="accent1"/>
                </a:solidFill>
                <a:latin typeface="Courier New"/>
                <a:ea typeface="Courier New"/>
                <a:cs typeface="Courier New"/>
                <a:sym typeface="Courier New"/>
              </a:rPr>
              <a:t>print(</a:t>
            </a:r>
            <a:r>
              <a:rPr lang="en" sz="1400">
                <a:latin typeface="Courier New"/>
                <a:ea typeface="Courier New"/>
                <a:cs typeface="Courier New"/>
                <a:sym typeface="Courier New"/>
              </a:rPr>
              <a:t>data[5]) </a:t>
            </a:r>
            <a:r>
              <a:rPr i="1" lang="en" sz="1400">
                <a:solidFill>
                  <a:schemeClr val="accent3"/>
                </a:solidFill>
                <a:latin typeface="Courier New"/>
                <a:ea typeface="Courier New"/>
                <a:cs typeface="Courier New"/>
                <a:sym typeface="Courier New"/>
              </a:rPr>
              <a:t>#6th column = index 5</a:t>
            </a:r>
            <a:endParaRPr/>
          </a:p>
          <a:p>
            <a:pPr indent="-254000" lvl="0" marL="342900" rtl="0" algn="l">
              <a:spcBef>
                <a:spcPts val="280"/>
              </a:spcBef>
              <a:spcAft>
                <a:spcPts val="0"/>
              </a:spcAft>
              <a:buClr>
                <a:schemeClr val="dk1"/>
              </a:buClr>
              <a:buSzPts val="1400"/>
              <a:buNone/>
            </a:pPr>
            <a:r>
              <a:t/>
            </a:r>
            <a:endParaRPr i="1" sz="1400">
              <a:solidFill>
                <a:srgbClr val="999999"/>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input.close()</a:t>
            </a:r>
            <a:endParaRPr/>
          </a:p>
        </p:txBody>
      </p:sp>
      <p:sp>
        <p:nvSpPr>
          <p:cNvPr id="758" name="Google Shape;758;p5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A more realistic example: </a:t>
            </a:r>
            <a:br>
              <a:rPr lang="en" sz="3600"/>
            </a:br>
            <a:r>
              <a:rPr lang="en" sz="3600"/>
              <a:t>parsing a data file</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5d72d9d035_0_49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can we fix this code?</a:t>
            </a:r>
            <a:endParaRPr/>
          </a:p>
        </p:txBody>
      </p:sp>
      <p:pic>
        <p:nvPicPr>
          <p:cNvPr id="244" name="Google Shape;244;g5d72d9d035_0_495"/>
          <p:cNvPicPr preferRelativeResize="0"/>
          <p:nvPr/>
        </p:nvPicPr>
        <p:blipFill rotWithShape="1">
          <a:blip r:embed="rId3">
            <a:alphaModFix/>
          </a:blip>
          <a:srcRect b="51380" l="12896" r="57005" t="32312"/>
          <a:stretch/>
        </p:blipFill>
        <p:spPr>
          <a:xfrm>
            <a:off x="718226" y="1774659"/>
            <a:ext cx="7815101" cy="2381724"/>
          </a:xfrm>
          <a:prstGeom prst="rect">
            <a:avLst/>
          </a:prstGeom>
          <a:noFill/>
          <a:ln>
            <a:noFill/>
          </a:ln>
        </p:spPr>
      </p:pic>
      <p:sp>
        <p:nvSpPr>
          <p:cNvPr id="245" name="Google Shape;245;g5d72d9d035_0_495"/>
          <p:cNvSpPr txBox="1"/>
          <p:nvPr/>
        </p:nvSpPr>
        <p:spPr>
          <a:xfrm>
            <a:off x="457200" y="4242150"/>
            <a:ext cx="7364700" cy="91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latin typeface="Calibri"/>
                <a:ea typeface="Calibri"/>
                <a:cs typeface="Calibri"/>
                <a:sym typeface="Calibri"/>
              </a:rPr>
              <a:t>ANSWER</a:t>
            </a:r>
            <a:r>
              <a:rPr lang="en" sz="2400">
                <a:latin typeface="Calibri"/>
                <a:ea typeface="Calibri"/>
                <a:cs typeface="Calibri"/>
                <a:sym typeface="Calibri"/>
              </a:rPr>
              <a:t>: INCREMENT BY 13</a:t>
            </a:r>
            <a:endParaRPr sz="2400">
              <a:latin typeface="Calibri"/>
              <a:ea typeface="Calibri"/>
              <a:cs typeface="Calibri"/>
              <a:sym typeface="Calibri"/>
            </a:endParaRPr>
          </a:p>
        </p:txBody>
      </p:sp>
      <p:pic>
        <p:nvPicPr>
          <p:cNvPr id="246" name="Google Shape;246;g5d72d9d035_0_495"/>
          <p:cNvPicPr preferRelativeResize="0"/>
          <p:nvPr/>
        </p:nvPicPr>
        <p:blipFill rotWithShape="1">
          <a:blip r:embed="rId4">
            <a:alphaModFix/>
          </a:blip>
          <a:srcRect b="59847" l="13041" r="66041" t="32230"/>
          <a:stretch/>
        </p:blipFill>
        <p:spPr>
          <a:xfrm>
            <a:off x="914725" y="5239925"/>
            <a:ext cx="5364998" cy="1142999"/>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5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Let's say I just want to extract the 6th column of each row (in this case, the initiation context for each start site).</a:t>
            </a:r>
            <a:endParaRPr/>
          </a:p>
          <a:p>
            <a:pPr indent="-190500" lvl="0" marL="34290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 sz="2400"/>
              <a:t>Code:</a:t>
            </a:r>
            <a:endParaRPr/>
          </a:p>
          <a:p>
            <a:pPr indent="0" lvl="0" marL="0" rtl="0" algn="l">
              <a:spcBef>
                <a:spcPts val="280"/>
              </a:spcBef>
              <a:spcAft>
                <a:spcPts val="0"/>
              </a:spcAft>
              <a:buClr>
                <a:schemeClr val="dk1"/>
              </a:buClr>
              <a:buSzPts val="1400"/>
              <a:buNone/>
            </a:pPr>
            <a:r>
              <a:rPr lang="en" sz="1400">
                <a:latin typeface="Courier New"/>
                <a:ea typeface="Courier New"/>
                <a:cs typeface="Courier New"/>
                <a:sym typeface="Courier New"/>
              </a:rPr>
              <a:t>inFile = "init_sites.txt"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 = </a:t>
            </a:r>
            <a:r>
              <a:rPr b="1" lang="en" sz="1400">
                <a:solidFill>
                  <a:schemeClr val="accent1"/>
                </a:solidFill>
                <a:latin typeface="Courier New"/>
                <a:ea typeface="Courier New"/>
                <a:cs typeface="Courier New"/>
                <a:sym typeface="Courier New"/>
              </a:rPr>
              <a:t>open</a:t>
            </a:r>
            <a:r>
              <a:rPr lang="en" sz="1400">
                <a:latin typeface="Courier New"/>
                <a:ea typeface="Courier New"/>
                <a:cs typeface="Courier New"/>
                <a:sym typeface="Courier New"/>
              </a:rPr>
              <a:t>(inFile, 'r')</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input.readline() </a:t>
            </a:r>
            <a:r>
              <a:rPr i="1" lang="en" sz="1400">
                <a:solidFill>
                  <a:schemeClr val="accent3"/>
                </a:solidFill>
                <a:latin typeface="Courier New"/>
                <a:ea typeface="Courier New"/>
                <a:cs typeface="Courier New"/>
                <a:sym typeface="Courier New"/>
              </a:rPr>
              <a:t>#skip header</a:t>
            </a:r>
            <a:endParaRPr/>
          </a:p>
          <a:p>
            <a:pPr indent="-254000" lvl="0" marL="342900" rtl="0" algn="l">
              <a:spcBef>
                <a:spcPts val="280"/>
              </a:spcBef>
              <a:spcAft>
                <a:spcPts val="0"/>
              </a:spcAft>
              <a:buClr>
                <a:schemeClr val="dk1"/>
              </a:buClr>
              <a:buSzPts val="1400"/>
              <a:buNone/>
            </a:pPr>
            <a:r>
              <a:t/>
            </a:r>
            <a:endParaRPr i="1" sz="1400">
              <a:solidFill>
                <a:srgbClr val="999999"/>
              </a:solidFill>
              <a:latin typeface="Courier New"/>
              <a:ea typeface="Courier New"/>
              <a:cs typeface="Courier New"/>
              <a:sym typeface="Courier New"/>
            </a:endParaRPr>
          </a:p>
          <a:p>
            <a:pPr indent="-342900" lvl="0" marL="342900" rtl="0" algn="l">
              <a:spcBef>
                <a:spcPts val="280"/>
              </a:spcBef>
              <a:spcAft>
                <a:spcPts val="0"/>
              </a:spcAft>
              <a:buClr>
                <a:schemeClr val="accent1"/>
              </a:buClr>
              <a:buSzPts val="1400"/>
              <a:buNone/>
            </a:pPr>
            <a:r>
              <a:rPr b="1" lang="en" sz="1400">
                <a:solidFill>
                  <a:schemeClr val="accent1"/>
                </a:solidFill>
                <a:latin typeface="Courier New"/>
                <a:ea typeface="Courier New"/>
                <a:cs typeface="Courier New"/>
                <a:sym typeface="Courier New"/>
              </a:rPr>
              <a:t>for</a:t>
            </a:r>
            <a:r>
              <a:rPr lang="en" sz="1400">
                <a:latin typeface="Courier New"/>
                <a:ea typeface="Courier New"/>
                <a:cs typeface="Courier New"/>
                <a:sym typeface="Courier New"/>
              </a:rPr>
              <a:t> line </a:t>
            </a:r>
            <a:r>
              <a:rPr b="1" lang="en" sz="1400">
                <a:solidFill>
                  <a:schemeClr val="accent1"/>
                </a:solidFill>
                <a:latin typeface="Courier New"/>
                <a:ea typeface="Courier New"/>
                <a:cs typeface="Courier New"/>
                <a:sym typeface="Courier New"/>
              </a:rPr>
              <a:t>in</a:t>
            </a:r>
            <a:r>
              <a:rPr lang="en" sz="1400">
                <a:latin typeface="Courier New"/>
                <a:ea typeface="Courier New"/>
                <a:cs typeface="Courier New"/>
                <a:sym typeface="Courier New"/>
              </a:rPr>
              <a:t> input:</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line = line.rstrip('\n')</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data = line.split() </a:t>
            </a:r>
            <a:r>
              <a:rPr i="1" lang="en" sz="1400">
                <a:solidFill>
                  <a:schemeClr val="accent3"/>
                </a:solidFill>
                <a:latin typeface="Courier New"/>
                <a:ea typeface="Courier New"/>
                <a:cs typeface="Courier New"/>
                <a:sym typeface="Courier New"/>
              </a:rPr>
              <a:t>#splits line on whitespace</a:t>
            </a:r>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	</a:t>
            </a:r>
            <a:r>
              <a:rPr b="1" lang="en" sz="1400">
                <a:solidFill>
                  <a:schemeClr val="accent1"/>
                </a:solidFill>
                <a:latin typeface="Courier New"/>
                <a:ea typeface="Courier New"/>
                <a:cs typeface="Courier New"/>
                <a:sym typeface="Courier New"/>
              </a:rPr>
              <a:t>print(</a:t>
            </a:r>
            <a:r>
              <a:rPr lang="en" sz="1400">
                <a:latin typeface="Courier New"/>
                <a:ea typeface="Courier New"/>
                <a:cs typeface="Courier New"/>
                <a:sym typeface="Courier New"/>
              </a:rPr>
              <a:t>data[5]) </a:t>
            </a:r>
            <a:r>
              <a:rPr i="1" lang="en" sz="1400">
                <a:solidFill>
                  <a:schemeClr val="accent3"/>
                </a:solidFill>
                <a:latin typeface="Courier New"/>
                <a:ea typeface="Courier New"/>
                <a:cs typeface="Courier New"/>
                <a:sym typeface="Courier New"/>
              </a:rPr>
              <a:t>#6th column = index 5</a:t>
            </a:r>
            <a:endParaRPr/>
          </a:p>
          <a:p>
            <a:pPr indent="-254000" lvl="0" marL="342900" rtl="0" algn="l">
              <a:spcBef>
                <a:spcPts val="280"/>
              </a:spcBef>
              <a:spcAft>
                <a:spcPts val="0"/>
              </a:spcAft>
              <a:buClr>
                <a:schemeClr val="dk1"/>
              </a:buClr>
              <a:buSzPts val="1400"/>
              <a:buNone/>
            </a:pPr>
            <a:r>
              <a:t/>
            </a:r>
            <a:endParaRPr i="1" sz="1400">
              <a:solidFill>
                <a:srgbClr val="999999"/>
              </a:solidFill>
              <a:latin typeface="Courier New"/>
              <a:ea typeface="Courier New"/>
              <a:cs typeface="Courier New"/>
              <a:sym typeface="Courier New"/>
            </a:endParaRPr>
          </a:p>
          <a:p>
            <a:pPr indent="-342900" lvl="0" marL="342900" rtl="0" algn="l">
              <a:spcBef>
                <a:spcPts val="280"/>
              </a:spcBef>
              <a:spcAft>
                <a:spcPts val="0"/>
              </a:spcAft>
              <a:buClr>
                <a:schemeClr val="dk1"/>
              </a:buClr>
              <a:buSzPts val="1400"/>
              <a:buNone/>
            </a:pPr>
            <a:r>
              <a:rPr lang="en" sz="1400">
                <a:latin typeface="Courier New"/>
                <a:ea typeface="Courier New"/>
                <a:cs typeface="Courier New"/>
                <a:sym typeface="Courier New"/>
              </a:rPr>
              <a:t>input.close()</a:t>
            </a:r>
            <a:endParaRPr/>
          </a:p>
        </p:txBody>
      </p:sp>
      <p:sp>
        <p:nvSpPr>
          <p:cNvPr id="764" name="Google Shape;764;p56"/>
          <p:cNvSpPr txBox="1"/>
          <p:nvPr/>
        </p:nvSpPr>
        <p:spPr>
          <a:xfrm>
            <a:off x="6324600" y="2743200"/>
            <a:ext cx="2057400" cy="38862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rPr lang="en" sz="2400">
                <a:solidFill>
                  <a:schemeClr val="dk1"/>
                </a:solidFill>
                <a:latin typeface="Calibri"/>
                <a:ea typeface="Calibri"/>
                <a:cs typeface="Calibri"/>
                <a:sym typeface="Calibri"/>
              </a:rPr>
              <a:t>Output:</a:t>
            </a:r>
            <a:endParaRPr/>
          </a:p>
          <a:p>
            <a:pPr indent="0" lvl="1" marL="457200" marR="0" rtl="0" algn="l">
              <a:spcBef>
                <a:spcPts val="600"/>
              </a:spcBef>
              <a:spcAft>
                <a:spcPts val="0"/>
              </a:spcAft>
              <a:buNone/>
            </a:pPr>
            <a:r>
              <a:rPr b="0" i="0" lang="en" sz="1800" u="none" cap="none" strike="noStrike">
                <a:solidFill>
                  <a:schemeClr val="dk1"/>
                </a:solidFill>
                <a:latin typeface="Courier New"/>
                <a:ea typeface="Courier New"/>
                <a:cs typeface="Courier New"/>
                <a:sym typeface="Courier New"/>
              </a:rPr>
              <a:t>AATATGG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AACATGT</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GGCTTGT</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GCCATGG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GCTATCC</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AAGATGG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GCGCTGG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GCGCTGC</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GTCATGG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ATCATGG</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AGTATGA</a:t>
            </a:r>
            <a:endParaRPr/>
          </a:p>
          <a:p>
            <a:pPr indent="0" lvl="1" marL="457200" marR="0" rtl="0" algn="l">
              <a:spcBef>
                <a:spcPts val="0"/>
              </a:spcBef>
              <a:spcAft>
                <a:spcPts val="0"/>
              </a:spcAft>
              <a:buNone/>
            </a:pPr>
            <a:r>
              <a:rPr b="0" i="0" lang="en" sz="1800" u="none" cap="none" strike="noStrike">
                <a:solidFill>
                  <a:schemeClr val="dk1"/>
                </a:solidFill>
                <a:latin typeface="Courier New"/>
                <a:ea typeface="Courier New"/>
                <a:cs typeface="Courier New"/>
                <a:sym typeface="Courier New"/>
              </a:rPr>
              <a:t>GTAGTGG</a:t>
            </a:r>
            <a:endParaRPr/>
          </a:p>
        </p:txBody>
      </p:sp>
      <p:sp>
        <p:nvSpPr>
          <p:cNvPr id="765" name="Google Shape;765;p5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A more realistic example: </a:t>
            </a:r>
            <a:br>
              <a:rPr lang="en" sz="3600"/>
            </a:br>
            <a:r>
              <a:rPr lang="en" sz="3600"/>
              <a:t>parsing a data file</a:t>
            </a:r>
            <a:endParaRP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g5d72d9d035_0_110"/>
          <p:cNvSpPr txBox="1"/>
          <p:nvPr>
            <p:ph type="ctrTitle"/>
          </p:nvPr>
        </p:nvSpPr>
        <p:spPr>
          <a:xfrm>
            <a:off x="685800" y="2693988"/>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3</a:t>
            </a:r>
            <a:r>
              <a:rPr lang="en">
                <a:latin typeface="Calibri"/>
                <a:ea typeface="Calibri"/>
                <a:cs typeface="Calibri"/>
                <a:sym typeface="Calibri"/>
              </a:rPr>
              <a:t>. </a:t>
            </a:r>
            <a:r>
              <a:rPr lang="en"/>
              <a:t>Nested Lists</a:t>
            </a:r>
            <a:endParaRPr>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5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Nested lists</a:t>
            </a:r>
            <a:endParaRPr/>
          </a:p>
        </p:txBody>
      </p:sp>
      <p:sp>
        <p:nvSpPr>
          <p:cNvPr id="776" name="Google Shape;776;p5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A list can hold pretty much anything, including other lists:</a:t>
            </a:r>
            <a:endParaRPr/>
          </a:p>
          <a:p>
            <a:pPr indent="-190500" lvl="0" marL="342900" rtl="0" algn="l">
              <a:spcBef>
                <a:spcPts val="480"/>
              </a:spcBef>
              <a:spcAft>
                <a:spcPts val="0"/>
              </a:spcAft>
              <a:buClr>
                <a:schemeClr val="dk1"/>
              </a:buClr>
              <a:buSzPts val="2400"/>
              <a:buNone/>
            </a:pPr>
            <a:r>
              <a:t/>
            </a:r>
            <a:endParaRPr sz="2400"/>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geneList = [["uc007agk.1", "Rrs1"], ["uc007ahe.1", "Cops5"], ["uc007bgr.1", "Creb1"]]</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geneList[1]</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['uc007ahe.1', 'Cops5']</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geneList[1][0]</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'uc007ahe.1'</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You can access individual items in a list of lists using double indexing: </a:t>
            </a:r>
            <a:r>
              <a:rPr lang="en" sz="2400">
                <a:latin typeface="Courier New"/>
                <a:ea typeface="Courier New"/>
                <a:cs typeface="Courier New"/>
                <a:sym typeface="Courier New"/>
              </a:rPr>
              <a:t>list[index][subindex]</a:t>
            </a:r>
            <a:endParaRPr/>
          </a:p>
          <a:p>
            <a:pPr indent="-190500" lvl="0" marL="342900" rtl="0" algn="l">
              <a:spcBef>
                <a:spcPts val="480"/>
              </a:spcBef>
              <a:spcAft>
                <a:spcPts val="0"/>
              </a:spcAft>
              <a:buClr>
                <a:schemeClr val="dk1"/>
              </a:buClr>
              <a:buSzPts val="2400"/>
              <a:buNone/>
            </a:pPr>
            <a:r>
              <a:t/>
            </a:r>
            <a:endParaRPr sz="2400">
              <a:latin typeface="Courier New"/>
              <a:ea typeface="Courier New"/>
              <a:cs typeface="Courier New"/>
              <a:sym typeface="Courier New"/>
            </a:endParaRPr>
          </a:p>
        </p:txBody>
      </p:sp>
      <p:sp>
        <p:nvSpPr>
          <p:cNvPr id="777" name="Google Shape;777;p58"/>
          <p:cNvSpPr/>
          <p:nvPr/>
        </p:nvSpPr>
        <p:spPr>
          <a:xfrm>
            <a:off x="1862137" y="3043237"/>
            <a:ext cx="5419725" cy="61912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8"/>
          <p:cNvSpPr/>
          <p:nvPr/>
        </p:nvSpPr>
        <p:spPr>
          <a:xfrm flipH="1" rot="10800000">
            <a:off x="1208737" y="3173437"/>
            <a:ext cx="558599" cy="326099"/>
          </a:xfrm>
          <a:prstGeom prst="bentArrow">
            <a:avLst>
              <a:gd fmla="val 25000" name="adj1"/>
              <a:gd fmla="val 25000" name="adj2"/>
              <a:gd fmla="val 25000" name="adj3"/>
              <a:gd fmla="val 43750" name="adj4"/>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g5d72d9d035_0_10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nested lists</a:t>
            </a:r>
            <a:endParaRPr/>
          </a:p>
        </p:txBody>
      </p:sp>
      <p:sp>
        <p:nvSpPr>
          <p:cNvPr id="784" name="Google Shape;784;g5d72d9d035_0_100"/>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None/>
            </a:pPr>
            <a:r>
              <a:rPr lang="en" sz="2100">
                <a:solidFill>
                  <a:srgbClr val="45818E"/>
                </a:solidFill>
                <a:latin typeface="Consolas"/>
                <a:ea typeface="Consolas"/>
                <a:cs typeface="Consolas"/>
                <a:sym typeface="Consolas"/>
              </a:rPr>
              <a:t># Nested List</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None/>
            </a:pPr>
            <a:r>
              <a:rPr lang="en" sz="2100">
                <a:latin typeface="Consolas"/>
                <a:ea typeface="Consolas"/>
                <a:cs typeface="Consolas"/>
                <a:sym typeface="Consolas"/>
              </a:rPr>
              <a:t>n_list = [</a:t>
            </a:r>
            <a:r>
              <a:rPr lang="en" sz="2100">
                <a:solidFill>
                  <a:srgbClr val="800000"/>
                </a:solidFill>
                <a:latin typeface="Consolas"/>
                <a:ea typeface="Consolas"/>
                <a:cs typeface="Consolas"/>
                <a:sym typeface="Consolas"/>
              </a:rPr>
              <a:t>"Happy"</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5</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lnSpc>
                <a:spcPct val="115000"/>
              </a:lnSpc>
              <a:spcBef>
                <a:spcPts val="0"/>
              </a:spcBef>
              <a:spcAft>
                <a:spcPts val="0"/>
              </a:spcAft>
              <a:buNone/>
            </a:pPr>
            <a:r>
              <a:t/>
            </a:r>
            <a:endParaRPr sz="2100">
              <a:latin typeface="Consolas"/>
              <a:ea typeface="Consolas"/>
              <a:cs typeface="Consolas"/>
              <a:sym typeface="Consolas"/>
            </a:endParaRPr>
          </a:p>
          <a:p>
            <a:pPr indent="0" lvl="0" marL="457200" rtl="0" algn="l">
              <a:lnSpc>
                <a:spcPct val="115000"/>
              </a:lnSpc>
              <a:spcBef>
                <a:spcPts val="0"/>
              </a:spcBef>
              <a:spcAft>
                <a:spcPts val="0"/>
              </a:spcAft>
              <a:buNone/>
            </a:pPr>
            <a:r>
              <a:rPr lang="en" sz="2100">
                <a:solidFill>
                  <a:srgbClr val="00008B"/>
                </a:solidFill>
                <a:latin typeface="Consolas"/>
                <a:ea typeface="Consolas"/>
                <a:cs typeface="Consolas"/>
                <a:sym typeface="Consolas"/>
              </a:rPr>
              <a:t>print</a:t>
            </a:r>
            <a:r>
              <a:rPr lang="en" sz="2100">
                <a:latin typeface="Consolas"/>
                <a:ea typeface="Consolas"/>
                <a:cs typeface="Consolas"/>
                <a:sym typeface="Consolas"/>
              </a:rPr>
              <a:t>(n_list[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spcBef>
                <a:spcPts val="360"/>
              </a:spcBef>
              <a:spcAft>
                <a:spcPts val="0"/>
              </a:spcAft>
              <a:buClr>
                <a:srgbClr val="000000"/>
              </a:buClr>
              <a:buSzPts val="1100"/>
              <a:buFont typeface="Arial"/>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g5d72d9d035_0_8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nested lists</a:t>
            </a:r>
            <a:endParaRPr/>
          </a:p>
        </p:txBody>
      </p:sp>
      <p:sp>
        <p:nvSpPr>
          <p:cNvPr id="790" name="Google Shape;790;g5d72d9d035_0_81"/>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None/>
            </a:pPr>
            <a:r>
              <a:rPr lang="en" sz="2100">
                <a:solidFill>
                  <a:srgbClr val="45818E"/>
                </a:solidFill>
                <a:latin typeface="Consolas"/>
                <a:ea typeface="Consolas"/>
                <a:cs typeface="Consolas"/>
                <a:sym typeface="Consolas"/>
              </a:rPr>
              <a:t># Nested List</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None/>
            </a:pPr>
            <a:r>
              <a:rPr lang="en" sz="2100">
                <a:latin typeface="Consolas"/>
                <a:ea typeface="Consolas"/>
                <a:cs typeface="Consolas"/>
                <a:sym typeface="Consolas"/>
              </a:rPr>
              <a:t>n_list = [</a:t>
            </a:r>
            <a:r>
              <a:rPr lang="en" sz="2100">
                <a:solidFill>
                  <a:srgbClr val="800000"/>
                </a:solidFill>
                <a:latin typeface="Consolas"/>
                <a:ea typeface="Consolas"/>
                <a:cs typeface="Consolas"/>
                <a:sym typeface="Consolas"/>
              </a:rPr>
              <a:t>"Happy"</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5</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lnSpc>
                <a:spcPct val="115000"/>
              </a:lnSpc>
              <a:spcBef>
                <a:spcPts val="0"/>
              </a:spcBef>
              <a:spcAft>
                <a:spcPts val="0"/>
              </a:spcAft>
              <a:buNone/>
            </a:pPr>
            <a:r>
              <a:t/>
            </a:r>
            <a:endParaRPr sz="2100">
              <a:latin typeface="Consolas"/>
              <a:ea typeface="Consolas"/>
              <a:cs typeface="Consolas"/>
              <a:sym typeface="Consolas"/>
            </a:endParaRPr>
          </a:p>
          <a:p>
            <a:pPr indent="0" lvl="0" marL="457200" rtl="0" algn="l">
              <a:lnSpc>
                <a:spcPct val="115000"/>
              </a:lnSpc>
              <a:spcBef>
                <a:spcPts val="0"/>
              </a:spcBef>
              <a:spcAft>
                <a:spcPts val="0"/>
              </a:spcAft>
              <a:buNone/>
            </a:pPr>
            <a:r>
              <a:rPr lang="en" sz="2100">
                <a:solidFill>
                  <a:srgbClr val="00008B"/>
                </a:solidFill>
                <a:latin typeface="Consolas"/>
                <a:ea typeface="Consolas"/>
                <a:cs typeface="Consolas"/>
                <a:sym typeface="Consolas"/>
              </a:rPr>
              <a:t>print</a:t>
            </a:r>
            <a:r>
              <a:rPr lang="en" sz="2100">
                <a:latin typeface="Consolas"/>
                <a:ea typeface="Consolas"/>
                <a:cs typeface="Consolas"/>
                <a:sym typeface="Consolas"/>
              </a:rPr>
              <a:t>(n_list[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endParaRPr sz="2100">
              <a:latin typeface="Consolas"/>
              <a:ea typeface="Consolas"/>
              <a:cs typeface="Consolas"/>
              <a:sym typeface="Consolas"/>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g5d72d9d035_0_10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nested lists</a:t>
            </a:r>
            <a:endParaRPr/>
          </a:p>
        </p:txBody>
      </p:sp>
      <p:sp>
        <p:nvSpPr>
          <p:cNvPr id="796" name="Google Shape;796;g5d72d9d035_0_105"/>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None/>
            </a:pPr>
            <a:r>
              <a:rPr lang="en" sz="2100">
                <a:solidFill>
                  <a:srgbClr val="45818E"/>
                </a:solidFill>
                <a:latin typeface="Consolas"/>
                <a:ea typeface="Consolas"/>
                <a:cs typeface="Consolas"/>
                <a:sym typeface="Consolas"/>
              </a:rPr>
              <a:t># Nested List</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None/>
            </a:pPr>
            <a:r>
              <a:rPr lang="en" sz="2100">
                <a:latin typeface="Consolas"/>
                <a:ea typeface="Consolas"/>
                <a:cs typeface="Consolas"/>
                <a:sym typeface="Consolas"/>
              </a:rPr>
              <a:t>n_list = [</a:t>
            </a:r>
            <a:r>
              <a:rPr lang="en" sz="2100">
                <a:solidFill>
                  <a:srgbClr val="800000"/>
                </a:solidFill>
                <a:latin typeface="Consolas"/>
                <a:ea typeface="Consolas"/>
                <a:cs typeface="Consolas"/>
                <a:sym typeface="Consolas"/>
              </a:rPr>
              <a:t>"Happy"</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5</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lnSpc>
                <a:spcPct val="115000"/>
              </a:lnSpc>
              <a:spcBef>
                <a:spcPts val="0"/>
              </a:spcBef>
              <a:spcAft>
                <a:spcPts val="0"/>
              </a:spcAft>
              <a:buNone/>
            </a:pPr>
            <a:r>
              <a:t/>
            </a:r>
            <a:endParaRPr sz="2100">
              <a:latin typeface="Consolas"/>
              <a:ea typeface="Consolas"/>
              <a:cs typeface="Consolas"/>
              <a:sym typeface="Consolas"/>
            </a:endParaRPr>
          </a:p>
          <a:p>
            <a:pPr indent="0" lvl="0" marL="457200" rtl="0" algn="l">
              <a:lnSpc>
                <a:spcPct val="115000"/>
              </a:lnSpc>
              <a:spcBef>
                <a:spcPts val="0"/>
              </a:spcBef>
              <a:spcAft>
                <a:spcPts val="0"/>
              </a:spcAft>
              <a:buNone/>
            </a:pPr>
            <a:r>
              <a:rPr lang="en" sz="2100">
                <a:solidFill>
                  <a:srgbClr val="00008B"/>
                </a:solidFill>
                <a:latin typeface="Consolas"/>
                <a:ea typeface="Consolas"/>
                <a:cs typeface="Consolas"/>
                <a:sym typeface="Consolas"/>
              </a:rPr>
              <a:t>print</a:t>
            </a:r>
            <a:r>
              <a:rPr lang="en" sz="2100">
                <a:latin typeface="Consolas"/>
                <a:ea typeface="Consolas"/>
                <a:cs typeface="Consolas"/>
                <a:sym typeface="Consolas"/>
              </a:rPr>
              <a:t>(n_list[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4</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spcBef>
                <a:spcPts val="360"/>
              </a:spcBef>
              <a:spcAft>
                <a:spcPts val="0"/>
              </a:spcAft>
              <a:buClr>
                <a:srgbClr val="000000"/>
              </a:buClr>
              <a:buSzPts val="1100"/>
              <a:buFont typeface="Arial"/>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g5d72d9d035_0_87"/>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nested lists</a:t>
            </a:r>
            <a:endParaRPr/>
          </a:p>
        </p:txBody>
      </p:sp>
      <p:sp>
        <p:nvSpPr>
          <p:cNvPr id="802" name="Google Shape;802;g5d72d9d035_0_87"/>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None/>
            </a:pPr>
            <a:r>
              <a:rPr lang="en" sz="2100">
                <a:solidFill>
                  <a:srgbClr val="45818E"/>
                </a:solidFill>
                <a:latin typeface="Consolas"/>
                <a:ea typeface="Consolas"/>
                <a:cs typeface="Consolas"/>
                <a:sym typeface="Consolas"/>
              </a:rPr>
              <a:t># Nested List</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None/>
            </a:pPr>
            <a:r>
              <a:rPr lang="en" sz="2100">
                <a:latin typeface="Consolas"/>
                <a:ea typeface="Consolas"/>
                <a:cs typeface="Consolas"/>
                <a:sym typeface="Consolas"/>
              </a:rPr>
              <a:t>n_list = [</a:t>
            </a:r>
            <a:r>
              <a:rPr lang="en" sz="2100">
                <a:solidFill>
                  <a:srgbClr val="800000"/>
                </a:solidFill>
                <a:latin typeface="Consolas"/>
                <a:ea typeface="Consolas"/>
                <a:cs typeface="Consolas"/>
                <a:sym typeface="Consolas"/>
              </a:rPr>
              <a:t>"Happy"</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2</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1</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5</a:t>
            </a:r>
            <a:r>
              <a:rPr lang="en" sz="2100">
                <a:latin typeface="Consolas"/>
                <a:ea typeface="Consolas"/>
                <a:cs typeface="Consolas"/>
                <a:sym typeface="Consolas"/>
              </a:rPr>
              <a:t>]]</a:t>
            </a:r>
            <a:endParaRPr sz="2100">
              <a:latin typeface="Consolas"/>
              <a:ea typeface="Consolas"/>
              <a:cs typeface="Consolas"/>
              <a:sym typeface="Consolas"/>
            </a:endParaRPr>
          </a:p>
          <a:p>
            <a:pPr indent="0" lvl="0" marL="457200" rtl="0" algn="l">
              <a:lnSpc>
                <a:spcPct val="115000"/>
              </a:lnSpc>
              <a:spcBef>
                <a:spcPts val="0"/>
              </a:spcBef>
              <a:spcAft>
                <a:spcPts val="0"/>
              </a:spcAft>
              <a:buNone/>
            </a:pPr>
            <a:r>
              <a:t/>
            </a:r>
            <a:endParaRPr sz="2100">
              <a:latin typeface="Consolas"/>
              <a:ea typeface="Consolas"/>
              <a:cs typeface="Consolas"/>
              <a:sym typeface="Consolas"/>
            </a:endParaRPr>
          </a:p>
          <a:p>
            <a:pPr indent="0" lvl="0" marL="457200" rtl="0" algn="l">
              <a:lnSpc>
                <a:spcPct val="115000"/>
              </a:lnSpc>
              <a:spcBef>
                <a:spcPts val="0"/>
              </a:spcBef>
              <a:spcAft>
                <a:spcPts val="0"/>
              </a:spcAft>
              <a:buNone/>
            </a:pPr>
            <a:r>
              <a:rPr lang="en" sz="2100">
                <a:solidFill>
                  <a:srgbClr val="00008B"/>
                </a:solidFill>
                <a:latin typeface="Consolas"/>
                <a:ea typeface="Consolas"/>
                <a:cs typeface="Consolas"/>
                <a:sym typeface="Consolas"/>
              </a:rPr>
              <a:t>print</a:t>
            </a:r>
            <a:r>
              <a:rPr lang="en" sz="2100">
                <a:latin typeface="Consolas"/>
                <a:ea typeface="Consolas"/>
                <a:cs typeface="Consolas"/>
                <a:sym typeface="Consolas"/>
              </a:rPr>
              <a:t>(n_list[</a:t>
            </a:r>
            <a:r>
              <a:rPr lang="en" sz="2100">
                <a:solidFill>
                  <a:srgbClr val="800000"/>
                </a:solidFill>
                <a:latin typeface="Consolas"/>
                <a:ea typeface="Consolas"/>
                <a:cs typeface="Consolas"/>
                <a:sym typeface="Consolas"/>
              </a:rPr>
              <a:t>0</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4</a:t>
            </a:r>
            <a:r>
              <a:rPr lang="en" sz="2100">
                <a:latin typeface="Consolas"/>
                <a:ea typeface="Consolas"/>
                <a:cs typeface="Consolas"/>
                <a:sym typeface="Consolas"/>
              </a:rPr>
              <a:t>])</a:t>
            </a:r>
            <a:endParaRPr sz="2100">
              <a:latin typeface="Consolas"/>
              <a:ea typeface="Consolas"/>
              <a:cs typeface="Consolas"/>
              <a:sym typeface="Consolas"/>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y</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g5d72d9d035_0_114"/>
          <p:cNvSpPr txBox="1"/>
          <p:nvPr>
            <p:ph type="ctrTitle"/>
          </p:nvPr>
        </p:nvSpPr>
        <p:spPr>
          <a:xfrm>
            <a:off x="685800" y="2693988"/>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a:t>4</a:t>
            </a:r>
            <a:r>
              <a:rPr lang="en">
                <a:latin typeface="Calibri"/>
                <a:ea typeface="Calibri"/>
                <a:cs typeface="Calibri"/>
                <a:sym typeface="Calibri"/>
              </a:rPr>
              <a:t>. </a:t>
            </a:r>
            <a:r>
              <a:rPr lang="en"/>
              <a:t>List Comprehensions (advanced)</a:t>
            </a:r>
            <a:endParaRPr>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5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List comprehensions (advanced)</a:t>
            </a:r>
            <a:endParaRPr/>
          </a:p>
        </p:txBody>
      </p:sp>
      <p:sp>
        <p:nvSpPr>
          <p:cNvPr id="813" name="Google Shape;813;p5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A list comprehension is just a quick, concise way of performing operations on the elements of a list. Returns a new list with the modified elements.</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None/>
            </a:pPr>
            <a:r>
              <a:rPr lang="en" sz="2400"/>
              <a:t>Syntax:</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newList = [</a:t>
            </a:r>
            <a:r>
              <a:rPr i="1" lang="en" sz="1400">
                <a:latin typeface="Courier New"/>
                <a:ea typeface="Courier New"/>
                <a:cs typeface="Courier New"/>
                <a:sym typeface="Courier New"/>
              </a:rPr>
              <a:t>expression</a:t>
            </a:r>
            <a:r>
              <a:rPr lang="en" sz="1400">
                <a:latin typeface="Courier New"/>
                <a:ea typeface="Courier New"/>
                <a:cs typeface="Courier New"/>
                <a:sym typeface="Courier New"/>
              </a:rPr>
              <a:t> </a:t>
            </a:r>
            <a:r>
              <a:rPr b="1" lang="en" sz="1400">
                <a:latin typeface="Courier New"/>
                <a:ea typeface="Courier New"/>
                <a:cs typeface="Courier New"/>
                <a:sym typeface="Courier New"/>
              </a:rPr>
              <a:t>for</a:t>
            </a:r>
            <a:r>
              <a:rPr lang="en" sz="1400">
                <a:latin typeface="Courier New"/>
                <a:ea typeface="Courier New"/>
                <a:cs typeface="Courier New"/>
                <a:sym typeface="Courier New"/>
              </a:rPr>
              <a:t> </a:t>
            </a:r>
            <a:r>
              <a:rPr i="1" lang="en" sz="1400">
                <a:latin typeface="Courier New"/>
                <a:ea typeface="Courier New"/>
                <a:cs typeface="Courier New"/>
                <a:sym typeface="Courier New"/>
              </a:rPr>
              <a:t>item</a:t>
            </a:r>
            <a:r>
              <a:rPr lang="en" sz="1400">
                <a:latin typeface="Courier New"/>
                <a:ea typeface="Courier New"/>
                <a:cs typeface="Courier New"/>
                <a:sym typeface="Courier New"/>
              </a:rPr>
              <a:t> </a:t>
            </a:r>
            <a:r>
              <a:rPr b="1" lang="en" sz="1400">
                <a:latin typeface="Courier New"/>
                <a:ea typeface="Courier New"/>
                <a:cs typeface="Courier New"/>
                <a:sym typeface="Courier New"/>
              </a:rPr>
              <a:t>in</a:t>
            </a:r>
            <a:r>
              <a:rPr lang="en" sz="1400">
                <a:latin typeface="Courier New"/>
                <a:ea typeface="Courier New"/>
                <a:cs typeface="Courier New"/>
                <a:sym typeface="Courier New"/>
              </a:rPr>
              <a:t> </a:t>
            </a:r>
            <a:r>
              <a:rPr i="1" lang="en" sz="1400">
                <a:latin typeface="Courier New"/>
                <a:ea typeface="Courier New"/>
                <a:cs typeface="Courier New"/>
                <a:sym typeface="Courier New"/>
              </a:rPr>
              <a:t>list</a:t>
            </a:r>
            <a:r>
              <a:rPr lang="en" sz="1400">
                <a:latin typeface="Courier New"/>
                <a:ea typeface="Courier New"/>
                <a:cs typeface="Courier New"/>
                <a:sym typeface="Courier New"/>
              </a:rPr>
              <a:t> </a:t>
            </a:r>
            <a:r>
              <a:rPr b="1" lang="en" sz="1400">
                <a:latin typeface="Courier New"/>
                <a:ea typeface="Courier New"/>
                <a:cs typeface="Courier New"/>
                <a:sym typeface="Courier New"/>
              </a:rPr>
              <a:t>if</a:t>
            </a:r>
            <a:r>
              <a:rPr lang="en" sz="1400">
                <a:latin typeface="Courier New"/>
                <a:ea typeface="Courier New"/>
                <a:cs typeface="Courier New"/>
                <a:sym typeface="Courier New"/>
              </a:rPr>
              <a:t> </a:t>
            </a:r>
            <a:r>
              <a:rPr i="1" lang="en" sz="1400">
                <a:latin typeface="Courier New"/>
                <a:ea typeface="Courier New"/>
                <a:cs typeface="Courier New"/>
                <a:sym typeface="Courier New"/>
              </a:rPr>
              <a:t>condition</a:t>
            </a:r>
            <a:r>
              <a:rPr lang="en" sz="1400">
                <a:latin typeface="Courier New"/>
                <a:ea typeface="Courier New"/>
                <a:cs typeface="Courier New"/>
                <a:sym typeface="Courier New"/>
              </a:rPr>
              <a:t>]</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spcBef>
                <a:spcPts val="480"/>
              </a:spcBef>
              <a:spcAft>
                <a:spcPts val="0"/>
              </a:spcAft>
              <a:buClr>
                <a:schemeClr val="dk1"/>
              </a:buClr>
              <a:buSzPts val="2400"/>
              <a:buNone/>
            </a:pPr>
            <a:r>
              <a:rPr lang="en" sz="2400"/>
              <a:t>Example:</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myList = [1, 2, 3, 4, 5]</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newList = [i * 2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newList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[2, 4, 6, 8, 10]</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newList = [i * 2 for i in myList if i &gt; 3]</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newList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[8, 10]</a:t>
            </a:r>
            <a:endParaRP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6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List comprehensions (advanced)</a:t>
            </a:r>
            <a:endParaRPr/>
          </a:p>
        </p:txBody>
      </p:sp>
      <p:sp>
        <p:nvSpPr>
          <p:cNvPr id="819" name="Google Shape;819;p6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2400"/>
              <a:buNone/>
            </a:pPr>
            <a:r>
              <a:rPr lang="en" sz="2400"/>
              <a:t>Almost any function can be used as the </a:t>
            </a:r>
            <a:r>
              <a:rPr i="1" lang="en" sz="2400"/>
              <a:t>expression</a:t>
            </a:r>
            <a:r>
              <a:rPr lang="en" sz="2400"/>
              <a:t> part:</a:t>
            </a:r>
            <a:endParaRPr/>
          </a:p>
          <a:p>
            <a:pPr indent="-190500" lvl="0" marL="342900" rtl="0" algn="l">
              <a:spcBef>
                <a:spcPts val="480"/>
              </a:spcBef>
              <a:spcAft>
                <a:spcPts val="0"/>
              </a:spcAft>
              <a:buClr>
                <a:schemeClr val="dk1"/>
              </a:buClr>
              <a:buSzPts val="2400"/>
              <a:buNone/>
            </a:pPr>
            <a:r>
              <a:t/>
            </a:r>
            <a:endParaRPr sz="2400"/>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myList = ["Joe", "Sally", "George", "Mike"]</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[len(i)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[3, 5, 6, 4]</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[i.upper()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['JOE', 'SALLY', 'GEORGE', 'MIKE']</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[(i == "George")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[False, False, True, False]</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&gt;&gt;&gt; [print(i)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  File "&lt;stdin&gt;", line 1</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    [print(i) for i in myList]</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         ^</a:t>
            </a:r>
            <a:endParaRPr/>
          </a:p>
          <a:p>
            <a:pPr indent="0" lvl="0" marL="457200" rtl="0" algn="l">
              <a:spcBef>
                <a:spcPts val="280"/>
              </a:spcBef>
              <a:spcAft>
                <a:spcPts val="0"/>
              </a:spcAft>
              <a:buClr>
                <a:schemeClr val="dk1"/>
              </a:buClr>
              <a:buSzPts val="1400"/>
              <a:buNone/>
            </a:pPr>
            <a:r>
              <a:rPr lang="en" sz="1400">
                <a:latin typeface="Courier New"/>
                <a:ea typeface="Courier New"/>
                <a:cs typeface="Courier New"/>
                <a:sym typeface="Courier New"/>
              </a:rPr>
              <a:t>SyntaxError: invalid syntax</a:t>
            </a:r>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a:p>
            <a:pPr indent="-254000" lvl="0" marL="342900" rtl="0" algn="l">
              <a:spcBef>
                <a:spcPts val="280"/>
              </a:spcBef>
              <a:spcAft>
                <a:spcPts val="0"/>
              </a:spcAft>
              <a:buClr>
                <a:schemeClr val="dk1"/>
              </a:buClr>
              <a:buSzPts val="1400"/>
              <a:buNone/>
            </a:pPr>
            <a:r>
              <a:t/>
            </a:r>
            <a:endParaRPr sz="1400">
              <a:latin typeface="Courier New"/>
              <a:ea typeface="Courier New"/>
              <a:cs typeface="Courier New"/>
              <a:sym typeface="Courier New"/>
            </a:endParaRPr>
          </a:p>
        </p:txBody>
      </p:sp>
      <p:sp>
        <p:nvSpPr>
          <p:cNvPr id="820" name="Google Shape;820;p60"/>
          <p:cNvSpPr txBox="1"/>
          <p:nvPr/>
        </p:nvSpPr>
        <p:spPr>
          <a:xfrm>
            <a:off x="5692800" y="5512200"/>
            <a:ext cx="2994000" cy="105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rPr b="1" lang="en" sz="1400">
                <a:solidFill>
                  <a:schemeClr val="dk1"/>
                </a:solidFill>
                <a:latin typeface="Calibri"/>
                <a:ea typeface="Calibri"/>
                <a:cs typeface="Calibri"/>
                <a:sym typeface="Calibri"/>
              </a:rPr>
              <a:t>Why doesn't this work?</a:t>
            </a:r>
            <a:endParaRPr/>
          </a:p>
          <a:p>
            <a:pPr indent="0" lvl="0" marL="0" marR="0" rtl="0" algn="l">
              <a:spcBef>
                <a:spcPts val="0"/>
              </a:spcBef>
              <a:spcAft>
                <a:spcPts val="0"/>
              </a:spcAft>
              <a:buClr>
                <a:schemeClr val="dk1"/>
              </a:buClr>
              <a:buSzPts val="1400"/>
              <a:buFont typeface="Calibri"/>
              <a:buNone/>
            </a:pPr>
            <a:r>
              <a:rPr lang="en" sz="1400">
                <a:solidFill>
                  <a:schemeClr val="dk1"/>
                </a:solidFill>
                <a:latin typeface="Calibri"/>
                <a:ea typeface="Calibri"/>
                <a:cs typeface="Calibri"/>
                <a:sym typeface="Calibri"/>
              </a:rPr>
              <a:t>The </a:t>
            </a:r>
            <a:r>
              <a:rPr i="1" lang="en" sz="1400">
                <a:solidFill>
                  <a:schemeClr val="dk1"/>
                </a:solidFill>
                <a:latin typeface="Calibri"/>
                <a:ea typeface="Calibri"/>
                <a:cs typeface="Calibri"/>
                <a:sym typeface="Calibri"/>
              </a:rPr>
              <a:t>expression</a:t>
            </a:r>
            <a:r>
              <a:rPr lang="en" sz="1400">
                <a:solidFill>
                  <a:schemeClr val="dk1"/>
                </a:solidFill>
                <a:latin typeface="Calibri"/>
                <a:ea typeface="Calibri"/>
                <a:cs typeface="Calibri"/>
                <a:sym typeface="Calibri"/>
              </a:rPr>
              <a:t> must return something that can be assigned to a list, which </a:t>
            </a:r>
            <a:r>
              <a:rPr lang="en" sz="1400">
                <a:solidFill>
                  <a:schemeClr val="dk1"/>
                </a:solidFill>
                <a:latin typeface="Courier New"/>
                <a:ea typeface="Courier New"/>
                <a:cs typeface="Courier New"/>
                <a:sym typeface="Courier New"/>
              </a:rPr>
              <a:t>print(</a:t>
            </a:r>
            <a:r>
              <a:rPr lang="en" sz="1400">
                <a:solidFill>
                  <a:schemeClr val="dk1"/>
                </a:solidFill>
                <a:latin typeface="Calibri"/>
                <a:ea typeface="Calibri"/>
                <a:cs typeface="Calibri"/>
                <a:sym typeface="Calibri"/>
              </a:rPr>
              <a:t>does not do.</a:t>
            </a:r>
            <a:endParaRPr/>
          </a:p>
        </p:txBody>
      </p:sp>
      <p:cxnSp>
        <p:nvCxnSpPr>
          <p:cNvPr id="821" name="Google Shape;821;p60"/>
          <p:cNvCxnSpPr/>
          <p:nvPr/>
        </p:nvCxnSpPr>
        <p:spPr>
          <a:xfrm rot="10800000">
            <a:off x="4454400" y="6040050"/>
            <a:ext cx="1085999" cy="0"/>
          </a:xfrm>
          <a:prstGeom prst="straightConnector1">
            <a:avLst/>
          </a:prstGeom>
          <a:noFill/>
          <a:ln cap="flat" cmpd="sng" w="19050">
            <a:solidFill>
              <a:schemeClr val="dk2"/>
            </a:solidFill>
            <a:prstDash val="solid"/>
            <a:round/>
            <a:headEnd len="sm" w="sm"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g5d72d9d035_0_51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How can we fix this code?</a:t>
            </a:r>
            <a:endParaRPr/>
          </a:p>
        </p:txBody>
      </p:sp>
      <p:pic>
        <p:nvPicPr>
          <p:cNvPr id="253" name="Google Shape;253;g5d72d9d035_0_512"/>
          <p:cNvPicPr preferRelativeResize="0"/>
          <p:nvPr/>
        </p:nvPicPr>
        <p:blipFill rotWithShape="1">
          <a:blip r:embed="rId3">
            <a:alphaModFix/>
          </a:blip>
          <a:srcRect b="42513" l="15366" r="72053" t="50580"/>
          <a:stretch/>
        </p:blipFill>
        <p:spPr>
          <a:xfrm>
            <a:off x="1651000" y="2521700"/>
            <a:ext cx="5226998" cy="1614149"/>
          </a:xfrm>
          <a:prstGeom prst="rect">
            <a:avLst/>
          </a:prstGeom>
          <a:noFill/>
          <a:ln>
            <a:noFill/>
          </a:ln>
        </p:spPr>
      </p:pic>
      <p:pic>
        <p:nvPicPr>
          <p:cNvPr id="254" name="Google Shape;254;g5d72d9d035_0_512"/>
          <p:cNvPicPr preferRelativeResize="0"/>
          <p:nvPr/>
        </p:nvPicPr>
        <p:blipFill rotWithShape="1">
          <a:blip r:embed="rId3">
            <a:alphaModFix/>
          </a:blip>
          <a:srcRect b="63300" l="12896" r="57005" t="32312"/>
          <a:stretch/>
        </p:blipFill>
        <p:spPr>
          <a:xfrm>
            <a:off x="718225" y="1774657"/>
            <a:ext cx="7815101" cy="64075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g5d72d9d035_0_11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1344"/>
              <a:buFont typeface="Arial"/>
              <a:buNone/>
            </a:pPr>
            <a:r>
              <a:rPr lang="en"/>
              <a:t>Practice with a list comprehension</a:t>
            </a:r>
            <a:endParaRPr/>
          </a:p>
          <a:p>
            <a:pPr indent="0" lvl="0" marL="0" rtl="0" algn="ctr">
              <a:lnSpc>
                <a:spcPct val="100000"/>
              </a:lnSpc>
              <a:spcBef>
                <a:spcPts val="0"/>
              </a:spcBef>
              <a:spcAft>
                <a:spcPts val="0"/>
              </a:spcAft>
              <a:buClr>
                <a:srgbClr val="000000"/>
              </a:buClr>
              <a:buSzPts val="1344"/>
              <a:buFont typeface="Arial"/>
              <a:buNone/>
            </a:pPr>
            <a:r>
              <a:rPr lang="en"/>
              <a:t>(advanced)</a:t>
            </a:r>
            <a:endParaRPr/>
          </a:p>
        </p:txBody>
      </p:sp>
      <p:sp>
        <p:nvSpPr>
          <p:cNvPr id="827" name="Google Shape;827;g5d72d9d035_0_118"/>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rgbClr val="000000"/>
              </a:buClr>
              <a:buSzPts val="1173"/>
              <a:buFont typeface="Arial"/>
              <a:buNone/>
            </a:pPr>
            <a:br>
              <a:rPr lang="en"/>
            </a:br>
            <a:endParaRPr/>
          </a:p>
          <a:p>
            <a:pPr indent="-342900" lvl="0" marL="342900" rtl="0" algn="l">
              <a:lnSpc>
                <a:spcPct val="100000"/>
              </a:lnSpc>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SzPts val="1800"/>
              <a:buNone/>
            </a:pPr>
            <a:r>
              <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SzPts val="1800"/>
              <a:buNone/>
            </a:pPr>
            <a:r>
              <a:rPr lang="en" sz="2100">
                <a:latin typeface="Consolas"/>
                <a:ea typeface="Consolas"/>
                <a:cs typeface="Consolas"/>
                <a:sym typeface="Consolas"/>
              </a:rPr>
              <a:t>f_list </a:t>
            </a:r>
            <a:r>
              <a:rPr lang="en" sz="2100">
                <a:solidFill>
                  <a:srgbClr val="9900FF"/>
                </a:solidFill>
                <a:latin typeface="Consolas"/>
                <a:ea typeface="Consolas"/>
                <a:cs typeface="Consolas"/>
                <a:sym typeface="Consolas"/>
              </a:rPr>
              <a:t>=</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"samples"</a:t>
            </a:r>
            <a:r>
              <a:rPr lang="en" sz="2100">
                <a:solidFill>
                  <a:srgbClr val="000000"/>
                </a:solidFill>
                <a:latin typeface="Consolas"/>
                <a:ea typeface="Consolas"/>
                <a:cs typeface="Consolas"/>
                <a:sym typeface="Consolas"/>
              </a:rPr>
              <a:t>,</a:t>
            </a:r>
            <a:r>
              <a:rPr lang="en" sz="2100">
                <a:solidFill>
                  <a:srgbClr val="800000"/>
                </a:solidFill>
                <a:latin typeface="Consolas"/>
                <a:ea typeface="Consolas"/>
                <a:cs typeface="Consolas"/>
                <a:sym typeface="Consolas"/>
              </a:rPr>
              <a:t>"experiments"</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"runs"</a:t>
            </a:r>
            <a:r>
              <a:rPr lang="en" sz="2100">
                <a:latin typeface="Consolas"/>
                <a:ea typeface="Consolas"/>
                <a:cs typeface="Consolas"/>
                <a:sym typeface="Consolas"/>
              </a:rPr>
              <a:t>]</a:t>
            </a:r>
            <a:endParaRPr sz="2100">
              <a:latin typeface="Consolas"/>
              <a:ea typeface="Consolas"/>
              <a:cs typeface="Consolas"/>
              <a:sym typeface="Consolas"/>
            </a:endParaRPr>
          </a:p>
          <a:p>
            <a:pPr indent="457200" lvl="0" marL="0" rtl="0" algn="l">
              <a:lnSpc>
                <a:spcPct val="115000"/>
              </a:lnSpc>
              <a:spcBef>
                <a:spcPts val="0"/>
              </a:spcBef>
              <a:spcAft>
                <a:spcPts val="0"/>
              </a:spcAft>
              <a:buSzPts val="1800"/>
              <a:buNone/>
            </a:pPr>
            <a:r>
              <a:rPr lang="en" sz="2100">
                <a:solidFill>
                  <a:srgbClr val="38761D"/>
                </a:solidFill>
                <a:latin typeface="Consolas"/>
                <a:ea typeface="Consolas"/>
                <a:cs typeface="Consolas"/>
                <a:sym typeface="Consolas"/>
              </a:rPr>
              <a:t>print</a:t>
            </a:r>
            <a:r>
              <a:rPr lang="en" sz="2100">
                <a:solidFill>
                  <a:srgbClr val="000000"/>
                </a:solidFill>
                <a:latin typeface="Consolas"/>
                <a:ea typeface="Consolas"/>
                <a:cs typeface="Consolas"/>
                <a:sym typeface="Consolas"/>
              </a:rPr>
              <a:t> ([x </a:t>
            </a:r>
            <a:r>
              <a:rPr lang="en" sz="2100">
                <a:solidFill>
                  <a:srgbClr val="9900FF"/>
                </a:solidFill>
                <a:latin typeface="Consolas"/>
                <a:ea typeface="Consolas"/>
                <a:cs typeface="Consolas"/>
                <a:sym typeface="Consolas"/>
              </a:rPr>
              <a:t>+</a:t>
            </a:r>
            <a:r>
              <a:rPr lang="en" sz="2100">
                <a:solidFill>
                  <a:srgbClr val="000000"/>
                </a:solidFill>
                <a:latin typeface="Consolas"/>
                <a:ea typeface="Consolas"/>
                <a:cs typeface="Consolas"/>
                <a:sym typeface="Consolas"/>
              </a:rPr>
              <a:t> </a:t>
            </a:r>
            <a:r>
              <a:rPr lang="en" sz="2100">
                <a:solidFill>
                  <a:srgbClr val="980000"/>
                </a:solidFill>
                <a:latin typeface="Consolas"/>
                <a:ea typeface="Consolas"/>
                <a:cs typeface="Consolas"/>
                <a:sym typeface="Consolas"/>
              </a:rPr>
              <a:t>".txt"</a:t>
            </a:r>
            <a:r>
              <a:rPr lang="en" sz="2100">
                <a:solidFill>
                  <a:srgbClr val="000000"/>
                </a:solidFill>
                <a:latin typeface="Consolas"/>
                <a:ea typeface="Consolas"/>
                <a:cs typeface="Consolas"/>
                <a:sym typeface="Consolas"/>
              </a:rPr>
              <a:t> </a:t>
            </a:r>
            <a:r>
              <a:rPr lang="en" sz="2100">
                <a:solidFill>
                  <a:srgbClr val="38761D"/>
                </a:solidFill>
                <a:latin typeface="Consolas"/>
                <a:ea typeface="Consolas"/>
                <a:cs typeface="Consolas"/>
                <a:sym typeface="Consolas"/>
              </a:rPr>
              <a:t>for</a:t>
            </a:r>
            <a:r>
              <a:rPr lang="en" sz="2100">
                <a:solidFill>
                  <a:srgbClr val="000000"/>
                </a:solidFill>
                <a:latin typeface="Consolas"/>
                <a:ea typeface="Consolas"/>
                <a:cs typeface="Consolas"/>
                <a:sym typeface="Consolas"/>
              </a:rPr>
              <a:t> x </a:t>
            </a:r>
            <a:r>
              <a:rPr lang="en" sz="2100">
                <a:solidFill>
                  <a:srgbClr val="38761D"/>
                </a:solidFill>
                <a:latin typeface="Consolas"/>
                <a:ea typeface="Consolas"/>
                <a:cs typeface="Consolas"/>
                <a:sym typeface="Consolas"/>
              </a:rPr>
              <a:t>in</a:t>
            </a:r>
            <a:r>
              <a:rPr lang="en" sz="2100">
                <a:solidFill>
                  <a:srgbClr val="000000"/>
                </a:solidFill>
                <a:latin typeface="Consolas"/>
                <a:ea typeface="Consolas"/>
                <a:cs typeface="Consolas"/>
                <a:sym typeface="Consolas"/>
              </a:rPr>
              <a:t> f_list])</a:t>
            </a:r>
            <a:endParaRPr sz="1800">
              <a:highlight>
                <a:srgbClr val="FFFFFF"/>
              </a:highlight>
              <a:latin typeface="Courier New"/>
              <a:ea typeface="Courier New"/>
              <a:cs typeface="Courier New"/>
              <a:sym typeface="Courier New"/>
            </a:endParaRPr>
          </a:p>
          <a:p>
            <a:pPr indent="0" lvl="0" marL="457200" rtl="0" algn="l">
              <a:lnSpc>
                <a:spcPct val="100000"/>
              </a:lnSpc>
              <a:spcBef>
                <a:spcPts val="360"/>
              </a:spcBef>
              <a:spcAft>
                <a:spcPts val="0"/>
              </a:spcAft>
              <a:buClr>
                <a:srgbClr val="000000"/>
              </a:buClr>
              <a:buSzPts val="1100"/>
              <a:buFont typeface="Arial"/>
              <a:buNone/>
            </a:pPr>
            <a:r>
              <a:t/>
            </a:r>
            <a:endParaRPr sz="1800">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g5d72d9d035_0_9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a list comprehension</a:t>
            </a:r>
            <a:endParaRPr/>
          </a:p>
          <a:p>
            <a:pPr indent="0" lvl="0" marL="0" rtl="0" algn="ctr">
              <a:spcBef>
                <a:spcPts val="0"/>
              </a:spcBef>
              <a:spcAft>
                <a:spcPts val="0"/>
              </a:spcAft>
              <a:buClr>
                <a:srgbClr val="000000"/>
              </a:buClr>
              <a:buSzPts val="1344"/>
              <a:buFont typeface="Arial"/>
              <a:buNone/>
            </a:pPr>
            <a:r>
              <a:rPr lang="en"/>
              <a:t>(advanced)</a:t>
            </a:r>
            <a:endParaRPr/>
          </a:p>
        </p:txBody>
      </p:sp>
      <p:sp>
        <p:nvSpPr>
          <p:cNvPr id="833" name="Google Shape;833;g5d72d9d035_0_92"/>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lnSpc>
                <a:spcPct val="115000"/>
              </a:lnSpc>
              <a:spcBef>
                <a:spcPts val="0"/>
              </a:spcBef>
              <a:spcAft>
                <a:spcPts val="0"/>
              </a:spcAft>
              <a:buNone/>
            </a:pPr>
            <a:r>
              <a:t/>
            </a:r>
            <a:endParaRPr sz="2100">
              <a:solidFill>
                <a:srgbClr val="45818E"/>
              </a:solidFill>
              <a:latin typeface="Consolas"/>
              <a:ea typeface="Consolas"/>
              <a:cs typeface="Consolas"/>
              <a:sym typeface="Consolas"/>
            </a:endParaRPr>
          </a:p>
          <a:p>
            <a:pPr indent="0" lvl="0" marL="457200" rtl="0" algn="l">
              <a:lnSpc>
                <a:spcPct val="115000"/>
              </a:lnSpc>
              <a:spcBef>
                <a:spcPts val="0"/>
              </a:spcBef>
              <a:spcAft>
                <a:spcPts val="0"/>
              </a:spcAft>
              <a:buNone/>
            </a:pPr>
            <a:r>
              <a:rPr lang="en" sz="2100">
                <a:latin typeface="Consolas"/>
                <a:ea typeface="Consolas"/>
                <a:cs typeface="Consolas"/>
                <a:sym typeface="Consolas"/>
              </a:rPr>
              <a:t>f</a:t>
            </a:r>
            <a:r>
              <a:rPr lang="en" sz="2100">
                <a:latin typeface="Consolas"/>
                <a:ea typeface="Consolas"/>
                <a:cs typeface="Consolas"/>
                <a:sym typeface="Consolas"/>
              </a:rPr>
              <a:t>_list </a:t>
            </a:r>
            <a:r>
              <a:rPr lang="en" sz="2100">
                <a:solidFill>
                  <a:srgbClr val="9900FF"/>
                </a:solidFill>
                <a:latin typeface="Consolas"/>
                <a:ea typeface="Consolas"/>
                <a:cs typeface="Consolas"/>
                <a:sym typeface="Consolas"/>
              </a:rPr>
              <a:t>=</a:t>
            </a:r>
            <a:r>
              <a:rPr lang="en" sz="2100">
                <a:latin typeface="Consolas"/>
                <a:ea typeface="Consolas"/>
                <a:cs typeface="Consolas"/>
                <a:sym typeface="Consolas"/>
              </a:rPr>
              <a:t> [</a:t>
            </a:r>
            <a:r>
              <a:rPr lang="en" sz="2100">
                <a:solidFill>
                  <a:srgbClr val="800000"/>
                </a:solidFill>
                <a:latin typeface="Consolas"/>
                <a:ea typeface="Consolas"/>
                <a:cs typeface="Consolas"/>
                <a:sym typeface="Consolas"/>
              </a:rPr>
              <a:t>"samples"</a:t>
            </a:r>
            <a:r>
              <a:rPr lang="en" sz="2100">
                <a:solidFill>
                  <a:srgbClr val="000000"/>
                </a:solidFill>
                <a:latin typeface="Consolas"/>
                <a:ea typeface="Consolas"/>
                <a:cs typeface="Consolas"/>
                <a:sym typeface="Consolas"/>
              </a:rPr>
              <a:t>,</a:t>
            </a:r>
            <a:r>
              <a:rPr lang="en" sz="2100">
                <a:solidFill>
                  <a:srgbClr val="800000"/>
                </a:solidFill>
                <a:latin typeface="Consolas"/>
                <a:ea typeface="Consolas"/>
                <a:cs typeface="Consolas"/>
                <a:sym typeface="Consolas"/>
              </a:rPr>
              <a:t>"experiments"</a:t>
            </a:r>
            <a:r>
              <a:rPr lang="en" sz="2100">
                <a:latin typeface="Consolas"/>
                <a:ea typeface="Consolas"/>
                <a:cs typeface="Consolas"/>
                <a:sym typeface="Consolas"/>
              </a:rPr>
              <a:t>,</a:t>
            </a:r>
            <a:r>
              <a:rPr lang="en" sz="2100">
                <a:solidFill>
                  <a:srgbClr val="800000"/>
                </a:solidFill>
                <a:latin typeface="Consolas"/>
                <a:ea typeface="Consolas"/>
                <a:cs typeface="Consolas"/>
                <a:sym typeface="Consolas"/>
              </a:rPr>
              <a:t>"runs"</a:t>
            </a:r>
            <a:r>
              <a:rPr lang="en" sz="2100">
                <a:latin typeface="Consolas"/>
                <a:ea typeface="Consolas"/>
                <a:cs typeface="Consolas"/>
                <a:sym typeface="Consolas"/>
              </a:rPr>
              <a:t>]</a:t>
            </a:r>
            <a:endParaRPr sz="2100">
              <a:latin typeface="Consolas"/>
              <a:ea typeface="Consolas"/>
              <a:cs typeface="Consolas"/>
              <a:sym typeface="Consolas"/>
            </a:endParaRPr>
          </a:p>
          <a:p>
            <a:pPr indent="457200" lvl="0" marL="0" rtl="0" algn="l">
              <a:lnSpc>
                <a:spcPct val="115000"/>
              </a:lnSpc>
              <a:spcBef>
                <a:spcPts val="0"/>
              </a:spcBef>
              <a:spcAft>
                <a:spcPts val="0"/>
              </a:spcAft>
              <a:buNone/>
            </a:pPr>
            <a:r>
              <a:rPr lang="en" sz="2100">
                <a:solidFill>
                  <a:srgbClr val="38761D"/>
                </a:solidFill>
                <a:latin typeface="Consolas"/>
                <a:ea typeface="Consolas"/>
                <a:cs typeface="Consolas"/>
                <a:sym typeface="Consolas"/>
              </a:rPr>
              <a:t>print</a:t>
            </a:r>
            <a:r>
              <a:rPr lang="en" sz="2100">
                <a:solidFill>
                  <a:srgbClr val="000000"/>
                </a:solidFill>
                <a:latin typeface="Consolas"/>
                <a:ea typeface="Consolas"/>
                <a:cs typeface="Consolas"/>
                <a:sym typeface="Consolas"/>
              </a:rPr>
              <a:t> ([x </a:t>
            </a:r>
            <a:r>
              <a:rPr lang="en" sz="2100">
                <a:solidFill>
                  <a:srgbClr val="9900FF"/>
                </a:solidFill>
                <a:latin typeface="Consolas"/>
                <a:ea typeface="Consolas"/>
                <a:cs typeface="Consolas"/>
                <a:sym typeface="Consolas"/>
              </a:rPr>
              <a:t>+</a:t>
            </a:r>
            <a:r>
              <a:rPr lang="en" sz="2100">
                <a:solidFill>
                  <a:srgbClr val="000000"/>
                </a:solidFill>
                <a:latin typeface="Consolas"/>
                <a:ea typeface="Consolas"/>
                <a:cs typeface="Consolas"/>
                <a:sym typeface="Consolas"/>
              </a:rPr>
              <a:t> </a:t>
            </a:r>
            <a:r>
              <a:rPr lang="en" sz="2100">
                <a:solidFill>
                  <a:srgbClr val="980000"/>
                </a:solidFill>
                <a:latin typeface="Consolas"/>
                <a:ea typeface="Consolas"/>
                <a:cs typeface="Consolas"/>
                <a:sym typeface="Consolas"/>
              </a:rPr>
              <a:t>".txt"</a:t>
            </a:r>
            <a:r>
              <a:rPr lang="en" sz="2100">
                <a:solidFill>
                  <a:srgbClr val="000000"/>
                </a:solidFill>
                <a:latin typeface="Consolas"/>
                <a:ea typeface="Consolas"/>
                <a:cs typeface="Consolas"/>
                <a:sym typeface="Consolas"/>
              </a:rPr>
              <a:t> </a:t>
            </a:r>
            <a:r>
              <a:rPr lang="en" sz="2100">
                <a:solidFill>
                  <a:srgbClr val="38761D"/>
                </a:solidFill>
                <a:latin typeface="Consolas"/>
                <a:ea typeface="Consolas"/>
                <a:cs typeface="Consolas"/>
                <a:sym typeface="Consolas"/>
              </a:rPr>
              <a:t>for</a:t>
            </a:r>
            <a:r>
              <a:rPr lang="en" sz="2100">
                <a:solidFill>
                  <a:srgbClr val="000000"/>
                </a:solidFill>
                <a:latin typeface="Consolas"/>
                <a:ea typeface="Consolas"/>
                <a:cs typeface="Consolas"/>
                <a:sym typeface="Consolas"/>
              </a:rPr>
              <a:t> x </a:t>
            </a:r>
            <a:r>
              <a:rPr lang="en" sz="2100">
                <a:solidFill>
                  <a:srgbClr val="38761D"/>
                </a:solidFill>
                <a:latin typeface="Consolas"/>
                <a:ea typeface="Consolas"/>
                <a:cs typeface="Consolas"/>
                <a:sym typeface="Consolas"/>
              </a:rPr>
              <a:t>in</a:t>
            </a:r>
            <a:r>
              <a:rPr lang="en" sz="2100">
                <a:solidFill>
                  <a:srgbClr val="000000"/>
                </a:solidFill>
                <a:latin typeface="Consolas"/>
                <a:ea typeface="Consolas"/>
                <a:cs typeface="Consolas"/>
                <a:sym typeface="Consolas"/>
              </a:rPr>
              <a:t> f_list])</a:t>
            </a:r>
            <a:endParaRPr sz="2100">
              <a:solidFill>
                <a:srgbClr val="000000"/>
              </a:solidFill>
              <a:latin typeface="Consolas"/>
              <a:ea typeface="Consolas"/>
              <a:cs typeface="Consolas"/>
              <a:sym typeface="Consolas"/>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0" rtl="0" algn="l">
              <a:lnSpc>
                <a:spcPct val="115000"/>
              </a:lnSpc>
              <a:spcBef>
                <a:spcPts val="0"/>
              </a:spcBef>
              <a:spcAft>
                <a:spcPts val="0"/>
              </a:spcAft>
              <a:buClr>
                <a:schemeClr val="dk1"/>
              </a:buClr>
              <a:buSzPts val="1100"/>
              <a:buFont typeface="Arial"/>
              <a:buNone/>
            </a:pPr>
            <a:r>
              <a:rPr lang="en" sz="1800">
                <a:highlight>
                  <a:srgbClr val="FFFFFF"/>
                </a:highlight>
                <a:latin typeface="Courier New"/>
                <a:ea typeface="Courier New"/>
                <a:cs typeface="Courier New"/>
                <a:sym typeface="Courier New"/>
              </a:rPr>
              <a:t>['samples.txt', 'experiments.txt', 'runs.txt']</a:t>
            </a:r>
            <a:endParaRPr sz="1800">
              <a:highlight>
                <a:srgbClr val="FFFFFF"/>
              </a:highlight>
              <a:latin typeface="Courier New"/>
              <a:ea typeface="Courier New"/>
              <a:cs typeface="Courier New"/>
              <a:sym typeface="Courier New"/>
            </a:endParaRPr>
          </a:p>
          <a:p>
            <a:pPr indent="0" lvl="0" marL="457200" rtl="0" algn="l">
              <a:spcBef>
                <a:spcPts val="360"/>
              </a:spcBef>
              <a:spcAft>
                <a:spcPts val="0"/>
              </a:spcAft>
              <a:buClr>
                <a:srgbClr val="000000"/>
              </a:buClr>
              <a:buSzPts val="1100"/>
              <a:buFont typeface="Arial"/>
              <a:buNone/>
            </a:pPr>
            <a:r>
              <a:t/>
            </a:r>
            <a:endParaRPr sz="1800">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Appendix</a:t>
            </a:r>
            <a:endParaRPr/>
          </a:p>
        </p:txBody>
      </p:sp>
      <p:sp>
        <p:nvSpPr>
          <p:cNvPr id="839" name="Google Shape;839;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rPr lang="en"/>
              <a:t>Examples of .insert() and .remove()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6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Inserting into a list: </a:t>
            </a:r>
            <a:r>
              <a:rPr lang="en">
                <a:latin typeface="Courier New"/>
                <a:ea typeface="Courier New"/>
                <a:cs typeface="Courier New"/>
                <a:sym typeface="Courier New"/>
              </a:rPr>
              <a:t>.insert()</a:t>
            </a:r>
            <a:endParaRPr/>
          </a:p>
        </p:txBody>
      </p:sp>
      <p:sp>
        <p:nvSpPr>
          <p:cNvPr id="845" name="Google Shape;845;p6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Purpose:</a:t>
            </a:r>
            <a:endParaRPr/>
          </a:p>
          <a:p>
            <a:pPr indent="0" lvl="0" marL="457200" rtl="0" algn="l">
              <a:spcBef>
                <a:spcPts val="640"/>
              </a:spcBef>
              <a:spcAft>
                <a:spcPts val="0"/>
              </a:spcAft>
              <a:buClr>
                <a:srgbClr val="000000"/>
              </a:buClr>
              <a:buSzPts val="1173"/>
              <a:buFont typeface="Arial"/>
              <a:buNone/>
            </a:pPr>
            <a:r>
              <a:rPr lang="en"/>
              <a:t>Insert new element at specified index. All elements after will be pushed back one index.</a:t>
            </a:r>
            <a:endParaRPr/>
          </a:p>
          <a:p>
            <a:pPr indent="-342900" lvl="0" marL="342900" rtl="0" algn="l">
              <a:spcBef>
                <a:spcPts val="640"/>
              </a:spcBef>
              <a:spcAft>
                <a:spcPts val="0"/>
              </a:spcAft>
              <a:buClr>
                <a:srgbClr val="000000"/>
              </a:buClr>
              <a:buSzPts val="1173"/>
              <a:buFont typeface="Arial"/>
              <a:buNone/>
            </a:pPr>
            <a:r>
              <a:rPr lang="en"/>
              <a:t>Syntax:</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list.insert(</a:t>
            </a:r>
            <a:r>
              <a:rPr i="1" lang="en" sz="1800">
                <a:latin typeface="Courier New"/>
                <a:ea typeface="Courier New"/>
                <a:cs typeface="Courier New"/>
                <a:sym typeface="Courier New"/>
              </a:rPr>
              <a:t>index</a:t>
            </a:r>
            <a:r>
              <a:rPr lang="en" sz="1800">
                <a:latin typeface="Courier New"/>
                <a:ea typeface="Courier New"/>
                <a:cs typeface="Courier New"/>
                <a:sym typeface="Courier New"/>
              </a:rPr>
              <a:t>, </a:t>
            </a:r>
            <a:r>
              <a:rPr i="1" lang="en" sz="1800">
                <a:latin typeface="Courier New"/>
                <a:ea typeface="Courier New"/>
                <a:cs typeface="Courier New"/>
                <a:sym typeface="Courier New"/>
              </a:rPr>
              <a:t>newElement</a:t>
            </a:r>
            <a:r>
              <a:rPr lang="en" sz="1800">
                <a:latin typeface="Courier New"/>
                <a:ea typeface="Courier New"/>
                <a:cs typeface="Courier New"/>
                <a:sym typeface="Courier New"/>
              </a:rPr>
              <a:t>)</a:t>
            </a:r>
            <a:endParaRPr/>
          </a:p>
          <a:p>
            <a:pPr indent="-342900" lvl="0" marL="342900" rtl="0" algn="l">
              <a:spcBef>
                <a:spcPts val="640"/>
              </a:spcBef>
              <a:spcAft>
                <a:spcPts val="0"/>
              </a:spcAft>
              <a:buClr>
                <a:srgbClr val="000000"/>
              </a:buClr>
              <a:buSzPts val="1173"/>
              <a:buFont typeface="Arial"/>
              <a:buNone/>
            </a:pPr>
            <a:r>
              <a:rPr lang="en"/>
              <a:t>Example: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 = [2, 4, 6, 8]</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myList.insert(1, "hi!")</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print(myList)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[2, 'hi!', 4, 6, 8]</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6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adding to lists</a:t>
            </a:r>
            <a:endParaRPr/>
          </a:p>
        </p:txBody>
      </p:sp>
      <p:sp>
        <p:nvSpPr>
          <p:cNvPr id="851" name="Google Shape;851;p62"/>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0" lvl="0" marL="0" rtl="0" algn="l">
              <a:spcBef>
                <a:spcPts val="640"/>
              </a:spcBef>
              <a:spcAft>
                <a:spcPts val="0"/>
              </a:spcAft>
              <a:buClr>
                <a:srgbClr val="000000"/>
              </a:buClr>
              <a:buSzPts val="1173"/>
              <a:buFont typeface="Arial"/>
              <a:buNone/>
            </a:pPr>
            <a:r>
              <a:rPr lang="en"/>
              <a:t>How do I insert an 'e' between the 'd' and 'f'?</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graphicFrame>
        <p:nvGraphicFramePr>
          <p:cNvPr id="852" name="Google Shape;852;p62"/>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chemeClr val="dk1"/>
                        </a:buClr>
                        <a:buSzPts val="1400"/>
                        <a:buFont typeface="Courier New"/>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6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adding to lists</a:t>
            </a:r>
            <a:endParaRPr/>
          </a:p>
        </p:txBody>
      </p:sp>
      <p:sp>
        <p:nvSpPr>
          <p:cNvPr id="858" name="Google Shape;858;p6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How do I insert an 'e' between the 'd' and 'f'?</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rgbClr val="000000"/>
              </a:buClr>
              <a:buSzPts val="1173"/>
              <a:buFont typeface="Arial"/>
              <a:buNone/>
            </a:pPr>
            <a:r>
              <a:rPr lang="en"/>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myList.insert(4, 'e')</a:t>
            </a:r>
            <a:endParaRPr/>
          </a:p>
        </p:txBody>
      </p:sp>
      <p:graphicFrame>
        <p:nvGraphicFramePr>
          <p:cNvPr id="859" name="Google Shape;859;p63"/>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6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3600"/>
              <a:t>Remove element from list: </a:t>
            </a:r>
            <a:r>
              <a:rPr lang="en" sz="3600">
                <a:latin typeface="Courier New"/>
                <a:ea typeface="Courier New"/>
                <a:cs typeface="Courier New"/>
                <a:sym typeface="Courier New"/>
              </a:rPr>
              <a:t>.remove()</a:t>
            </a:r>
            <a:endParaRPr/>
          </a:p>
        </p:txBody>
      </p:sp>
      <p:sp>
        <p:nvSpPr>
          <p:cNvPr id="865" name="Google Shape;865;p6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r>
              <a:rPr lang="en"/>
              <a:t>Purpose:</a:t>
            </a:r>
            <a:endParaRPr/>
          </a:p>
          <a:p>
            <a:pPr indent="0" lvl="0" marL="457200" rtl="0" algn="l">
              <a:spcBef>
                <a:spcPts val="640"/>
              </a:spcBef>
              <a:spcAft>
                <a:spcPts val="0"/>
              </a:spcAft>
              <a:buClr>
                <a:srgbClr val="000000"/>
              </a:buClr>
              <a:buSzPts val="1173"/>
              <a:buFont typeface="Arial"/>
              <a:buNone/>
            </a:pPr>
            <a:r>
              <a:rPr lang="en"/>
              <a:t>Removes the first occurrence of the specified element. Elements that come after will be moved up one index.</a:t>
            </a:r>
            <a:endParaRPr/>
          </a:p>
          <a:p>
            <a:pPr indent="-342900" lvl="0" marL="342900" rtl="0" algn="l">
              <a:spcBef>
                <a:spcPts val="640"/>
              </a:spcBef>
              <a:spcAft>
                <a:spcPts val="0"/>
              </a:spcAft>
              <a:buClr>
                <a:srgbClr val="000000"/>
              </a:buClr>
              <a:buSzPts val="1173"/>
              <a:buFont typeface="Arial"/>
              <a:buNone/>
            </a:pPr>
            <a:r>
              <a:rPr lang="en"/>
              <a:t>Syntax:</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list.remove(</a:t>
            </a:r>
            <a:r>
              <a:rPr i="1" lang="en" sz="1800">
                <a:latin typeface="Courier New"/>
                <a:ea typeface="Courier New"/>
                <a:cs typeface="Courier New"/>
                <a:sym typeface="Courier New"/>
              </a:rPr>
              <a:t>element</a:t>
            </a:r>
            <a:r>
              <a:rPr lang="en" sz="1800">
                <a:latin typeface="Courier New"/>
                <a:ea typeface="Courier New"/>
                <a:cs typeface="Courier New"/>
                <a:sym typeface="Courier New"/>
              </a:rPr>
              <a:t>)</a:t>
            </a:r>
            <a:endParaRPr/>
          </a:p>
          <a:p>
            <a:pPr indent="-342900" lvl="0" marL="342900" rtl="0" algn="l">
              <a:spcBef>
                <a:spcPts val="640"/>
              </a:spcBef>
              <a:spcAft>
                <a:spcPts val="0"/>
              </a:spcAft>
              <a:buClr>
                <a:srgbClr val="000000"/>
              </a:buClr>
              <a:buSzPts val="1173"/>
              <a:buFont typeface="Arial"/>
              <a:buNone/>
            </a:pPr>
            <a:r>
              <a:rPr lang="en"/>
              <a:t>Example:</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 = [22, 44, 66, 88]</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myList.remove(44)</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&gt;&gt;&gt; print(myList)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[22, 66, 88]</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9" name="Shape 869"/>
        <p:cNvGrpSpPr/>
        <p:nvPr/>
      </p:nvGrpSpPr>
      <p:grpSpPr>
        <a:xfrm>
          <a:off x="0" y="0"/>
          <a:ext cx="0" cy="0"/>
          <a:chOff x="0" y="0"/>
          <a:chExt cx="0" cy="0"/>
        </a:xfrm>
      </p:grpSpPr>
      <p:sp>
        <p:nvSpPr>
          <p:cNvPr id="870" name="Google Shape;870;p6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a:t>Practice with removing from lists</a:t>
            </a:r>
            <a:endParaRPr/>
          </a:p>
        </p:txBody>
      </p:sp>
      <p:sp>
        <p:nvSpPr>
          <p:cNvPr id="871" name="Google Shape;871;p65"/>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3200"/>
              <a:buNone/>
            </a:pPr>
            <a:br>
              <a:rPr lang="en"/>
            </a:br>
            <a:endParaRPr/>
          </a:p>
          <a:p>
            <a:pPr indent="-342900" lvl="0" marL="342900" rtl="0" algn="l">
              <a:spcBef>
                <a:spcPts val="640"/>
              </a:spcBef>
              <a:spcAft>
                <a:spcPts val="0"/>
              </a:spcAft>
              <a:buClr>
                <a:schemeClr val="dk1"/>
              </a:buClr>
              <a:buSzPts val="3200"/>
              <a:buNone/>
            </a:pPr>
            <a:r>
              <a:rPr lang="en"/>
              <a:t>What will this code print?</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myList.remove(4)</a:t>
            </a:r>
            <a:endParaRPr/>
          </a:p>
          <a:p>
            <a:pPr indent="0" lvl="0" marL="457200" rtl="0" algn="l">
              <a:spcBef>
                <a:spcPts val="360"/>
              </a:spcBef>
              <a:spcAft>
                <a:spcPts val="0"/>
              </a:spcAft>
              <a:buClr>
                <a:schemeClr val="dk1"/>
              </a:buClr>
              <a:buSzPts val="1800"/>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p:txBody>
      </p:sp>
      <p:graphicFrame>
        <p:nvGraphicFramePr>
          <p:cNvPr id="872" name="Google Shape;872;p65"/>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6" name="Shape 876"/>
        <p:cNvGrpSpPr/>
        <p:nvPr/>
      </p:nvGrpSpPr>
      <p:grpSpPr>
        <a:xfrm>
          <a:off x="0" y="0"/>
          <a:ext cx="0" cy="0"/>
          <a:chOff x="0" y="0"/>
          <a:chExt cx="0" cy="0"/>
        </a:xfrm>
      </p:grpSpPr>
      <p:sp>
        <p:nvSpPr>
          <p:cNvPr id="877" name="Google Shape;877;p6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344"/>
              <a:buFont typeface="Arial"/>
              <a:buNone/>
            </a:pPr>
            <a:r>
              <a:rPr lang="en"/>
              <a:t>Practice with removing from lists</a:t>
            </a:r>
            <a:endParaRPr/>
          </a:p>
        </p:txBody>
      </p:sp>
      <p:sp>
        <p:nvSpPr>
          <p:cNvPr id="878" name="Google Shape;878;p66"/>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p>
            <a:pPr indent="-342900" lvl="0" marL="342900" rtl="0" algn="l">
              <a:spcBef>
                <a:spcPts val="0"/>
              </a:spcBef>
              <a:spcAft>
                <a:spcPts val="0"/>
              </a:spcAft>
              <a:buClr>
                <a:srgbClr val="000000"/>
              </a:buClr>
              <a:buSzPts val="1173"/>
              <a:buFont typeface="Arial"/>
              <a:buNone/>
            </a:pPr>
            <a:br>
              <a:rPr lang="en"/>
            </a:br>
            <a:endParaRPr/>
          </a:p>
          <a:p>
            <a:pPr indent="-342900" lvl="0" marL="342900" rtl="0" algn="l">
              <a:spcBef>
                <a:spcPts val="640"/>
              </a:spcBef>
              <a:spcAft>
                <a:spcPts val="0"/>
              </a:spcAft>
              <a:buClr>
                <a:srgbClr val="000000"/>
              </a:buClr>
              <a:buSzPts val="1173"/>
              <a:buFont typeface="Arial"/>
              <a:buNone/>
            </a:pPr>
            <a:r>
              <a:rPr lang="en"/>
              <a:t>What will this code print?</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myList.remove(4)</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print(myList)</a:t>
            </a:r>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228600" lvl="0" marL="342900" rtl="0" algn="l">
              <a:spcBef>
                <a:spcPts val="360"/>
              </a:spcBef>
              <a:spcAft>
                <a:spcPts val="0"/>
              </a:spcAft>
              <a:buClr>
                <a:schemeClr val="dk1"/>
              </a:buClr>
              <a:buSzPts val="1800"/>
              <a:buNone/>
            </a:pPr>
            <a:r>
              <a:t/>
            </a:r>
            <a:endParaRPr sz="1800">
              <a:latin typeface="Courier New"/>
              <a:ea typeface="Courier New"/>
              <a:cs typeface="Courier New"/>
              <a:sym typeface="Courier New"/>
            </a:endParaRPr>
          </a:p>
          <a:p>
            <a:pPr indent="-342900" lvl="0" marL="3429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Answer:</a:t>
            </a:r>
            <a:endParaRPr/>
          </a:p>
          <a:p>
            <a:pPr indent="0" lvl="0" marL="457200" rtl="0" algn="l">
              <a:spcBef>
                <a:spcPts val="360"/>
              </a:spcBef>
              <a:spcAft>
                <a:spcPts val="0"/>
              </a:spcAft>
              <a:buClr>
                <a:srgbClr val="000000"/>
              </a:buClr>
              <a:buSzPts val="1100"/>
              <a:buFont typeface="Arial"/>
              <a:buNone/>
            </a:pPr>
            <a:r>
              <a:rPr lang="en" sz="1800">
                <a:latin typeface="Courier New"/>
                <a:ea typeface="Courier New"/>
                <a:cs typeface="Courier New"/>
                <a:sym typeface="Courier New"/>
              </a:rPr>
              <a:t>[1, 2, 3, 5, 6]</a:t>
            </a:r>
            <a:endParaRPr/>
          </a:p>
        </p:txBody>
      </p:sp>
      <p:graphicFrame>
        <p:nvGraphicFramePr>
          <p:cNvPr id="879" name="Google Shape;879;p66"/>
          <p:cNvGraphicFramePr/>
          <p:nvPr/>
        </p:nvGraphicFramePr>
        <p:xfrm>
          <a:off x="1180650" y="1620700"/>
          <a:ext cx="3000000" cy="3000000"/>
        </p:xfrm>
        <a:graphic>
          <a:graphicData uri="http://schemas.openxmlformats.org/drawingml/2006/table">
            <a:tbl>
              <a:tblPr>
                <a:noFill/>
                <a:tableStyleId>{EEE90414-89A2-4A5F-8FFF-69490DC0DEF7}</a:tableStyleId>
              </a:tblPr>
              <a:tblGrid>
                <a:gridCol w="912500"/>
                <a:gridCol w="760425"/>
                <a:gridCol w="760425"/>
                <a:gridCol w="760425"/>
                <a:gridCol w="760425"/>
                <a:gridCol w="760425"/>
                <a:gridCol w="760425"/>
              </a:tblGrid>
              <a:tr h="381000">
                <a:tc>
                  <a:txBody>
                    <a:bodyPr/>
                    <a:lstStyle/>
                    <a:p>
                      <a:pPr indent="0" lvl="0" marL="0" marR="0" rtl="0" algn="l">
                        <a:spcBef>
                          <a:spcPts val="0"/>
                        </a:spcBef>
                        <a:spcAft>
                          <a:spcPts val="0"/>
                        </a:spcAft>
                        <a:buNone/>
                      </a:pPr>
                      <a:r>
                        <a:t/>
                      </a:r>
                      <a:endParaRPr sz="1400"/>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0</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1</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2</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3</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4</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solidFill>
                            <a:srgbClr val="0000FF"/>
                          </a:solidFill>
                          <a:latin typeface="Courier New"/>
                          <a:ea typeface="Courier New"/>
                          <a:cs typeface="Courier New"/>
                          <a:sym typeface="Courier New"/>
                        </a:rPr>
                        <a:t>5</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l">
                        <a:spcBef>
                          <a:spcPts val="0"/>
                        </a:spcBef>
                        <a:spcAft>
                          <a:spcPts val="0"/>
                        </a:spcAft>
                        <a:buClr>
                          <a:srgbClr val="000000"/>
                        </a:buClr>
                        <a:buSzPts val="1100"/>
                        <a:buFont typeface="Arial"/>
                        <a:buNone/>
                      </a:pPr>
                      <a:r>
                        <a:rPr lang="en" sz="1400">
                          <a:latin typeface="Courier New"/>
                          <a:ea typeface="Courier New"/>
                          <a:cs typeface="Courier New"/>
                          <a:sym typeface="Courier New"/>
                        </a:rPr>
                        <a:t>myList</a:t>
                      </a: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100"/>
                        <a:buFont typeface="Arial"/>
                        <a:buNone/>
                      </a:pPr>
                      <a:r>
                        <a:rPr lang="en" sz="1400">
                          <a:latin typeface="Courier New"/>
                          <a:ea typeface="Courier New"/>
                          <a:cs typeface="Courier New"/>
                          <a:sym typeface="Courier New"/>
                        </a:rPr>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2013-08-05T13:53:14Z</dcterms:created>
  <dc:creator>Sarah</dc:creator>
</cp:coreProperties>
</file>