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8DAD8-6762-4949-BC9F-19914AC78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74A918-C2CC-43EC-8617-5E8635F5D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C25320-8376-4419-958D-27381E9B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8FD2-B939-4981-832B-F95A92FD342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3A8FD0-DE22-447D-91B2-C221206A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6D88AB-671E-4B40-8721-DB60AFD3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7B73-9F8B-4CCF-BC82-E30147A0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2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BE3559-7540-48BA-A03F-78927E40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737FB2-EA2C-46DC-BA14-18D0BC39A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481B80-27D4-469C-824B-3994CEFC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8FD2-B939-4981-832B-F95A92FD342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921577-77CC-4E1C-A6A6-E67FC49E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313FEB-E6FC-4924-BE18-8D4ED7B8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7B73-9F8B-4CCF-BC82-E30147A0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9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16B5B3A-1D31-4ED6-88D9-BF8FDAB76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94260C-42C1-4515-AC97-44C82BE77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1D8A04-53FC-4873-BD8A-235E031C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8FD2-B939-4981-832B-F95A92FD342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C48691-0F51-4ACE-B514-01D02D6A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8D4EFB-1176-458C-9D8A-908CE671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7B73-9F8B-4CCF-BC82-E30147A0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5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10A43-13FB-482E-964E-4E737A09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A75590-7EEB-45C1-A635-0BA09761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C947A6-8798-4AF8-AA8D-27C96730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8FD2-B939-4981-832B-F95A92FD342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2C9545-870D-4300-8ED6-633E10BB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1A890-6D43-4D3E-BAAC-0ED41F36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7B73-9F8B-4CCF-BC82-E30147A0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89F80-496B-4773-AF9B-5667C188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1E5CDF-FFB3-4F66-B0DE-D2D83254E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C680BA-EFAA-4761-8A6A-81EB1AFE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8FD2-B939-4981-832B-F95A92FD342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3BE4C3-43D1-4E2F-8846-5E33FBF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9D9906-A661-4390-80EE-B74DD46D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7B73-9F8B-4CCF-BC82-E30147A0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16FF0-DF48-4D1A-A70C-5F0720BB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619C3D-1409-4227-BC54-B98A1FFE0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3712E8-62D8-4EA7-ACF9-1D814C55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2CA0D4-744C-49B5-B5F5-AAD321C4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8FD2-B939-4981-832B-F95A92FD342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75BA35-1C4C-4DBE-A0B9-4B1E4C1B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BEC116-2DFE-48E9-8C0D-92BAD9B3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7B73-9F8B-4CCF-BC82-E30147A0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8BAA9-023A-4038-B333-0F647BF0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2EABBC-2473-4004-BFB3-D7B29E13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887E50-480B-4A85-9488-F5DAE1982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69E2803-2C2D-4B18-8DB2-B2E2E1F92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D0D98B0-BE87-4652-A778-55FF25D20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943D544-B210-4813-BC7B-2B379051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8FD2-B939-4981-832B-F95A92FD342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6D707EA-4082-4E93-977B-BDF2142B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5FE25D1-3993-47A6-BB43-761AADC1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7B73-9F8B-4CCF-BC82-E30147A0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0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416D5-F7BF-4080-8702-94076C43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C42410-993E-4C9A-8551-78A0F8EC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8FD2-B939-4981-832B-F95A92FD342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774ABC-8BB5-4001-AD63-3E01C2FA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3996BF-7404-414A-9B6C-078064D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7B73-9F8B-4CCF-BC82-E30147A0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2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7C9424-81B0-4F17-BAB3-947FCD50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8FD2-B939-4981-832B-F95A92FD342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410ED2D-74FB-4AD3-8A74-654FB59C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17830A-3BAE-4845-9CC4-0425E44C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7B73-9F8B-4CCF-BC82-E30147A0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045A0-AAF4-4FEF-AB16-D1B39FC5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DB1840-CFF4-4EBF-826B-0EF8D4AA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FE0A62-45E2-4410-A1BB-5394B856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D3150E-5BB3-42A7-AD3E-257DAFC0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8FD2-B939-4981-832B-F95A92FD342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350C29-8343-490F-BD1C-F28132BF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0D1D64-9091-4C40-83ED-A7C3925A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7B73-9F8B-4CCF-BC82-E30147A0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CA205-5684-4EE5-9480-943F94F9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4981F3-2758-4211-B446-CC260DE2C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C3F483-7CC1-4D34-ABC4-285BA35D9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0D5F4F-92E7-4639-9EDB-4D3B8F0D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8FD2-B939-4981-832B-F95A92FD342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9C858F-5526-41D2-840B-75BBB88D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B456F6-D006-4C3F-BADD-99B47D5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7B73-9F8B-4CCF-BC82-E30147A0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330D5E2-254A-4C67-93AE-E6D92A1B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EE203F-BA04-47F4-AAB0-B17B6C0D8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8D3009-0D75-4B5C-A586-536A596F6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8FD2-B939-4981-832B-F95A92FD342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588854-FC61-4A03-99F6-97DC99F63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9162AF-809E-44AF-87D6-8138F7FCC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7B73-9F8B-4CCF-BC82-E30147A03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6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C94A5-AA3D-4714-8AFD-4A1C3757B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33612F-B50B-41DC-971F-46242072B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Bootcamp #7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183883-7DEE-4BD3-8818-7DFEA2F8A61B}"/>
              </a:ext>
            </a:extLst>
          </p:cNvPr>
          <p:cNvSpPr txBox="1"/>
          <p:nvPr/>
        </p:nvSpPr>
        <p:spPr>
          <a:xfrm>
            <a:off x="9904021" y="5723907"/>
            <a:ext cx="532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Shestov</a:t>
            </a:r>
          </a:p>
        </p:txBody>
      </p:sp>
    </p:spTree>
    <p:extLst>
      <p:ext uri="{BB962C8B-B14F-4D97-AF65-F5344CB8AC3E}">
        <p14:creationId xmlns:p14="http://schemas.microsoft.com/office/powerpoint/2010/main" val="170800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70829-2B5E-4DBE-8FE1-25F34D7D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Dataframe</a:t>
            </a:r>
            <a:r>
              <a:rPr lang="en-US" sz="5400" b="1" dirty="0"/>
              <a:t> add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4CFF2F-65F3-4882-A655-310D474E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Add a third column</a:t>
            </a:r>
          </a:p>
          <a:p>
            <a:pPr marL="0" indent="0">
              <a:buNone/>
            </a:pPr>
            <a:r>
              <a:rPr lang="en-US" sz="4000" dirty="0"/>
              <a:t>&gt;&gt;&gt; </a:t>
            </a:r>
            <a:r>
              <a:rPr lang="en-US" sz="4000" dirty="0" err="1"/>
              <a:t>df</a:t>
            </a:r>
            <a:r>
              <a:rPr lang="en-US" sz="4000" dirty="0"/>
              <a:t>['THREE'] = s * 3</a:t>
            </a:r>
          </a:p>
          <a:p>
            <a:r>
              <a:rPr lang="en-US" sz="4000" dirty="0"/>
              <a:t>It will share the existing index</a:t>
            </a:r>
          </a:p>
          <a:p>
            <a:pPr marL="0" indent="0">
              <a:buNone/>
            </a:pPr>
            <a:r>
              <a:rPr lang="en-US" sz="4000" dirty="0"/>
              <a:t>&gt;&gt;&gt; </a:t>
            </a:r>
            <a:r>
              <a:rPr lang="en-US" sz="4000" dirty="0" err="1"/>
              <a:t>df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E8B5B0C-74D4-425B-93AB-6CB928694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93200"/>
              </p:ext>
            </p:extLst>
          </p:nvPr>
        </p:nvGraphicFramePr>
        <p:xfrm>
          <a:off x="945078" y="4618811"/>
          <a:ext cx="4196940" cy="1402080"/>
        </p:xfrm>
        <a:graphic>
          <a:graphicData uri="http://schemas.openxmlformats.org/drawingml/2006/table">
            <a:tbl>
              <a:tblPr/>
              <a:tblGrid>
                <a:gridCol w="1049235">
                  <a:extLst>
                    <a:ext uri="{9D8B030D-6E8A-4147-A177-3AD203B41FA5}">
                      <a16:colId xmlns:a16="http://schemas.microsoft.com/office/drawing/2014/main" xmlns="" val="3302393802"/>
                    </a:ext>
                  </a:extLst>
                </a:gridCol>
                <a:gridCol w="1049235">
                  <a:extLst>
                    <a:ext uri="{9D8B030D-6E8A-4147-A177-3AD203B41FA5}">
                      <a16:colId xmlns:a16="http://schemas.microsoft.com/office/drawing/2014/main" xmlns="" val="1965758298"/>
                    </a:ext>
                  </a:extLst>
                </a:gridCol>
                <a:gridCol w="1049235">
                  <a:extLst>
                    <a:ext uri="{9D8B030D-6E8A-4147-A177-3AD203B41FA5}">
                      <a16:colId xmlns:a16="http://schemas.microsoft.com/office/drawing/2014/main" xmlns="" val="2835160726"/>
                    </a:ext>
                  </a:extLst>
                </a:gridCol>
                <a:gridCol w="1049235">
                  <a:extLst>
                    <a:ext uri="{9D8B030D-6E8A-4147-A177-3AD203B41FA5}">
                      <a16:colId xmlns:a16="http://schemas.microsoft.com/office/drawing/2014/main" xmlns="" val="3059872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266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0.190035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0.871861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1.307791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624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2.778179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-3.333574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-5.000361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4424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3.507573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3.745703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5.618555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869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35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2A57A-4903-4B48-BCB8-046CBC6A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Access to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A0FF0D-87B1-4824-932F-FFBA5DA1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Access by attribute – can be converted to list via list(df.ONE) function</a:t>
            </a:r>
          </a:p>
          <a:p>
            <a:pPr marL="0" indent="0">
              <a:buNone/>
            </a:pPr>
            <a:r>
              <a:rPr lang="en-US" dirty="0"/>
              <a:t>&gt;&gt;&gt; df.ONE</a:t>
            </a:r>
          </a:p>
          <a:p>
            <a:pPr marL="0" indent="0">
              <a:buNone/>
            </a:pPr>
            <a:r>
              <a:rPr lang="en-US" dirty="0"/>
              <a:t>a    0.190035</a:t>
            </a:r>
          </a:p>
          <a:p>
            <a:pPr marL="0" indent="0">
              <a:buNone/>
            </a:pPr>
            <a:r>
              <a:rPr lang="en-US" dirty="0"/>
              <a:t>b    2.778179</a:t>
            </a:r>
          </a:p>
          <a:p>
            <a:pPr marL="0" indent="0">
              <a:buNone/>
            </a:pPr>
            <a:r>
              <a:rPr lang="en-US" dirty="0"/>
              <a:t>c    3.507573</a:t>
            </a:r>
          </a:p>
          <a:p>
            <a:pPr marL="0" indent="0">
              <a:buNone/>
            </a:pPr>
            <a:r>
              <a:rPr lang="en-US" dirty="0"/>
              <a:t>Name: ONE,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  <a:p>
            <a:r>
              <a:rPr lang="en-US" dirty="0"/>
              <a:t>Access by dictionary like notation - can be converted to list via list(</a:t>
            </a:r>
            <a:r>
              <a:rPr lang="en-US" dirty="0" err="1"/>
              <a:t>df</a:t>
            </a:r>
            <a:r>
              <a:rPr lang="en-US" dirty="0"/>
              <a:t>[‘ONE’]) function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[‘ONE’]</a:t>
            </a:r>
          </a:p>
          <a:p>
            <a:pPr marL="0" indent="0">
              <a:buNone/>
            </a:pPr>
            <a:r>
              <a:rPr lang="en-US" dirty="0"/>
              <a:t>a    0.190035</a:t>
            </a:r>
          </a:p>
          <a:p>
            <a:pPr marL="0" indent="0">
              <a:buNone/>
            </a:pPr>
            <a:r>
              <a:rPr lang="en-US" dirty="0"/>
              <a:t>b    2.778179</a:t>
            </a:r>
          </a:p>
          <a:p>
            <a:pPr marL="0" indent="0">
              <a:buNone/>
            </a:pPr>
            <a:r>
              <a:rPr lang="en-US" dirty="0"/>
              <a:t>c    3.507573</a:t>
            </a:r>
          </a:p>
          <a:p>
            <a:pPr marL="0" indent="0">
              <a:buNone/>
            </a:pPr>
            <a:r>
              <a:rPr lang="en-US" dirty="0"/>
              <a:t>Name: ONE,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71281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11990-2142-4CC0-A388-8953D0F8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Reindexing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614396-7464-4116-81AA-C5C065A6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&gt;&gt;&gt; </a:t>
            </a:r>
            <a:r>
              <a:rPr lang="en-US" sz="5400" dirty="0" err="1"/>
              <a:t>df.reindex</a:t>
            </a:r>
            <a:r>
              <a:rPr lang="en-US" sz="5400" dirty="0"/>
              <a:t>(['</a:t>
            </a:r>
            <a:r>
              <a:rPr lang="en-US" sz="5400" dirty="0" err="1"/>
              <a:t>c','b','a</a:t>
            </a:r>
            <a:r>
              <a:rPr lang="en-US" sz="5400" dirty="0"/>
              <a:t>’]) </a:t>
            </a:r>
          </a:p>
          <a:p>
            <a:pPr marL="0" indent="0">
              <a:buNone/>
            </a:pPr>
            <a:r>
              <a:rPr lang="en-US" sz="5400" dirty="0"/>
              <a:t>&gt;&gt;&gt; </a:t>
            </a:r>
            <a:r>
              <a:rPr lang="en-US" sz="5400" dirty="0" err="1"/>
              <a:t>df</a:t>
            </a:r>
            <a:endParaRPr lang="en-US" sz="5400" dirty="0"/>
          </a:p>
          <a:p>
            <a:pPr marL="0" indent="0">
              <a:buNone/>
            </a:pPr>
            <a:endParaRPr lang="en-US" sz="5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68FB6B5-C331-4987-B21F-D5825596B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952"/>
              </p:ext>
            </p:extLst>
          </p:nvPr>
        </p:nvGraphicFramePr>
        <p:xfrm>
          <a:off x="1075707" y="3632763"/>
          <a:ext cx="4161312" cy="1402080"/>
        </p:xfrm>
        <a:graphic>
          <a:graphicData uri="http://schemas.openxmlformats.org/drawingml/2006/table">
            <a:tbl>
              <a:tblPr/>
              <a:tblGrid>
                <a:gridCol w="1040328">
                  <a:extLst>
                    <a:ext uri="{9D8B030D-6E8A-4147-A177-3AD203B41FA5}">
                      <a16:colId xmlns:a16="http://schemas.microsoft.com/office/drawing/2014/main" xmlns="" val="2220481918"/>
                    </a:ext>
                  </a:extLst>
                </a:gridCol>
                <a:gridCol w="1040328">
                  <a:extLst>
                    <a:ext uri="{9D8B030D-6E8A-4147-A177-3AD203B41FA5}">
                      <a16:colId xmlns:a16="http://schemas.microsoft.com/office/drawing/2014/main" xmlns="" val="3994760687"/>
                    </a:ext>
                  </a:extLst>
                </a:gridCol>
                <a:gridCol w="1040328">
                  <a:extLst>
                    <a:ext uri="{9D8B030D-6E8A-4147-A177-3AD203B41FA5}">
                      <a16:colId xmlns:a16="http://schemas.microsoft.com/office/drawing/2014/main" xmlns="" val="1451528928"/>
                    </a:ext>
                  </a:extLst>
                </a:gridCol>
                <a:gridCol w="1040328">
                  <a:extLst>
                    <a:ext uri="{9D8B030D-6E8A-4147-A177-3AD203B41FA5}">
                      <a16:colId xmlns:a16="http://schemas.microsoft.com/office/drawing/2014/main" xmlns="" val="772065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13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3.507573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3.745703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5.618555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6568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2.778179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-3.333574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-5.000361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2420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0.190035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0.871861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1.307791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323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04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46EFA-71DE-47F8-9AC6-155DB9C4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Drop entries from an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5139C-7C73-4770-955C-A0314620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&gt;&gt;&gt; </a:t>
            </a:r>
            <a:r>
              <a:rPr lang="en-US" sz="4000" dirty="0" err="1"/>
              <a:t>df.drop</a:t>
            </a:r>
            <a:r>
              <a:rPr lang="en-US" sz="4000" dirty="0"/>
              <a:t>(‘c’)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&gt;&gt;&gt; </a:t>
            </a:r>
            <a:r>
              <a:rPr lang="en-US" sz="4000" dirty="0" err="1"/>
              <a:t>df.drop</a:t>
            </a:r>
            <a:r>
              <a:rPr lang="en-US" sz="4000" dirty="0"/>
              <a:t>(['</a:t>
            </a:r>
            <a:r>
              <a:rPr lang="en-US" sz="4000" dirty="0" err="1"/>
              <a:t>b','a</a:t>
            </a:r>
            <a:r>
              <a:rPr lang="en-US" sz="4000" dirty="0"/>
              <a:t>’])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E91A052-6B6A-497D-AB1A-B0D55EFD6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40654"/>
              </p:ext>
            </p:extLst>
          </p:nvPr>
        </p:nvGraphicFramePr>
        <p:xfrm>
          <a:off x="1135083" y="2727465"/>
          <a:ext cx="4529448" cy="1051560"/>
        </p:xfrm>
        <a:graphic>
          <a:graphicData uri="http://schemas.openxmlformats.org/drawingml/2006/table">
            <a:tbl>
              <a:tblPr/>
              <a:tblGrid>
                <a:gridCol w="1132362">
                  <a:extLst>
                    <a:ext uri="{9D8B030D-6E8A-4147-A177-3AD203B41FA5}">
                      <a16:colId xmlns:a16="http://schemas.microsoft.com/office/drawing/2014/main" xmlns="" val="3351903102"/>
                    </a:ext>
                  </a:extLst>
                </a:gridCol>
                <a:gridCol w="1132362">
                  <a:extLst>
                    <a:ext uri="{9D8B030D-6E8A-4147-A177-3AD203B41FA5}">
                      <a16:colId xmlns:a16="http://schemas.microsoft.com/office/drawing/2014/main" xmlns="" val="717036073"/>
                    </a:ext>
                  </a:extLst>
                </a:gridCol>
                <a:gridCol w="1132362">
                  <a:extLst>
                    <a:ext uri="{9D8B030D-6E8A-4147-A177-3AD203B41FA5}">
                      <a16:colId xmlns:a16="http://schemas.microsoft.com/office/drawing/2014/main" xmlns="" val="1957179765"/>
                    </a:ext>
                  </a:extLst>
                </a:gridCol>
                <a:gridCol w="1132362">
                  <a:extLst>
                    <a:ext uri="{9D8B030D-6E8A-4147-A177-3AD203B41FA5}">
                      <a16:colId xmlns:a16="http://schemas.microsoft.com/office/drawing/2014/main" xmlns="" val="1839501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2454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0.190035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0.871861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1.307791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9499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2.778179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-3.333574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-5.000361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94482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699BADE-84B6-40C1-AD15-F44451385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1470"/>
              </p:ext>
            </p:extLst>
          </p:nvPr>
        </p:nvGraphicFramePr>
        <p:xfrm>
          <a:off x="1135083" y="4680865"/>
          <a:ext cx="4529448" cy="701040"/>
        </p:xfrm>
        <a:graphic>
          <a:graphicData uri="http://schemas.openxmlformats.org/drawingml/2006/table">
            <a:tbl>
              <a:tblPr/>
              <a:tblGrid>
                <a:gridCol w="1132362">
                  <a:extLst>
                    <a:ext uri="{9D8B030D-6E8A-4147-A177-3AD203B41FA5}">
                      <a16:colId xmlns:a16="http://schemas.microsoft.com/office/drawing/2014/main" xmlns="" val="491424534"/>
                    </a:ext>
                  </a:extLst>
                </a:gridCol>
                <a:gridCol w="1132362">
                  <a:extLst>
                    <a:ext uri="{9D8B030D-6E8A-4147-A177-3AD203B41FA5}">
                      <a16:colId xmlns:a16="http://schemas.microsoft.com/office/drawing/2014/main" xmlns="" val="4268047377"/>
                    </a:ext>
                  </a:extLst>
                </a:gridCol>
                <a:gridCol w="1132362">
                  <a:extLst>
                    <a:ext uri="{9D8B030D-6E8A-4147-A177-3AD203B41FA5}">
                      <a16:colId xmlns:a16="http://schemas.microsoft.com/office/drawing/2014/main" xmlns="" val="1553469422"/>
                    </a:ext>
                  </a:extLst>
                </a:gridCol>
                <a:gridCol w="1132362">
                  <a:extLst>
                    <a:ext uri="{9D8B030D-6E8A-4147-A177-3AD203B41FA5}">
                      <a16:colId xmlns:a16="http://schemas.microsoft.com/office/drawing/2014/main" xmlns="" val="1377836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5344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3.507573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3.745703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5.618555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5786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C78FB-2F2B-45C7-86B4-746C7DB6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DataFrame</a:t>
            </a:r>
            <a:r>
              <a:rPr lang="en-US" sz="5400" b="1" dirty="0"/>
              <a:t> column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FE8AEF-5558-4A30-ACB4-5C44FBDE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&gt;&gt;&gt; </a:t>
            </a:r>
            <a:r>
              <a:rPr lang="en-US" sz="4400" dirty="0" err="1"/>
              <a:t>df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&gt;&gt;&gt; </a:t>
            </a:r>
            <a:r>
              <a:rPr lang="en-US" sz="4400" dirty="0" err="1"/>
              <a:t>df.sort_values</a:t>
            </a:r>
            <a:r>
              <a:rPr lang="en-US" sz="4400" dirty="0"/>
              <a:t>(['TWO'],axis=0)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5BFC99E-4A33-4C9E-BF19-144A35F7B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55697"/>
              </p:ext>
            </p:extLst>
          </p:nvPr>
        </p:nvGraphicFramePr>
        <p:xfrm>
          <a:off x="933202" y="2468981"/>
          <a:ext cx="4101936" cy="1402080"/>
        </p:xfrm>
        <a:graphic>
          <a:graphicData uri="http://schemas.openxmlformats.org/drawingml/2006/table">
            <a:tbl>
              <a:tblPr/>
              <a:tblGrid>
                <a:gridCol w="1025484">
                  <a:extLst>
                    <a:ext uri="{9D8B030D-6E8A-4147-A177-3AD203B41FA5}">
                      <a16:colId xmlns:a16="http://schemas.microsoft.com/office/drawing/2014/main" xmlns="" val="2295656188"/>
                    </a:ext>
                  </a:extLst>
                </a:gridCol>
                <a:gridCol w="1025484">
                  <a:extLst>
                    <a:ext uri="{9D8B030D-6E8A-4147-A177-3AD203B41FA5}">
                      <a16:colId xmlns:a16="http://schemas.microsoft.com/office/drawing/2014/main" xmlns="" val="1373938590"/>
                    </a:ext>
                  </a:extLst>
                </a:gridCol>
                <a:gridCol w="1025484">
                  <a:extLst>
                    <a:ext uri="{9D8B030D-6E8A-4147-A177-3AD203B41FA5}">
                      <a16:colId xmlns:a16="http://schemas.microsoft.com/office/drawing/2014/main" xmlns="" val="1852014180"/>
                    </a:ext>
                  </a:extLst>
                </a:gridCol>
                <a:gridCol w="1025484">
                  <a:extLst>
                    <a:ext uri="{9D8B030D-6E8A-4147-A177-3AD203B41FA5}">
                      <a16:colId xmlns:a16="http://schemas.microsoft.com/office/drawing/2014/main" xmlns="" val="237949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9444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0.190035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0.871861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1.307791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6805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2.778179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-3.333574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-5.000361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1692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3.507573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3.745703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5.618555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05281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EC8982E-3EAF-4D74-901E-8F774B99E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70947"/>
              </p:ext>
            </p:extLst>
          </p:nvPr>
        </p:nvGraphicFramePr>
        <p:xfrm>
          <a:off x="933202" y="4774883"/>
          <a:ext cx="4101940" cy="1402080"/>
        </p:xfrm>
        <a:graphic>
          <a:graphicData uri="http://schemas.openxmlformats.org/drawingml/2006/table">
            <a:tbl>
              <a:tblPr/>
              <a:tblGrid>
                <a:gridCol w="1025485">
                  <a:extLst>
                    <a:ext uri="{9D8B030D-6E8A-4147-A177-3AD203B41FA5}">
                      <a16:colId xmlns:a16="http://schemas.microsoft.com/office/drawing/2014/main" xmlns="" val="24091080"/>
                    </a:ext>
                  </a:extLst>
                </a:gridCol>
                <a:gridCol w="1025485">
                  <a:extLst>
                    <a:ext uri="{9D8B030D-6E8A-4147-A177-3AD203B41FA5}">
                      <a16:colId xmlns:a16="http://schemas.microsoft.com/office/drawing/2014/main" xmlns="" val="2058530578"/>
                    </a:ext>
                  </a:extLst>
                </a:gridCol>
                <a:gridCol w="1025485">
                  <a:extLst>
                    <a:ext uri="{9D8B030D-6E8A-4147-A177-3AD203B41FA5}">
                      <a16:colId xmlns:a16="http://schemas.microsoft.com/office/drawing/2014/main" xmlns="" val="2775442701"/>
                    </a:ext>
                  </a:extLst>
                </a:gridCol>
                <a:gridCol w="1025485">
                  <a:extLst>
                    <a:ext uri="{9D8B030D-6E8A-4147-A177-3AD203B41FA5}">
                      <a16:colId xmlns:a16="http://schemas.microsoft.com/office/drawing/2014/main" xmlns="" val="1858346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084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2.778179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-3.333574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-5.000361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360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0.190035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0.871861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1.307791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651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3.507573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3.745703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5.618555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21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67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E340D-60A0-4C57-9A8D-A13D5B4A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E893F-4D25-43AB-A014-F0AC7920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&gt;&gt;&gt; </a:t>
            </a:r>
            <a:r>
              <a:rPr lang="en-US" sz="4000" dirty="0" err="1"/>
              <a:t>df.mean</a:t>
            </a:r>
            <a:r>
              <a:rPr lang="en-US" sz="4000" dirty="0"/>
              <a:t>()</a:t>
            </a:r>
          </a:p>
          <a:p>
            <a:pPr marL="0" indent="0">
              <a:buNone/>
            </a:pPr>
            <a:r>
              <a:rPr lang="en-US" sz="4000" dirty="0"/>
              <a:t>ONE      2.158596</a:t>
            </a:r>
          </a:p>
          <a:p>
            <a:pPr marL="0" indent="0">
              <a:buNone/>
            </a:pPr>
            <a:r>
              <a:rPr lang="en-US" sz="4000" dirty="0"/>
              <a:t>TWO      0.427997</a:t>
            </a:r>
          </a:p>
          <a:p>
            <a:pPr marL="0" indent="0">
              <a:buNone/>
            </a:pPr>
            <a:r>
              <a:rPr lang="en-US" sz="4000" dirty="0"/>
              <a:t>THREE    0.641995</a:t>
            </a:r>
          </a:p>
          <a:p>
            <a:pPr marL="0" indent="0">
              <a:buNone/>
            </a:pPr>
            <a:r>
              <a:rPr lang="en-US" sz="4000" dirty="0" err="1"/>
              <a:t>dtype</a:t>
            </a:r>
            <a:r>
              <a:rPr lang="en-US" sz="4000" dirty="0"/>
              <a:t>: float64</a:t>
            </a:r>
          </a:p>
          <a:p>
            <a:r>
              <a:rPr lang="en-US" sz="4000" dirty="0"/>
              <a:t>Also: count, sum, median, min, max, abs, prod, </a:t>
            </a:r>
            <a:r>
              <a:rPr lang="en-US" sz="4000" dirty="0" err="1"/>
              <a:t>std</a:t>
            </a:r>
            <a:r>
              <a:rPr lang="en-US" sz="4000" dirty="0"/>
              <a:t>, </a:t>
            </a:r>
            <a:r>
              <a:rPr lang="en-US" sz="4000" dirty="0" err="1"/>
              <a:t>var</a:t>
            </a:r>
            <a:r>
              <a:rPr lang="en-US" sz="4000" dirty="0"/>
              <a:t>, skew, </a:t>
            </a:r>
            <a:r>
              <a:rPr lang="en-US" sz="4000" dirty="0" err="1"/>
              <a:t>kurt</a:t>
            </a:r>
            <a:r>
              <a:rPr lang="en-US" sz="4000" dirty="0"/>
              <a:t>, quantile, </a:t>
            </a:r>
            <a:r>
              <a:rPr lang="en-US" sz="4000" dirty="0" err="1"/>
              <a:t>cumsum</a:t>
            </a:r>
            <a:r>
              <a:rPr lang="en-US" sz="4000" dirty="0"/>
              <a:t>, </a:t>
            </a:r>
            <a:r>
              <a:rPr lang="en-US" sz="4000" dirty="0" err="1"/>
              <a:t>cumprod</a:t>
            </a:r>
            <a:r>
              <a:rPr lang="en-US" sz="4000" dirty="0"/>
              <a:t>, </a:t>
            </a:r>
            <a:r>
              <a:rPr lang="en-US" sz="4000" dirty="0" err="1"/>
              <a:t>cummax</a:t>
            </a:r>
            <a:r>
              <a:rPr lang="en-US" sz="4000" dirty="0"/>
              <a:t>, </a:t>
            </a:r>
            <a:r>
              <a:rPr lang="en-US" sz="4000" dirty="0" err="1"/>
              <a:t>cummin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818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D227AD-E944-47B7-A81F-24DD2DB8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DataFrame</a:t>
            </a:r>
            <a:r>
              <a:rPr lang="en-US" sz="5400" b="1" dirty="0"/>
              <a:t> Joins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F7BB30C-BC44-4EE2-AD36-DDA1E5BCD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80596"/>
              </p:ext>
            </p:extLst>
          </p:nvPr>
        </p:nvGraphicFramePr>
        <p:xfrm>
          <a:off x="838200" y="1583872"/>
          <a:ext cx="4838204" cy="2103120"/>
        </p:xfrm>
        <a:graphic>
          <a:graphicData uri="http://schemas.openxmlformats.org/drawingml/2006/table">
            <a:tbl>
              <a:tblPr/>
              <a:tblGrid>
                <a:gridCol w="1209551">
                  <a:extLst>
                    <a:ext uri="{9D8B030D-6E8A-4147-A177-3AD203B41FA5}">
                      <a16:colId xmlns:a16="http://schemas.microsoft.com/office/drawing/2014/main" xmlns="" val="22734906"/>
                    </a:ext>
                  </a:extLst>
                </a:gridCol>
                <a:gridCol w="1209551">
                  <a:extLst>
                    <a:ext uri="{9D8B030D-6E8A-4147-A177-3AD203B41FA5}">
                      <a16:colId xmlns:a16="http://schemas.microsoft.com/office/drawing/2014/main" xmlns="" val="941504067"/>
                    </a:ext>
                  </a:extLst>
                </a:gridCol>
                <a:gridCol w="1209551">
                  <a:extLst>
                    <a:ext uri="{9D8B030D-6E8A-4147-A177-3AD203B41FA5}">
                      <a16:colId xmlns:a16="http://schemas.microsoft.com/office/drawing/2014/main" xmlns="" val="634249807"/>
                    </a:ext>
                  </a:extLst>
                </a:gridCol>
                <a:gridCol w="1209551">
                  <a:extLst>
                    <a:ext uri="{9D8B030D-6E8A-4147-A177-3AD203B41FA5}">
                      <a16:colId xmlns:a16="http://schemas.microsoft.com/office/drawing/2014/main" xmlns="" val="1273448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student_id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first_name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last_name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834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Alex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Anderson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276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222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Amy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Brown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4397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333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Allen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830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444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Alice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White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544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555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Anna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Smith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68123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7E04B71-D967-4E9E-A821-1FB50B9CB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907102"/>
              </p:ext>
            </p:extLst>
          </p:nvPr>
        </p:nvGraphicFramePr>
        <p:xfrm>
          <a:off x="6870865" y="1583872"/>
          <a:ext cx="4113810" cy="2804160"/>
        </p:xfrm>
        <a:graphic>
          <a:graphicData uri="http://schemas.openxmlformats.org/drawingml/2006/table">
            <a:tbl>
              <a:tblPr/>
              <a:tblGrid>
                <a:gridCol w="1371270">
                  <a:extLst>
                    <a:ext uri="{9D8B030D-6E8A-4147-A177-3AD203B41FA5}">
                      <a16:colId xmlns:a16="http://schemas.microsoft.com/office/drawing/2014/main" xmlns="" val="2904891320"/>
                    </a:ext>
                  </a:extLst>
                </a:gridCol>
                <a:gridCol w="1371270">
                  <a:extLst>
                    <a:ext uri="{9D8B030D-6E8A-4147-A177-3AD203B41FA5}">
                      <a16:colId xmlns:a16="http://schemas.microsoft.com/office/drawing/2014/main" xmlns="" val="3310373670"/>
                    </a:ext>
                  </a:extLst>
                </a:gridCol>
                <a:gridCol w="1371270">
                  <a:extLst>
                    <a:ext uri="{9D8B030D-6E8A-4147-A177-3AD203B41FA5}">
                      <a16:colId xmlns:a16="http://schemas.microsoft.com/office/drawing/2014/main" xmlns="" val="2003629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sid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course_name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622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Calculus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2938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Chemistry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30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Biology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5983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333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Physics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7456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333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Statistics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607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5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444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Piano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0089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6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666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Guitar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62328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579647-A57A-4A33-B2BD-F015288DB9B0}"/>
              </a:ext>
            </a:extLst>
          </p:cNvPr>
          <p:cNvSpPr txBox="1"/>
          <p:nvPr/>
        </p:nvSpPr>
        <p:spPr>
          <a:xfrm>
            <a:off x="838200" y="4809506"/>
            <a:ext cx="1094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pd.merge</a:t>
            </a:r>
            <a:r>
              <a:rPr lang="en-US" sz="2800" dirty="0"/>
              <a:t>(</a:t>
            </a:r>
            <a:r>
              <a:rPr lang="en-US" sz="2800" dirty="0" err="1"/>
              <a:t>df_a</a:t>
            </a:r>
            <a:r>
              <a:rPr lang="en-US" sz="2800" dirty="0"/>
              <a:t>, </a:t>
            </a:r>
            <a:r>
              <a:rPr lang="en-US" sz="2800" dirty="0" err="1"/>
              <a:t>df_b</a:t>
            </a:r>
            <a:r>
              <a:rPr lang="en-US" sz="2800" dirty="0"/>
              <a:t>, </a:t>
            </a:r>
            <a:r>
              <a:rPr lang="en-US" sz="2800" dirty="0" err="1"/>
              <a:t>left_on</a:t>
            </a:r>
            <a:r>
              <a:rPr lang="en-US" sz="2800" dirty="0"/>
              <a:t>='</a:t>
            </a:r>
            <a:r>
              <a:rPr lang="en-US" sz="2800" dirty="0" err="1"/>
              <a:t>student_id</a:t>
            </a:r>
            <a:r>
              <a:rPr lang="en-US" sz="2800" dirty="0"/>
              <a:t>', </a:t>
            </a:r>
            <a:r>
              <a:rPr lang="en-US" sz="2800" dirty="0" err="1"/>
              <a:t>right_on</a:t>
            </a:r>
            <a:r>
              <a:rPr lang="en-US" sz="2800" dirty="0"/>
              <a:t>='</a:t>
            </a:r>
            <a:r>
              <a:rPr lang="en-US" sz="2800" dirty="0" err="1"/>
              <a:t>sid</a:t>
            </a:r>
            <a:r>
              <a:rPr lang="en-US" sz="2800" dirty="0"/>
              <a:t>', how='outer')</a:t>
            </a:r>
          </a:p>
        </p:txBody>
      </p:sp>
    </p:spTree>
    <p:extLst>
      <p:ext uri="{BB962C8B-B14F-4D97-AF65-F5344CB8AC3E}">
        <p14:creationId xmlns:p14="http://schemas.microsoft.com/office/powerpoint/2010/main" val="204126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A424B-55AA-4423-9BD9-5AC967FE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DataFrame</a:t>
            </a:r>
            <a:r>
              <a:rPr lang="en-US" sz="5400" b="1" dirty="0"/>
              <a:t> Joins</a:t>
            </a:r>
            <a:endParaRPr lang="en-US" sz="5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0708EB8-CA58-48C7-8F22-3D6EB3759D1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8694"/>
          <a:ext cx="10515600" cy="35052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31923820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5851974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7129076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4792301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9477114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361658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student_id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first_name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last_name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sid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course_name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955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111.0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Alex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Anderson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111.0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Calculus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5355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111.0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Alex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Anderson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111.0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Chemistry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7846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111.0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Alex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Anderson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111.0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Biology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0871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222.0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Amy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Brown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029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333.0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Allen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333.0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Physics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828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5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333.0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Allen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333.0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Statistics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6877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6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444.0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Alice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White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444.0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Piano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2364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7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555.0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Anna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Smith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6680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8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666.0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Guitar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21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15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7D1812-CF68-44E0-8364-45031B20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51" y="344384"/>
            <a:ext cx="10515600" cy="5321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3800" dirty="0"/>
          </a:p>
          <a:p>
            <a:pPr marL="0" indent="0" algn="ctr">
              <a:buNone/>
            </a:pPr>
            <a:r>
              <a:rPr lang="en-US" sz="13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1343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E83B5-966D-4EFE-8872-C1A8EDA9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D9B4B9-33EE-4FCB-8C38-5B34F70E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Pan</a:t>
            </a:r>
            <a:r>
              <a:rPr lang="en-US" dirty="0"/>
              <a:t>el </a:t>
            </a:r>
            <a:r>
              <a:rPr lang="en-US" sz="3600" b="1" dirty="0"/>
              <a:t>Da</a:t>
            </a:r>
            <a:r>
              <a:rPr lang="en-US" dirty="0"/>
              <a:t>ta </a:t>
            </a:r>
            <a:r>
              <a:rPr lang="en-US" sz="3600" b="1" dirty="0"/>
              <a:t>S</a:t>
            </a:r>
            <a:r>
              <a:rPr lang="en-US" dirty="0"/>
              <a:t>ystem</a:t>
            </a:r>
          </a:p>
          <a:p>
            <a:r>
              <a:rPr lang="en-US" dirty="0"/>
              <a:t>Powerful and productive Python data analysis and management library</a:t>
            </a:r>
          </a:p>
          <a:p>
            <a:r>
              <a:rPr lang="en-US" dirty="0"/>
              <a:t>Rich data structures and functions to make working with structured data fast, easy, and expressive</a:t>
            </a:r>
          </a:p>
          <a:p>
            <a:r>
              <a:rPr lang="en-US" dirty="0"/>
              <a:t>flexible data manipulation capabilities of spreadsheets and relational databases</a:t>
            </a:r>
          </a:p>
          <a:p>
            <a:r>
              <a:rPr lang="en-US" dirty="0"/>
              <a:t>Sophisticated indexing functionality</a:t>
            </a:r>
          </a:p>
          <a:p>
            <a:r>
              <a:rPr lang="en-US" dirty="0"/>
              <a:t>Pandas introduced 2 data structures: Series and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4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507466-9CA1-4C9E-BA0C-FB25F5DE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Series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475D52-F5D6-40C1-81A5-27620B53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One-dimensional array-like object</a:t>
            </a:r>
          </a:p>
          <a:p>
            <a:pPr marL="0" indent="0">
              <a:buNone/>
            </a:pPr>
            <a:r>
              <a:rPr lang="en-US" sz="3600" dirty="0"/>
              <a:t>	&gt;&gt;&gt; s = </a:t>
            </a:r>
            <a:r>
              <a:rPr lang="en-US" sz="3600" dirty="0" err="1"/>
              <a:t>pd.Series</a:t>
            </a:r>
            <a:r>
              <a:rPr lang="en-US" sz="3600" dirty="0"/>
              <a:t>((1,2,3,4,5))</a:t>
            </a:r>
          </a:p>
          <a:p>
            <a:r>
              <a:rPr lang="en-US" sz="3600" dirty="0"/>
              <a:t>Contains an array of data: strings, floats, integers, </a:t>
            </a:r>
            <a:r>
              <a:rPr lang="en-US" sz="3600" dirty="0" err="1"/>
              <a:t>etc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	&gt;&gt;&gt; </a:t>
            </a:r>
            <a:r>
              <a:rPr lang="en-US" sz="3600" dirty="0" err="1"/>
              <a:t>s.values</a:t>
            </a:r>
            <a:endParaRPr lang="en-US" sz="3600" dirty="0"/>
          </a:p>
          <a:p>
            <a:r>
              <a:rPr lang="en-US" sz="3600" dirty="0"/>
              <a:t>Has an associated array of data labels, the index (Default index from 0 to N - 1)</a:t>
            </a:r>
          </a:p>
          <a:p>
            <a:pPr marL="0" indent="0">
              <a:buNone/>
            </a:pPr>
            <a:r>
              <a:rPr lang="en-US" sz="3600" dirty="0"/>
              <a:t>	&gt;&gt;&gt; </a:t>
            </a:r>
            <a:r>
              <a:rPr lang="en-US" sz="3600" dirty="0" err="1"/>
              <a:t>s.index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516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15F834-3350-4337-9C6D-73CE8C1D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Series Data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751CB2-B03D-4E10-80CE-06B4145C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randn</a:t>
            </a:r>
            <a:r>
              <a:rPr lang="en-US" dirty="0"/>
              <a:t> = </a:t>
            </a:r>
            <a:r>
              <a:rPr lang="en-US" dirty="0" err="1"/>
              <a:t>np.random.randn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s = </a:t>
            </a:r>
            <a:r>
              <a:rPr lang="en-US" dirty="0" err="1"/>
              <a:t>pd.Series</a:t>
            </a:r>
            <a:r>
              <a:rPr lang="en-US" dirty="0"/>
              <a:t>(</a:t>
            </a:r>
            <a:r>
              <a:rPr lang="en-US" dirty="0" err="1"/>
              <a:t>randn</a:t>
            </a:r>
            <a:r>
              <a:rPr lang="en-US" dirty="0"/>
              <a:t>(3),('</a:t>
            </a:r>
            <a:r>
              <a:rPr lang="en-US" dirty="0" err="1"/>
              <a:t>a','b','c</a:t>
            </a:r>
            <a:r>
              <a:rPr lang="en-US" dirty="0"/>
              <a:t>’))</a:t>
            </a:r>
            <a:br>
              <a:rPr lang="en-US" dirty="0"/>
            </a:br>
            <a:r>
              <a:rPr lang="pt-BR" dirty="0"/>
              <a:t>a    0.435930</a:t>
            </a:r>
          </a:p>
          <a:p>
            <a:pPr marL="0" indent="0">
              <a:buNone/>
            </a:pPr>
            <a:r>
              <a:rPr lang="pt-BR" dirty="0"/>
              <a:t>b   -1.666787</a:t>
            </a:r>
          </a:p>
          <a:p>
            <a:pPr marL="0" indent="0">
              <a:buNone/>
            </a:pPr>
            <a:r>
              <a:rPr lang="pt-BR" dirty="0"/>
              <a:t>c    1.872852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s.mean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-0.34125097685130107</a:t>
            </a:r>
          </a:p>
          <a:p>
            <a:pPr marL="0" indent="0">
              <a:buNone/>
            </a:pPr>
            <a:r>
              <a:rPr lang="en-US" dirty="0"/>
              <a:t>&gt;&gt;&gt; s[0]</a:t>
            </a:r>
          </a:p>
          <a:p>
            <a:pPr marL="0" indent="0">
              <a:buNone/>
            </a:pPr>
            <a:r>
              <a:rPr lang="en-US" dirty="0"/>
              <a:t>0.43593042670213783</a:t>
            </a:r>
          </a:p>
        </p:txBody>
      </p:sp>
    </p:spTree>
    <p:extLst>
      <p:ext uri="{BB962C8B-B14F-4D97-AF65-F5344CB8AC3E}">
        <p14:creationId xmlns:p14="http://schemas.microsoft.com/office/powerpoint/2010/main" val="289149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58748-44ED-4B3A-B2D5-9F37C273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Series to/from </a:t>
            </a:r>
            <a:r>
              <a:rPr lang="en-US" sz="5400" b="1" dirty="0" err="1">
                <a:solidFill>
                  <a:prstClr val="black"/>
                </a:solidFill>
              </a:rPr>
              <a:t>dict</a:t>
            </a:r>
            <a:endParaRPr lang="en-US" sz="5400" b="1" dirty="0">
              <a:solidFill>
                <a:prstClr val="black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F2BC5-4A98-4D80-8683-5D08CBE2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Series to Python </a:t>
            </a:r>
            <a:r>
              <a:rPr lang="en-US" dirty="0" err="1"/>
              <a:t>dict</a:t>
            </a:r>
            <a:r>
              <a:rPr lang="en-US" dirty="0"/>
              <a:t> - </a:t>
            </a:r>
            <a:r>
              <a:rPr lang="en-US" b="1" dirty="0"/>
              <a:t>No more explicit order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dict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{'a': 0.43593042670213783, </a:t>
            </a:r>
          </a:p>
          <a:p>
            <a:pPr marL="0" indent="0">
              <a:buNone/>
            </a:pPr>
            <a:r>
              <a:rPr lang="en-US" dirty="0"/>
              <a:t>'b': -1.6667869134072428, </a:t>
            </a:r>
          </a:p>
          <a:p>
            <a:pPr marL="0" indent="0">
              <a:buNone/>
            </a:pPr>
            <a:r>
              <a:rPr lang="en-US" dirty="0"/>
              <a:t>'c': 1.8728516418594083}</a:t>
            </a:r>
          </a:p>
          <a:p>
            <a:r>
              <a:rPr lang="en-US" dirty="0"/>
              <a:t>Back to a Series with a </a:t>
            </a:r>
            <a:r>
              <a:rPr lang="en-US" b="1" dirty="0"/>
              <a:t>new Index from sorted dictionary keys</a:t>
            </a:r>
          </a:p>
          <a:p>
            <a:pPr marL="0" indent="0">
              <a:buNone/>
            </a:pPr>
            <a:r>
              <a:rPr lang="en-US" dirty="0"/>
              <a:t>&gt;&gt;&gt; Series(</a:t>
            </a:r>
            <a:r>
              <a:rPr lang="en-US" dirty="0" err="1"/>
              <a:t>dict</a:t>
            </a:r>
            <a:r>
              <a:rPr lang="en-US" dirty="0"/>
              <a:t>(s))</a:t>
            </a:r>
          </a:p>
          <a:p>
            <a:pPr marL="0" indent="0">
              <a:buNone/>
            </a:pPr>
            <a:r>
              <a:rPr lang="en-US" dirty="0"/>
              <a:t>a    0.435930</a:t>
            </a:r>
          </a:p>
          <a:p>
            <a:pPr marL="0" indent="0">
              <a:buNone/>
            </a:pPr>
            <a:r>
              <a:rPr lang="en-US" dirty="0"/>
              <a:t>b   -1.666787</a:t>
            </a:r>
          </a:p>
          <a:p>
            <a:pPr marL="0" indent="0">
              <a:buNone/>
            </a:pPr>
            <a:r>
              <a:rPr lang="en-US" dirty="0"/>
              <a:t>c    1.872852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351323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CC241-B310-487A-AC93-9FEB03B2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 smtClean="0">
                <a:solidFill>
                  <a:prstClr val="black"/>
                </a:solidFill>
              </a:rPr>
              <a:t>Reindexing</a:t>
            </a:r>
            <a:r>
              <a:rPr lang="en-US" sz="5400" b="1" dirty="0" smtClean="0">
                <a:solidFill>
                  <a:prstClr val="black"/>
                </a:solidFill>
              </a:rPr>
              <a:t> </a:t>
            </a:r>
            <a:r>
              <a:rPr lang="en-US" sz="5400" b="1" dirty="0">
                <a:solidFill>
                  <a:prstClr val="black"/>
                </a:solidFill>
              </a:rPr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A2FE8F-F8AA-4115-9D5C-77E7E807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&gt;&gt;&gt; s</a:t>
            </a:r>
          </a:p>
          <a:p>
            <a:pPr marL="0" indent="0">
              <a:buNone/>
            </a:pPr>
            <a:r>
              <a:rPr lang="en-US" dirty="0"/>
              <a:t>a    0.435930</a:t>
            </a:r>
          </a:p>
          <a:p>
            <a:pPr marL="0" indent="0">
              <a:buNone/>
            </a:pPr>
            <a:r>
              <a:rPr lang="en-US" dirty="0"/>
              <a:t>b   -1.666787</a:t>
            </a:r>
          </a:p>
          <a:p>
            <a:pPr marL="0" indent="0">
              <a:buNone/>
            </a:pPr>
            <a:r>
              <a:rPr lang="en-US" dirty="0"/>
              <a:t>c    1.872852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s.index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Index(['a', 'b', 'c'], </a:t>
            </a:r>
            <a:r>
              <a:rPr lang="en-US" dirty="0" err="1"/>
              <a:t>dtype</a:t>
            </a:r>
            <a:r>
              <a:rPr lang="en-US" dirty="0"/>
              <a:t>='object’)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s.reindex</a:t>
            </a:r>
            <a:r>
              <a:rPr lang="en-US" dirty="0"/>
              <a:t>(['</a:t>
            </a:r>
            <a:r>
              <a:rPr lang="en-US" dirty="0" err="1"/>
              <a:t>c','b','a</a:t>
            </a:r>
            <a:r>
              <a:rPr lang="en-US" dirty="0"/>
              <a:t>’])</a:t>
            </a:r>
          </a:p>
          <a:p>
            <a:pPr marL="0" indent="0">
              <a:buNone/>
            </a:pPr>
            <a:r>
              <a:rPr lang="en-US" dirty="0"/>
              <a:t>c    1.872852</a:t>
            </a:r>
          </a:p>
          <a:p>
            <a:pPr marL="0" indent="0">
              <a:buNone/>
            </a:pPr>
            <a:r>
              <a:rPr lang="en-US" dirty="0"/>
              <a:t>b   -1.666787</a:t>
            </a:r>
          </a:p>
          <a:p>
            <a:pPr marL="0" indent="0">
              <a:buNone/>
            </a:pPr>
            <a:r>
              <a:rPr lang="en-US" dirty="0"/>
              <a:t>a    0.435930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304398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A642D-8BC6-44E2-972F-F5653690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E1D03C-7B5C-4FE9-815B-30CF5E72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s + s</a:t>
            </a:r>
          </a:p>
          <a:p>
            <a:pPr marL="0" indent="0">
              <a:buNone/>
            </a:pPr>
            <a:r>
              <a:rPr lang="en-US" dirty="0"/>
              <a:t>a    0.871861</a:t>
            </a:r>
          </a:p>
          <a:p>
            <a:pPr marL="0" indent="0">
              <a:buNone/>
            </a:pPr>
            <a:r>
              <a:rPr lang="en-US" dirty="0"/>
              <a:t>b   -3.333574</a:t>
            </a:r>
          </a:p>
          <a:p>
            <a:pPr marL="0" indent="0">
              <a:buNone/>
            </a:pPr>
            <a:r>
              <a:rPr lang="en-US" dirty="0"/>
              <a:t>c    3.745703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  <a:p>
            <a:r>
              <a:rPr lang="en-US" dirty="0"/>
              <a:t>Series work with </a:t>
            </a:r>
            <a:r>
              <a:rPr lang="en-US" dirty="0" err="1"/>
              <a:t>Numpy</a:t>
            </a:r>
            <a:r>
              <a:rPr lang="en-US" dirty="0"/>
              <a:t> package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numpy.mean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0.21399838505143443</a:t>
            </a:r>
          </a:p>
        </p:txBody>
      </p:sp>
    </p:spTree>
    <p:extLst>
      <p:ext uri="{BB962C8B-B14F-4D97-AF65-F5344CB8AC3E}">
        <p14:creationId xmlns:p14="http://schemas.microsoft.com/office/powerpoint/2010/main" val="260635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A7D98-AB9B-4C8F-9FF1-F7E409BC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/>
              <a:t>DataFrame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58116F-AD47-48A9-A538-65A41A74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/>
              <a:t>2-dimensional table like data structure</a:t>
            </a:r>
          </a:p>
          <a:p>
            <a:r>
              <a:rPr lang="en-US" sz="4800" dirty="0"/>
              <a:t>Data manipulation with integrated indexing</a:t>
            </a:r>
          </a:p>
          <a:p>
            <a:r>
              <a:rPr lang="en-US" sz="4800" dirty="0"/>
              <a:t>Support heterogeneous columns</a:t>
            </a:r>
          </a:p>
          <a:p>
            <a:r>
              <a:rPr lang="en-US" sz="4800" dirty="0"/>
              <a:t>Homogeneous columns</a:t>
            </a:r>
            <a:br>
              <a:rPr lang="en-US" sz="4800" dirty="0"/>
            </a:br>
            <a:endParaRPr lang="en-US" sz="48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511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C949DB-5D5B-49F9-B658-BBDA22AD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prstClr val="black"/>
                </a:solidFill>
              </a:rPr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6B0312-CFBC-408C-AEE9-76D838C1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d = {'ONE': s*s, 'TWO': </a:t>
            </a:r>
            <a:r>
              <a:rPr lang="en-US" dirty="0" err="1"/>
              <a:t>s+s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df.index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Index(['a', 'b', 'c'], </a:t>
            </a:r>
            <a:r>
              <a:rPr lang="en-US" dirty="0" err="1"/>
              <a:t>dtype</a:t>
            </a:r>
            <a:r>
              <a:rPr lang="en-US" dirty="0"/>
              <a:t>='object’)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df.columns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Index(['ONE', 'TWO'],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BC8A94C-D767-44E9-B011-9BED9F47F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82826"/>
              </p:ext>
            </p:extLst>
          </p:nvPr>
        </p:nvGraphicFramePr>
        <p:xfrm>
          <a:off x="2085105" y="2706487"/>
          <a:ext cx="3068784" cy="1402080"/>
        </p:xfrm>
        <a:graphic>
          <a:graphicData uri="http://schemas.openxmlformats.org/drawingml/2006/table">
            <a:tbl>
              <a:tblPr/>
              <a:tblGrid>
                <a:gridCol w="1022928">
                  <a:extLst>
                    <a:ext uri="{9D8B030D-6E8A-4147-A177-3AD203B41FA5}">
                      <a16:colId xmlns:a16="http://schemas.microsoft.com/office/drawing/2014/main" xmlns="" val="884820882"/>
                    </a:ext>
                  </a:extLst>
                </a:gridCol>
                <a:gridCol w="1022928">
                  <a:extLst>
                    <a:ext uri="{9D8B030D-6E8A-4147-A177-3AD203B41FA5}">
                      <a16:colId xmlns:a16="http://schemas.microsoft.com/office/drawing/2014/main" xmlns="" val="2685449391"/>
                    </a:ext>
                  </a:extLst>
                </a:gridCol>
                <a:gridCol w="1022928">
                  <a:extLst>
                    <a:ext uri="{9D8B030D-6E8A-4147-A177-3AD203B41FA5}">
                      <a16:colId xmlns:a16="http://schemas.microsoft.com/office/drawing/2014/main" xmlns="" val="1804422858"/>
                    </a:ext>
                  </a:extLst>
                </a:gridCol>
              </a:tblGrid>
              <a:tr h="347625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7794692"/>
                  </a:ext>
                </a:extLst>
              </a:tr>
              <a:tr h="347625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0.190035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0.871861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0784305"/>
                  </a:ext>
                </a:extLst>
              </a:tr>
              <a:tr h="347625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2.778179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-3.333574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295860"/>
                  </a:ext>
                </a:extLst>
              </a:tr>
              <a:tr h="347625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3.507573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3.745703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3325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9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680</Words>
  <Application>Microsoft Macintosh PowerPoint</Application>
  <PresentationFormat>Widescreen</PresentationFormat>
  <Paragraphs>315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PANDAS </vt:lpstr>
      <vt:lpstr>Pandas</vt:lpstr>
      <vt:lpstr>Series Data Structure</vt:lpstr>
      <vt:lpstr>Series Data Structure</vt:lpstr>
      <vt:lpstr>Series to/from dict</vt:lpstr>
      <vt:lpstr>Reindexing labels</vt:lpstr>
      <vt:lpstr>Vectorization</vt:lpstr>
      <vt:lpstr>DataFrame</vt:lpstr>
      <vt:lpstr>DataFrame</vt:lpstr>
      <vt:lpstr>Dataframe add column</vt:lpstr>
      <vt:lpstr>Access to columns</vt:lpstr>
      <vt:lpstr>Reindexing</vt:lpstr>
      <vt:lpstr>Drop entries from an axis</vt:lpstr>
      <vt:lpstr>DataFrame column sorting</vt:lpstr>
      <vt:lpstr>Descriptive statistics</vt:lpstr>
      <vt:lpstr>DataFrame Joins</vt:lpstr>
      <vt:lpstr>DataFrame Joins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Max</dc:creator>
  <cp:lastModifiedBy>Microsoft Office User</cp:lastModifiedBy>
  <cp:revision>9</cp:revision>
  <dcterms:created xsi:type="dcterms:W3CDTF">2017-09-26T05:20:24Z</dcterms:created>
  <dcterms:modified xsi:type="dcterms:W3CDTF">2017-09-26T12:21:52Z</dcterms:modified>
</cp:coreProperties>
</file>