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lvl1pPr>
              <a:defRPr sz="1400"/>
            </a:lvl1pPr>
          </a:lstStyle>
          <a:p>
            <a:pPr/>
            <a:r>
              <a:t>Example: this is a silly example of a function that can add two numbers together when they are in string form. Function names follow the same rules as variable names, pretty much.</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a:p>
        </p:txBody>
      </p:sp>
      <p:sp>
        <p:nvSpPr>
          <p:cNvPr id="143" name="Shape 143"/>
          <p:cNvSpPr/>
          <p:nvPr>
            <p:ph type="body" sz="quarter" idx="1"/>
          </p:nvPr>
        </p:nvSpPr>
        <p:spPr>
          <a:prstGeom prst="rect">
            <a:avLst/>
          </a:prstGeom>
        </p:spPr>
        <p:txBody>
          <a:bodyPr/>
          <a:lstStyle>
            <a:lvl1pPr>
              <a:defRPr sz="1400"/>
            </a:lvl1pPr>
          </a:lstStyle>
          <a:p>
            <a:pPr/>
            <a:r>
              <a:t>Example: this is a silly example of a function that can add two numbers together when they are in string form. Function names follow the same rules as variable names, pretty much.</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ph type="sldImg"/>
          </p:nvPr>
        </p:nvSpPr>
        <p:spPr>
          <a:prstGeom prst="rect">
            <a:avLst/>
          </a:prstGeom>
        </p:spPr>
        <p:txBody>
          <a:bodyPr/>
          <a:lstStyle/>
          <a:p>
            <a:pPr/>
          </a:p>
        </p:txBody>
      </p:sp>
      <p:sp>
        <p:nvSpPr>
          <p:cNvPr id="272" name="Shape 272"/>
          <p:cNvSpPr/>
          <p:nvPr>
            <p:ph type="body" sz="quarter" idx="1"/>
          </p:nvPr>
        </p:nvSpPr>
        <p:spPr>
          <a:prstGeom prst="rect">
            <a:avLst/>
          </a:prstGeom>
        </p:spPr>
        <p:txBody>
          <a:bodyPr/>
          <a:lstStyle/>
          <a:p>
            <a:pPr>
              <a:defRPr sz="1400"/>
            </a:pPr>
            <a:r>
              <a:t>Since this is something that may occur often, we can put our code in a function so that we can use it multiple times in our code without having to copy and paste it.</a:t>
            </a:r>
          </a:p>
          <a:p>
            <a:pPr>
              <a:defRPr sz="1400"/>
            </a:pPr>
          </a:p>
          <a:p>
            <a:pPr>
              <a:defRPr sz="1400"/>
            </a:pPr>
            <a:r>
              <a:t>`find` returns index if found and -1 otherwise.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4" name="Shape 324"/>
          <p:cNvSpPr/>
          <p:nvPr>
            <p:ph type="sldImg"/>
          </p:nvPr>
        </p:nvSpPr>
        <p:spPr>
          <a:prstGeom prst="rect">
            <a:avLst/>
          </a:prstGeom>
        </p:spPr>
        <p:txBody>
          <a:bodyPr/>
          <a:lstStyle/>
          <a:p>
            <a:pPr/>
          </a:p>
        </p:txBody>
      </p:sp>
      <p:sp>
        <p:nvSpPr>
          <p:cNvPr id="325" name="Shape 325"/>
          <p:cNvSpPr/>
          <p:nvPr>
            <p:ph type="body" sz="quarter" idx="1"/>
          </p:nvPr>
        </p:nvSpPr>
        <p:spPr>
          <a:prstGeom prst="rect">
            <a:avLst/>
          </a:prstGeom>
        </p:spPr>
        <p:txBody>
          <a:bodyPr/>
          <a:lstStyle/>
          <a:p>
            <a:pPr/>
            <a:r>
              <a:t>-more code to fix means more likely to accidentally leave bugs</a:t>
            </a:r>
          </a:p>
          <a:p>
            <a:pPr/>
            <a:r>
              <a:t>-more likely to accidentally leave bugs means more likely to have a frustrated programmer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Shape 343"/>
          <p:cNvSpPr/>
          <p:nvPr>
            <p:ph type="sldImg"/>
          </p:nvPr>
        </p:nvSpPr>
        <p:spPr>
          <a:prstGeom prst="rect">
            <a:avLst/>
          </a:prstGeom>
        </p:spPr>
        <p:txBody>
          <a:bodyPr/>
          <a:lstStyle/>
          <a:p>
            <a:pPr/>
          </a:p>
        </p:txBody>
      </p:sp>
      <p:sp>
        <p:nvSpPr>
          <p:cNvPr id="344" name="Shape 344"/>
          <p:cNvSpPr/>
          <p:nvPr>
            <p:ph type="body" sz="quarter" idx="1"/>
          </p:nvPr>
        </p:nvSpPr>
        <p:spPr>
          <a:prstGeom prst="rect">
            <a:avLst/>
          </a:prstGeom>
        </p:spPr>
        <p:txBody>
          <a:bodyPr/>
          <a:lstStyle/>
          <a:p>
            <a:pPr/>
            <a:r>
              <a:t>Note that there is a global() function that can allow objects to reach out of their scope, but we will not be discussing that…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Writing your own functions…"/>
          <p:cNvSpPr txBox="1"/>
          <p:nvPr>
            <p:ph type="title"/>
          </p:nvPr>
        </p:nvSpPr>
        <p:spPr>
          <a:xfrm>
            <a:off x="1270000" y="5283200"/>
            <a:ext cx="10464800" cy="3302000"/>
          </a:xfrm>
          <a:prstGeom prst="rect">
            <a:avLst/>
          </a:prstGeom>
        </p:spPr>
        <p:txBody>
          <a:bodyPr/>
          <a:lstStyle/>
          <a:p>
            <a:pPr>
              <a:defRPr sz="4500">
                <a:latin typeface="Andale Mono"/>
                <a:ea typeface="Andale Mono"/>
                <a:cs typeface="Andale Mono"/>
                <a:sym typeface="Andale Mono"/>
              </a:defRPr>
            </a:pPr>
            <a:r>
              <a:t>Writing your own functions</a:t>
            </a:r>
          </a:p>
          <a:p>
            <a:pPr>
              <a:defRPr sz="4500">
                <a:latin typeface="Andale Mono"/>
                <a:ea typeface="Andale Mono"/>
                <a:cs typeface="Andale Mono"/>
                <a:sym typeface="Andale Mono"/>
              </a:defRPr>
            </a:pPr>
          </a:p>
          <a:p>
            <a:pPr>
              <a:defRPr sz="2400">
                <a:latin typeface="Andale Mono"/>
                <a:ea typeface="Andale Mono"/>
                <a:cs typeface="Andale Mono"/>
                <a:sym typeface="Andale Mono"/>
              </a:defRPr>
            </a:pPr>
            <a:r>
              <a:t>Lesson 4: 9/21/2017</a:t>
            </a:r>
          </a:p>
          <a:p>
            <a:pPr>
              <a:defRPr sz="2400">
                <a:latin typeface="Andale Mono"/>
                <a:ea typeface="Andale Mono"/>
                <a:cs typeface="Andale Mono"/>
                <a:sym typeface="Andale Mono"/>
              </a:defRPr>
            </a:pPr>
          </a:p>
          <a:p>
            <a:pPr>
              <a:defRPr sz="2400">
                <a:latin typeface="Andale Mono"/>
                <a:ea typeface="Andale Mono"/>
                <a:cs typeface="Andale Mono"/>
                <a:sym typeface="Andale Mono"/>
              </a:defRPr>
            </a:pPr>
            <a:r>
              <a:t>Speaker: Samantha Klasfeld</a:t>
            </a:r>
          </a:p>
        </p:txBody>
      </p:sp>
      <p:pic>
        <p:nvPicPr>
          <p:cNvPr id="120" name="Image" descr="Image"/>
          <p:cNvPicPr>
            <a:picLocks noChangeAspect="1"/>
          </p:cNvPicPr>
          <p:nvPr/>
        </p:nvPicPr>
        <p:blipFill>
          <a:blip r:embed="rId2">
            <a:extLst/>
          </a:blip>
          <a:stretch>
            <a:fillRect/>
          </a:stretch>
        </p:blipFill>
        <p:spPr>
          <a:xfrm>
            <a:off x="4862407" y="1263473"/>
            <a:ext cx="3686386" cy="4045127"/>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Using a custom function"/>
          <p:cNvSpPr txBox="1"/>
          <p:nvPr>
            <p:ph type="title"/>
          </p:nvPr>
        </p:nvSpPr>
        <p:spPr>
          <a:prstGeom prst="rect">
            <a:avLst/>
          </a:prstGeom>
        </p:spPr>
        <p:txBody>
          <a:bodyPr/>
          <a:lstStyle>
            <a:lvl1pPr>
              <a:defRPr sz="5000"/>
            </a:lvl1pPr>
          </a:lstStyle>
          <a:p>
            <a:pPr/>
            <a:r>
              <a:t>Using a custom function</a:t>
            </a:r>
          </a:p>
        </p:txBody>
      </p:sp>
      <p:sp>
        <p:nvSpPr>
          <p:cNvPr id="162" name="def strAdd(num1, num2):…"/>
          <p:cNvSpPr txBox="1"/>
          <p:nvPr/>
        </p:nvSpPr>
        <p:spPr>
          <a:xfrm>
            <a:off x="201986" y="2290558"/>
            <a:ext cx="8588971" cy="16992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lnSpc>
                <a:spcPct val="120000"/>
              </a:lnSpc>
              <a:defRPr b="0" sz="3200">
                <a:latin typeface="Courier New"/>
                <a:ea typeface="Courier New"/>
                <a:cs typeface="Courier New"/>
                <a:sym typeface="Courier New"/>
              </a:defRPr>
            </a:pPr>
            <a:r>
              <a:rPr b="1">
                <a:solidFill>
                  <a:srgbClr val="0085CC"/>
                </a:solidFill>
              </a:rPr>
              <a:t>def</a:t>
            </a:r>
            <a:r>
              <a:t> </a:t>
            </a:r>
            <a:r>
              <a:rPr>
                <a:solidFill>
                  <a:srgbClr val="FF2C79"/>
                </a:solidFill>
              </a:rPr>
              <a:t>strAdd</a:t>
            </a:r>
            <a:r>
              <a:t>(num1, num2):</a:t>
            </a:r>
          </a:p>
          <a:p>
            <a:pPr marL="457200" algn="l" defTabSz="457200">
              <a:lnSpc>
                <a:spcPct val="120000"/>
              </a:lnSpc>
              <a:defRPr b="0" sz="3200">
                <a:latin typeface="Courier New"/>
                <a:ea typeface="Courier New"/>
                <a:cs typeface="Courier New"/>
                <a:sym typeface="Courier New"/>
              </a:defRPr>
            </a:pPr>
            <a:r>
              <a:t>	result = int(num1) + int(num2)</a:t>
            </a:r>
          </a:p>
          <a:p>
            <a:pPr marL="457200" algn="l" defTabSz="457200">
              <a:lnSpc>
                <a:spcPct val="120000"/>
              </a:lnSpc>
              <a:defRPr b="0" sz="3200">
                <a:latin typeface="Courier New"/>
                <a:ea typeface="Courier New"/>
                <a:cs typeface="Courier New"/>
                <a:sym typeface="Courier New"/>
              </a:defRPr>
            </a:pPr>
            <a:r>
              <a:t>	</a:t>
            </a:r>
            <a:r>
              <a:rPr b="1">
                <a:solidFill>
                  <a:srgbClr val="0085CC"/>
                </a:solidFill>
              </a:rPr>
              <a:t>return</a:t>
            </a:r>
            <a:r>
              <a:t> result</a:t>
            </a:r>
          </a:p>
        </p:txBody>
      </p:sp>
      <p:pic>
        <p:nvPicPr>
          <p:cNvPr id="163" name="Image" descr="Image"/>
          <p:cNvPicPr>
            <a:picLocks noChangeAspect="1"/>
          </p:cNvPicPr>
          <p:nvPr/>
        </p:nvPicPr>
        <p:blipFill>
          <a:blip r:embed="rId2">
            <a:extLst/>
          </a:blip>
          <a:stretch>
            <a:fillRect/>
          </a:stretch>
        </p:blipFill>
        <p:spPr>
          <a:xfrm>
            <a:off x="8160300" y="2241303"/>
            <a:ext cx="955777" cy="1797772"/>
          </a:xfrm>
          <a:prstGeom prst="rect">
            <a:avLst/>
          </a:prstGeom>
          <a:ln w="12700">
            <a:miter lim="400000"/>
          </a:ln>
        </p:spPr>
      </p:pic>
      <p:sp>
        <p:nvSpPr>
          <p:cNvPr id="164" name="Function must be defined before it can be used (usually we define all our definitions at the very top of the script or in a separate script)"/>
          <p:cNvSpPr txBox="1"/>
          <p:nvPr/>
        </p:nvSpPr>
        <p:spPr>
          <a:xfrm>
            <a:off x="9310691" y="2009888"/>
            <a:ext cx="2666001" cy="22606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b="0" sz="2000">
                <a:latin typeface="Helvetica"/>
                <a:ea typeface="Helvetica"/>
                <a:cs typeface="Helvetica"/>
                <a:sym typeface="Helvetica"/>
              </a:defRPr>
            </a:lvl1pPr>
          </a:lstStyle>
          <a:p>
            <a:pPr/>
            <a:r>
              <a:t>Function must be defined before it can be used (usually we define all our definitions at the very top of the script or in a separate script)</a:t>
            </a:r>
          </a:p>
        </p:txBody>
      </p:sp>
      <p:sp>
        <p:nvSpPr>
          <p:cNvPr id="165" name="Here is where execution actually starts (the first…"/>
          <p:cNvSpPr txBox="1"/>
          <p:nvPr/>
        </p:nvSpPr>
        <p:spPr>
          <a:xfrm>
            <a:off x="9120261" y="4616176"/>
            <a:ext cx="2463964" cy="13462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sz="2000">
                <a:latin typeface="Helvetica"/>
                <a:ea typeface="Helvetica"/>
                <a:cs typeface="Helvetica"/>
                <a:sym typeface="Helvetica"/>
              </a:defRPr>
            </a:pPr>
            <a:r>
              <a:t>Here is where execution actually starts (the first </a:t>
            </a:r>
          </a:p>
          <a:p>
            <a:pPr algn="l" defTabSz="457200">
              <a:defRPr b="0" sz="2000">
                <a:latin typeface="Helvetica"/>
                <a:ea typeface="Helvetica"/>
                <a:cs typeface="Helvetica"/>
                <a:sym typeface="Helvetica"/>
              </a:defRPr>
            </a:pPr>
            <a:r>
              <a:t>un-indented line)</a:t>
            </a:r>
          </a:p>
        </p:txBody>
      </p:sp>
      <p:sp>
        <p:nvSpPr>
          <p:cNvPr id="166" name="Line"/>
          <p:cNvSpPr/>
          <p:nvPr/>
        </p:nvSpPr>
        <p:spPr>
          <a:xfrm flipH="1">
            <a:off x="8169210" y="5493677"/>
            <a:ext cx="955778" cy="1"/>
          </a:xfrm>
          <a:prstGeom prst="line">
            <a:avLst/>
          </a:prstGeom>
          <a:ln w="50800">
            <a:solidFill>
              <a:srgbClr val="1F497D"/>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7" name="first = input(&quot;First number? &quot;)…"/>
          <p:cNvSpPr txBox="1"/>
          <p:nvPr/>
        </p:nvSpPr>
        <p:spPr>
          <a:xfrm>
            <a:off x="126892" y="5205926"/>
            <a:ext cx="8863411" cy="198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t>first = </a:t>
            </a:r>
            <a:r>
              <a:rPr>
                <a:solidFill>
                  <a:srgbClr val="FF5994"/>
                </a:solidFill>
              </a:rPr>
              <a:t>input</a:t>
            </a:r>
            <a:r>
              <a:t>("First number? ")</a:t>
            </a:r>
          </a:p>
          <a:p>
            <a:pPr marL="457200" algn="l" defTabSz="457200">
              <a:defRPr b="0" sz="3200">
                <a:latin typeface="Courier New"/>
                <a:ea typeface="Courier New"/>
                <a:cs typeface="Courier New"/>
                <a:sym typeface="Courier New"/>
              </a:defRPr>
            </a:pPr>
            <a:r>
              <a:t>second = </a:t>
            </a:r>
            <a:r>
              <a:rPr>
                <a:solidFill>
                  <a:srgbClr val="FF5994"/>
                </a:solidFill>
              </a:rPr>
              <a:t>input</a:t>
            </a:r>
            <a:r>
              <a:t>("Second number? ")</a:t>
            </a:r>
          </a:p>
          <a:p>
            <a:pPr marL="457200" algn="l" defTabSz="457200">
              <a:defRPr b="0" sz="3200">
                <a:latin typeface="Courier New"/>
                <a:ea typeface="Courier New"/>
                <a:cs typeface="Courier New"/>
                <a:sym typeface="Courier New"/>
              </a:defRPr>
            </a:pPr>
            <a:r>
              <a:t>added = strAdd(first, second)</a:t>
            </a:r>
          </a:p>
          <a:p>
            <a:pPr marL="457200" algn="l" defTabSz="457200">
              <a:defRPr b="0" sz="3200">
                <a:latin typeface="Courier New"/>
                <a:ea typeface="Courier New"/>
                <a:cs typeface="Courier New"/>
                <a:sym typeface="Courier New"/>
              </a:defRPr>
            </a:pPr>
            <a:r>
              <a:rPr>
                <a:solidFill>
                  <a:srgbClr val="FF5994"/>
                </a:solidFill>
              </a:rPr>
              <a:t>print</a:t>
            </a:r>
            <a:r>
              <a:t>(added)</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Using a custom function"/>
          <p:cNvSpPr txBox="1"/>
          <p:nvPr>
            <p:ph type="title"/>
          </p:nvPr>
        </p:nvSpPr>
        <p:spPr>
          <a:prstGeom prst="rect">
            <a:avLst/>
          </a:prstGeom>
        </p:spPr>
        <p:txBody>
          <a:bodyPr/>
          <a:lstStyle>
            <a:lvl1pPr>
              <a:defRPr sz="5000"/>
            </a:lvl1pPr>
          </a:lstStyle>
          <a:p>
            <a:pPr/>
            <a:r>
              <a:t>Using a custom function</a:t>
            </a:r>
          </a:p>
        </p:txBody>
      </p:sp>
      <p:sp>
        <p:nvSpPr>
          <p:cNvPr id="170" name="def strAdd(num1, num2):…"/>
          <p:cNvSpPr txBox="1"/>
          <p:nvPr/>
        </p:nvSpPr>
        <p:spPr>
          <a:xfrm>
            <a:off x="201986" y="2290558"/>
            <a:ext cx="8588971" cy="16992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lnSpc>
                <a:spcPct val="120000"/>
              </a:lnSpc>
              <a:defRPr b="0" sz="3200">
                <a:latin typeface="Courier New"/>
                <a:ea typeface="Courier New"/>
                <a:cs typeface="Courier New"/>
                <a:sym typeface="Courier New"/>
              </a:defRPr>
            </a:pPr>
            <a:r>
              <a:rPr b="1">
                <a:solidFill>
                  <a:srgbClr val="0085CC"/>
                </a:solidFill>
              </a:rPr>
              <a:t>def</a:t>
            </a:r>
            <a:r>
              <a:t> </a:t>
            </a:r>
            <a:r>
              <a:rPr>
                <a:solidFill>
                  <a:srgbClr val="FF2C79"/>
                </a:solidFill>
              </a:rPr>
              <a:t>strAdd</a:t>
            </a:r>
            <a:r>
              <a:t>(num1, num2):</a:t>
            </a:r>
          </a:p>
          <a:p>
            <a:pPr marL="457200" algn="l" defTabSz="457200">
              <a:lnSpc>
                <a:spcPct val="120000"/>
              </a:lnSpc>
              <a:defRPr b="0" sz="3200">
                <a:latin typeface="Courier New"/>
                <a:ea typeface="Courier New"/>
                <a:cs typeface="Courier New"/>
                <a:sym typeface="Courier New"/>
              </a:defRPr>
            </a:pPr>
            <a:r>
              <a:t>	result = int(num1) + int(num2)</a:t>
            </a:r>
          </a:p>
          <a:p>
            <a:pPr marL="457200" algn="l" defTabSz="457200">
              <a:lnSpc>
                <a:spcPct val="120000"/>
              </a:lnSpc>
              <a:defRPr b="0" sz="3200">
                <a:latin typeface="Courier New"/>
                <a:ea typeface="Courier New"/>
                <a:cs typeface="Courier New"/>
                <a:sym typeface="Courier New"/>
              </a:defRPr>
            </a:pPr>
            <a:r>
              <a:t>	</a:t>
            </a:r>
            <a:r>
              <a:rPr b="1">
                <a:solidFill>
                  <a:srgbClr val="0085CC"/>
                </a:solidFill>
              </a:rPr>
              <a:t>return</a:t>
            </a:r>
            <a:r>
              <a:t> result</a:t>
            </a:r>
          </a:p>
        </p:txBody>
      </p:sp>
      <p:pic>
        <p:nvPicPr>
          <p:cNvPr id="171" name="Image" descr="Image"/>
          <p:cNvPicPr>
            <a:picLocks noChangeAspect="1"/>
          </p:cNvPicPr>
          <p:nvPr/>
        </p:nvPicPr>
        <p:blipFill>
          <a:blip r:embed="rId2">
            <a:extLst/>
          </a:blip>
          <a:stretch>
            <a:fillRect/>
          </a:stretch>
        </p:blipFill>
        <p:spPr>
          <a:xfrm>
            <a:off x="8160300" y="2241303"/>
            <a:ext cx="955777" cy="1797772"/>
          </a:xfrm>
          <a:prstGeom prst="rect">
            <a:avLst/>
          </a:prstGeom>
          <a:ln w="12700">
            <a:miter lim="400000"/>
          </a:ln>
        </p:spPr>
      </p:pic>
      <p:sp>
        <p:nvSpPr>
          <p:cNvPr id="172" name="Function must be defined before it can be used (usually we define all our definitions at the very top of the script or in a separate script)"/>
          <p:cNvSpPr txBox="1"/>
          <p:nvPr/>
        </p:nvSpPr>
        <p:spPr>
          <a:xfrm>
            <a:off x="9310691" y="2009888"/>
            <a:ext cx="2666001" cy="22606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b="0" sz="2000">
                <a:latin typeface="Helvetica"/>
                <a:ea typeface="Helvetica"/>
                <a:cs typeface="Helvetica"/>
                <a:sym typeface="Helvetica"/>
              </a:defRPr>
            </a:lvl1pPr>
          </a:lstStyle>
          <a:p>
            <a:pPr/>
            <a:r>
              <a:t>Function must be defined before it can be used (usually we define all our definitions at the very top of the script or in a separate script)</a:t>
            </a:r>
          </a:p>
        </p:txBody>
      </p:sp>
      <p:sp>
        <p:nvSpPr>
          <p:cNvPr id="173" name="Here is where execution actually starts (the first…"/>
          <p:cNvSpPr txBox="1"/>
          <p:nvPr/>
        </p:nvSpPr>
        <p:spPr>
          <a:xfrm>
            <a:off x="9120261" y="4616176"/>
            <a:ext cx="2463964" cy="13462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sz="2000">
                <a:latin typeface="Helvetica"/>
                <a:ea typeface="Helvetica"/>
                <a:cs typeface="Helvetica"/>
                <a:sym typeface="Helvetica"/>
              </a:defRPr>
            </a:pPr>
            <a:r>
              <a:t>Here is where execution actually starts (the first </a:t>
            </a:r>
          </a:p>
          <a:p>
            <a:pPr algn="l" defTabSz="457200">
              <a:defRPr b="0" sz="2000">
                <a:latin typeface="Helvetica"/>
                <a:ea typeface="Helvetica"/>
                <a:cs typeface="Helvetica"/>
                <a:sym typeface="Helvetica"/>
              </a:defRPr>
            </a:pPr>
            <a:r>
              <a:t>un-indented line)</a:t>
            </a:r>
          </a:p>
        </p:txBody>
      </p:sp>
      <p:sp>
        <p:nvSpPr>
          <p:cNvPr id="174" name="Line"/>
          <p:cNvSpPr/>
          <p:nvPr/>
        </p:nvSpPr>
        <p:spPr>
          <a:xfrm flipH="1">
            <a:off x="8169210" y="5493677"/>
            <a:ext cx="955778" cy="1"/>
          </a:xfrm>
          <a:prstGeom prst="line">
            <a:avLst/>
          </a:prstGeom>
          <a:ln w="50800">
            <a:solidFill>
              <a:srgbClr val="1F497D"/>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5" name="first = input(&quot;First number? &quot;)…"/>
          <p:cNvSpPr txBox="1"/>
          <p:nvPr/>
        </p:nvSpPr>
        <p:spPr>
          <a:xfrm>
            <a:off x="126892" y="5205926"/>
            <a:ext cx="8863411" cy="198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t>first = </a:t>
            </a:r>
            <a:r>
              <a:rPr>
                <a:solidFill>
                  <a:srgbClr val="FF5994"/>
                </a:solidFill>
              </a:rPr>
              <a:t>input</a:t>
            </a:r>
            <a:r>
              <a:t>("First number? ")</a:t>
            </a:r>
          </a:p>
          <a:p>
            <a:pPr marL="457200" algn="l" defTabSz="457200">
              <a:defRPr b="0" sz="3200">
                <a:latin typeface="Courier New"/>
                <a:ea typeface="Courier New"/>
                <a:cs typeface="Courier New"/>
                <a:sym typeface="Courier New"/>
              </a:defRPr>
            </a:pPr>
            <a:r>
              <a:t>second = </a:t>
            </a:r>
            <a:r>
              <a:rPr>
                <a:solidFill>
                  <a:srgbClr val="FF5994"/>
                </a:solidFill>
              </a:rPr>
              <a:t>input</a:t>
            </a:r>
            <a:r>
              <a:t>("Second number? ")</a:t>
            </a:r>
          </a:p>
          <a:p>
            <a:pPr marL="457200" algn="l" defTabSz="457200">
              <a:defRPr b="0" sz="3200">
                <a:latin typeface="Courier New"/>
                <a:ea typeface="Courier New"/>
                <a:cs typeface="Courier New"/>
                <a:sym typeface="Courier New"/>
              </a:defRPr>
            </a:pPr>
            <a:r>
              <a:t>added = strAdd(first, second)</a:t>
            </a:r>
          </a:p>
          <a:p>
            <a:pPr marL="457200" algn="l" defTabSz="457200">
              <a:defRPr b="0" sz="3200">
                <a:latin typeface="Courier New"/>
                <a:ea typeface="Courier New"/>
                <a:cs typeface="Courier New"/>
                <a:sym typeface="Courier New"/>
              </a:defRPr>
            </a:pPr>
            <a:r>
              <a:rPr>
                <a:solidFill>
                  <a:srgbClr val="FF5994"/>
                </a:solidFill>
              </a:rPr>
              <a:t>print</a:t>
            </a:r>
            <a:r>
              <a:t>(added)</a:t>
            </a:r>
          </a:p>
        </p:txBody>
      </p:sp>
      <p:sp>
        <p:nvSpPr>
          <p:cNvPr id="176" name="Here is where we &quot;call&quot; our function"/>
          <p:cNvSpPr txBox="1"/>
          <p:nvPr/>
        </p:nvSpPr>
        <p:spPr>
          <a:xfrm>
            <a:off x="9107561" y="6106280"/>
            <a:ext cx="2489364" cy="7366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b="0" sz="2000">
                <a:latin typeface="Helvetica"/>
                <a:ea typeface="Helvetica"/>
                <a:cs typeface="Helvetica"/>
                <a:sym typeface="Helvetica"/>
              </a:defRPr>
            </a:lvl1pPr>
          </a:lstStyle>
          <a:p>
            <a:pPr/>
            <a:r>
              <a:t>Here is where we "call" our function</a:t>
            </a:r>
          </a:p>
        </p:txBody>
      </p:sp>
      <p:sp>
        <p:nvSpPr>
          <p:cNvPr id="177" name="Line"/>
          <p:cNvSpPr/>
          <p:nvPr/>
        </p:nvSpPr>
        <p:spPr>
          <a:xfrm flipH="1">
            <a:off x="7674533" y="6474579"/>
            <a:ext cx="1419536" cy="1"/>
          </a:xfrm>
          <a:prstGeom prst="line">
            <a:avLst/>
          </a:prstGeom>
          <a:ln w="50800">
            <a:solidFill>
              <a:srgbClr val="1F497D"/>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When python starts a script that has function definitions at the top, it skips those definitions entirely.…"/>
          <p:cNvSpPr txBox="1"/>
          <p:nvPr/>
        </p:nvSpPr>
        <p:spPr>
          <a:xfrm>
            <a:off x="245215" y="1208140"/>
            <a:ext cx="11786074"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lgn="l" defTabSz="457200">
              <a:buSzPct val="145000"/>
              <a:buChar char="•"/>
              <a:defRPr b="0" sz="3200">
                <a:latin typeface="Times"/>
                <a:ea typeface="Times"/>
                <a:cs typeface="Times"/>
                <a:sym typeface="Times"/>
              </a:defRPr>
            </a:pPr>
            <a:r>
              <a:t>When python starts a script that has function definitions at the top, it skips those definitions entirely. </a:t>
            </a:r>
          </a:p>
          <a:p>
            <a:pPr marL="444500" indent="-444500" algn="l" defTabSz="457200">
              <a:buSzPct val="145000"/>
              <a:buChar char="•"/>
              <a:defRPr b="0" sz="3200">
                <a:latin typeface="Times"/>
                <a:ea typeface="Times"/>
                <a:cs typeface="Times"/>
                <a:sym typeface="Times"/>
              </a:defRPr>
            </a:pPr>
            <a:r>
              <a:t>It will only use them if they are called from somewhere in the main script body. </a:t>
            </a:r>
          </a:p>
          <a:p>
            <a:pPr marL="444500" indent="-444500" algn="l" defTabSz="457200">
              <a:buSzPct val="145000"/>
              <a:buChar char="•"/>
              <a:defRPr b="0" sz="3200">
                <a:latin typeface="Times"/>
                <a:ea typeface="Times"/>
                <a:cs typeface="Times"/>
                <a:sym typeface="Times"/>
              </a:defRPr>
            </a:pPr>
            <a:r>
              <a:t>Python looks for the first un-indented line to determine where it should start executing.</a:t>
            </a:r>
          </a:p>
        </p:txBody>
      </p:sp>
      <p:sp>
        <p:nvSpPr>
          <p:cNvPr id="180" name="Using a custom function"/>
          <p:cNvSpPr txBox="1"/>
          <p:nvPr>
            <p:ph type="title"/>
          </p:nvPr>
        </p:nvSpPr>
        <p:spPr>
          <a:prstGeom prst="rect">
            <a:avLst/>
          </a:prstGeom>
        </p:spPr>
        <p:txBody>
          <a:bodyPr anchor="t"/>
          <a:lstStyle>
            <a:lvl1pPr>
              <a:defRPr sz="5000"/>
            </a:lvl1pPr>
          </a:lstStyle>
          <a:p>
            <a:pPr/>
            <a:r>
              <a:t>Using a custom function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7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79">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9" grpId="1"/>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Using a custom function"/>
          <p:cNvSpPr txBox="1"/>
          <p:nvPr>
            <p:ph type="title"/>
          </p:nvPr>
        </p:nvSpPr>
        <p:spPr>
          <a:prstGeom prst="rect">
            <a:avLst/>
          </a:prstGeom>
        </p:spPr>
        <p:txBody>
          <a:bodyPr anchor="t"/>
          <a:lstStyle>
            <a:lvl1pPr>
              <a:defRPr sz="5000"/>
            </a:lvl1pPr>
          </a:lstStyle>
          <a:p>
            <a:pPr/>
            <a:r>
              <a:t>Using a custom function</a:t>
            </a:r>
          </a:p>
        </p:txBody>
      </p:sp>
      <p:sp>
        <p:nvSpPr>
          <p:cNvPr id="183" name="When python starts a script that has function definitions at the top, it skips those definitions entirely.…"/>
          <p:cNvSpPr txBox="1"/>
          <p:nvPr/>
        </p:nvSpPr>
        <p:spPr>
          <a:xfrm>
            <a:off x="245215" y="1208140"/>
            <a:ext cx="11786074"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lgn="l" defTabSz="457200">
              <a:buSzPct val="145000"/>
              <a:buChar char="•"/>
              <a:defRPr b="0" sz="3200">
                <a:latin typeface="Times"/>
                <a:ea typeface="Times"/>
                <a:cs typeface="Times"/>
                <a:sym typeface="Times"/>
              </a:defRPr>
            </a:pPr>
            <a:r>
              <a:t>When python starts a script that has function definitions at the top, it skips those definitions entirely. </a:t>
            </a:r>
          </a:p>
          <a:p>
            <a:pPr marL="444500" indent="-444500" algn="l" defTabSz="457200">
              <a:buSzPct val="145000"/>
              <a:buChar char="•"/>
              <a:defRPr b="0" sz="3200">
                <a:latin typeface="Times"/>
                <a:ea typeface="Times"/>
                <a:cs typeface="Times"/>
                <a:sym typeface="Times"/>
              </a:defRPr>
            </a:pPr>
            <a:r>
              <a:t>It will only use them if they are called from somewhere in the main script body. </a:t>
            </a:r>
          </a:p>
          <a:p>
            <a:pPr marL="444500" indent="-444500" algn="l" defTabSz="457200">
              <a:buSzPct val="145000"/>
              <a:buChar char="•"/>
              <a:defRPr b="0" sz="3200">
                <a:latin typeface="Times"/>
                <a:ea typeface="Times"/>
                <a:cs typeface="Times"/>
                <a:sym typeface="Times"/>
              </a:defRPr>
            </a:pPr>
            <a:r>
              <a:t>Python looks for the first un-indented line to determine where it should start executing.</a:t>
            </a:r>
          </a:p>
        </p:txBody>
      </p:sp>
      <p:sp>
        <p:nvSpPr>
          <p:cNvPr id="184" name="For Example:"/>
          <p:cNvSpPr txBox="1"/>
          <p:nvPr/>
        </p:nvSpPr>
        <p:spPr>
          <a:xfrm>
            <a:off x="234342" y="4108464"/>
            <a:ext cx="2782293"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44500" indent="-444500" algn="l" defTabSz="457200">
              <a:buSzPct val="145000"/>
              <a:buChar char="•"/>
              <a:defRPr b="0" sz="3200">
                <a:latin typeface="Times"/>
                <a:ea typeface="Times"/>
                <a:cs typeface="Times"/>
                <a:sym typeface="Times"/>
              </a:defRPr>
            </a:lvl1pPr>
          </a:lstStyle>
          <a:p>
            <a:pPr/>
            <a:r>
              <a:t>For Example:</a:t>
            </a:r>
          </a:p>
        </p:txBody>
      </p:sp>
      <p:sp>
        <p:nvSpPr>
          <p:cNvPr id="185" name="def strAdd(num1, num2):…"/>
          <p:cNvSpPr txBox="1"/>
          <p:nvPr/>
        </p:nvSpPr>
        <p:spPr>
          <a:xfrm>
            <a:off x="2669093" y="5199665"/>
            <a:ext cx="8863410" cy="386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rPr b="1">
                <a:solidFill>
                  <a:srgbClr val="0085CC"/>
                </a:solidFill>
              </a:rPr>
              <a:t>def</a:t>
            </a:r>
            <a:r>
              <a:t> </a:t>
            </a:r>
            <a:r>
              <a:rPr>
                <a:solidFill>
                  <a:srgbClr val="FF2C79"/>
                </a:solidFill>
              </a:rPr>
              <a:t>strAdd</a:t>
            </a:r>
            <a:r>
              <a:t>(num1, num2):</a:t>
            </a:r>
          </a:p>
          <a:p>
            <a:pPr marL="457200" algn="l" defTabSz="457200">
              <a:defRPr b="0" sz="3200">
                <a:latin typeface="Courier New"/>
                <a:ea typeface="Courier New"/>
                <a:cs typeface="Courier New"/>
                <a:sym typeface="Courier New"/>
              </a:defRPr>
            </a:pPr>
            <a:r>
              <a:t>	result = int(num1) + int(num2)</a:t>
            </a:r>
          </a:p>
          <a:p>
            <a:pPr marL="457200" algn="l" defTabSz="457200">
              <a:defRPr b="0" sz="3200">
                <a:latin typeface="Courier New"/>
                <a:ea typeface="Courier New"/>
                <a:cs typeface="Courier New"/>
                <a:sym typeface="Courier New"/>
              </a:defRPr>
            </a:pPr>
            <a:r>
              <a:t>	</a:t>
            </a:r>
            <a:r>
              <a:rPr b="1">
                <a:solidFill>
                  <a:srgbClr val="0085CC"/>
                </a:solidFill>
              </a:rPr>
              <a:t>return</a:t>
            </a:r>
            <a:r>
              <a:t> result</a:t>
            </a:r>
          </a:p>
          <a:p>
            <a:pPr marL="457200" algn="l" defTabSz="457200">
              <a:defRPr b="0" sz="3200">
                <a:latin typeface="Courier New"/>
                <a:ea typeface="Courier New"/>
                <a:cs typeface="Courier New"/>
                <a:sym typeface="Courier New"/>
              </a:defRPr>
            </a:pPr>
          </a:p>
          <a:p>
            <a:pPr marL="457200" algn="l" defTabSz="457200">
              <a:defRPr b="0" sz="3200">
                <a:latin typeface="Courier New"/>
                <a:ea typeface="Courier New"/>
                <a:cs typeface="Courier New"/>
                <a:sym typeface="Courier New"/>
              </a:defRPr>
            </a:pPr>
            <a:r>
              <a:t>first = </a:t>
            </a:r>
            <a:r>
              <a:rPr>
                <a:solidFill>
                  <a:srgbClr val="FF5994"/>
                </a:solidFill>
              </a:rPr>
              <a:t>input</a:t>
            </a:r>
            <a:r>
              <a:t>(“First number? ”)</a:t>
            </a:r>
          </a:p>
          <a:p>
            <a:pPr marL="457200" algn="l" defTabSz="457200">
              <a:defRPr b="0" sz="3200">
                <a:latin typeface="Courier New"/>
                <a:ea typeface="Courier New"/>
                <a:cs typeface="Courier New"/>
                <a:sym typeface="Courier New"/>
              </a:defRPr>
            </a:pPr>
            <a:r>
              <a:t>second = </a:t>
            </a:r>
            <a:r>
              <a:rPr>
                <a:solidFill>
                  <a:srgbClr val="FF5994"/>
                </a:solidFill>
              </a:rPr>
              <a:t>input</a:t>
            </a:r>
            <a:r>
              <a:t>(“Second number? ”)</a:t>
            </a:r>
          </a:p>
          <a:p>
            <a:pPr marL="457200" algn="l" defTabSz="457200">
              <a:defRPr b="0" sz="3200">
                <a:latin typeface="Courier New"/>
                <a:ea typeface="Courier New"/>
                <a:cs typeface="Courier New"/>
                <a:sym typeface="Courier New"/>
              </a:defRPr>
            </a:pPr>
            <a:r>
              <a:t>added = strAdd(first,second)</a:t>
            </a:r>
          </a:p>
          <a:p>
            <a:pPr marL="457200" algn="l" defTabSz="457200">
              <a:defRPr b="0" sz="3200">
                <a:latin typeface="Courier New"/>
                <a:ea typeface="Courier New"/>
                <a:cs typeface="Courier New"/>
                <a:sym typeface="Courier New"/>
              </a:defRPr>
            </a:pPr>
            <a:r>
              <a:rPr b="1">
                <a:solidFill>
                  <a:srgbClr val="0085CC"/>
                </a:solidFill>
              </a:rPr>
              <a:t>print</a:t>
            </a:r>
            <a:r>
              <a:t>(added)</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Using a custom function"/>
          <p:cNvSpPr txBox="1"/>
          <p:nvPr>
            <p:ph type="title"/>
          </p:nvPr>
        </p:nvSpPr>
        <p:spPr>
          <a:prstGeom prst="rect">
            <a:avLst/>
          </a:prstGeom>
        </p:spPr>
        <p:txBody>
          <a:bodyPr anchor="t"/>
          <a:lstStyle>
            <a:lvl1pPr>
              <a:defRPr sz="5000"/>
            </a:lvl1pPr>
          </a:lstStyle>
          <a:p>
            <a:pPr/>
            <a:r>
              <a:t>Using a custom function</a:t>
            </a:r>
          </a:p>
        </p:txBody>
      </p:sp>
      <p:sp>
        <p:nvSpPr>
          <p:cNvPr id="188" name="When python starts a script that has function definitions at the top, it skips those definitions entirely.…"/>
          <p:cNvSpPr txBox="1"/>
          <p:nvPr/>
        </p:nvSpPr>
        <p:spPr>
          <a:xfrm>
            <a:off x="245215" y="1208140"/>
            <a:ext cx="11786074"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lgn="l" defTabSz="457200">
              <a:buSzPct val="145000"/>
              <a:buChar char="•"/>
              <a:defRPr b="0" sz="3200">
                <a:latin typeface="Times"/>
                <a:ea typeface="Times"/>
                <a:cs typeface="Times"/>
                <a:sym typeface="Times"/>
              </a:defRPr>
            </a:pPr>
            <a:r>
              <a:t>When python starts a script that has function definitions at the top, it skips those definitions entirely. </a:t>
            </a:r>
          </a:p>
          <a:p>
            <a:pPr marL="444500" indent="-444500" algn="l" defTabSz="457200">
              <a:buSzPct val="145000"/>
              <a:buChar char="•"/>
              <a:defRPr b="0" sz="3200">
                <a:latin typeface="Times"/>
                <a:ea typeface="Times"/>
                <a:cs typeface="Times"/>
                <a:sym typeface="Times"/>
              </a:defRPr>
            </a:pPr>
            <a:r>
              <a:t>It will only use them if they are called from somewhere in the main script body. </a:t>
            </a:r>
          </a:p>
          <a:p>
            <a:pPr marL="444500" indent="-444500" algn="l" defTabSz="457200">
              <a:buSzPct val="145000"/>
              <a:buChar char="•"/>
              <a:defRPr b="0" sz="3200">
                <a:latin typeface="Times"/>
                <a:ea typeface="Times"/>
                <a:cs typeface="Times"/>
                <a:sym typeface="Times"/>
              </a:defRPr>
            </a:pPr>
            <a:r>
              <a:t>Python looks for the first un-indented line to determine where it should start executing.</a:t>
            </a:r>
          </a:p>
        </p:txBody>
      </p:sp>
      <p:sp>
        <p:nvSpPr>
          <p:cNvPr id="189" name="For Example:"/>
          <p:cNvSpPr txBox="1"/>
          <p:nvPr/>
        </p:nvSpPr>
        <p:spPr>
          <a:xfrm>
            <a:off x="234342" y="4108464"/>
            <a:ext cx="2782293"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44500" indent="-444500" algn="l" defTabSz="457200">
              <a:buSzPct val="145000"/>
              <a:buChar char="•"/>
              <a:defRPr b="0" sz="3200">
                <a:latin typeface="Times"/>
                <a:ea typeface="Times"/>
                <a:cs typeface="Times"/>
                <a:sym typeface="Times"/>
              </a:defRPr>
            </a:lvl1pPr>
          </a:lstStyle>
          <a:p>
            <a:pPr/>
            <a:r>
              <a:t>For Example:</a:t>
            </a:r>
          </a:p>
        </p:txBody>
      </p:sp>
      <p:sp>
        <p:nvSpPr>
          <p:cNvPr id="190" name="def strAdd(num1, num2):…"/>
          <p:cNvSpPr txBox="1"/>
          <p:nvPr/>
        </p:nvSpPr>
        <p:spPr>
          <a:xfrm>
            <a:off x="2669093" y="5199665"/>
            <a:ext cx="8863410" cy="386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rPr b="1">
                <a:solidFill>
                  <a:srgbClr val="0085CC"/>
                </a:solidFill>
              </a:rPr>
              <a:t>def</a:t>
            </a:r>
            <a:r>
              <a:t> </a:t>
            </a:r>
            <a:r>
              <a:rPr>
                <a:solidFill>
                  <a:srgbClr val="FF2C79"/>
                </a:solidFill>
              </a:rPr>
              <a:t>strAdd</a:t>
            </a:r>
            <a:r>
              <a:t>(num1, num2):</a:t>
            </a:r>
          </a:p>
          <a:p>
            <a:pPr marL="457200" algn="l" defTabSz="457200">
              <a:defRPr b="0" sz="3200">
                <a:latin typeface="Courier New"/>
                <a:ea typeface="Courier New"/>
                <a:cs typeface="Courier New"/>
                <a:sym typeface="Courier New"/>
              </a:defRPr>
            </a:pPr>
            <a:r>
              <a:t>	result = int(num1) + int(num2)</a:t>
            </a:r>
          </a:p>
          <a:p>
            <a:pPr marL="457200" algn="l" defTabSz="457200">
              <a:defRPr b="0" sz="3200">
                <a:latin typeface="Courier New"/>
                <a:ea typeface="Courier New"/>
                <a:cs typeface="Courier New"/>
                <a:sym typeface="Courier New"/>
              </a:defRPr>
            </a:pPr>
            <a:r>
              <a:t>	</a:t>
            </a:r>
            <a:r>
              <a:rPr b="1">
                <a:solidFill>
                  <a:srgbClr val="0085CC"/>
                </a:solidFill>
              </a:rPr>
              <a:t>return</a:t>
            </a:r>
            <a:r>
              <a:t> result</a:t>
            </a:r>
          </a:p>
          <a:p>
            <a:pPr marL="457200" algn="l" defTabSz="457200">
              <a:defRPr b="0" sz="3200">
                <a:latin typeface="Courier New"/>
                <a:ea typeface="Courier New"/>
                <a:cs typeface="Courier New"/>
                <a:sym typeface="Courier New"/>
              </a:defRPr>
            </a:pPr>
          </a:p>
          <a:p>
            <a:pPr marL="457200" algn="l" defTabSz="457200">
              <a:defRPr b="0" sz="3200">
                <a:latin typeface="Courier New"/>
                <a:ea typeface="Courier New"/>
                <a:cs typeface="Courier New"/>
                <a:sym typeface="Courier New"/>
              </a:defRPr>
            </a:pPr>
            <a:r>
              <a:t>first = </a:t>
            </a:r>
            <a:r>
              <a:rPr>
                <a:solidFill>
                  <a:srgbClr val="FF5994"/>
                </a:solidFill>
              </a:rPr>
              <a:t>input</a:t>
            </a:r>
            <a:r>
              <a:t>(“First number? ”)</a:t>
            </a:r>
          </a:p>
          <a:p>
            <a:pPr marL="457200" algn="l" defTabSz="457200">
              <a:defRPr b="0" sz="3200">
                <a:latin typeface="Courier New"/>
                <a:ea typeface="Courier New"/>
                <a:cs typeface="Courier New"/>
                <a:sym typeface="Courier New"/>
              </a:defRPr>
            </a:pPr>
            <a:r>
              <a:t>second = </a:t>
            </a:r>
            <a:r>
              <a:rPr>
                <a:solidFill>
                  <a:srgbClr val="FF5994"/>
                </a:solidFill>
              </a:rPr>
              <a:t>input</a:t>
            </a:r>
            <a:r>
              <a:t>(“Second number? ”)</a:t>
            </a:r>
          </a:p>
          <a:p>
            <a:pPr marL="457200" algn="l" defTabSz="457200">
              <a:defRPr b="0" sz="3200">
                <a:latin typeface="Courier New"/>
                <a:ea typeface="Courier New"/>
                <a:cs typeface="Courier New"/>
                <a:sym typeface="Courier New"/>
              </a:defRPr>
            </a:pPr>
            <a:r>
              <a:t>added = strAdd(first,second)</a:t>
            </a:r>
          </a:p>
          <a:p>
            <a:pPr marL="457200" algn="l" defTabSz="457200">
              <a:defRPr b="0" sz="3200">
                <a:latin typeface="Courier New"/>
                <a:ea typeface="Courier New"/>
                <a:cs typeface="Courier New"/>
                <a:sym typeface="Courier New"/>
              </a:defRPr>
            </a:pPr>
            <a:r>
              <a:rPr b="1">
                <a:solidFill>
                  <a:srgbClr val="0085CC"/>
                </a:solidFill>
              </a:rPr>
              <a:t>print</a:t>
            </a:r>
            <a:r>
              <a:t>(added)</a:t>
            </a:r>
          </a:p>
        </p:txBody>
      </p:sp>
      <p:sp>
        <p:nvSpPr>
          <p:cNvPr id="191" name="START HERE…"/>
          <p:cNvSpPr txBox="1"/>
          <p:nvPr/>
        </p:nvSpPr>
        <p:spPr>
          <a:xfrm>
            <a:off x="143774" y="6931390"/>
            <a:ext cx="2175054"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chemeClr val="accent3">
                    <a:hueOff val="914337"/>
                    <a:satOff val="31515"/>
                    <a:lumOff val="-30790"/>
                  </a:schemeClr>
                </a:solidFill>
              </a:defRPr>
            </a:pPr>
            <a:r>
              <a:t>START HERE </a:t>
            </a:r>
          </a:p>
          <a:p>
            <a:pPr>
              <a:defRPr>
                <a:solidFill>
                  <a:schemeClr val="accent3">
                    <a:hueOff val="914337"/>
                    <a:satOff val="31515"/>
                    <a:lumOff val="-30790"/>
                  </a:schemeClr>
                </a:solidFill>
              </a:defRPr>
            </a:pPr>
            <a:r>
              <a:t>INSTEAD</a:t>
            </a:r>
          </a:p>
        </p:txBody>
      </p:sp>
      <p:sp>
        <p:nvSpPr>
          <p:cNvPr id="192" name="Line"/>
          <p:cNvSpPr/>
          <p:nvPr/>
        </p:nvSpPr>
        <p:spPr>
          <a:xfrm>
            <a:off x="2086386" y="7396869"/>
            <a:ext cx="823442" cy="1"/>
          </a:xfrm>
          <a:prstGeom prst="line">
            <a:avLst/>
          </a:prstGeom>
          <a:ln w="50800">
            <a:solidFill>
              <a:schemeClr val="accent3">
                <a:hueOff val="914337"/>
                <a:satOff val="31515"/>
                <a:lumOff val="-30790"/>
              </a:schemeClr>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93" name="SKIP THESE"/>
          <p:cNvSpPr txBox="1"/>
          <p:nvPr/>
        </p:nvSpPr>
        <p:spPr>
          <a:xfrm>
            <a:off x="337271" y="5509870"/>
            <a:ext cx="191506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SKIP THESE</a:t>
            </a:r>
          </a:p>
        </p:txBody>
      </p:sp>
      <p:sp>
        <p:nvSpPr>
          <p:cNvPr id="194" name="{"/>
          <p:cNvSpPr txBox="1"/>
          <p:nvPr/>
        </p:nvSpPr>
        <p:spPr>
          <a:xfrm>
            <a:off x="2333780" y="4737099"/>
            <a:ext cx="748666"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5000">
                <a:latin typeface="Herculanum"/>
                <a:ea typeface="Herculanum"/>
                <a:cs typeface="Herculanum"/>
                <a:sym typeface="Herculanum"/>
              </a:defRPr>
            </a:lvl1pPr>
          </a:lstStyle>
          <a:p>
            <a:pPr/>
            <a:r>
              <a: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Using a custom function"/>
          <p:cNvSpPr txBox="1"/>
          <p:nvPr>
            <p:ph type="title"/>
          </p:nvPr>
        </p:nvSpPr>
        <p:spPr>
          <a:prstGeom prst="rect">
            <a:avLst/>
          </a:prstGeom>
        </p:spPr>
        <p:txBody>
          <a:bodyPr anchor="t"/>
          <a:lstStyle>
            <a:lvl1pPr>
              <a:defRPr sz="5000"/>
            </a:lvl1pPr>
          </a:lstStyle>
          <a:p>
            <a:pPr/>
            <a:r>
              <a:t>Using a custom function</a:t>
            </a:r>
          </a:p>
        </p:txBody>
      </p:sp>
      <p:sp>
        <p:nvSpPr>
          <p:cNvPr id="197" name="execution order"/>
          <p:cNvSpPr txBox="1"/>
          <p:nvPr/>
        </p:nvSpPr>
        <p:spPr>
          <a:xfrm>
            <a:off x="-76026" y="4646270"/>
            <a:ext cx="3061518" cy="4610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57200" defTabSz="457200"/>
          </a:lstStyle>
          <a:p>
            <a:pPr/>
            <a:r>
              <a:t>execution order</a:t>
            </a:r>
          </a:p>
        </p:txBody>
      </p:sp>
      <p:sp>
        <p:nvSpPr>
          <p:cNvPr id="198" name="When python starts a script that has function definitions at the top, it skips those definitions entirely.…"/>
          <p:cNvSpPr txBox="1"/>
          <p:nvPr/>
        </p:nvSpPr>
        <p:spPr>
          <a:xfrm>
            <a:off x="245215" y="1208140"/>
            <a:ext cx="11786074"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lgn="l" defTabSz="457200">
              <a:buSzPct val="145000"/>
              <a:buChar char="•"/>
              <a:defRPr b="0" sz="3200">
                <a:latin typeface="Times"/>
                <a:ea typeface="Times"/>
                <a:cs typeface="Times"/>
                <a:sym typeface="Times"/>
              </a:defRPr>
            </a:pPr>
            <a:r>
              <a:t>When python starts a script that has function definitions at the top, it skips those definitions entirely. </a:t>
            </a:r>
          </a:p>
          <a:p>
            <a:pPr marL="444500" indent="-444500" algn="l" defTabSz="457200">
              <a:buSzPct val="145000"/>
              <a:buChar char="•"/>
              <a:defRPr b="0" sz="3200">
                <a:latin typeface="Times"/>
                <a:ea typeface="Times"/>
                <a:cs typeface="Times"/>
                <a:sym typeface="Times"/>
              </a:defRPr>
            </a:pPr>
            <a:r>
              <a:t>It will only use them if they are called from somewhere in the main script body. </a:t>
            </a:r>
          </a:p>
          <a:p>
            <a:pPr marL="444500" indent="-444500" algn="l" defTabSz="457200">
              <a:buSzPct val="145000"/>
              <a:buChar char="•"/>
              <a:defRPr b="0" sz="3200">
                <a:latin typeface="Times"/>
                <a:ea typeface="Times"/>
                <a:cs typeface="Times"/>
                <a:sym typeface="Times"/>
              </a:defRPr>
            </a:pPr>
            <a:r>
              <a:t>Python looks for the first un-indented line to determine where it should start executing.</a:t>
            </a:r>
          </a:p>
        </p:txBody>
      </p:sp>
      <p:sp>
        <p:nvSpPr>
          <p:cNvPr id="199" name="For Example:"/>
          <p:cNvSpPr txBox="1"/>
          <p:nvPr/>
        </p:nvSpPr>
        <p:spPr>
          <a:xfrm>
            <a:off x="234342" y="4108464"/>
            <a:ext cx="2782293"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44500" indent="-444500" algn="l" defTabSz="457200">
              <a:buSzPct val="145000"/>
              <a:buChar char="•"/>
              <a:defRPr b="0" sz="3200">
                <a:latin typeface="Times"/>
                <a:ea typeface="Times"/>
                <a:cs typeface="Times"/>
                <a:sym typeface="Times"/>
              </a:defRPr>
            </a:lvl1pPr>
          </a:lstStyle>
          <a:p>
            <a:pPr/>
            <a:r>
              <a:t>For Example:</a:t>
            </a:r>
          </a:p>
        </p:txBody>
      </p:sp>
      <p:sp>
        <p:nvSpPr>
          <p:cNvPr id="200" name="1"/>
          <p:cNvSpPr txBox="1"/>
          <p:nvPr/>
        </p:nvSpPr>
        <p:spPr>
          <a:xfrm>
            <a:off x="1097843" y="7002135"/>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1</a:t>
            </a:r>
          </a:p>
        </p:txBody>
      </p:sp>
      <p:sp>
        <p:nvSpPr>
          <p:cNvPr id="201" name="2"/>
          <p:cNvSpPr txBox="1"/>
          <p:nvPr/>
        </p:nvSpPr>
        <p:spPr>
          <a:xfrm>
            <a:off x="1097843" y="7572130"/>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2</a:t>
            </a:r>
          </a:p>
        </p:txBody>
      </p:sp>
      <p:sp>
        <p:nvSpPr>
          <p:cNvPr id="202" name="3"/>
          <p:cNvSpPr txBox="1"/>
          <p:nvPr/>
        </p:nvSpPr>
        <p:spPr>
          <a:xfrm>
            <a:off x="1097843" y="8044098"/>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3</a:t>
            </a:r>
          </a:p>
        </p:txBody>
      </p:sp>
      <p:sp>
        <p:nvSpPr>
          <p:cNvPr id="203" name="def strAdd(num1, num2):…"/>
          <p:cNvSpPr txBox="1"/>
          <p:nvPr/>
        </p:nvSpPr>
        <p:spPr>
          <a:xfrm>
            <a:off x="2669093" y="5199665"/>
            <a:ext cx="8863410" cy="386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rPr b="1">
                <a:solidFill>
                  <a:srgbClr val="0085CC"/>
                </a:solidFill>
              </a:rPr>
              <a:t>def</a:t>
            </a:r>
            <a:r>
              <a:t> </a:t>
            </a:r>
            <a:r>
              <a:rPr>
                <a:solidFill>
                  <a:srgbClr val="FF2C79"/>
                </a:solidFill>
              </a:rPr>
              <a:t>strAdd</a:t>
            </a:r>
            <a:r>
              <a:t>(num1, num2):</a:t>
            </a:r>
          </a:p>
          <a:p>
            <a:pPr marL="457200" algn="l" defTabSz="457200">
              <a:defRPr b="0" sz="3200">
                <a:latin typeface="Courier New"/>
                <a:ea typeface="Courier New"/>
                <a:cs typeface="Courier New"/>
                <a:sym typeface="Courier New"/>
              </a:defRPr>
            </a:pPr>
            <a:r>
              <a:t>	result = int(num1) + int(num2)</a:t>
            </a:r>
          </a:p>
          <a:p>
            <a:pPr marL="457200" algn="l" defTabSz="457200">
              <a:defRPr b="0" sz="3200">
                <a:latin typeface="Courier New"/>
                <a:ea typeface="Courier New"/>
                <a:cs typeface="Courier New"/>
                <a:sym typeface="Courier New"/>
              </a:defRPr>
            </a:pPr>
            <a:r>
              <a:t>	</a:t>
            </a:r>
            <a:r>
              <a:rPr b="1">
                <a:solidFill>
                  <a:srgbClr val="0085CC"/>
                </a:solidFill>
              </a:rPr>
              <a:t>return</a:t>
            </a:r>
            <a:r>
              <a:t> result</a:t>
            </a:r>
          </a:p>
          <a:p>
            <a:pPr marL="457200" algn="l" defTabSz="457200">
              <a:defRPr b="0" sz="3200">
                <a:latin typeface="Courier New"/>
                <a:ea typeface="Courier New"/>
                <a:cs typeface="Courier New"/>
                <a:sym typeface="Courier New"/>
              </a:defRPr>
            </a:pPr>
          </a:p>
          <a:p>
            <a:pPr marL="457200" algn="l" defTabSz="457200">
              <a:defRPr b="0" sz="3200">
                <a:latin typeface="Courier New"/>
                <a:ea typeface="Courier New"/>
                <a:cs typeface="Courier New"/>
                <a:sym typeface="Courier New"/>
              </a:defRPr>
            </a:pPr>
            <a:r>
              <a:t>first = </a:t>
            </a:r>
            <a:r>
              <a:rPr>
                <a:solidFill>
                  <a:srgbClr val="FF5994"/>
                </a:solidFill>
              </a:rPr>
              <a:t>input</a:t>
            </a:r>
            <a:r>
              <a:t>(“First number? ”)</a:t>
            </a:r>
          </a:p>
          <a:p>
            <a:pPr marL="457200" algn="l" defTabSz="457200">
              <a:defRPr b="0" sz="3200">
                <a:latin typeface="Courier New"/>
                <a:ea typeface="Courier New"/>
                <a:cs typeface="Courier New"/>
                <a:sym typeface="Courier New"/>
              </a:defRPr>
            </a:pPr>
            <a:r>
              <a:t>second = </a:t>
            </a:r>
            <a:r>
              <a:rPr>
                <a:solidFill>
                  <a:srgbClr val="FF5994"/>
                </a:solidFill>
              </a:rPr>
              <a:t>input</a:t>
            </a:r>
            <a:r>
              <a:t>(“Second number? ”)</a:t>
            </a:r>
          </a:p>
          <a:p>
            <a:pPr marL="457200" algn="l" defTabSz="457200">
              <a:defRPr b="0" sz="3200">
                <a:latin typeface="Courier New"/>
                <a:ea typeface="Courier New"/>
                <a:cs typeface="Courier New"/>
                <a:sym typeface="Courier New"/>
              </a:defRPr>
            </a:pPr>
            <a:r>
              <a:t>added = strAdd(first,second)</a:t>
            </a:r>
          </a:p>
          <a:p>
            <a:pPr marL="457200" algn="l" defTabSz="457200">
              <a:defRPr b="0" sz="3200">
                <a:latin typeface="Courier New"/>
                <a:ea typeface="Courier New"/>
                <a:cs typeface="Courier New"/>
                <a:sym typeface="Courier New"/>
              </a:defRPr>
            </a:pPr>
            <a:r>
              <a:rPr b="1">
                <a:solidFill>
                  <a:srgbClr val="0085CC"/>
                </a:solidFill>
              </a:rPr>
              <a:t>print</a:t>
            </a:r>
            <a:r>
              <a:t>(added)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1" grpId="1"/>
      <p:bldP build="whole" bldLvl="1" animBg="1" rev="0" advAuto="0" spid="202" grpId="2"/>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Using a custom function"/>
          <p:cNvSpPr txBox="1"/>
          <p:nvPr>
            <p:ph type="title"/>
          </p:nvPr>
        </p:nvSpPr>
        <p:spPr>
          <a:prstGeom prst="rect">
            <a:avLst/>
          </a:prstGeom>
        </p:spPr>
        <p:txBody>
          <a:bodyPr anchor="t"/>
          <a:lstStyle>
            <a:lvl1pPr>
              <a:defRPr sz="5000"/>
            </a:lvl1pPr>
          </a:lstStyle>
          <a:p>
            <a:pPr/>
            <a:r>
              <a:t>Using a custom function</a:t>
            </a:r>
          </a:p>
        </p:txBody>
      </p:sp>
      <p:sp>
        <p:nvSpPr>
          <p:cNvPr id="206" name="execution order"/>
          <p:cNvSpPr txBox="1"/>
          <p:nvPr/>
        </p:nvSpPr>
        <p:spPr>
          <a:xfrm>
            <a:off x="-76026" y="4646270"/>
            <a:ext cx="3061518" cy="4610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57200" defTabSz="457200"/>
          </a:lstStyle>
          <a:p>
            <a:pPr/>
            <a:r>
              <a:t>execution order</a:t>
            </a:r>
          </a:p>
        </p:txBody>
      </p:sp>
      <p:sp>
        <p:nvSpPr>
          <p:cNvPr id="207" name="When python starts a script that has function definitions at the top, it skips those definitions entirely.…"/>
          <p:cNvSpPr txBox="1"/>
          <p:nvPr/>
        </p:nvSpPr>
        <p:spPr>
          <a:xfrm>
            <a:off x="245215" y="1208140"/>
            <a:ext cx="11786074"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lgn="l" defTabSz="457200">
              <a:buSzPct val="145000"/>
              <a:buChar char="•"/>
              <a:defRPr b="0" sz="3200">
                <a:latin typeface="Times"/>
                <a:ea typeface="Times"/>
                <a:cs typeface="Times"/>
                <a:sym typeface="Times"/>
              </a:defRPr>
            </a:pPr>
            <a:r>
              <a:t>When python starts a script that has function definitions at the top, it skips those definitions entirely. </a:t>
            </a:r>
          </a:p>
          <a:p>
            <a:pPr marL="444500" indent="-444500" algn="l" defTabSz="457200">
              <a:buSzPct val="145000"/>
              <a:buChar char="•"/>
              <a:defRPr b="0" sz="3200">
                <a:latin typeface="Times"/>
                <a:ea typeface="Times"/>
                <a:cs typeface="Times"/>
                <a:sym typeface="Times"/>
              </a:defRPr>
            </a:pPr>
            <a:r>
              <a:t>It will only use them if they are called from somewhere in the main script body. </a:t>
            </a:r>
          </a:p>
          <a:p>
            <a:pPr marL="444500" indent="-444500" algn="l" defTabSz="457200">
              <a:buSzPct val="145000"/>
              <a:buChar char="•"/>
              <a:defRPr b="0" sz="3200">
                <a:latin typeface="Times"/>
                <a:ea typeface="Times"/>
                <a:cs typeface="Times"/>
                <a:sym typeface="Times"/>
              </a:defRPr>
            </a:pPr>
            <a:r>
              <a:t>Python looks for the first un-indented line to determine where it should start executing.</a:t>
            </a:r>
          </a:p>
        </p:txBody>
      </p:sp>
      <p:sp>
        <p:nvSpPr>
          <p:cNvPr id="208" name="For Example:"/>
          <p:cNvSpPr txBox="1"/>
          <p:nvPr/>
        </p:nvSpPr>
        <p:spPr>
          <a:xfrm>
            <a:off x="234342" y="4108464"/>
            <a:ext cx="2782293"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44500" indent="-444500" algn="l" defTabSz="457200">
              <a:buSzPct val="145000"/>
              <a:buChar char="•"/>
              <a:defRPr b="0" sz="3200">
                <a:latin typeface="Times"/>
                <a:ea typeface="Times"/>
                <a:cs typeface="Times"/>
                <a:sym typeface="Times"/>
              </a:defRPr>
            </a:lvl1pPr>
          </a:lstStyle>
          <a:p>
            <a:pPr/>
            <a:r>
              <a:t>For Example:</a:t>
            </a:r>
          </a:p>
        </p:txBody>
      </p:sp>
      <p:sp>
        <p:nvSpPr>
          <p:cNvPr id="209" name="1"/>
          <p:cNvSpPr txBox="1"/>
          <p:nvPr/>
        </p:nvSpPr>
        <p:spPr>
          <a:xfrm>
            <a:off x="1097843" y="7002135"/>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1</a:t>
            </a:r>
          </a:p>
        </p:txBody>
      </p:sp>
      <p:sp>
        <p:nvSpPr>
          <p:cNvPr id="210" name="2"/>
          <p:cNvSpPr txBox="1"/>
          <p:nvPr/>
        </p:nvSpPr>
        <p:spPr>
          <a:xfrm>
            <a:off x="1097843" y="7572130"/>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2</a:t>
            </a:r>
          </a:p>
        </p:txBody>
      </p:sp>
      <p:sp>
        <p:nvSpPr>
          <p:cNvPr id="211" name="3"/>
          <p:cNvSpPr txBox="1"/>
          <p:nvPr/>
        </p:nvSpPr>
        <p:spPr>
          <a:xfrm>
            <a:off x="1097843" y="8044098"/>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3</a:t>
            </a:r>
          </a:p>
        </p:txBody>
      </p:sp>
      <p:sp>
        <p:nvSpPr>
          <p:cNvPr id="212" name="def strAdd(num1, num2):…"/>
          <p:cNvSpPr txBox="1"/>
          <p:nvPr/>
        </p:nvSpPr>
        <p:spPr>
          <a:xfrm>
            <a:off x="2669093" y="5199665"/>
            <a:ext cx="8863410" cy="386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rPr b="1">
                <a:solidFill>
                  <a:srgbClr val="0085CC"/>
                </a:solidFill>
              </a:rPr>
              <a:t>def</a:t>
            </a:r>
            <a:r>
              <a:t> </a:t>
            </a:r>
            <a:r>
              <a:rPr>
                <a:solidFill>
                  <a:srgbClr val="FF2C79"/>
                </a:solidFill>
              </a:rPr>
              <a:t>strAdd</a:t>
            </a:r>
            <a:r>
              <a:t>(num1, num2):</a:t>
            </a:r>
          </a:p>
          <a:p>
            <a:pPr marL="457200" algn="l" defTabSz="457200">
              <a:defRPr b="0" sz="3200">
                <a:latin typeface="Courier New"/>
                <a:ea typeface="Courier New"/>
                <a:cs typeface="Courier New"/>
                <a:sym typeface="Courier New"/>
              </a:defRPr>
            </a:pPr>
            <a:r>
              <a:t>	result = int(num1) + int(num2)</a:t>
            </a:r>
          </a:p>
          <a:p>
            <a:pPr marL="457200" algn="l" defTabSz="457200">
              <a:defRPr b="0" sz="3200">
                <a:latin typeface="Courier New"/>
                <a:ea typeface="Courier New"/>
                <a:cs typeface="Courier New"/>
                <a:sym typeface="Courier New"/>
              </a:defRPr>
            </a:pPr>
            <a:r>
              <a:t>	</a:t>
            </a:r>
            <a:r>
              <a:rPr b="1">
                <a:solidFill>
                  <a:srgbClr val="0085CC"/>
                </a:solidFill>
              </a:rPr>
              <a:t>return</a:t>
            </a:r>
            <a:r>
              <a:t> result</a:t>
            </a:r>
          </a:p>
          <a:p>
            <a:pPr marL="457200" algn="l" defTabSz="457200">
              <a:defRPr b="0" sz="3200">
                <a:latin typeface="Courier New"/>
                <a:ea typeface="Courier New"/>
                <a:cs typeface="Courier New"/>
                <a:sym typeface="Courier New"/>
              </a:defRPr>
            </a:pPr>
          </a:p>
          <a:p>
            <a:pPr marL="457200" algn="l" defTabSz="457200">
              <a:defRPr b="0" sz="3200">
                <a:latin typeface="Courier New"/>
                <a:ea typeface="Courier New"/>
                <a:cs typeface="Courier New"/>
                <a:sym typeface="Courier New"/>
              </a:defRPr>
            </a:pPr>
            <a:r>
              <a:t>first = </a:t>
            </a:r>
            <a:r>
              <a:rPr>
                <a:solidFill>
                  <a:srgbClr val="FF5994"/>
                </a:solidFill>
              </a:rPr>
              <a:t>input</a:t>
            </a:r>
            <a:r>
              <a:t>(“First number? ”)</a:t>
            </a:r>
          </a:p>
          <a:p>
            <a:pPr marL="457200" algn="l" defTabSz="457200">
              <a:defRPr b="0" sz="3200">
                <a:latin typeface="Courier New"/>
                <a:ea typeface="Courier New"/>
                <a:cs typeface="Courier New"/>
                <a:sym typeface="Courier New"/>
              </a:defRPr>
            </a:pPr>
            <a:r>
              <a:t>second = </a:t>
            </a:r>
            <a:r>
              <a:rPr>
                <a:solidFill>
                  <a:srgbClr val="FF5994"/>
                </a:solidFill>
              </a:rPr>
              <a:t>input</a:t>
            </a:r>
            <a:r>
              <a:t>(“Second number? ”)</a:t>
            </a:r>
          </a:p>
          <a:p>
            <a:pPr marL="457200" algn="l" defTabSz="457200">
              <a:defRPr b="0" sz="3200">
                <a:latin typeface="Courier New"/>
                <a:ea typeface="Courier New"/>
                <a:cs typeface="Courier New"/>
                <a:sym typeface="Courier New"/>
              </a:defRPr>
            </a:pPr>
            <a:r>
              <a:t>added = strAdd(first,second)</a:t>
            </a:r>
          </a:p>
          <a:p>
            <a:pPr marL="457200" algn="l" defTabSz="457200">
              <a:defRPr b="0" sz="3200">
                <a:latin typeface="Courier New"/>
                <a:ea typeface="Courier New"/>
                <a:cs typeface="Courier New"/>
                <a:sym typeface="Courier New"/>
              </a:defRPr>
            </a:pPr>
            <a:r>
              <a:rPr b="1">
                <a:solidFill>
                  <a:srgbClr val="0085CC"/>
                </a:solidFill>
              </a:rPr>
              <a:t>print</a:t>
            </a:r>
            <a:r>
              <a:t>(added)</a:t>
            </a:r>
          </a:p>
        </p:txBody>
      </p:sp>
      <p:sp>
        <p:nvSpPr>
          <p:cNvPr id="213" name="Line"/>
          <p:cNvSpPr/>
          <p:nvPr/>
        </p:nvSpPr>
        <p:spPr>
          <a:xfrm>
            <a:off x="8826803" y="5429457"/>
            <a:ext cx="3897038" cy="3080981"/>
          </a:xfrm>
          <a:custGeom>
            <a:avLst/>
            <a:gdLst/>
            <a:ahLst/>
            <a:cxnLst>
              <a:cxn ang="0">
                <a:pos x="wd2" y="hd2"/>
              </a:cxn>
              <a:cxn ang="5400000">
                <a:pos x="wd2" y="hd2"/>
              </a:cxn>
              <a:cxn ang="10800000">
                <a:pos x="wd2" y="hd2"/>
              </a:cxn>
              <a:cxn ang="16200000">
                <a:pos x="wd2" y="hd2"/>
              </a:cxn>
            </a:cxnLst>
            <a:rect l="0" t="0" r="r" b="b"/>
            <a:pathLst>
              <a:path w="21174" h="21294" fill="norm" stroke="1" extrusionOk="0">
                <a:moveTo>
                  <a:pt x="7655" y="20392"/>
                </a:moveTo>
                <a:cubicBezTo>
                  <a:pt x="10333" y="21418"/>
                  <a:pt x="13112" y="21559"/>
                  <a:pt x="15783" y="20868"/>
                </a:cubicBezTo>
                <a:cubicBezTo>
                  <a:pt x="17865" y="20329"/>
                  <a:pt x="19974" y="19156"/>
                  <a:pt x="20810" y="16613"/>
                </a:cubicBezTo>
                <a:cubicBezTo>
                  <a:pt x="21600" y="14211"/>
                  <a:pt x="21007" y="11698"/>
                  <a:pt x="19959" y="9541"/>
                </a:cubicBezTo>
                <a:cubicBezTo>
                  <a:pt x="19056" y="7679"/>
                  <a:pt x="17838" y="6008"/>
                  <a:pt x="16432" y="4572"/>
                </a:cubicBezTo>
                <a:cubicBezTo>
                  <a:pt x="14549" y="2648"/>
                  <a:pt x="12348" y="1043"/>
                  <a:pt x="9863" y="404"/>
                </a:cubicBezTo>
                <a:cubicBezTo>
                  <a:pt x="8223" y="-18"/>
                  <a:pt x="6560" y="-41"/>
                  <a:pt x="4920" y="34"/>
                </a:cubicBezTo>
                <a:cubicBezTo>
                  <a:pt x="3288" y="108"/>
                  <a:pt x="1648" y="282"/>
                  <a:pt x="0" y="554"/>
                </a:cubicBezTo>
              </a:path>
            </a:pathLst>
          </a:custGeom>
          <a:ln w="63500">
            <a:solidFill>
              <a:schemeClr val="accent3">
                <a:hueOff val="914337"/>
                <a:satOff val="31515"/>
                <a:lumOff val="-30790"/>
              </a:schemeClr>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14" name="4"/>
          <p:cNvSpPr txBox="1"/>
          <p:nvPr/>
        </p:nvSpPr>
        <p:spPr>
          <a:xfrm>
            <a:off x="1097843" y="5114347"/>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4</a:t>
            </a:r>
          </a:p>
        </p:txBody>
      </p:sp>
      <p:sp>
        <p:nvSpPr>
          <p:cNvPr id="215" name="5"/>
          <p:cNvSpPr txBox="1"/>
          <p:nvPr/>
        </p:nvSpPr>
        <p:spPr>
          <a:xfrm>
            <a:off x="1097843" y="5653785"/>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5</a:t>
            </a:r>
          </a:p>
        </p:txBody>
      </p:sp>
      <p:sp>
        <p:nvSpPr>
          <p:cNvPr id="216" name="6"/>
          <p:cNvSpPr txBox="1"/>
          <p:nvPr/>
        </p:nvSpPr>
        <p:spPr>
          <a:xfrm>
            <a:off x="1097843" y="6107531"/>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6</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2" grpId="1" fill="hold">
                                  <p:stCondLst>
                                    <p:cond delay="0"/>
                                  </p:stCondLst>
                                  <p:iterate type="el" backwards="0">
                                    <p:tmAbs val="0"/>
                                  </p:iterate>
                                  <p:childTnLst>
                                    <p:set>
                                      <p:cBhvr>
                                        <p:cTn id="6" fill="hold"/>
                                        <p:tgtEl>
                                          <p:spTgt spid="213"/>
                                        </p:tgtEl>
                                        <p:attrNameLst>
                                          <p:attrName>style.visibility</p:attrName>
                                        </p:attrNameLst>
                                      </p:cBhvr>
                                      <p:to>
                                        <p:strVal val="visible"/>
                                      </p:to>
                                    </p:set>
                                    <p:animEffect filter="wipe(down)" transition="in">
                                      <p:cBhvr>
                                        <p:cTn id="7" dur="1000"/>
                                        <p:tgtEl>
                                          <p:spTgt spid="21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 grpId="2" fill="hold">
                                  <p:stCondLst>
                                    <p:cond delay="0"/>
                                  </p:stCondLst>
                                  <p:iterate type="el" backwards="0">
                                    <p:tmAbs val="0"/>
                                  </p:iterate>
                                  <p:childTnLst>
                                    <p:set>
                                      <p:cBhvr>
                                        <p:cTn id="11" fill="hold"/>
                                        <p:tgtEl>
                                          <p:spTgt spid="2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3" fill="hold">
                                  <p:stCondLst>
                                    <p:cond delay="0"/>
                                  </p:stCondLst>
                                  <p:iterate type="el" backwards="0">
                                    <p:tmAbs val="0"/>
                                  </p:iterate>
                                  <p:childTnLst>
                                    <p:set>
                                      <p:cBhvr>
                                        <p:cTn id="15" fill="hold"/>
                                        <p:tgtEl>
                                          <p:spTgt spid="21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4" fill="hold">
                                  <p:stCondLst>
                                    <p:cond delay="0"/>
                                  </p:stCondLst>
                                  <p:iterate type="el" backwards="0">
                                    <p:tmAbs val="0"/>
                                  </p:iterate>
                                  <p:childTnLst>
                                    <p:set>
                                      <p:cBhvr>
                                        <p:cTn id="19" fill="hold"/>
                                        <p:tgtEl>
                                          <p:spTgt spid="2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5" grpId="3"/>
      <p:bldP build="whole" bldLvl="1" animBg="1" rev="0" advAuto="0" spid="216" grpId="4"/>
      <p:bldP build="whole" bldLvl="1" animBg="1" rev="0" advAuto="0" spid="214" grpId="2"/>
      <p:bldP build="whole" bldLvl="1" animBg="1" rev="0" advAuto="0" spid="213"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Using a custom function"/>
          <p:cNvSpPr txBox="1"/>
          <p:nvPr>
            <p:ph type="title"/>
          </p:nvPr>
        </p:nvSpPr>
        <p:spPr>
          <a:prstGeom prst="rect">
            <a:avLst/>
          </a:prstGeom>
        </p:spPr>
        <p:txBody>
          <a:bodyPr anchor="t"/>
          <a:lstStyle>
            <a:lvl1pPr>
              <a:defRPr sz="5000"/>
            </a:lvl1pPr>
          </a:lstStyle>
          <a:p>
            <a:pPr/>
            <a:r>
              <a:t>Using a custom function</a:t>
            </a:r>
          </a:p>
        </p:txBody>
      </p:sp>
      <p:sp>
        <p:nvSpPr>
          <p:cNvPr id="219" name="execution order"/>
          <p:cNvSpPr txBox="1"/>
          <p:nvPr/>
        </p:nvSpPr>
        <p:spPr>
          <a:xfrm>
            <a:off x="-76026" y="4646270"/>
            <a:ext cx="3061518" cy="4610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57200" defTabSz="457200"/>
          </a:lstStyle>
          <a:p>
            <a:pPr/>
            <a:r>
              <a:t>execution order</a:t>
            </a:r>
          </a:p>
        </p:txBody>
      </p:sp>
      <p:sp>
        <p:nvSpPr>
          <p:cNvPr id="220" name="When python starts a script that has function definitions at the top, it skips those definitions entirely.…"/>
          <p:cNvSpPr txBox="1"/>
          <p:nvPr/>
        </p:nvSpPr>
        <p:spPr>
          <a:xfrm>
            <a:off x="245215" y="1208140"/>
            <a:ext cx="11786074"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lgn="l" defTabSz="457200">
              <a:buSzPct val="145000"/>
              <a:buChar char="•"/>
              <a:defRPr b="0" sz="3200">
                <a:latin typeface="Times"/>
                <a:ea typeface="Times"/>
                <a:cs typeface="Times"/>
                <a:sym typeface="Times"/>
              </a:defRPr>
            </a:pPr>
            <a:r>
              <a:t>When python starts a script that has function definitions at the top, it skips those definitions entirely. </a:t>
            </a:r>
          </a:p>
          <a:p>
            <a:pPr marL="444500" indent="-444500" algn="l" defTabSz="457200">
              <a:buSzPct val="145000"/>
              <a:buChar char="•"/>
              <a:defRPr b="0" sz="3200">
                <a:latin typeface="Times"/>
                <a:ea typeface="Times"/>
                <a:cs typeface="Times"/>
                <a:sym typeface="Times"/>
              </a:defRPr>
            </a:pPr>
            <a:r>
              <a:t>It will only use them if they are called from somewhere in the main script body. </a:t>
            </a:r>
          </a:p>
          <a:p>
            <a:pPr marL="444500" indent="-444500" algn="l" defTabSz="457200">
              <a:buSzPct val="145000"/>
              <a:buChar char="•"/>
              <a:defRPr b="0" sz="3200">
                <a:latin typeface="Times"/>
                <a:ea typeface="Times"/>
                <a:cs typeface="Times"/>
                <a:sym typeface="Times"/>
              </a:defRPr>
            </a:pPr>
            <a:r>
              <a:t>Python looks for the first un-indented line to determine where it should start executing.</a:t>
            </a:r>
          </a:p>
        </p:txBody>
      </p:sp>
      <p:sp>
        <p:nvSpPr>
          <p:cNvPr id="221" name="For Example:"/>
          <p:cNvSpPr txBox="1"/>
          <p:nvPr/>
        </p:nvSpPr>
        <p:spPr>
          <a:xfrm>
            <a:off x="234342" y="4108464"/>
            <a:ext cx="2782293"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44500" indent="-444500" algn="l" defTabSz="457200">
              <a:buSzPct val="145000"/>
              <a:buChar char="•"/>
              <a:defRPr b="0" sz="3200">
                <a:latin typeface="Times"/>
                <a:ea typeface="Times"/>
                <a:cs typeface="Times"/>
                <a:sym typeface="Times"/>
              </a:defRPr>
            </a:lvl1pPr>
          </a:lstStyle>
          <a:p>
            <a:pPr/>
            <a:r>
              <a:t>For Example:</a:t>
            </a:r>
          </a:p>
        </p:txBody>
      </p:sp>
      <p:sp>
        <p:nvSpPr>
          <p:cNvPr id="222" name="1"/>
          <p:cNvSpPr txBox="1"/>
          <p:nvPr/>
        </p:nvSpPr>
        <p:spPr>
          <a:xfrm>
            <a:off x="1097843" y="7002135"/>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1</a:t>
            </a:r>
          </a:p>
        </p:txBody>
      </p:sp>
      <p:sp>
        <p:nvSpPr>
          <p:cNvPr id="223" name="2"/>
          <p:cNvSpPr txBox="1"/>
          <p:nvPr/>
        </p:nvSpPr>
        <p:spPr>
          <a:xfrm>
            <a:off x="1097843" y="7572130"/>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2</a:t>
            </a:r>
          </a:p>
        </p:txBody>
      </p:sp>
      <p:sp>
        <p:nvSpPr>
          <p:cNvPr id="224" name="3"/>
          <p:cNvSpPr txBox="1"/>
          <p:nvPr/>
        </p:nvSpPr>
        <p:spPr>
          <a:xfrm>
            <a:off x="1097843" y="8044098"/>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3</a:t>
            </a:r>
          </a:p>
        </p:txBody>
      </p:sp>
      <p:sp>
        <p:nvSpPr>
          <p:cNvPr id="225" name="def strAdd(num1, num2):…"/>
          <p:cNvSpPr txBox="1"/>
          <p:nvPr/>
        </p:nvSpPr>
        <p:spPr>
          <a:xfrm>
            <a:off x="2669093" y="5199665"/>
            <a:ext cx="8863410" cy="386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rPr b="1">
                <a:solidFill>
                  <a:srgbClr val="0085CC"/>
                </a:solidFill>
              </a:rPr>
              <a:t>def</a:t>
            </a:r>
            <a:r>
              <a:t> </a:t>
            </a:r>
            <a:r>
              <a:rPr>
                <a:solidFill>
                  <a:srgbClr val="FF2C79"/>
                </a:solidFill>
              </a:rPr>
              <a:t>strAdd</a:t>
            </a:r>
            <a:r>
              <a:t>(num1, num2):</a:t>
            </a:r>
          </a:p>
          <a:p>
            <a:pPr marL="457200" algn="l" defTabSz="457200">
              <a:defRPr b="0" sz="3200">
                <a:latin typeface="Courier New"/>
                <a:ea typeface="Courier New"/>
                <a:cs typeface="Courier New"/>
                <a:sym typeface="Courier New"/>
              </a:defRPr>
            </a:pPr>
            <a:r>
              <a:t>	result = int(num1) + int(num2)</a:t>
            </a:r>
          </a:p>
          <a:p>
            <a:pPr marL="457200" algn="l" defTabSz="457200">
              <a:defRPr b="0" sz="3200">
                <a:latin typeface="Courier New"/>
                <a:ea typeface="Courier New"/>
                <a:cs typeface="Courier New"/>
                <a:sym typeface="Courier New"/>
              </a:defRPr>
            </a:pPr>
            <a:r>
              <a:t>	</a:t>
            </a:r>
            <a:r>
              <a:rPr b="1">
                <a:solidFill>
                  <a:srgbClr val="0085CC"/>
                </a:solidFill>
              </a:rPr>
              <a:t>return</a:t>
            </a:r>
            <a:r>
              <a:t> result</a:t>
            </a:r>
          </a:p>
          <a:p>
            <a:pPr marL="457200" algn="l" defTabSz="457200">
              <a:defRPr b="0" sz="3200">
                <a:latin typeface="Courier New"/>
                <a:ea typeface="Courier New"/>
                <a:cs typeface="Courier New"/>
                <a:sym typeface="Courier New"/>
              </a:defRPr>
            </a:pPr>
          </a:p>
          <a:p>
            <a:pPr marL="457200" algn="l" defTabSz="457200">
              <a:defRPr b="0" sz="3200">
                <a:latin typeface="Courier New"/>
                <a:ea typeface="Courier New"/>
                <a:cs typeface="Courier New"/>
                <a:sym typeface="Courier New"/>
              </a:defRPr>
            </a:pPr>
            <a:r>
              <a:t>first = </a:t>
            </a:r>
            <a:r>
              <a:rPr>
                <a:solidFill>
                  <a:srgbClr val="FF5994"/>
                </a:solidFill>
              </a:rPr>
              <a:t>input</a:t>
            </a:r>
            <a:r>
              <a:t>(“First number? ”)</a:t>
            </a:r>
          </a:p>
          <a:p>
            <a:pPr marL="457200" algn="l" defTabSz="457200">
              <a:defRPr b="0" sz="3200">
                <a:latin typeface="Courier New"/>
                <a:ea typeface="Courier New"/>
                <a:cs typeface="Courier New"/>
                <a:sym typeface="Courier New"/>
              </a:defRPr>
            </a:pPr>
            <a:r>
              <a:t>second = </a:t>
            </a:r>
            <a:r>
              <a:rPr>
                <a:solidFill>
                  <a:srgbClr val="FF5994"/>
                </a:solidFill>
              </a:rPr>
              <a:t>input</a:t>
            </a:r>
            <a:r>
              <a:t>(“Second number? ”)</a:t>
            </a:r>
          </a:p>
          <a:p>
            <a:pPr marL="457200" algn="l" defTabSz="457200">
              <a:defRPr b="0" sz="3200">
                <a:latin typeface="Courier New"/>
                <a:ea typeface="Courier New"/>
                <a:cs typeface="Courier New"/>
                <a:sym typeface="Courier New"/>
              </a:defRPr>
            </a:pPr>
            <a:r>
              <a:t>added = strAdd(first,second)</a:t>
            </a:r>
          </a:p>
          <a:p>
            <a:pPr marL="457200" algn="l" defTabSz="457200">
              <a:defRPr b="0" sz="3200">
                <a:latin typeface="Courier New"/>
                <a:ea typeface="Courier New"/>
                <a:cs typeface="Courier New"/>
                <a:sym typeface="Courier New"/>
              </a:defRPr>
            </a:pPr>
            <a:r>
              <a:rPr b="1">
                <a:solidFill>
                  <a:srgbClr val="0085CC"/>
                </a:solidFill>
              </a:rPr>
              <a:t>print</a:t>
            </a:r>
            <a:r>
              <a:t>(added)</a:t>
            </a:r>
          </a:p>
        </p:txBody>
      </p:sp>
      <p:sp>
        <p:nvSpPr>
          <p:cNvPr id="226" name="4"/>
          <p:cNvSpPr txBox="1"/>
          <p:nvPr/>
        </p:nvSpPr>
        <p:spPr>
          <a:xfrm>
            <a:off x="1097843" y="5114347"/>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4</a:t>
            </a:r>
          </a:p>
        </p:txBody>
      </p:sp>
      <p:sp>
        <p:nvSpPr>
          <p:cNvPr id="227" name="5"/>
          <p:cNvSpPr txBox="1"/>
          <p:nvPr/>
        </p:nvSpPr>
        <p:spPr>
          <a:xfrm>
            <a:off x="1097843" y="5653785"/>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5</a:t>
            </a:r>
          </a:p>
        </p:txBody>
      </p:sp>
      <p:sp>
        <p:nvSpPr>
          <p:cNvPr id="228" name="6"/>
          <p:cNvSpPr txBox="1"/>
          <p:nvPr/>
        </p:nvSpPr>
        <p:spPr>
          <a:xfrm>
            <a:off x="1097843" y="6107531"/>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6</a:t>
            </a:r>
          </a:p>
        </p:txBody>
      </p:sp>
      <p:sp>
        <p:nvSpPr>
          <p:cNvPr id="229" name="Line"/>
          <p:cNvSpPr/>
          <p:nvPr/>
        </p:nvSpPr>
        <p:spPr>
          <a:xfrm>
            <a:off x="2538804" y="6382934"/>
            <a:ext cx="4928841" cy="1875871"/>
          </a:xfrm>
          <a:custGeom>
            <a:avLst/>
            <a:gdLst/>
            <a:ahLst/>
            <a:cxnLst>
              <a:cxn ang="0">
                <a:pos x="wd2" y="hd2"/>
              </a:cxn>
              <a:cxn ang="5400000">
                <a:pos x="wd2" y="hd2"/>
              </a:cxn>
              <a:cxn ang="10800000">
                <a:pos x="wd2" y="hd2"/>
              </a:cxn>
              <a:cxn ang="16200000">
                <a:pos x="wd2" y="hd2"/>
              </a:cxn>
            </a:cxnLst>
            <a:rect l="0" t="0" r="r" b="b"/>
            <a:pathLst>
              <a:path w="21083" h="21411" fill="norm" stroke="1" extrusionOk="0">
                <a:moveTo>
                  <a:pt x="18629" y="0"/>
                </a:moveTo>
                <a:cubicBezTo>
                  <a:pt x="19116" y="19"/>
                  <a:pt x="19569" y="254"/>
                  <a:pt x="19992" y="680"/>
                </a:cubicBezTo>
                <a:cubicBezTo>
                  <a:pt x="20438" y="1129"/>
                  <a:pt x="20896" y="1855"/>
                  <a:pt x="21036" y="3221"/>
                </a:cubicBezTo>
                <a:cubicBezTo>
                  <a:pt x="21352" y="6314"/>
                  <a:pt x="20034" y="8002"/>
                  <a:pt x="18494" y="7598"/>
                </a:cubicBezTo>
                <a:cubicBezTo>
                  <a:pt x="15972" y="6937"/>
                  <a:pt x="13019" y="5966"/>
                  <a:pt x="9976" y="5172"/>
                </a:cubicBezTo>
                <a:cubicBezTo>
                  <a:pt x="6838" y="4353"/>
                  <a:pt x="3691" y="6345"/>
                  <a:pt x="960" y="10554"/>
                </a:cubicBezTo>
                <a:cubicBezTo>
                  <a:pt x="69" y="12217"/>
                  <a:pt x="-248" y="15343"/>
                  <a:pt x="206" y="17980"/>
                </a:cubicBezTo>
                <a:cubicBezTo>
                  <a:pt x="595" y="20236"/>
                  <a:pt x="1472" y="21600"/>
                  <a:pt x="2399" y="21390"/>
                </a:cubicBezTo>
              </a:path>
            </a:pathLst>
          </a:custGeom>
          <a:ln w="50800">
            <a:solidFill>
              <a:schemeClr val="accent3">
                <a:hueOff val="914337"/>
                <a:satOff val="31515"/>
                <a:lumOff val="-30790"/>
              </a:schemeClr>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30" name=",7"/>
          <p:cNvSpPr txBox="1"/>
          <p:nvPr/>
        </p:nvSpPr>
        <p:spPr>
          <a:xfrm>
            <a:off x="1341513" y="8044098"/>
            <a:ext cx="1059260"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,7</a:t>
            </a:r>
          </a:p>
        </p:txBody>
      </p:sp>
      <p:sp>
        <p:nvSpPr>
          <p:cNvPr id="231" name="8"/>
          <p:cNvSpPr txBox="1"/>
          <p:nvPr/>
        </p:nvSpPr>
        <p:spPr>
          <a:xfrm>
            <a:off x="1085143" y="8476095"/>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8</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2" grpId="1" fill="hold">
                                  <p:stCondLst>
                                    <p:cond delay="0"/>
                                  </p:stCondLst>
                                  <p:iterate type="el" backwards="0">
                                    <p:tmAbs val="0"/>
                                  </p:iterate>
                                  <p:childTnLst>
                                    <p:set>
                                      <p:cBhvr>
                                        <p:cTn id="6" fill="hold"/>
                                        <p:tgtEl>
                                          <p:spTgt spid="229"/>
                                        </p:tgtEl>
                                        <p:attrNameLst>
                                          <p:attrName>style.visibility</p:attrName>
                                        </p:attrNameLst>
                                      </p:cBhvr>
                                      <p:to>
                                        <p:strVal val="visible"/>
                                      </p:to>
                                    </p:set>
                                    <p:animEffect filter="wipe(up)" transition="in">
                                      <p:cBhvr>
                                        <p:cTn id="7" dur="1000"/>
                                        <p:tgtEl>
                                          <p:spTgt spid="22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 grpId="2" fill="hold">
                                  <p:stCondLst>
                                    <p:cond delay="0"/>
                                  </p:stCondLst>
                                  <p:iterate type="el" backwards="0">
                                    <p:tmAbs val="0"/>
                                  </p:iterate>
                                  <p:childTnLst>
                                    <p:set>
                                      <p:cBhvr>
                                        <p:cTn id="11" fill="hold"/>
                                        <p:tgtEl>
                                          <p:spTgt spid="23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3" fill="hold">
                                  <p:stCondLst>
                                    <p:cond delay="0"/>
                                  </p:stCondLst>
                                  <p:iterate type="el" backwards="0">
                                    <p:tmAbs val="0"/>
                                  </p:iterate>
                                  <p:childTnLst>
                                    <p:set>
                                      <p:cBhvr>
                                        <p:cTn id="15" fill="hold"/>
                                        <p:tgtEl>
                                          <p:spTgt spid="2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1" grpId="3"/>
      <p:bldP build="whole" bldLvl="1" animBg="1" rev="0" advAuto="0" spid="229" grpId="1"/>
      <p:bldP build="whole" bldLvl="1" animBg="1" rev="0" advAuto="0" spid="230" grpId="2"/>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Using a custom function"/>
          <p:cNvSpPr txBox="1"/>
          <p:nvPr>
            <p:ph type="title"/>
          </p:nvPr>
        </p:nvSpPr>
        <p:spPr>
          <a:prstGeom prst="rect">
            <a:avLst/>
          </a:prstGeom>
        </p:spPr>
        <p:txBody>
          <a:bodyPr anchor="t"/>
          <a:lstStyle>
            <a:lvl1pPr>
              <a:defRPr sz="5000"/>
            </a:lvl1pPr>
          </a:lstStyle>
          <a:p>
            <a:pPr/>
            <a:r>
              <a:t>Using a custom function</a:t>
            </a:r>
          </a:p>
        </p:txBody>
      </p:sp>
      <p:sp>
        <p:nvSpPr>
          <p:cNvPr id="234" name="execution order"/>
          <p:cNvSpPr txBox="1"/>
          <p:nvPr/>
        </p:nvSpPr>
        <p:spPr>
          <a:xfrm>
            <a:off x="-76026" y="4646270"/>
            <a:ext cx="3061518" cy="4610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57200" defTabSz="457200"/>
          </a:lstStyle>
          <a:p>
            <a:pPr/>
            <a:r>
              <a:t>execution order</a:t>
            </a:r>
          </a:p>
        </p:txBody>
      </p:sp>
      <p:sp>
        <p:nvSpPr>
          <p:cNvPr id="235" name="When python starts a script that has function definitions at the top, it skips those definitions entirely.…"/>
          <p:cNvSpPr txBox="1"/>
          <p:nvPr/>
        </p:nvSpPr>
        <p:spPr>
          <a:xfrm>
            <a:off x="245215" y="1208140"/>
            <a:ext cx="11786074"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lgn="l" defTabSz="457200">
              <a:buSzPct val="145000"/>
              <a:buChar char="•"/>
              <a:defRPr b="0" sz="3200">
                <a:latin typeface="Times"/>
                <a:ea typeface="Times"/>
                <a:cs typeface="Times"/>
                <a:sym typeface="Times"/>
              </a:defRPr>
            </a:pPr>
            <a:r>
              <a:t>When python starts a script that has function definitions at the top, it skips those definitions entirely. </a:t>
            </a:r>
          </a:p>
          <a:p>
            <a:pPr marL="444500" indent="-444500" algn="l" defTabSz="457200">
              <a:buSzPct val="145000"/>
              <a:buChar char="•"/>
              <a:defRPr b="0" sz="3200">
                <a:latin typeface="Times"/>
                <a:ea typeface="Times"/>
                <a:cs typeface="Times"/>
                <a:sym typeface="Times"/>
              </a:defRPr>
            </a:pPr>
            <a:r>
              <a:t>It will only use them if they are called from somewhere in the main script body. </a:t>
            </a:r>
          </a:p>
          <a:p>
            <a:pPr marL="444500" indent="-444500" algn="l" defTabSz="457200">
              <a:buSzPct val="145000"/>
              <a:buChar char="•"/>
              <a:defRPr b="0" sz="3200">
                <a:latin typeface="Times"/>
                <a:ea typeface="Times"/>
                <a:cs typeface="Times"/>
                <a:sym typeface="Times"/>
              </a:defRPr>
            </a:pPr>
            <a:r>
              <a:t>Python looks for the first un-indented line to determine where it should start executing.</a:t>
            </a:r>
          </a:p>
        </p:txBody>
      </p:sp>
      <p:sp>
        <p:nvSpPr>
          <p:cNvPr id="236" name="For Example:"/>
          <p:cNvSpPr txBox="1"/>
          <p:nvPr/>
        </p:nvSpPr>
        <p:spPr>
          <a:xfrm>
            <a:off x="234342" y="4108464"/>
            <a:ext cx="2782293"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44500" indent="-444500" algn="l" defTabSz="457200">
              <a:buSzPct val="145000"/>
              <a:buChar char="•"/>
              <a:defRPr b="0" sz="3200">
                <a:latin typeface="Times"/>
                <a:ea typeface="Times"/>
                <a:cs typeface="Times"/>
                <a:sym typeface="Times"/>
              </a:defRPr>
            </a:lvl1pPr>
          </a:lstStyle>
          <a:p>
            <a:pPr/>
            <a:r>
              <a:t>For Example:</a:t>
            </a:r>
          </a:p>
        </p:txBody>
      </p:sp>
      <p:sp>
        <p:nvSpPr>
          <p:cNvPr id="237" name="1"/>
          <p:cNvSpPr txBox="1"/>
          <p:nvPr/>
        </p:nvSpPr>
        <p:spPr>
          <a:xfrm>
            <a:off x="1097843" y="7002135"/>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1</a:t>
            </a:r>
          </a:p>
        </p:txBody>
      </p:sp>
      <p:sp>
        <p:nvSpPr>
          <p:cNvPr id="238" name="2"/>
          <p:cNvSpPr txBox="1"/>
          <p:nvPr/>
        </p:nvSpPr>
        <p:spPr>
          <a:xfrm>
            <a:off x="1097843" y="7572130"/>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2</a:t>
            </a:r>
          </a:p>
        </p:txBody>
      </p:sp>
      <p:sp>
        <p:nvSpPr>
          <p:cNvPr id="239" name="3"/>
          <p:cNvSpPr txBox="1"/>
          <p:nvPr/>
        </p:nvSpPr>
        <p:spPr>
          <a:xfrm>
            <a:off x="1097843" y="8044098"/>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3</a:t>
            </a:r>
          </a:p>
        </p:txBody>
      </p:sp>
      <p:sp>
        <p:nvSpPr>
          <p:cNvPr id="240" name="def strAdd(num1, num2):…"/>
          <p:cNvSpPr txBox="1"/>
          <p:nvPr/>
        </p:nvSpPr>
        <p:spPr>
          <a:xfrm>
            <a:off x="2669093" y="5199665"/>
            <a:ext cx="8863410" cy="386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rPr b="1">
                <a:solidFill>
                  <a:srgbClr val="0085CC"/>
                </a:solidFill>
              </a:rPr>
              <a:t>def</a:t>
            </a:r>
            <a:r>
              <a:t> </a:t>
            </a:r>
            <a:r>
              <a:rPr>
                <a:solidFill>
                  <a:srgbClr val="FF2C79"/>
                </a:solidFill>
              </a:rPr>
              <a:t>strAdd</a:t>
            </a:r>
            <a:r>
              <a:t>(num1, num2):</a:t>
            </a:r>
          </a:p>
          <a:p>
            <a:pPr marL="457200" algn="l" defTabSz="457200">
              <a:defRPr b="0" sz="3200">
                <a:latin typeface="Courier New"/>
                <a:ea typeface="Courier New"/>
                <a:cs typeface="Courier New"/>
                <a:sym typeface="Courier New"/>
              </a:defRPr>
            </a:pPr>
            <a:r>
              <a:t>	result = int(num1) + int(num2)</a:t>
            </a:r>
          </a:p>
          <a:p>
            <a:pPr marL="457200" algn="l" defTabSz="457200">
              <a:defRPr b="0" sz="3200">
                <a:latin typeface="Courier New"/>
                <a:ea typeface="Courier New"/>
                <a:cs typeface="Courier New"/>
                <a:sym typeface="Courier New"/>
              </a:defRPr>
            </a:pPr>
            <a:r>
              <a:t>	</a:t>
            </a:r>
            <a:r>
              <a:rPr b="1">
                <a:solidFill>
                  <a:srgbClr val="0085CC"/>
                </a:solidFill>
              </a:rPr>
              <a:t>return</a:t>
            </a:r>
            <a:r>
              <a:t> result</a:t>
            </a:r>
          </a:p>
          <a:p>
            <a:pPr marL="457200" algn="l" defTabSz="457200">
              <a:defRPr b="0" sz="3200">
                <a:latin typeface="Courier New"/>
                <a:ea typeface="Courier New"/>
                <a:cs typeface="Courier New"/>
                <a:sym typeface="Courier New"/>
              </a:defRPr>
            </a:pPr>
          </a:p>
          <a:p>
            <a:pPr marL="457200" algn="l" defTabSz="457200">
              <a:defRPr b="0" sz="3200">
                <a:latin typeface="Courier New"/>
                <a:ea typeface="Courier New"/>
                <a:cs typeface="Courier New"/>
                <a:sym typeface="Courier New"/>
              </a:defRPr>
            </a:pPr>
            <a:r>
              <a:t>first = </a:t>
            </a:r>
            <a:r>
              <a:rPr>
                <a:solidFill>
                  <a:srgbClr val="FF5994"/>
                </a:solidFill>
              </a:rPr>
              <a:t>input</a:t>
            </a:r>
            <a:r>
              <a:t>(“First number? ”)</a:t>
            </a:r>
          </a:p>
          <a:p>
            <a:pPr marL="457200" algn="l" defTabSz="457200">
              <a:defRPr b="0" sz="3200">
                <a:latin typeface="Courier New"/>
                <a:ea typeface="Courier New"/>
                <a:cs typeface="Courier New"/>
                <a:sym typeface="Courier New"/>
              </a:defRPr>
            </a:pPr>
            <a:r>
              <a:t>second = </a:t>
            </a:r>
            <a:r>
              <a:rPr>
                <a:solidFill>
                  <a:srgbClr val="FF5994"/>
                </a:solidFill>
              </a:rPr>
              <a:t>input</a:t>
            </a:r>
            <a:r>
              <a:t>(“Second number? ”)</a:t>
            </a:r>
          </a:p>
          <a:p>
            <a:pPr marL="457200" algn="l" defTabSz="457200">
              <a:defRPr b="0" sz="3200">
                <a:latin typeface="Courier New"/>
                <a:ea typeface="Courier New"/>
                <a:cs typeface="Courier New"/>
                <a:sym typeface="Courier New"/>
              </a:defRPr>
            </a:pPr>
            <a:r>
              <a:t>added = strAdd(first,second)</a:t>
            </a:r>
          </a:p>
          <a:p>
            <a:pPr marL="457200" algn="l" defTabSz="457200">
              <a:defRPr b="0" sz="3200">
                <a:latin typeface="Courier New"/>
                <a:ea typeface="Courier New"/>
                <a:cs typeface="Courier New"/>
                <a:sym typeface="Courier New"/>
              </a:defRPr>
            </a:pPr>
            <a:r>
              <a:rPr b="1">
                <a:solidFill>
                  <a:srgbClr val="0085CC"/>
                </a:solidFill>
              </a:rPr>
              <a:t>print</a:t>
            </a:r>
            <a:r>
              <a:t>(added)</a:t>
            </a:r>
          </a:p>
        </p:txBody>
      </p:sp>
      <p:sp>
        <p:nvSpPr>
          <p:cNvPr id="241" name="4"/>
          <p:cNvSpPr txBox="1"/>
          <p:nvPr/>
        </p:nvSpPr>
        <p:spPr>
          <a:xfrm>
            <a:off x="1097843" y="5114347"/>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4</a:t>
            </a:r>
          </a:p>
        </p:txBody>
      </p:sp>
      <p:sp>
        <p:nvSpPr>
          <p:cNvPr id="242" name="5"/>
          <p:cNvSpPr txBox="1"/>
          <p:nvPr/>
        </p:nvSpPr>
        <p:spPr>
          <a:xfrm>
            <a:off x="1097843" y="5653785"/>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5</a:t>
            </a:r>
          </a:p>
        </p:txBody>
      </p:sp>
      <p:sp>
        <p:nvSpPr>
          <p:cNvPr id="243" name="6"/>
          <p:cNvSpPr txBox="1"/>
          <p:nvPr/>
        </p:nvSpPr>
        <p:spPr>
          <a:xfrm>
            <a:off x="1097843" y="6107531"/>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6</a:t>
            </a:r>
          </a:p>
        </p:txBody>
      </p:sp>
      <p:sp>
        <p:nvSpPr>
          <p:cNvPr id="244" name=",7"/>
          <p:cNvSpPr txBox="1"/>
          <p:nvPr/>
        </p:nvSpPr>
        <p:spPr>
          <a:xfrm>
            <a:off x="1341513" y="8044098"/>
            <a:ext cx="1059260"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,7</a:t>
            </a:r>
          </a:p>
        </p:txBody>
      </p:sp>
      <p:sp>
        <p:nvSpPr>
          <p:cNvPr id="245" name="8"/>
          <p:cNvSpPr txBox="1"/>
          <p:nvPr/>
        </p:nvSpPr>
        <p:spPr>
          <a:xfrm>
            <a:off x="1085143" y="8476095"/>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8</a:t>
            </a:r>
          </a:p>
        </p:txBody>
      </p:sp>
      <p:sp>
        <p:nvSpPr>
          <p:cNvPr id="246" name="Line"/>
          <p:cNvSpPr/>
          <p:nvPr/>
        </p:nvSpPr>
        <p:spPr>
          <a:xfrm>
            <a:off x="5483996" y="8956140"/>
            <a:ext cx="1" cy="461059"/>
          </a:xfrm>
          <a:prstGeom prst="line">
            <a:avLst/>
          </a:prstGeom>
          <a:ln w="50800">
            <a:solidFill>
              <a:schemeClr val="accent5">
                <a:hueOff val="-82419"/>
                <a:satOff val="-9513"/>
                <a:lumOff val="-16343"/>
              </a:schemeClr>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47" name="END"/>
          <p:cNvSpPr txBox="1"/>
          <p:nvPr/>
        </p:nvSpPr>
        <p:spPr>
          <a:xfrm>
            <a:off x="5102234" y="9348005"/>
            <a:ext cx="76352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hueOff val="-82419"/>
                    <a:satOff val="-9513"/>
                    <a:lumOff val="-16343"/>
                  </a:schemeClr>
                </a:solidFill>
              </a:defRPr>
            </a:lvl1pPr>
          </a:lstStyle>
          <a:p>
            <a:pPr/>
            <a:r>
              <a:t>END</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What will this code print?"/>
          <p:cNvSpPr txBox="1"/>
          <p:nvPr>
            <p:ph type="title"/>
          </p:nvPr>
        </p:nvSpPr>
        <p:spPr>
          <a:prstGeom prst="rect">
            <a:avLst/>
          </a:prstGeom>
        </p:spPr>
        <p:txBody>
          <a:bodyPr/>
          <a:lstStyle>
            <a:lvl1pPr>
              <a:defRPr sz="5000"/>
            </a:lvl1pPr>
          </a:lstStyle>
          <a:p>
            <a:pPr/>
            <a:r>
              <a:t>What will this code print?</a:t>
            </a:r>
          </a:p>
        </p:txBody>
      </p:sp>
      <p:sp>
        <p:nvSpPr>
          <p:cNvPr id="250" name="def strAdd(num1, num2):…"/>
          <p:cNvSpPr txBox="1"/>
          <p:nvPr/>
        </p:nvSpPr>
        <p:spPr>
          <a:xfrm>
            <a:off x="2029090" y="2212917"/>
            <a:ext cx="8863410" cy="386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rPr b="1">
                <a:solidFill>
                  <a:srgbClr val="0085CC"/>
                </a:solidFill>
              </a:rPr>
              <a:t>def</a:t>
            </a:r>
            <a:r>
              <a:t> </a:t>
            </a:r>
            <a:r>
              <a:rPr>
                <a:solidFill>
                  <a:srgbClr val="FF2C79"/>
                </a:solidFill>
              </a:rPr>
              <a:t>strAdd</a:t>
            </a:r>
            <a:r>
              <a:t>(num1, num2):</a:t>
            </a:r>
          </a:p>
          <a:p>
            <a:pPr marL="457200" algn="l" defTabSz="457200">
              <a:defRPr b="0" sz="3200">
                <a:latin typeface="Courier New"/>
                <a:ea typeface="Courier New"/>
                <a:cs typeface="Courier New"/>
                <a:sym typeface="Courier New"/>
              </a:defRPr>
            </a:pPr>
            <a:r>
              <a:t>	result = int(num1) + int(num2)</a:t>
            </a:r>
          </a:p>
          <a:p>
            <a:pPr marL="457200" algn="l" defTabSz="457200">
              <a:defRPr b="0" sz="3200">
                <a:latin typeface="Courier New"/>
                <a:ea typeface="Courier New"/>
                <a:cs typeface="Courier New"/>
                <a:sym typeface="Courier New"/>
              </a:defRPr>
            </a:pPr>
            <a:r>
              <a:t>	</a:t>
            </a:r>
            <a:r>
              <a:rPr b="1">
                <a:solidFill>
                  <a:srgbClr val="0085CC"/>
                </a:solidFill>
              </a:rPr>
              <a:t>return</a:t>
            </a:r>
            <a:r>
              <a:t> result</a:t>
            </a:r>
          </a:p>
          <a:p>
            <a:pPr marL="457200" algn="l" defTabSz="457200">
              <a:defRPr b="0" sz="3200">
                <a:latin typeface="Courier New"/>
                <a:ea typeface="Courier New"/>
                <a:cs typeface="Courier New"/>
                <a:sym typeface="Courier New"/>
              </a:defRPr>
            </a:pPr>
          </a:p>
          <a:p>
            <a:pPr marL="457200" algn="l" defTabSz="457200">
              <a:defRPr b="0" sz="3200">
                <a:latin typeface="Courier New"/>
                <a:ea typeface="Courier New"/>
                <a:cs typeface="Courier New"/>
                <a:sym typeface="Courier New"/>
              </a:defRPr>
            </a:pPr>
            <a:r>
              <a:t>first = </a:t>
            </a:r>
            <a:r>
              <a:rPr>
                <a:solidFill>
                  <a:srgbClr val="FF5994"/>
                </a:solidFill>
              </a:rPr>
              <a:t>input</a:t>
            </a:r>
            <a:r>
              <a:t>(“First number? ”)</a:t>
            </a:r>
          </a:p>
          <a:p>
            <a:pPr marL="457200" algn="l" defTabSz="457200">
              <a:defRPr b="0" sz="3200">
                <a:latin typeface="Courier New"/>
                <a:ea typeface="Courier New"/>
                <a:cs typeface="Courier New"/>
                <a:sym typeface="Courier New"/>
              </a:defRPr>
            </a:pPr>
            <a:r>
              <a:t>second = </a:t>
            </a:r>
            <a:r>
              <a:rPr>
                <a:solidFill>
                  <a:srgbClr val="FF5994"/>
                </a:solidFill>
              </a:rPr>
              <a:t>input</a:t>
            </a:r>
            <a:r>
              <a:t>(“Second number? ”)</a:t>
            </a:r>
          </a:p>
          <a:p>
            <a:pPr marL="457200" algn="l" defTabSz="457200">
              <a:defRPr b="0" sz="3200">
                <a:latin typeface="Courier New"/>
                <a:ea typeface="Courier New"/>
                <a:cs typeface="Courier New"/>
                <a:sym typeface="Courier New"/>
              </a:defRPr>
            </a:pPr>
            <a:r>
              <a:t>added = strAdd(first,second)</a:t>
            </a:r>
          </a:p>
          <a:p>
            <a:pPr marL="457200" algn="l" defTabSz="457200">
              <a:defRPr b="0" sz="3200">
                <a:latin typeface="Courier New"/>
                <a:ea typeface="Courier New"/>
                <a:cs typeface="Courier New"/>
                <a:sym typeface="Courier New"/>
              </a:defRPr>
            </a:pPr>
            <a:r>
              <a:rPr b="1">
                <a:solidFill>
                  <a:srgbClr val="0085CC"/>
                </a:solidFill>
              </a:rPr>
              <a:t>print</a:t>
            </a:r>
            <a:r>
              <a:t>(added)</a:t>
            </a:r>
          </a:p>
        </p:txBody>
      </p:sp>
      <p:sp>
        <p:nvSpPr>
          <p:cNvPr id="251" name="Result:"/>
          <p:cNvSpPr txBox="1"/>
          <p:nvPr/>
        </p:nvSpPr>
        <p:spPr>
          <a:xfrm>
            <a:off x="828976" y="6334780"/>
            <a:ext cx="1697395" cy="7847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defRPr b="0" sz="3200">
                <a:latin typeface="+mn-lt"/>
                <a:ea typeface="+mn-ea"/>
                <a:cs typeface="+mn-cs"/>
                <a:sym typeface="Helvetica Neue Medium"/>
              </a:defRPr>
            </a:lvl1pPr>
          </a:lstStyle>
          <a:p>
            <a:pPr/>
            <a:r>
              <a:t>Result:</a:t>
            </a:r>
          </a:p>
        </p:txBody>
      </p:sp>
      <p:sp>
        <p:nvSpPr>
          <p:cNvPr id="252" name="First number? &lt;input&gt; 5"/>
          <p:cNvSpPr txBox="1"/>
          <p:nvPr/>
        </p:nvSpPr>
        <p:spPr>
          <a:xfrm>
            <a:off x="1207864" y="7093030"/>
            <a:ext cx="5236282"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t>First number? </a:t>
            </a:r>
            <a:r>
              <a:rPr sz="1800">
                <a:latin typeface="Arial"/>
                <a:ea typeface="Arial"/>
                <a:cs typeface="Arial"/>
                <a:sym typeface="Arial"/>
              </a:rPr>
              <a:t>&lt;input&gt;</a:t>
            </a:r>
            <a:r>
              <a:t> 5</a:t>
            </a:r>
          </a:p>
        </p:txBody>
      </p:sp>
      <p:sp>
        <p:nvSpPr>
          <p:cNvPr id="253" name="Second number? &lt;input&gt; 4"/>
          <p:cNvSpPr txBox="1"/>
          <p:nvPr/>
        </p:nvSpPr>
        <p:spPr>
          <a:xfrm>
            <a:off x="1207864" y="7686709"/>
            <a:ext cx="5480162"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t>Second number? </a:t>
            </a:r>
            <a:r>
              <a:rPr sz="1800">
                <a:latin typeface="Arial"/>
                <a:ea typeface="Arial"/>
                <a:cs typeface="Arial"/>
                <a:sym typeface="Arial"/>
              </a:rPr>
              <a:t>&lt;input&gt;</a:t>
            </a:r>
            <a:r>
              <a:t> 4</a:t>
            </a:r>
          </a:p>
        </p:txBody>
      </p:sp>
      <p:sp>
        <p:nvSpPr>
          <p:cNvPr id="254" name="}"/>
          <p:cNvSpPr txBox="1"/>
          <p:nvPr/>
        </p:nvSpPr>
        <p:spPr>
          <a:xfrm>
            <a:off x="6574221" y="6661700"/>
            <a:ext cx="748666"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5000">
                <a:latin typeface="Herculanum"/>
                <a:ea typeface="Herculanum"/>
                <a:cs typeface="Herculanum"/>
                <a:sym typeface="Herculanum"/>
              </a:defRPr>
            </a:lvl1pPr>
          </a:lstStyle>
          <a:p>
            <a:pPr/>
            <a:r>
              <a:t>}</a:t>
            </a:r>
          </a:p>
        </p:txBody>
      </p:sp>
      <p:sp>
        <p:nvSpPr>
          <p:cNvPr id="255" name="Assuming we input these values for first and second"/>
          <p:cNvSpPr txBox="1"/>
          <p:nvPr/>
        </p:nvSpPr>
        <p:spPr>
          <a:xfrm>
            <a:off x="7452962" y="7224163"/>
            <a:ext cx="4638771" cy="881675"/>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a:pPr>
            <a:r>
              <a:t>Assuming we input these values for </a:t>
            </a:r>
            <a:r>
              <a:rPr>
                <a:latin typeface="Courier New"/>
                <a:ea typeface="Courier New"/>
                <a:cs typeface="Courier New"/>
                <a:sym typeface="Courier New"/>
              </a:rPr>
              <a:t>first</a:t>
            </a:r>
            <a:r>
              <a:t> and </a:t>
            </a:r>
            <a:r>
              <a:rPr>
                <a:latin typeface="Courier New"/>
                <a:ea typeface="Courier New"/>
                <a:cs typeface="Courier New"/>
                <a:sym typeface="Courier New"/>
              </a:rPr>
              <a:t>second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Today’s Schedule"/>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Today’s Schedule</a:t>
            </a:r>
          </a:p>
        </p:txBody>
      </p:sp>
      <p:sp>
        <p:nvSpPr>
          <p:cNvPr id="123" name="Defining your own functions…"/>
          <p:cNvSpPr txBox="1"/>
          <p:nvPr>
            <p:ph type="body" idx="1"/>
          </p:nvPr>
        </p:nvSpPr>
        <p:spPr>
          <a:prstGeom prst="rect">
            <a:avLst/>
          </a:prstGeom>
        </p:spPr>
        <p:txBody>
          <a:bodyPr anchor="t"/>
          <a:lstStyle/>
          <a:p>
            <a:pPr lvl="1"/>
            <a:r>
              <a:t>Defining your own functions</a:t>
            </a:r>
          </a:p>
          <a:p>
            <a:pPr lvl="2"/>
            <a:r>
              <a:t>basics</a:t>
            </a:r>
          </a:p>
          <a:p>
            <a:pPr lvl="2"/>
            <a:r>
              <a:t>importing from a separate file</a:t>
            </a:r>
          </a:p>
          <a:p>
            <a:pPr lvl="2"/>
            <a:r>
              <a:t>variable “scope”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2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2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2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23">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3" grpId="1"/>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What will this code print?"/>
          <p:cNvSpPr txBox="1"/>
          <p:nvPr>
            <p:ph type="title"/>
          </p:nvPr>
        </p:nvSpPr>
        <p:spPr>
          <a:prstGeom prst="rect">
            <a:avLst/>
          </a:prstGeom>
        </p:spPr>
        <p:txBody>
          <a:bodyPr/>
          <a:lstStyle>
            <a:lvl1pPr>
              <a:defRPr sz="5000"/>
            </a:lvl1pPr>
          </a:lstStyle>
          <a:p>
            <a:pPr/>
            <a:r>
              <a:t>What will this code print?</a:t>
            </a:r>
          </a:p>
        </p:txBody>
      </p:sp>
      <p:sp>
        <p:nvSpPr>
          <p:cNvPr id="258" name="def strAdd(num1, num2):…"/>
          <p:cNvSpPr txBox="1"/>
          <p:nvPr/>
        </p:nvSpPr>
        <p:spPr>
          <a:xfrm>
            <a:off x="2029090" y="2212917"/>
            <a:ext cx="8863410" cy="386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rPr b="1">
                <a:solidFill>
                  <a:srgbClr val="0085CC"/>
                </a:solidFill>
              </a:rPr>
              <a:t>def</a:t>
            </a:r>
            <a:r>
              <a:t> </a:t>
            </a:r>
            <a:r>
              <a:rPr>
                <a:solidFill>
                  <a:srgbClr val="FF2C79"/>
                </a:solidFill>
              </a:rPr>
              <a:t>strAdd</a:t>
            </a:r>
            <a:r>
              <a:t>(num1, num2):</a:t>
            </a:r>
          </a:p>
          <a:p>
            <a:pPr marL="457200" algn="l" defTabSz="457200">
              <a:defRPr b="0" sz="3200">
                <a:latin typeface="Courier New"/>
                <a:ea typeface="Courier New"/>
                <a:cs typeface="Courier New"/>
                <a:sym typeface="Courier New"/>
              </a:defRPr>
            </a:pPr>
            <a:r>
              <a:t>	result = int(num1) + int(num2)</a:t>
            </a:r>
          </a:p>
          <a:p>
            <a:pPr marL="457200" algn="l" defTabSz="457200">
              <a:defRPr b="0" sz="3200">
                <a:latin typeface="Courier New"/>
                <a:ea typeface="Courier New"/>
                <a:cs typeface="Courier New"/>
                <a:sym typeface="Courier New"/>
              </a:defRPr>
            </a:pPr>
            <a:r>
              <a:t>	</a:t>
            </a:r>
            <a:r>
              <a:rPr b="1">
                <a:solidFill>
                  <a:srgbClr val="0085CC"/>
                </a:solidFill>
              </a:rPr>
              <a:t>return</a:t>
            </a:r>
            <a:r>
              <a:t> result</a:t>
            </a:r>
          </a:p>
          <a:p>
            <a:pPr marL="457200" algn="l" defTabSz="457200">
              <a:defRPr b="0" sz="3200">
                <a:latin typeface="Courier New"/>
                <a:ea typeface="Courier New"/>
                <a:cs typeface="Courier New"/>
                <a:sym typeface="Courier New"/>
              </a:defRPr>
            </a:pPr>
          </a:p>
          <a:p>
            <a:pPr marL="457200" algn="l" defTabSz="457200">
              <a:defRPr b="0" sz="3200">
                <a:latin typeface="Courier New"/>
                <a:ea typeface="Courier New"/>
                <a:cs typeface="Courier New"/>
                <a:sym typeface="Courier New"/>
              </a:defRPr>
            </a:pPr>
            <a:r>
              <a:t>first = </a:t>
            </a:r>
            <a:r>
              <a:rPr>
                <a:solidFill>
                  <a:srgbClr val="FF5994"/>
                </a:solidFill>
              </a:rPr>
              <a:t>input</a:t>
            </a:r>
            <a:r>
              <a:t>(“First number? ”)</a:t>
            </a:r>
          </a:p>
          <a:p>
            <a:pPr marL="457200" algn="l" defTabSz="457200">
              <a:defRPr b="0" sz="3200">
                <a:latin typeface="Courier New"/>
                <a:ea typeface="Courier New"/>
                <a:cs typeface="Courier New"/>
                <a:sym typeface="Courier New"/>
              </a:defRPr>
            </a:pPr>
            <a:r>
              <a:t>second = </a:t>
            </a:r>
            <a:r>
              <a:rPr>
                <a:solidFill>
                  <a:srgbClr val="FF5994"/>
                </a:solidFill>
              </a:rPr>
              <a:t>input</a:t>
            </a:r>
            <a:r>
              <a:t>(“Second number? ”)</a:t>
            </a:r>
          </a:p>
          <a:p>
            <a:pPr marL="457200" algn="l" defTabSz="457200">
              <a:defRPr b="0" sz="3200">
                <a:latin typeface="Courier New"/>
                <a:ea typeface="Courier New"/>
                <a:cs typeface="Courier New"/>
                <a:sym typeface="Courier New"/>
              </a:defRPr>
            </a:pPr>
            <a:r>
              <a:t>added = strAdd(first,second)</a:t>
            </a:r>
          </a:p>
          <a:p>
            <a:pPr marL="457200" algn="l" defTabSz="457200">
              <a:defRPr b="0" sz="3200">
                <a:latin typeface="Courier New"/>
                <a:ea typeface="Courier New"/>
                <a:cs typeface="Courier New"/>
                <a:sym typeface="Courier New"/>
              </a:defRPr>
            </a:pPr>
            <a:r>
              <a:rPr b="1">
                <a:solidFill>
                  <a:srgbClr val="0085CC"/>
                </a:solidFill>
              </a:rPr>
              <a:t>print</a:t>
            </a:r>
            <a:r>
              <a:t>(added)</a:t>
            </a:r>
          </a:p>
        </p:txBody>
      </p:sp>
      <p:sp>
        <p:nvSpPr>
          <p:cNvPr id="259" name="Result:"/>
          <p:cNvSpPr txBox="1"/>
          <p:nvPr/>
        </p:nvSpPr>
        <p:spPr>
          <a:xfrm>
            <a:off x="828976" y="6334780"/>
            <a:ext cx="1697395" cy="7847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defRPr b="0" sz="3200">
                <a:latin typeface="+mn-lt"/>
                <a:ea typeface="+mn-ea"/>
                <a:cs typeface="+mn-cs"/>
                <a:sym typeface="Helvetica Neue Medium"/>
              </a:defRPr>
            </a:lvl1pPr>
          </a:lstStyle>
          <a:p>
            <a:pPr/>
            <a:r>
              <a:t>Result:</a:t>
            </a:r>
          </a:p>
        </p:txBody>
      </p:sp>
      <p:sp>
        <p:nvSpPr>
          <p:cNvPr id="260" name="First number? &lt;input&gt; 5"/>
          <p:cNvSpPr txBox="1"/>
          <p:nvPr/>
        </p:nvSpPr>
        <p:spPr>
          <a:xfrm>
            <a:off x="1207864" y="7093030"/>
            <a:ext cx="5236282"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t>First number? </a:t>
            </a:r>
            <a:r>
              <a:rPr sz="1800">
                <a:latin typeface="Arial"/>
                <a:ea typeface="Arial"/>
                <a:cs typeface="Arial"/>
                <a:sym typeface="Arial"/>
              </a:rPr>
              <a:t>&lt;input&gt;</a:t>
            </a:r>
            <a:r>
              <a:t> 5</a:t>
            </a:r>
          </a:p>
        </p:txBody>
      </p:sp>
      <p:sp>
        <p:nvSpPr>
          <p:cNvPr id="261" name="Second number? &lt;input&gt; 4"/>
          <p:cNvSpPr txBox="1"/>
          <p:nvPr/>
        </p:nvSpPr>
        <p:spPr>
          <a:xfrm>
            <a:off x="1207864" y="7686709"/>
            <a:ext cx="5480162"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t>Second number? </a:t>
            </a:r>
            <a:r>
              <a:rPr sz="1800">
                <a:latin typeface="Arial"/>
                <a:ea typeface="Arial"/>
                <a:cs typeface="Arial"/>
                <a:sym typeface="Arial"/>
              </a:rPr>
              <a:t>&lt;input&gt;</a:t>
            </a:r>
            <a:r>
              <a:t> 4</a:t>
            </a:r>
          </a:p>
        </p:txBody>
      </p:sp>
      <p:sp>
        <p:nvSpPr>
          <p:cNvPr id="262" name="9"/>
          <p:cNvSpPr txBox="1"/>
          <p:nvPr/>
        </p:nvSpPr>
        <p:spPr>
          <a:xfrm>
            <a:off x="1207864" y="8280389"/>
            <a:ext cx="815380"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9</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gt;&gt;&gt; seq = “CGCACGCACGCGC”…"/>
          <p:cNvSpPr txBox="1"/>
          <p:nvPr/>
        </p:nvSpPr>
        <p:spPr>
          <a:xfrm>
            <a:off x="491758" y="2718844"/>
            <a:ext cx="6912373" cy="1511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t>&gt;&gt;&gt; seq = “CGCACGCACGCGC”</a:t>
            </a:r>
          </a:p>
          <a:p>
            <a:pPr marL="457200" algn="l" defTabSz="457200">
              <a:defRPr b="0" sz="3200">
                <a:latin typeface="Courier New"/>
                <a:ea typeface="Courier New"/>
                <a:cs typeface="Courier New"/>
                <a:sym typeface="Courier New"/>
              </a:defRPr>
            </a:pPr>
            <a:r>
              <a:t>&gt;&gt;&gt; seq.count(“CGC”)</a:t>
            </a:r>
          </a:p>
          <a:p>
            <a:pPr marL="457200" algn="l" defTabSz="457200">
              <a:defRPr b="0" sz="3200">
                <a:latin typeface="Courier New"/>
                <a:ea typeface="Courier New"/>
                <a:cs typeface="Courier New"/>
                <a:sym typeface="Courier New"/>
              </a:defRPr>
            </a:pPr>
            <a:r>
              <a:t>3</a:t>
            </a:r>
          </a:p>
        </p:txBody>
      </p:sp>
      <p:sp>
        <p:nvSpPr>
          <p:cNvPr id="265" name="Result of using .count()"/>
          <p:cNvSpPr txBox="1"/>
          <p:nvPr/>
        </p:nvSpPr>
        <p:spPr>
          <a:xfrm>
            <a:off x="1062316" y="1924659"/>
            <a:ext cx="5236282" cy="7847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a:defRPr b="0" sz="3200">
                <a:latin typeface="+mn-lt"/>
                <a:ea typeface="+mn-ea"/>
                <a:cs typeface="+mn-cs"/>
                <a:sym typeface="Helvetica Neue Medium"/>
              </a:defRPr>
            </a:pPr>
            <a:r>
              <a:t>Result of using </a:t>
            </a:r>
            <a:r>
              <a:rPr>
                <a:latin typeface="Courier New"/>
                <a:ea typeface="Courier New"/>
                <a:cs typeface="Courier New"/>
                <a:sym typeface="Courier New"/>
              </a:rPr>
              <a:t>.count()</a:t>
            </a:r>
          </a:p>
        </p:txBody>
      </p:sp>
      <p:sp>
        <p:nvSpPr>
          <p:cNvPr id="266" name="Notice that there are actually 4 possible instances of &quot;CGC&quot; in this sequence – the &quot;CGCGC&quot; at the end can be counted as having two instances.…"/>
          <p:cNvSpPr txBox="1"/>
          <p:nvPr/>
        </p:nvSpPr>
        <p:spPr>
          <a:xfrm>
            <a:off x="501615" y="4964917"/>
            <a:ext cx="11593035"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444500" indent="-444500" algn="l" defTabSz="457200">
              <a:buSzPct val="145000"/>
              <a:buChar char="•"/>
              <a:defRPr b="0" sz="3200">
                <a:latin typeface="Helvetica"/>
                <a:ea typeface="Helvetica"/>
                <a:cs typeface="Helvetica"/>
                <a:sym typeface="Helvetica"/>
              </a:defRPr>
            </a:pPr>
            <a:r>
              <a:t>Notice that there are actually 4 possible instances of "CGC" in this sequence – the "CGCGC" at the end can be counted as having two instances. </a:t>
            </a:r>
          </a:p>
          <a:p>
            <a:pPr marL="444500" indent="-444500" algn="l" defTabSz="457200">
              <a:buSzPct val="145000"/>
              <a:buChar char="•"/>
              <a:defRPr b="0" sz="3200">
                <a:latin typeface="Helvetica"/>
                <a:ea typeface="Helvetica"/>
                <a:cs typeface="Helvetica"/>
                <a:sym typeface="Helvetica"/>
              </a:defRPr>
            </a:pPr>
            <a:r>
              <a:t>The .count() only counts non overlapping instances. What if that's not what we want?</a:t>
            </a:r>
          </a:p>
        </p:txBody>
      </p:sp>
      <p:sp>
        <p:nvSpPr>
          <p:cNvPr id="267" name="A more useful example: counting"/>
          <p:cNvSpPr txBox="1"/>
          <p:nvPr>
            <p:ph type="title"/>
          </p:nvPr>
        </p:nvSpPr>
        <p:spPr>
          <a:xfrm>
            <a:off x="952500" y="254000"/>
            <a:ext cx="11099800" cy="1531991"/>
          </a:xfrm>
          <a:prstGeom prst="rect">
            <a:avLst/>
          </a:prstGeom>
        </p:spPr>
        <p:txBody>
          <a:bodyPr/>
          <a:lstStyle>
            <a:lvl1pPr>
              <a:defRPr sz="5000"/>
            </a:lvl1pPr>
          </a:lstStyle>
          <a:p>
            <a:pPr/>
            <a:r>
              <a:t>A more useful example: counting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6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6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6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66">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66" grpId="1"/>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A more useful example: counting"/>
          <p:cNvSpPr txBox="1"/>
          <p:nvPr>
            <p:ph type="title"/>
          </p:nvPr>
        </p:nvSpPr>
        <p:spPr>
          <a:xfrm>
            <a:off x="952500" y="254000"/>
            <a:ext cx="11099800" cy="1531991"/>
          </a:xfrm>
          <a:prstGeom prst="rect">
            <a:avLst/>
          </a:prstGeom>
        </p:spPr>
        <p:txBody>
          <a:bodyPr/>
          <a:lstStyle>
            <a:lvl1pPr>
              <a:defRPr sz="5000"/>
            </a:lvl1pPr>
          </a:lstStyle>
          <a:p>
            <a:pPr/>
            <a:r>
              <a:t>A more useful example: counting</a:t>
            </a:r>
          </a:p>
        </p:txBody>
      </p:sp>
      <p:sp>
        <p:nvSpPr>
          <p:cNvPr id="270" name="# Count (potentially overlapping) instances of a subsequence in a string…"/>
          <p:cNvSpPr txBox="1"/>
          <p:nvPr/>
        </p:nvSpPr>
        <p:spPr>
          <a:xfrm>
            <a:off x="409227" y="1746250"/>
            <a:ext cx="12186346" cy="7988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2900" indent="-342900" algn="l" defTabSz="457200">
              <a:defRPr b="0" i="1">
                <a:solidFill>
                  <a:srgbClr val="546430"/>
                </a:solidFill>
                <a:latin typeface="Courier New"/>
                <a:ea typeface="Courier New"/>
                <a:cs typeface="Courier New"/>
                <a:sym typeface="Courier New"/>
              </a:defRPr>
            </a:pPr>
            <a:r>
              <a:t># Count (potentially overlapping) instances of a subsequence in a string</a:t>
            </a:r>
          </a:p>
          <a:p>
            <a:pPr marL="342900" indent="-342900" algn="l" defTabSz="457200">
              <a:defRPr b="0">
                <a:solidFill>
                  <a:srgbClr val="FF2C79"/>
                </a:solidFill>
                <a:latin typeface="Courier New"/>
                <a:ea typeface="Courier New"/>
                <a:cs typeface="Courier New"/>
                <a:sym typeface="Courier New"/>
              </a:defRPr>
            </a:pPr>
            <a:r>
              <a:rPr>
                <a:solidFill>
                  <a:srgbClr val="0085CC"/>
                </a:solidFill>
              </a:rPr>
              <a:t>def</a:t>
            </a:r>
            <a:r>
              <a:rPr>
                <a:solidFill>
                  <a:srgbClr val="000000"/>
                </a:solidFill>
              </a:rPr>
              <a:t> </a:t>
            </a:r>
            <a:r>
              <a:t>count_occurrences</a:t>
            </a:r>
            <a:r>
              <a:rPr>
                <a:solidFill>
                  <a:srgbClr val="000000"/>
                </a:solidFill>
              </a:rPr>
              <a:t>(seq, subseq):</a:t>
            </a:r>
            <a:endParaRPr>
              <a:solidFill>
                <a:srgbClr val="000000"/>
              </a:solidFill>
            </a:endParaRPr>
          </a:p>
          <a:p>
            <a:pPr algn="l" defTabSz="457200">
              <a:defRPr b="0">
                <a:latin typeface="Courier New"/>
                <a:ea typeface="Courier New"/>
                <a:cs typeface="Courier New"/>
                <a:sym typeface="Courier New"/>
              </a:defRPr>
            </a:pPr>
            <a:r>
              <a:t>	seq = seq.upper()</a:t>
            </a:r>
          </a:p>
          <a:p>
            <a:pPr algn="l" defTabSz="457200">
              <a:defRPr b="0">
                <a:latin typeface="Courier New"/>
                <a:ea typeface="Courier New"/>
                <a:cs typeface="Courier New"/>
                <a:sym typeface="Courier New"/>
              </a:defRPr>
            </a:pPr>
            <a:r>
              <a:t>	subseq = subseq.upper()</a:t>
            </a:r>
          </a:p>
          <a:p>
            <a:pPr algn="l" defTabSz="457200">
              <a:defRPr b="0">
                <a:latin typeface="Courier New"/>
                <a:ea typeface="Courier New"/>
                <a:cs typeface="Courier New"/>
                <a:sym typeface="Courier New"/>
              </a:defRPr>
            </a:pPr>
            <a:r>
              <a:t>	count = 0</a:t>
            </a:r>
          </a:p>
          <a:p>
            <a:pPr algn="l" defTabSz="457200">
              <a:defRPr b="0">
                <a:latin typeface="Courier New"/>
                <a:ea typeface="Courier New"/>
                <a:cs typeface="Courier New"/>
                <a:sym typeface="Courier New"/>
              </a:defRPr>
            </a:pPr>
            <a:r>
              <a:t>	index = 0</a:t>
            </a:r>
          </a:p>
          <a:p>
            <a:pPr algn="l" defTabSz="457200">
              <a:defRPr b="0">
                <a:latin typeface="Courier New"/>
                <a:ea typeface="Courier New"/>
                <a:cs typeface="Courier New"/>
                <a:sym typeface="Courier New"/>
              </a:defRPr>
            </a:pPr>
            <a:r>
              <a:t>	done = </a:t>
            </a:r>
            <a:r>
              <a:rPr>
                <a:solidFill>
                  <a:srgbClr val="0085CC"/>
                </a:solidFill>
              </a:rPr>
              <a:t>False</a:t>
            </a:r>
            <a:endParaRPr>
              <a:solidFill>
                <a:srgbClr val="0085CC"/>
              </a:solidFill>
            </a:endParaRPr>
          </a:p>
          <a:p>
            <a:pPr algn="l" defTabSz="457200">
              <a:defRPr b="0">
                <a:latin typeface="Courier New"/>
                <a:ea typeface="Courier New"/>
                <a:cs typeface="Courier New"/>
                <a:sym typeface="Courier New"/>
              </a:defRPr>
            </a:pPr>
            <a:r>
              <a:t>	</a:t>
            </a:r>
            <a:r>
              <a:rPr>
                <a:solidFill>
                  <a:srgbClr val="0085CC"/>
                </a:solidFill>
              </a:rPr>
              <a:t>while</a:t>
            </a:r>
            <a:r>
              <a:t> </a:t>
            </a:r>
            <a:r>
              <a:rPr>
                <a:solidFill>
                  <a:srgbClr val="0085CC"/>
                </a:solidFill>
              </a:rPr>
              <a:t>not</a:t>
            </a:r>
            <a:r>
              <a:t> done:</a:t>
            </a:r>
          </a:p>
          <a:p>
            <a:pPr algn="l" defTabSz="457200">
              <a:defRPr b="0">
                <a:latin typeface="Courier New"/>
                <a:ea typeface="Courier New"/>
                <a:cs typeface="Courier New"/>
                <a:sym typeface="Courier New"/>
              </a:defRPr>
            </a:pPr>
            <a:r>
              <a:t>		index = seq.find(subseq, index)</a:t>
            </a:r>
          </a:p>
          <a:p>
            <a:pPr algn="l" defTabSz="457200">
              <a:defRPr b="0">
                <a:latin typeface="Courier New"/>
                <a:ea typeface="Courier New"/>
                <a:cs typeface="Courier New"/>
                <a:sym typeface="Courier New"/>
              </a:defRPr>
            </a:pPr>
            <a:r>
              <a:t>		</a:t>
            </a:r>
            <a:r>
              <a:rPr>
                <a:solidFill>
                  <a:srgbClr val="0085CC"/>
                </a:solidFill>
              </a:rPr>
              <a:t>if </a:t>
            </a:r>
            <a:r>
              <a:t>(index == -1):</a:t>
            </a:r>
          </a:p>
          <a:p>
            <a:pPr algn="l" defTabSz="457200">
              <a:defRPr b="0">
                <a:latin typeface="Courier New"/>
                <a:ea typeface="Courier New"/>
                <a:cs typeface="Courier New"/>
                <a:sym typeface="Courier New"/>
              </a:defRPr>
            </a:pPr>
            <a:r>
              <a:t>			done = </a:t>
            </a:r>
            <a:r>
              <a:rPr>
                <a:solidFill>
                  <a:srgbClr val="0085CC"/>
                </a:solidFill>
              </a:rPr>
              <a:t>True</a:t>
            </a:r>
            <a:endParaRPr>
              <a:solidFill>
                <a:srgbClr val="0085CC"/>
              </a:solidFill>
            </a:endParaRPr>
          </a:p>
          <a:p>
            <a:pPr algn="l" defTabSz="457200">
              <a:defRPr b="0">
                <a:solidFill>
                  <a:srgbClr val="0085CC"/>
                </a:solidFill>
                <a:latin typeface="Courier New"/>
                <a:ea typeface="Courier New"/>
                <a:cs typeface="Courier New"/>
                <a:sym typeface="Courier New"/>
              </a:defRPr>
            </a:pPr>
            <a:r>
              <a:rPr>
                <a:solidFill>
                  <a:srgbClr val="000000"/>
                </a:solidFill>
              </a:rPr>
              <a:t>		</a:t>
            </a:r>
            <a:r>
              <a:t>else:</a:t>
            </a:r>
            <a:r>
              <a:rPr>
                <a:solidFill>
                  <a:srgbClr val="000000"/>
                </a:solidFill>
              </a:rPr>
              <a:t>  </a:t>
            </a:r>
            <a:endParaRPr>
              <a:solidFill>
                <a:srgbClr val="000000"/>
              </a:solidFill>
            </a:endParaRPr>
          </a:p>
          <a:p>
            <a:pPr algn="l" defTabSz="457200">
              <a:defRPr b="0">
                <a:latin typeface="Courier New"/>
                <a:ea typeface="Courier New"/>
                <a:cs typeface="Courier New"/>
                <a:sym typeface="Courier New"/>
              </a:defRPr>
            </a:pPr>
            <a:r>
              <a:t>			count += 1</a:t>
            </a:r>
          </a:p>
          <a:p>
            <a:pPr algn="l" defTabSz="457200">
              <a:defRPr b="0" i="1">
                <a:solidFill>
                  <a:srgbClr val="A9A9A9"/>
                </a:solidFill>
                <a:latin typeface="Courier New"/>
                <a:ea typeface="Courier New"/>
                <a:cs typeface="Courier New"/>
                <a:sym typeface="Courier New"/>
              </a:defRPr>
            </a:pPr>
            <a:r>
              <a:rPr i="0">
                <a:solidFill>
                  <a:srgbClr val="000000"/>
                </a:solidFill>
              </a:rPr>
              <a:t>			index += 1 </a:t>
            </a:r>
            <a:r>
              <a:t># add one so this pos won't be found again</a:t>
            </a:r>
          </a:p>
          <a:p>
            <a:pPr algn="l" defTabSz="457200">
              <a:defRPr b="0">
                <a:latin typeface="Courier New"/>
                <a:ea typeface="Courier New"/>
                <a:cs typeface="Courier New"/>
                <a:sym typeface="Courier New"/>
              </a:defRPr>
            </a:pPr>
            <a:r>
              <a:t>	</a:t>
            </a:r>
            <a:r>
              <a:rPr>
                <a:solidFill>
                  <a:srgbClr val="0085CC"/>
                </a:solidFill>
              </a:rPr>
              <a:t>return</a:t>
            </a:r>
            <a:r>
              <a:t> count</a:t>
            </a:r>
          </a:p>
          <a:p>
            <a:pPr marL="342900" indent="-342900" algn="l" defTabSz="457200">
              <a:defRPr b="0">
                <a:latin typeface="Courier New"/>
                <a:ea typeface="Courier New"/>
                <a:cs typeface="Courier New"/>
                <a:sym typeface="Courier New"/>
              </a:defRPr>
            </a:pPr>
          </a:p>
          <a:p>
            <a:pPr marL="342900" indent="-342900" algn="l" defTabSz="457200">
              <a:defRPr b="0" i="1">
                <a:solidFill>
                  <a:srgbClr val="616F40"/>
                </a:solidFill>
                <a:latin typeface="Courier New"/>
                <a:ea typeface="Courier New"/>
                <a:cs typeface="Courier New"/>
                <a:sym typeface="Courier New"/>
              </a:defRPr>
            </a:pPr>
            <a:r>
              <a:t># main script</a:t>
            </a:r>
          </a:p>
          <a:p>
            <a:pPr marL="342900" indent="-342900" algn="l" defTabSz="457200">
              <a:defRPr b="0">
                <a:latin typeface="Courier New"/>
                <a:ea typeface="Courier New"/>
                <a:cs typeface="Courier New"/>
                <a:sym typeface="Courier New"/>
              </a:defRPr>
            </a:pPr>
            <a:r>
              <a:t>seq = </a:t>
            </a:r>
            <a:r>
              <a:rPr>
                <a:solidFill>
                  <a:srgbClr val="FF5994"/>
                </a:solidFill>
              </a:rPr>
              <a:t>input</a:t>
            </a:r>
            <a:r>
              <a:t>("Full sequence: ")</a:t>
            </a:r>
          </a:p>
          <a:p>
            <a:pPr marL="342900" indent="-342900" algn="l" defTabSz="457200">
              <a:defRPr b="0">
                <a:latin typeface="Courier New"/>
                <a:ea typeface="Courier New"/>
                <a:cs typeface="Courier New"/>
                <a:sym typeface="Courier New"/>
              </a:defRPr>
            </a:pPr>
            <a:r>
              <a:t>subseq = </a:t>
            </a:r>
            <a:r>
              <a:rPr>
                <a:solidFill>
                  <a:srgbClr val="FF5994"/>
                </a:solidFill>
              </a:rPr>
              <a:t>input</a:t>
            </a:r>
            <a:r>
              <a:t>("Subseq to search for: ")</a:t>
            </a:r>
          </a:p>
          <a:p>
            <a:pPr marL="342900" indent="-342900" algn="l" defTabSz="457200">
              <a:defRPr b="0">
                <a:solidFill>
                  <a:srgbClr val="FF2C79"/>
                </a:solidFill>
                <a:latin typeface="Courier New"/>
                <a:ea typeface="Courier New"/>
                <a:cs typeface="Courier New"/>
                <a:sym typeface="Courier New"/>
              </a:defRPr>
            </a:pPr>
            <a:r>
              <a:rPr>
                <a:solidFill>
                  <a:srgbClr val="000000"/>
                </a:solidFill>
              </a:rPr>
              <a:t>result = count_occurrences(seq, subseq)</a:t>
            </a:r>
            <a:endParaRPr>
              <a:solidFill>
                <a:srgbClr val="000000"/>
              </a:solidFill>
            </a:endParaRPr>
          </a:p>
          <a:p>
            <a:pPr marL="342900" indent="-342900" algn="l" defTabSz="457200">
              <a:defRPr b="0">
                <a:latin typeface="Courier New"/>
                <a:ea typeface="Courier New"/>
                <a:cs typeface="Courier New"/>
                <a:sym typeface="Courier New"/>
              </a:defRPr>
            </a:pPr>
            <a:r>
              <a:rPr>
                <a:solidFill>
                  <a:srgbClr val="0085CC"/>
                </a:solidFill>
              </a:rPr>
              <a:t>print</a:t>
            </a:r>
            <a:r>
              <a:t> (“The subseq occurs", result, "times in the full seq”) </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gt;&gt;&gt; seq = “CGCACGCACGCGC”…"/>
          <p:cNvSpPr txBox="1"/>
          <p:nvPr/>
        </p:nvSpPr>
        <p:spPr>
          <a:xfrm>
            <a:off x="491758" y="2718844"/>
            <a:ext cx="6912373" cy="1511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t>&gt;&gt;&gt; seq = “CGCACGCACGCGC”</a:t>
            </a:r>
          </a:p>
          <a:p>
            <a:pPr marL="457200" algn="l" defTabSz="457200">
              <a:defRPr b="0" sz="3200">
                <a:latin typeface="Courier New"/>
                <a:ea typeface="Courier New"/>
                <a:cs typeface="Courier New"/>
                <a:sym typeface="Courier New"/>
              </a:defRPr>
            </a:pPr>
            <a:r>
              <a:t>&gt;&gt;&gt; seq.count(“CGC”)</a:t>
            </a:r>
          </a:p>
          <a:p>
            <a:pPr marL="457200" algn="l" defTabSz="457200">
              <a:defRPr b="0" sz="3200">
                <a:latin typeface="Courier New"/>
                <a:ea typeface="Courier New"/>
                <a:cs typeface="Courier New"/>
                <a:sym typeface="Courier New"/>
              </a:defRPr>
            </a:pPr>
            <a:r>
              <a:t>3</a:t>
            </a:r>
          </a:p>
        </p:txBody>
      </p:sp>
      <p:sp>
        <p:nvSpPr>
          <p:cNvPr id="275" name="Result of using .count()"/>
          <p:cNvSpPr txBox="1"/>
          <p:nvPr/>
        </p:nvSpPr>
        <p:spPr>
          <a:xfrm>
            <a:off x="1062316" y="1924659"/>
            <a:ext cx="5236282" cy="7847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a:defRPr b="0" sz="3200">
                <a:latin typeface="+mn-lt"/>
                <a:ea typeface="+mn-ea"/>
                <a:cs typeface="+mn-cs"/>
                <a:sym typeface="Helvetica Neue Medium"/>
              </a:defRPr>
            </a:pPr>
            <a:r>
              <a:t>Result of using </a:t>
            </a:r>
            <a:r>
              <a:rPr>
                <a:latin typeface="Courier New"/>
                <a:ea typeface="Courier New"/>
                <a:cs typeface="Courier New"/>
                <a:sym typeface="Courier New"/>
              </a:rPr>
              <a:t>.count()</a:t>
            </a:r>
          </a:p>
        </p:txBody>
      </p:sp>
      <p:sp>
        <p:nvSpPr>
          <p:cNvPr id="276" name="A more useful example: counting"/>
          <p:cNvSpPr txBox="1"/>
          <p:nvPr>
            <p:ph type="title"/>
          </p:nvPr>
        </p:nvSpPr>
        <p:spPr>
          <a:xfrm>
            <a:off x="952500" y="254000"/>
            <a:ext cx="11099800" cy="1531991"/>
          </a:xfrm>
          <a:prstGeom prst="rect">
            <a:avLst/>
          </a:prstGeom>
        </p:spPr>
        <p:txBody>
          <a:bodyPr/>
          <a:lstStyle>
            <a:lvl1pPr>
              <a:defRPr sz="5000"/>
            </a:lvl1pPr>
          </a:lstStyle>
          <a:p>
            <a:pPr/>
            <a:r>
              <a:t>A more useful example: counting</a:t>
            </a:r>
          </a:p>
        </p:txBody>
      </p:sp>
      <p:sp>
        <p:nvSpPr>
          <p:cNvPr id="277" name="Result of using running script:"/>
          <p:cNvSpPr txBox="1"/>
          <p:nvPr/>
        </p:nvSpPr>
        <p:spPr>
          <a:xfrm>
            <a:off x="831890" y="5162999"/>
            <a:ext cx="9239386" cy="7847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defRPr b="0" sz="3200">
                <a:latin typeface="+mn-lt"/>
                <a:ea typeface="+mn-ea"/>
                <a:cs typeface="+mn-cs"/>
                <a:sym typeface="Helvetica Neue Medium"/>
              </a:defRPr>
            </a:lvl1pPr>
          </a:lstStyle>
          <a:p>
            <a:pPr/>
            <a:r>
              <a:t>Result of using running script:</a:t>
            </a:r>
          </a:p>
        </p:txBody>
      </p:sp>
      <p:sp>
        <p:nvSpPr>
          <p:cNvPr id="278" name="Full sequence: CGCACGCACGCGC…"/>
          <p:cNvSpPr txBox="1"/>
          <p:nvPr/>
        </p:nvSpPr>
        <p:spPr>
          <a:xfrm>
            <a:off x="858592" y="5848163"/>
            <a:ext cx="10357248" cy="198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42900" indent="-342900" algn="l" defTabSz="457200">
              <a:defRPr b="0" sz="3200">
                <a:latin typeface="Courier New"/>
                <a:ea typeface="Courier New"/>
                <a:cs typeface="Courier New"/>
                <a:sym typeface="Courier New"/>
              </a:defRPr>
            </a:pPr>
            <a:r>
              <a:t>Full sequence: CGCACGCACGCGC</a:t>
            </a:r>
          </a:p>
          <a:p>
            <a:pPr marL="342900" indent="-342900" algn="l" defTabSz="457200">
              <a:defRPr b="0" sz="3200">
                <a:latin typeface="Courier New"/>
                <a:ea typeface="Courier New"/>
                <a:cs typeface="Courier New"/>
                <a:sym typeface="Courier New"/>
              </a:defRPr>
            </a:pPr>
            <a:r>
              <a:t>Subseq to search for: CGC</a:t>
            </a:r>
          </a:p>
          <a:p>
            <a:pPr marL="342900" indent="-342900" algn="l" defTabSz="457200">
              <a:defRPr b="0" sz="3200">
                <a:latin typeface="Courier New"/>
                <a:ea typeface="Courier New"/>
                <a:cs typeface="Courier New"/>
                <a:sym typeface="Courier New"/>
              </a:defRPr>
            </a:pPr>
            <a:r>
              <a:t>The subseq occurs </a:t>
            </a:r>
            <a:r>
              <a:rPr>
                <a:solidFill>
                  <a:srgbClr val="FF2600"/>
                </a:solidFill>
              </a:rPr>
              <a:t>4</a:t>
            </a:r>
            <a:r>
              <a:t> times in the full seq</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2. Importing from a separate file"/>
          <p:cNvSpPr txBox="1"/>
          <p:nvPr>
            <p:ph type="title"/>
          </p:nvPr>
        </p:nvSpPr>
        <p:spPr>
          <a:prstGeom prst="rect">
            <a:avLst/>
          </a:prstGeom>
        </p:spPr>
        <p:txBody>
          <a:bodyPr/>
          <a:lstStyle>
            <a:lvl1pPr>
              <a:defRPr>
                <a:latin typeface="Helvetica Neue"/>
                <a:ea typeface="Helvetica Neue"/>
                <a:cs typeface="Helvetica Neue"/>
                <a:sym typeface="Helvetica Neue"/>
              </a:defRPr>
            </a:lvl1pPr>
          </a:lstStyle>
          <a:p>
            <a:pPr/>
            <a:r>
              <a:t>2. Importing from a separate file</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Keep your functions in a separate file"/>
          <p:cNvSpPr txBox="1"/>
          <p:nvPr>
            <p:ph type="title"/>
          </p:nvPr>
        </p:nvSpPr>
        <p:spPr>
          <a:xfrm>
            <a:off x="952500" y="254000"/>
            <a:ext cx="11099800" cy="1531991"/>
          </a:xfrm>
          <a:prstGeom prst="rect">
            <a:avLst/>
          </a:prstGeom>
        </p:spPr>
        <p:txBody>
          <a:bodyPr/>
          <a:lstStyle>
            <a:lvl1pPr>
              <a:defRPr sz="5000"/>
            </a:lvl1pPr>
          </a:lstStyle>
          <a:p>
            <a:pPr/>
            <a:r>
              <a:t>Keep your functions in a separate file</a:t>
            </a:r>
          </a:p>
        </p:txBody>
      </p:sp>
      <p:sp>
        <p:nvSpPr>
          <p:cNvPr id="283" name="If you have a set of functions you want to use in various different scripts (e.g. a function to read in a fasta file), you can save these functions in a separate file and then import them into other scripts. Example:"/>
          <p:cNvSpPr txBox="1"/>
          <p:nvPr/>
        </p:nvSpPr>
        <p:spPr>
          <a:xfrm>
            <a:off x="191044" y="1477722"/>
            <a:ext cx="12024270" cy="139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2900" indent="-342900" defTabSz="457200">
              <a:defRPr b="0" sz="2800">
                <a:latin typeface="Helvetica"/>
                <a:ea typeface="Helvetica"/>
                <a:cs typeface="Helvetica"/>
                <a:sym typeface="Helvetica"/>
              </a:defRPr>
            </a:pPr>
            <a:r>
              <a:t>If you have a set of functions you want to use in various different scripts (e.g. a function to read in a fasta file), you can save these functions in a separate file and then </a:t>
            </a:r>
            <a:r>
              <a:rPr i="1"/>
              <a:t>import</a:t>
            </a:r>
            <a:r>
              <a:t> them into other scripts. Example:</a:t>
            </a:r>
          </a:p>
        </p:txBody>
      </p:sp>
      <p:grpSp>
        <p:nvGrpSpPr>
          <p:cNvPr id="286" name="Group"/>
          <p:cNvGrpSpPr/>
          <p:nvPr/>
        </p:nvGrpSpPr>
        <p:grpSpPr>
          <a:xfrm>
            <a:off x="129910" y="3147241"/>
            <a:ext cx="5444578" cy="5147851"/>
            <a:chOff x="0" y="0"/>
            <a:chExt cx="5444577" cy="5147850"/>
          </a:xfrm>
        </p:grpSpPr>
        <p:sp>
          <p:nvSpPr>
            <p:cNvPr id="284" name="# Count (potentially overlapping)…"/>
            <p:cNvSpPr txBox="1"/>
            <p:nvPr/>
          </p:nvSpPr>
          <p:spPr>
            <a:xfrm>
              <a:off x="642" y="448850"/>
              <a:ext cx="5443936" cy="4699001"/>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defTabSz="457200">
                <a:defRPr b="0" i="1" sz="1800">
                  <a:solidFill>
                    <a:srgbClr val="89A24C"/>
                  </a:solidFill>
                  <a:latin typeface="Courier New"/>
                  <a:ea typeface="Courier New"/>
                  <a:cs typeface="Courier New"/>
                  <a:sym typeface="Courier New"/>
                </a:defRPr>
              </a:pPr>
              <a:r>
                <a:t># Count (potentially overlapping) </a:t>
              </a:r>
            </a:p>
            <a:p>
              <a:pPr algn="l" defTabSz="457200">
                <a:defRPr b="0" i="1" sz="1800">
                  <a:solidFill>
                    <a:srgbClr val="89A24C"/>
                  </a:solidFill>
                  <a:latin typeface="Courier New"/>
                  <a:ea typeface="Courier New"/>
                  <a:cs typeface="Courier New"/>
                  <a:sym typeface="Courier New"/>
                </a:defRPr>
              </a:pPr>
              <a:r>
                <a:t>#  instances of a subsequence in </a:t>
              </a:r>
            </a:p>
            <a:p>
              <a:pPr algn="l" defTabSz="457200">
                <a:defRPr b="0" i="1" sz="1800">
                  <a:solidFill>
                    <a:srgbClr val="89A24C"/>
                  </a:solidFill>
                  <a:latin typeface="Courier New"/>
                  <a:ea typeface="Courier New"/>
                  <a:cs typeface="Courier New"/>
                  <a:sym typeface="Courier New"/>
                </a:defRPr>
              </a:pPr>
              <a:r>
                <a:t>#  a string</a:t>
              </a:r>
            </a:p>
            <a:p>
              <a:pPr algn="l" defTabSz="457200">
                <a:defRPr b="0" sz="1800">
                  <a:solidFill>
                    <a:srgbClr val="FF2C79"/>
                  </a:solidFill>
                  <a:latin typeface="Courier New"/>
                  <a:ea typeface="Courier New"/>
                  <a:cs typeface="Courier New"/>
                  <a:sym typeface="Courier New"/>
                </a:defRPr>
              </a:pPr>
              <a:r>
                <a:rPr>
                  <a:solidFill>
                    <a:srgbClr val="0085CC"/>
                  </a:solidFill>
                </a:rPr>
                <a:t>def</a:t>
              </a:r>
              <a:r>
                <a:rPr>
                  <a:solidFill>
                    <a:srgbClr val="000000"/>
                  </a:solidFill>
                </a:rPr>
                <a:t> </a:t>
              </a:r>
              <a:r>
                <a:t>count_occurrences</a:t>
              </a:r>
              <a:r>
                <a:rPr>
                  <a:solidFill>
                    <a:srgbClr val="000000"/>
                  </a:solidFill>
                </a:rPr>
                <a:t>(seq, subseq):</a:t>
              </a:r>
              <a:endParaRPr>
                <a:solidFill>
                  <a:srgbClr val="000000"/>
                </a:solidFill>
              </a:endParaRPr>
            </a:p>
            <a:p>
              <a:pPr algn="l" defTabSz="457200">
                <a:defRPr b="0" sz="1800">
                  <a:latin typeface="Courier New"/>
                  <a:ea typeface="Courier New"/>
                  <a:cs typeface="Courier New"/>
                  <a:sym typeface="Courier New"/>
                </a:defRPr>
              </a:pPr>
              <a:r>
                <a:t>	seq = seq.upper()</a:t>
              </a:r>
            </a:p>
            <a:p>
              <a:pPr algn="l" defTabSz="457200">
                <a:defRPr b="0" sz="1800">
                  <a:latin typeface="Courier New"/>
                  <a:ea typeface="Courier New"/>
                  <a:cs typeface="Courier New"/>
                  <a:sym typeface="Courier New"/>
                </a:defRPr>
              </a:pPr>
              <a:r>
                <a:t>	subseq = subseq.upper()</a:t>
              </a:r>
            </a:p>
            <a:p>
              <a:pPr algn="l" defTabSz="457200">
                <a:defRPr b="0" sz="1800">
                  <a:latin typeface="Courier New"/>
                  <a:ea typeface="Courier New"/>
                  <a:cs typeface="Courier New"/>
                  <a:sym typeface="Courier New"/>
                </a:defRPr>
              </a:pPr>
              <a:r>
                <a:t>	count = 0</a:t>
              </a:r>
            </a:p>
            <a:p>
              <a:pPr algn="l" defTabSz="457200">
                <a:defRPr b="0" sz="1800">
                  <a:latin typeface="Courier New"/>
                  <a:ea typeface="Courier New"/>
                  <a:cs typeface="Courier New"/>
                  <a:sym typeface="Courier New"/>
                </a:defRPr>
              </a:pPr>
              <a:r>
                <a:t>	index = 0</a:t>
              </a:r>
            </a:p>
            <a:p>
              <a:pPr algn="l" defTabSz="457200">
                <a:defRPr b="0" sz="1800">
                  <a:latin typeface="Courier New"/>
                  <a:ea typeface="Courier New"/>
                  <a:cs typeface="Courier New"/>
                  <a:sym typeface="Courier New"/>
                </a:defRPr>
              </a:pPr>
              <a:r>
                <a:t>	done = </a:t>
              </a:r>
              <a:r>
                <a:rPr>
                  <a:solidFill>
                    <a:srgbClr val="0085CC"/>
                  </a:solidFill>
                </a:rPr>
                <a:t>False</a:t>
              </a:r>
              <a:endParaRPr>
                <a:solidFill>
                  <a:srgbClr val="0085CC"/>
                </a:solidFill>
              </a:endParaRPr>
            </a:p>
            <a:p>
              <a:pPr algn="l" defTabSz="457200">
                <a:defRPr b="0" sz="1800">
                  <a:latin typeface="Courier New"/>
                  <a:ea typeface="Courier New"/>
                  <a:cs typeface="Courier New"/>
                  <a:sym typeface="Courier New"/>
                </a:defRPr>
              </a:pPr>
              <a:r>
                <a:t>	</a:t>
              </a:r>
              <a:r>
                <a:rPr>
                  <a:solidFill>
                    <a:srgbClr val="0085CC"/>
                  </a:solidFill>
                </a:rPr>
                <a:t>while</a:t>
              </a:r>
              <a:r>
                <a:t> </a:t>
              </a:r>
              <a:r>
                <a:rPr>
                  <a:solidFill>
                    <a:srgbClr val="0085CC"/>
                  </a:solidFill>
                </a:rPr>
                <a:t>not</a:t>
              </a:r>
              <a:r>
                <a:t> done:</a:t>
              </a:r>
            </a:p>
            <a:p>
              <a:pPr algn="l" defTabSz="457200">
                <a:defRPr b="0" sz="1800">
                  <a:latin typeface="Courier New"/>
                  <a:ea typeface="Courier New"/>
                  <a:cs typeface="Courier New"/>
                  <a:sym typeface="Courier New"/>
                </a:defRPr>
              </a:pPr>
              <a:r>
                <a:t>		index = seq.find(subseq, index)</a:t>
              </a:r>
            </a:p>
            <a:p>
              <a:pPr algn="l" defTabSz="457200">
                <a:defRPr b="0" sz="1800">
                  <a:latin typeface="Courier New"/>
                  <a:ea typeface="Courier New"/>
                  <a:cs typeface="Courier New"/>
                  <a:sym typeface="Courier New"/>
                </a:defRPr>
              </a:pPr>
              <a:r>
                <a:t>		</a:t>
              </a:r>
              <a:r>
                <a:rPr>
                  <a:solidFill>
                    <a:srgbClr val="0085CC"/>
                  </a:solidFill>
                </a:rPr>
                <a:t>if</a:t>
              </a:r>
              <a:r>
                <a:t> (index == -1):</a:t>
              </a:r>
            </a:p>
            <a:p>
              <a:pPr algn="l" defTabSz="457200">
                <a:defRPr b="0" sz="1800">
                  <a:latin typeface="Courier New"/>
                  <a:ea typeface="Courier New"/>
                  <a:cs typeface="Courier New"/>
                  <a:sym typeface="Courier New"/>
                </a:defRPr>
              </a:pPr>
              <a:r>
                <a:t>			done = </a:t>
              </a:r>
              <a:r>
                <a:rPr>
                  <a:solidFill>
                    <a:srgbClr val="0085CC"/>
                  </a:solidFill>
                </a:rPr>
                <a:t>True</a:t>
              </a:r>
              <a:endParaRPr>
                <a:solidFill>
                  <a:srgbClr val="0085CC"/>
                </a:solidFill>
              </a:endParaRPr>
            </a:p>
            <a:p>
              <a:pPr algn="l" defTabSz="457200">
                <a:defRPr b="0" sz="1800">
                  <a:solidFill>
                    <a:srgbClr val="0085CC"/>
                  </a:solidFill>
                  <a:latin typeface="Courier New"/>
                  <a:ea typeface="Courier New"/>
                  <a:cs typeface="Courier New"/>
                  <a:sym typeface="Courier New"/>
                </a:defRPr>
              </a:pPr>
              <a:r>
                <a:rPr>
                  <a:solidFill>
                    <a:srgbClr val="000000"/>
                  </a:solidFill>
                </a:rPr>
                <a:t>		</a:t>
              </a:r>
              <a:r>
                <a:t>else:</a:t>
              </a:r>
              <a:r>
                <a:rPr>
                  <a:solidFill>
                    <a:srgbClr val="000000"/>
                  </a:solidFill>
                </a:rPr>
                <a:t>  </a:t>
              </a:r>
              <a:endParaRPr>
                <a:solidFill>
                  <a:srgbClr val="000000"/>
                </a:solidFill>
              </a:endParaRPr>
            </a:p>
            <a:p>
              <a:pPr algn="l" defTabSz="457200">
                <a:defRPr b="0" sz="1800">
                  <a:latin typeface="Courier New"/>
                  <a:ea typeface="Courier New"/>
                  <a:cs typeface="Courier New"/>
                  <a:sym typeface="Courier New"/>
                </a:defRPr>
              </a:pPr>
              <a:r>
                <a:t>			count += 1</a:t>
              </a:r>
            </a:p>
            <a:p>
              <a:pPr algn="l" defTabSz="457200">
                <a:defRPr b="0" sz="1800">
                  <a:latin typeface="Courier New"/>
                  <a:ea typeface="Courier New"/>
                  <a:cs typeface="Courier New"/>
                  <a:sym typeface="Courier New"/>
                </a:defRPr>
              </a:pPr>
              <a:r>
                <a:t>			index += 1 </a:t>
              </a:r>
            </a:p>
            <a:p>
              <a:pPr algn="l" defTabSz="457200">
                <a:defRPr b="0" sz="1800">
                  <a:latin typeface="Courier New"/>
                  <a:ea typeface="Courier New"/>
                  <a:cs typeface="Courier New"/>
                  <a:sym typeface="Courier New"/>
                </a:defRPr>
              </a:pPr>
              <a:r>
                <a:t>	</a:t>
              </a:r>
              <a:r>
                <a:rPr>
                  <a:solidFill>
                    <a:srgbClr val="0085CC"/>
                  </a:solidFill>
                </a:rPr>
                <a:t>return</a:t>
              </a:r>
              <a:r>
                <a:t> count</a:t>
              </a:r>
            </a:p>
          </p:txBody>
        </p:sp>
        <p:sp>
          <p:nvSpPr>
            <p:cNvPr id="285" name="useful_fns.py:"/>
            <p:cNvSpPr txBox="1"/>
            <p:nvPr/>
          </p:nvSpPr>
          <p:spPr>
            <a:xfrm>
              <a:off x="0" y="-1"/>
              <a:ext cx="2248248"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defRPr sz="2000">
                  <a:latin typeface="Courier New"/>
                  <a:ea typeface="Courier New"/>
                  <a:cs typeface="Courier New"/>
                  <a:sym typeface="Courier New"/>
                </a:defRPr>
              </a:lvl1pPr>
            </a:lstStyle>
            <a:p>
              <a:pPr/>
              <a:r>
                <a:t>useful_fns.py:</a:t>
              </a:r>
            </a:p>
          </p:txBody>
        </p:sp>
      </p:grpSp>
      <p:sp>
        <p:nvSpPr>
          <p:cNvPr id="287" name="Result:…"/>
          <p:cNvSpPr txBox="1"/>
          <p:nvPr/>
        </p:nvSpPr>
        <p:spPr>
          <a:xfrm>
            <a:off x="5943419" y="6197300"/>
            <a:ext cx="5418684"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a:latin typeface="Helvetica"/>
                <a:ea typeface="Helvetica"/>
                <a:cs typeface="Helvetica"/>
                <a:sym typeface="Helvetica"/>
              </a:defRPr>
            </a:pPr>
            <a:r>
              <a:t>Result:</a:t>
            </a:r>
          </a:p>
          <a:p>
            <a:pPr algn="l" defTabSz="457200">
              <a:defRPr b="0">
                <a:latin typeface="Courier New"/>
                <a:ea typeface="Courier New"/>
                <a:cs typeface="Courier New"/>
                <a:sym typeface="Courier New"/>
              </a:defRPr>
            </a:pPr>
            <a:r>
              <a:t>&gt; python test.py</a:t>
            </a:r>
          </a:p>
          <a:p>
            <a:pPr algn="l" defTabSz="457200">
              <a:defRPr b="0">
                <a:latin typeface="Courier New"/>
                <a:ea typeface="Courier New"/>
                <a:cs typeface="Courier New"/>
                <a:sym typeface="Courier New"/>
              </a:defRPr>
            </a:pPr>
            <a:r>
              <a:t>Full sequence: CGCACGCACGCGC</a:t>
            </a:r>
          </a:p>
          <a:p>
            <a:pPr algn="l" defTabSz="457200">
              <a:defRPr b="0">
                <a:latin typeface="Courier New"/>
                <a:ea typeface="Courier New"/>
                <a:cs typeface="Courier New"/>
                <a:sym typeface="Courier New"/>
              </a:defRPr>
            </a:pPr>
            <a:r>
              <a:t>Subseq to search for: CGC</a:t>
            </a:r>
          </a:p>
          <a:p>
            <a:pPr algn="l" defTabSz="457200">
              <a:defRPr b="0">
                <a:latin typeface="Courier New"/>
                <a:ea typeface="Courier New"/>
                <a:cs typeface="Courier New"/>
                <a:sym typeface="Courier New"/>
              </a:defRPr>
            </a:pPr>
            <a:r>
              <a:t>The subseq occurs 4 times</a:t>
            </a:r>
          </a:p>
        </p:txBody>
      </p:sp>
      <p:grpSp>
        <p:nvGrpSpPr>
          <p:cNvPr id="290" name="Group"/>
          <p:cNvGrpSpPr/>
          <p:nvPr/>
        </p:nvGrpSpPr>
        <p:grpSpPr>
          <a:xfrm>
            <a:off x="5810150" y="3198041"/>
            <a:ext cx="7137279" cy="2290471"/>
            <a:chOff x="0" y="0"/>
            <a:chExt cx="7137277" cy="2290469"/>
          </a:xfrm>
        </p:grpSpPr>
        <p:sp>
          <p:nvSpPr>
            <p:cNvPr id="288" name="import useful_fns…"/>
            <p:cNvSpPr txBox="1"/>
            <p:nvPr/>
          </p:nvSpPr>
          <p:spPr>
            <a:xfrm>
              <a:off x="1278" y="385469"/>
              <a:ext cx="7136000" cy="1905001"/>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defTabSz="457200">
                <a:defRPr b="0" sz="1800">
                  <a:solidFill>
                    <a:srgbClr val="FF2600"/>
                  </a:solidFill>
                  <a:latin typeface="Courier New"/>
                  <a:ea typeface="Courier New"/>
                  <a:cs typeface="Courier New"/>
                  <a:sym typeface="Courier New"/>
                </a:defRPr>
              </a:pPr>
              <a:r>
                <a:rPr>
                  <a:solidFill>
                    <a:srgbClr val="0085CC"/>
                  </a:solidFill>
                </a:rPr>
                <a:t>import</a:t>
              </a:r>
              <a:r>
                <a:t> useful_fns</a:t>
              </a:r>
            </a:p>
            <a:p>
              <a:pPr algn="l" defTabSz="457200">
                <a:defRPr b="0" sz="1800">
                  <a:solidFill>
                    <a:srgbClr val="0433FF"/>
                  </a:solidFill>
                  <a:latin typeface="Courier New"/>
                  <a:ea typeface="Courier New"/>
                  <a:cs typeface="Courier New"/>
                  <a:sym typeface="Courier New"/>
                </a:defRPr>
              </a:pPr>
            </a:p>
            <a:p>
              <a:pPr algn="l" defTabSz="457200">
                <a:defRPr b="0" sz="1800">
                  <a:latin typeface="Courier New"/>
                  <a:ea typeface="Courier New"/>
                  <a:cs typeface="Courier New"/>
                  <a:sym typeface="Courier New"/>
                </a:defRPr>
              </a:pPr>
              <a:r>
                <a:t>seq = </a:t>
              </a:r>
              <a:r>
                <a:rPr>
                  <a:solidFill>
                    <a:srgbClr val="FF5994"/>
                  </a:solidFill>
                </a:rPr>
                <a:t>input</a:t>
              </a:r>
              <a:r>
                <a:t>("Full sequence: ")</a:t>
              </a:r>
            </a:p>
            <a:p>
              <a:pPr algn="l" defTabSz="457200">
                <a:defRPr b="0" sz="1800">
                  <a:latin typeface="Courier New"/>
                  <a:ea typeface="Courier New"/>
                  <a:cs typeface="Courier New"/>
                  <a:sym typeface="Courier New"/>
                </a:defRPr>
              </a:pPr>
              <a:r>
                <a:t>subseq = </a:t>
              </a:r>
              <a:r>
                <a:rPr>
                  <a:solidFill>
                    <a:srgbClr val="FF5994"/>
                  </a:solidFill>
                </a:rPr>
                <a:t>input</a:t>
              </a:r>
              <a:r>
                <a:t>("Subseq to search for: ")</a:t>
              </a:r>
            </a:p>
            <a:p>
              <a:pPr algn="l" defTabSz="457200">
                <a:defRPr b="0" sz="1800">
                  <a:solidFill>
                    <a:srgbClr val="FF2C79"/>
                  </a:solidFill>
                  <a:latin typeface="Courier New"/>
                  <a:ea typeface="Courier New"/>
                  <a:cs typeface="Courier New"/>
                  <a:sym typeface="Courier New"/>
                </a:defRPr>
              </a:pPr>
              <a:r>
                <a:rPr>
                  <a:solidFill>
                    <a:srgbClr val="000000"/>
                  </a:solidFill>
                </a:rPr>
                <a:t>result = </a:t>
              </a:r>
              <a:r>
                <a:rPr>
                  <a:solidFill>
                    <a:srgbClr val="FF2600"/>
                  </a:solidFill>
                </a:rPr>
                <a:t>useful_fns</a:t>
              </a:r>
              <a:r>
                <a:rPr>
                  <a:solidFill>
                    <a:srgbClr val="000000"/>
                  </a:solidFill>
                </a:rPr>
                <a:t>.</a:t>
              </a:r>
              <a:r>
                <a:t>count_occurrences</a:t>
              </a:r>
              <a:r>
                <a:rPr>
                  <a:solidFill>
                    <a:srgbClr val="000000"/>
                  </a:solidFill>
                </a:rPr>
                <a:t>(seq, subseq)</a:t>
              </a:r>
              <a:endParaRPr>
                <a:solidFill>
                  <a:srgbClr val="000000"/>
                </a:solidFill>
              </a:endParaRPr>
            </a:p>
            <a:p>
              <a:pPr algn="l" defTabSz="457200">
                <a:defRPr b="0" sz="1800">
                  <a:latin typeface="Courier New"/>
                  <a:ea typeface="Courier New"/>
                  <a:cs typeface="Courier New"/>
                  <a:sym typeface="Courier New"/>
                </a:defRPr>
              </a:pPr>
              <a:r>
                <a:rPr>
                  <a:solidFill>
                    <a:srgbClr val="0085CC"/>
                  </a:solidFill>
                </a:rPr>
                <a:t>print</a:t>
              </a:r>
              <a:r>
                <a:t> (“The subseq occurs", result, “times")</a:t>
              </a:r>
            </a:p>
          </p:txBody>
        </p:sp>
        <p:sp>
          <p:nvSpPr>
            <p:cNvPr id="289" name="test.py:"/>
            <p:cNvSpPr txBox="1"/>
            <p:nvPr/>
          </p:nvSpPr>
          <p:spPr>
            <a:xfrm>
              <a:off x="0" y="-1"/>
              <a:ext cx="1333699"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defRPr sz="2000">
                  <a:latin typeface="Courier New"/>
                  <a:ea typeface="Courier New"/>
                  <a:cs typeface="Courier New"/>
                  <a:sym typeface="Courier New"/>
                </a:defRPr>
              </a:lvl1pPr>
            </a:lstStyle>
            <a:p>
              <a:pPr/>
              <a:r>
                <a:t>test.py:</a:t>
              </a:r>
            </a:p>
          </p:txBody>
        </p:sp>
      </p:grpSp>
      <p:sp>
        <p:nvSpPr>
          <p:cNvPr id="291" name="Line"/>
          <p:cNvSpPr/>
          <p:nvPr/>
        </p:nvSpPr>
        <p:spPr>
          <a:xfrm>
            <a:off x="2386660" y="3000331"/>
            <a:ext cx="5107891" cy="633296"/>
          </a:xfrm>
          <a:custGeom>
            <a:avLst/>
            <a:gdLst/>
            <a:ahLst/>
            <a:cxnLst>
              <a:cxn ang="0">
                <a:pos x="wd2" y="hd2"/>
              </a:cxn>
              <a:cxn ang="5400000">
                <a:pos x="wd2" y="hd2"/>
              </a:cxn>
              <a:cxn ang="10800000">
                <a:pos x="wd2" y="hd2"/>
              </a:cxn>
              <a:cxn ang="16200000">
                <a:pos x="wd2" y="hd2"/>
              </a:cxn>
            </a:cxnLst>
            <a:rect l="0" t="0" r="r" b="b"/>
            <a:pathLst>
              <a:path w="21600" h="20167" fill="norm" stroke="1" extrusionOk="0">
                <a:moveTo>
                  <a:pt x="0" y="10523"/>
                </a:moveTo>
                <a:cubicBezTo>
                  <a:pt x="3297" y="9987"/>
                  <a:pt x="6592" y="8753"/>
                  <a:pt x="9880" y="6824"/>
                </a:cubicBezTo>
                <a:cubicBezTo>
                  <a:pt x="12622" y="5215"/>
                  <a:pt x="15360" y="3122"/>
                  <a:pt x="18089" y="548"/>
                </a:cubicBezTo>
                <a:cubicBezTo>
                  <a:pt x="19241" y="-1433"/>
                  <a:pt x="20437" y="2058"/>
                  <a:pt x="21111" y="9367"/>
                </a:cubicBezTo>
                <a:cubicBezTo>
                  <a:pt x="21404" y="12553"/>
                  <a:pt x="21574" y="16294"/>
                  <a:pt x="21600" y="20167"/>
                </a:cubicBezTo>
              </a:path>
            </a:pathLst>
          </a:custGeom>
          <a:ln w="50800">
            <a:solidFill>
              <a:schemeClr val="accent3">
                <a:hueOff val="914337"/>
                <a:satOff val="31515"/>
                <a:lumOff val="-30790"/>
              </a:schemeClr>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90"/>
                                        </p:tgtEl>
                                        <p:attrNameLst>
                                          <p:attrName>style.visibility</p:attrName>
                                        </p:attrNameLst>
                                      </p:cBhvr>
                                      <p:to>
                                        <p:strVal val="visible"/>
                                      </p:to>
                                    </p:set>
                                  </p:childTnLst>
                                </p:cTn>
                              </p:par>
                            </p:childTnLst>
                          </p:cTn>
                        </p:par>
                        <p:par>
                          <p:cTn id="11" fill="hold">
                            <p:stCondLst>
                              <p:cond delay="0"/>
                            </p:stCondLst>
                            <p:childTnLst>
                              <p:par>
                                <p:cTn id="12" presetClass="entr" nodeType="afterEffect" presetSubtype="8" presetID="22" grpId="3" fill="hold">
                                  <p:stCondLst>
                                    <p:cond delay="0"/>
                                  </p:stCondLst>
                                  <p:iterate type="el" backwards="0">
                                    <p:tmAbs val="0"/>
                                  </p:iterate>
                                  <p:childTnLst>
                                    <p:set>
                                      <p:cBhvr>
                                        <p:cTn id="13" fill="hold"/>
                                        <p:tgtEl>
                                          <p:spTgt spid="291"/>
                                        </p:tgtEl>
                                        <p:attrNameLst>
                                          <p:attrName>style.visibility</p:attrName>
                                        </p:attrNameLst>
                                      </p:cBhvr>
                                      <p:to>
                                        <p:strVal val="visible"/>
                                      </p:to>
                                    </p:set>
                                    <p:animEffect filter="wipe(left)" transition="in">
                                      <p:cBhvr>
                                        <p:cTn id="14" dur="1000"/>
                                        <p:tgtEl>
                                          <p:spTgt spid="291"/>
                                        </p:tgtEl>
                                      </p:cBhvr>
                                    </p:animEffec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1" grpId="3"/>
      <p:bldP build="whole" bldLvl="1" animBg="1" rev="0" advAuto="0" spid="290" grpId="2"/>
      <p:bldP build="whole" bldLvl="1" animBg="1" rev="0" advAuto="0" spid="286" grpId="1"/>
      <p:bldP build="whole" bldLvl="1" animBg="1" rev="0" advAuto="0" spid="287" grpId="4"/>
    </p:bldLst>
  </p:timing>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Keep your functions in a separate file"/>
          <p:cNvSpPr txBox="1"/>
          <p:nvPr>
            <p:ph type="title"/>
          </p:nvPr>
        </p:nvSpPr>
        <p:spPr>
          <a:xfrm>
            <a:off x="952500" y="254000"/>
            <a:ext cx="11099800" cy="1531991"/>
          </a:xfrm>
          <a:prstGeom prst="rect">
            <a:avLst/>
          </a:prstGeom>
        </p:spPr>
        <p:txBody>
          <a:bodyPr/>
          <a:lstStyle>
            <a:lvl1pPr>
              <a:defRPr sz="5000"/>
            </a:lvl1pPr>
          </a:lstStyle>
          <a:p>
            <a:pPr/>
            <a:r>
              <a:t>Keep your functions in a separate file</a:t>
            </a:r>
          </a:p>
        </p:txBody>
      </p:sp>
      <p:sp>
        <p:nvSpPr>
          <p:cNvPr id="294" name="If you have a set of functions you want to use in various different scripts (e.g. a function to read in a fasta file), you can save these functions in a separate file and then import them into other scripts. Example:"/>
          <p:cNvSpPr txBox="1"/>
          <p:nvPr/>
        </p:nvSpPr>
        <p:spPr>
          <a:xfrm>
            <a:off x="191044" y="1477722"/>
            <a:ext cx="12024270" cy="139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2900" indent="-342900" defTabSz="457200">
              <a:defRPr b="0" sz="2800">
                <a:latin typeface="Helvetica"/>
                <a:ea typeface="Helvetica"/>
                <a:cs typeface="Helvetica"/>
                <a:sym typeface="Helvetica"/>
              </a:defRPr>
            </a:pPr>
            <a:r>
              <a:t>If you have a set of functions you want to use in various different scripts (e.g. a function to read in a fasta file), you can save these functions in a separate file and then </a:t>
            </a:r>
            <a:r>
              <a:rPr i="1"/>
              <a:t>import</a:t>
            </a:r>
            <a:r>
              <a:t> them into other scripts. Example:</a:t>
            </a:r>
          </a:p>
        </p:txBody>
      </p:sp>
      <p:grpSp>
        <p:nvGrpSpPr>
          <p:cNvPr id="297" name="Group"/>
          <p:cNvGrpSpPr/>
          <p:nvPr/>
        </p:nvGrpSpPr>
        <p:grpSpPr>
          <a:xfrm>
            <a:off x="129910" y="3147241"/>
            <a:ext cx="5444578" cy="5147851"/>
            <a:chOff x="0" y="0"/>
            <a:chExt cx="5444577" cy="5147850"/>
          </a:xfrm>
        </p:grpSpPr>
        <p:sp>
          <p:nvSpPr>
            <p:cNvPr id="295" name="# Count (potentially overlapping)…"/>
            <p:cNvSpPr txBox="1"/>
            <p:nvPr/>
          </p:nvSpPr>
          <p:spPr>
            <a:xfrm>
              <a:off x="642" y="448850"/>
              <a:ext cx="5443936" cy="4699001"/>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defTabSz="457200">
                <a:defRPr b="0" i="1" sz="1800">
                  <a:solidFill>
                    <a:srgbClr val="89A24C"/>
                  </a:solidFill>
                  <a:latin typeface="Courier New"/>
                  <a:ea typeface="Courier New"/>
                  <a:cs typeface="Courier New"/>
                  <a:sym typeface="Courier New"/>
                </a:defRPr>
              </a:pPr>
              <a:r>
                <a:t># Count (potentially overlapping) </a:t>
              </a:r>
            </a:p>
            <a:p>
              <a:pPr algn="l" defTabSz="457200">
                <a:defRPr b="0" i="1" sz="1800">
                  <a:solidFill>
                    <a:srgbClr val="89A24C"/>
                  </a:solidFill>
                  <a:latin typeface="Courier New"/>
                  <a:ea typeface="Courier New"/>
                  <a:cs typeface="Courier New"/>
                  <a:sym typeface="Courier New"/>
                </a:defRPr>
              </a:pPr>
              <a:r>
                <a:t>#  instances of a subsequence in </a:t>
              </a:r>
            </a:p>
            <a:p>
              <a:pPr algn="l" defTabSz="457200">
                <a:defRPr b="0" i="1" sz="1800">
                  <a:solidFill>
                    <a:srgbClr val="89A24C"/>
                  </a:solidFill>
                  <a:latin typeface="Courier New"/>
                  <a:ea typeface="Courier New"/>
                  <a:cs typeface="Courier New"/>
                  <a:sym typeface="Courier New"/>
                </a:defRPr>
              </a:pPr>
              <a:r>
                <a:t>#  a string</a:t>
              </a:r>
            </a:p>
            <a:p>
              <a:pPr algn="l" defTabSz="457200">
                <a:defRPr b="0" sz="1800">
                  <a:solidFill>
                    <a:srgbClr val="FF2C79"/>
                  </a:solidFill>
                  <a:latin typeface="Courier New"/>
                  <a:ea typeface="Courier New"/>
                  <a:cs typeface="Courier New"/>
                  <a:sym typeface="Courier New"/>
                </a:defRPr>
              </a:pPr>
              <a:r>
                <a:rPr>
                  <a:solidFill>
                    <a:srgbClr val="0085CC"/>
                  </a:solidFill>
                </a:rPr>
                <a:t>def</a:t>
              </a:r>
              <a:r>
                <a:rPr>
                  <a:solidFill>
                    <a:srgbClr val="000000"/>
                  </a:solidFill>
                </a:rPr>
                <a:t> </a:t>
              </a:r>
              <a:r>
                <a:t>count_occurrences</a:t>
              </a:r>
              <a:r>
                <a:rPr>
                  <a:solidFill>
                    <a:srgbClr val="000000"/>
                  </a:solidFill>
                </a:rPr>
                <a:t>(seq, subseq):</a:t>
              </a:r>
              <a:endParaRPr>
                <a:solidFill>
                  <a:srgbClr val="000000"/>
                </a:solidFill>
              </a:endParaRPr>
            </a:p>
            <a:p>
              <a:pPr algn="l" defTabSz="457200">
                <a:defRPr b="0" sz="1800">
                  <a:latin typeface="Courier New"/>
                  <a:ea typeface="Courier New"/>
                  <a:cs typeface="Courier New"/>
                  <a:sym typeface="Courier New"/>
                </a:defRPr>
              </a:pPr>
              <a:r>
                <a:t>	seq = seq.upper()</a:t>
              </a:r>
            </a:p>
            <a:p>
              <a:pPr algn="l" defTabSz="457200">
                <a:defRPr b="0" sz="1800">
                  <a:latin typeface="Courier New"/>
                  <a:ea typeface="Courier New"/>
                  <a:cs typeface="Courier New"/>
                  <a:sym typeface="Courier New"/>
                </a:defRPr>
              </a:pPr>
              <a:r>
                <a:t>	subseq = subseq.upper()</a:t>
              </a:r>
            </a:p>
            <a:p>
              <a:pPr algn="l" defTabSz="457200">
                <a:defRPr b="0" sz="1800">
                  <a:latin typeface="Courier New"/>
                  <a:ea typeface="Courier New"/>
                  <a:cs typeface="Courier New"/>
                  <a:sym typeface="Courier New"/>
                </a:defRPr>
              </a:pPr>
              <a:r>
                <a:t>	count = 0</a:t>
              </a:r>
            </a:p>
            <a:p>
              <a:pPr algn="l" defTabSz="457200">
                <a:defRPr b="0" sz="1800">
                  <a:latin typeface="Courier New"/>
                  <a:ea typeface="Courier New"/>
                  <a:cs typeface="Courier New"/>
                  <a:sym typeface="Courier New"/>
                </a:defRPr>
              </a:pPr>
              <a:r>
                <a:t>	index = 0</a:t>
              </a:r>
            </a:p>
            <a:p>
              <a:pPr algn="l" defTabSz="457200">
                <a:defRPr b="0" sz="1800">
                  <a:latin typeface="Courier New"/>
                  <a:ea typeface="Courier New"/>
                  <a:cs typeface="Courier New"/>
                  <a:sym typeface="Courier New"/>
                </a:defRPr>
              </a:pPr>
              <a:r>
                <a:t>	done = </a:t>
              </a:r>
              <a:r>
                <a:rPr>
                  <a:solidFill>
                    <a:srgbClr val="0085CC"/>
                  </a:solidFill>
                </a:rPr>
                <a:t>False</a:t>
              </a:r>
              <a:endParaRPr>
                <a:solidFill>
                  <a:srgbClr val="0085CC"/>
                </a:solidFill>
              </a:endParaRPr>
            </a:p>
            <a:p>
              <a:pPr algn="l" defTabSz="457200">
                <a:defRPr b="0" sz="1800">
                  <a:latin typeface="Courier New"/>
                  <a:ea typeface="Courier New"/>
                  <a:cs typeface="Courier New"/>
                  <a:sym typeface="Courier New"/>
                </a:defRPr>
              </a:pPr>
              <a:r>
                <a:t>	</a:t>
              </a:r>
              <a:r>
                <a:rPr>
                  <a:solidFill>
                    <a:srgbClr val="0085CC"/>
                  </a:solidFill>
                </a:rPr>
                <a:t>while</a:t>
              </a:r>
              <a:r>
                <a:t> </a:t>
              </a:r>
              <a:r>
                <a:rPr>
                  <a:solidFill>
                    <a:srgbClr val="0085CC"/>
                  </a:solidFill>
                </a:rPr>
                <a:t>not</a:t>
              </a:r>
              <a:r>
                <a:t> done:</a:t>
              </a:r>
            </a:p>
            <a:p>
              <a:pPr algn="l" defTabSz="457200">
                <a:defRPr b="0" sz="1800">
                  <a:latin typeface="Courier New"/>
                  <a:ea typeface="Courier New"/>
                  <a:cs typeface="Courier New"/>
                  <a:sym typeface="Courier New"/>
                </a:defRPr>
              </a:pPr>
              <a:r>
                <a:t>		index = seq.find(subseq, index)</a:t>
              </a:r>
            </a:p>
            <a:p>
              <a:pPr algn="l" defTabSz="457200">
                <a:defRPr b="0" sz="1800">
                  <a:latin typeface="Courier New"/>
                  <a:ea typeface="Courier New"/>
                  <a:cs typeface="Courier New"/>
                  <a:sym typeface="Courier New"/>
                </a:defRPr>
              </a:pPr>
              <a:r>
                <a:t>		</a:t>
              </a:r>
              <a:r>
                <a:rPr>
                  <a:solidFill>
                    <a:srgbClr val="0085CC"/>
                  </a:solidFill>
                </a:rPr>
                <a:t>if</a:t>
              </a:r>
              <a:r>
                <a:t> (index == -1):</a:t>
              </a:r>
            </a:p>
            <a:p>
              <a:pPr algn="l" defTabSz="457200">
                <a:defRPr b="0" sz="1800">
                  <a:latin typeface="Courier New"/>
                  <a:ea typeface="Courier New"/>
                  <a:cs typeface="Courier New"/>
                  <a:sym typeface="Courier New"/>
                </a:defRPr>
              </a:pPr>
              <a:r>
                <a:t>			done = </a:t>
              </a:r>
              <a:r>
                <a:rPr>
                  <a:solidFill>
                    <a:srgbClr val="0085CC"/>
                  </a:solidFill>
                </a:rPr>
                <a:t>True</a:t>
              </a:r>
              <a:endParaRPr>
                <a:solidFill>
                  <a:srgbClr val="0085CC"/>
                </a:solidFill>
              </a:endParaRPr>
            </a:p>
            <a:p>
              <a:pPr algn="l" defTabSz="457200">
                <a:defRPr b="0" sz="1800">
                  <a:solidFill>
                    <a:srgbClr val="0085CC"/>
                  </a:solidFill>
                  <a:latin typeface="Courier New"/>
                  <a:ea typeface="Courier New"/>
                  <a:cs typeface="Courier New"/>
                  <a:sym typeface="Courier New"/>
                </a:defRPr>
              </a:pPr>
              <a:r>
                <a:rPr>
                  <a:solidFill>
                    <a:srgbClr val="000000"/>
                  </a:solidFill>
                </a:rPr>
                <a:t>		</a:t>
              </a:r>
              <a:r>
                <a:t>else:</a:t>
              </a:r>
              <a:r>
                <a:rPr>
                  <a:solidFill>
                    <a:srgbClr val="000000"/>
                  </a:solidFill>
                </a:rPr>
                <a:t>  </a:t>
              </a:r>
              <a:endParaRPr>
                <a:solidFill>
                  <a:srgbClr val="000000"/>
                </a:solidFill>
              </a:endParaRPr>
            </a:p>
            <a:p>
              <a:pPr algn="l" defTabSz="457200">
                <a:defRPr b="0" sz="1800">
                  <a:latin typeface="Courier New"/>
                  <a:ea typeface="Courier New"/>
                  <a:cs typeface="Courier New"/>
                  <a:sym typeface="Courier New"/>
                </a:defRPr>
              </a:pPr>
              <a:r>
                <a:t>			count += 1</a:t>
              </a:r>
            </a:p>
            <a:p>
              <a:pPr algn="l" defTabSz="457200">
                <a:defRPr b="0" sz="1800">
                  <a:latin typeface="Courier New"/>
                  <a:ea typeface="Courier New"/>
                  <a:cs typeface="Courier New"/>
                  <a:sym typeface="Courier New"/>
                </a:defRPr>
              </a:pPr>
              <a:r>
                <a:t>			index += 1 </a:t>
              </a:r>
            </a:p>
            <a:p>
              <a:pPr algn="l" defTabSz="457200">
                <a:defRPr b="0" sz="1800">
                  <a:latin typeface="Courier New"/>
                  <a:ea typeface="Courier New"/>
                  <a:cs typeface="Courier New"/>
                  <a:sym typeface="Courier New"/>
                </a:defRPr>
              </a:pPr>
              <a:r>
                <a:t>	</a:t>
              </a:r>
              <a:r>
                <a:rPr>
                  <a:solidFill>
                    <a:srgbClr val="0085CC"/>
                  </a:solidFill>
                </a:rPr>
                <a:t>return</a:t>
              </a:r>
              <a:r>
                <a:t> count</a:t>
              </a:r>
            </a:p>
          </p:txBody>
        </p:sp>
        <p:sp>
          <p:nvSpPr>
            <p:cNvPr id="296" name="useful_fns.py:"/>
            <p:cNvSpPr txBox="1"/>
            <p:nvPr/>
          </p:nvSpPr>
          <p:spPr>
            <a:xfrm>
              <a:off x="0" y="-1"/>
              <a:ext cx="2248248"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defRPr sz="2000">
                  <a:latin typeface="Courier New"/>
                  <a:ea typeface="Courier New"/>
                  <a:cs typeface="Courier New"/>
                  <a:sym typeface="Courier New"/>
                </a:defRPr>
              </a:lvl1pPr>
            </a:lstStyle>
            <a:p>
              <a:pPr/>
              <a:r>
                <a:t>useful_fns.py:</a:t>
              </a:r>
            </a:p>
          </p:txBody>
        </p:sp>
      </p:grpSp>
      <p:sp>
        <p:nvSpPr>
          <p:cNvPr id="298" name="Result:…"/>
          <p:cNvSpPr txBox="1"/>
          <p:nvPr/>
        </p:nvSpPr>
        <p:spPr>
          <a:xfrm>
            <a:off x="5943419" y="6197300"/>
            <a:ext cx="5418684"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a:latin typeface="Helvetica"/>
                <a:ea typeface="Helvetica"/>
                <a:cs typeface="Helvetica"/>
                <a:sym typeface="Helvetica"/>
              </a:defRPr>
            </a:pPr>
            <a:r>
              <a:t>Result:</a:t>
            </a:r>
          </a:p>
          <a:p>
            <a:pPr algn="l" defTabSz="457200">
              <a:defRPr b="0">
                <a:latin typeface="Courier New"/>
                <a:ea typeface="Courier New"/>
                <a:cs typeface="Courier New"/>
                <a:sym typeface="Courier New"/>
              </a:defRPr>
            </a:pPr>
            <a:r>
              <a:t>&gt; python test.py</a:t>
            </a:r>
          </a:p>
          <a:p>
            <a:pPr algn="l" defTabSz="457200">
              <a:defRPr b="0">
                <a:latin typeface="Courier New"/>
                <a:ea typeface="Courier New"/>
                <a:cs typeface="Courier New"/>
                <a:sym typeface="Courier New"/>
              </a:defRPr>
            </a:pPr>
            <a:r>
              <a:t>Full sequence: CGCACGCACGCGC</a:t>
            </a:r>
          </a:p>
          <a:p>
            <a:pPr algn="l" defTabSz="457200">
              <a:defRPr b="0">
                <a:latin typeface="Courier New"/>
                <a:ea typeface="Courier New"/>
                <a:cs typeface="Courier New"/>
                <a:sym typeface="Courier New"/>
              </a:defRPr>
            </a:pPr>
            <a:r>
              <a:t>Subseq to search for: CGC</a:t>
            </a:r>
          </a:p>
          <a:p>
            <a:pPr algn="l" defTabSz="457200">
              <a:defRPr b="0">
                <a:latin typeface="Courier New"/>
                <a:ea typeface="Courier New"/>
                <a:cs typeface="Courier New"/>
                <a:sym typeface="Courier New"/>
              </a:defRPr>
            </a:pPr>
            <a:r>
              <a:t>The subseq occurs 4 times</a:t>
            </a:r>
          </a:p>
        </p:txBody>
      </p:sp>
      <p:grpSp>
        <p:nvGrpSpPr>
          <p:cNvPr id="301" name="Group"/>
          <p:cNvGrpSpPr/>
          <p:nvPr/>
        </p:nvGrpSpPr>
        <p:grpSpPr>
          <a:xfrm>
            <a:off x="5810150" y="3198041"/>
            <a:ext cx="7137279" cy="2290471"/>
            <a:chOff x="0" y="0"/>
            <a:chExt cx="7137277" cy="2290469"/>
          </a:xfrm>
        </p:grpSpPr>
        <p:sp>
          <p:nvSpPr>
            <p:cNvPr id="299" name="import useful_fns…"/>
            <p:cNvSpPr txBox="1"/>
            <p:nvPr/>
          </p:nvSpPr>
          <p:spPr>
            <a:xfrm>
              <a:off x="1278" y="385469"/>
              <a:ext cx="7136000" cy="1905001"/>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defTabSz="457200">
                <a:defRPr b="0" sz="1800">
                  <a:solidFill>
                    <a:srgbClr val="FF2600"/>
                  </a:solidFill>
                  <a:latin typeface="Courier New"/>
                  <a:ea typeface="Courier New"/>
                  <a:cs typeface="Courier New"/>
                  <a:sym typeface="Courier New"/>
                </a:defRPr>
              </a:pPr>
              <a:r>
                <a:rPr>
                  <a:solidFill>
                    <a:srgbClr val="0085CC"/>
                  </a:solidFill>
                </a:rPr>
                <a:t>import</a:t>
              </a:r>
              <a:r>
                <a:t> useful_fns</a:t>
              </a:r>
            </a:p>
            <a:p>
              <a:pPr algn="l" defTabSz="457200">
                <a:defRPr b="0" sz="1800">
                  <a:solidFill>
                    <a:srgbClr val="0433FF"/>
                  </a:solidFill>
                  <a:latin typeface="Courier New"/>
                  <a:ea typeface="Courier New"/>
                  <a:cs typeface="Courier New"/>
                  <a:sym typeface="Courier New"/>
                </a:defRPr>
              </a:pPr>
            </a:p>
            <a:p>
              <a:pPr algn="l" defTabSz="457200">
                <a:defRPr b="0" sz="1800">
                  <a:latin typeface="Courier New"/>
                  <a:ea typeface="Courier New"/>
                  <a:cs typeface="Courier New"/>
                  <a:sym typeface="Courier New"/>
                </a:defRPr>
              </a:pPr>
              <a:r>
                <a:t>seq = </a:t>
              </a:r>
              <a:r>
                <a:rPr>
                  <a:solidFill>
                    <a:srgbClr val="FF5994"/>
                  </a:solidFill>
                </a:rPr>
                <a:t>input</a:t>
              </a:r>
              <a:r>
                <a:t>("Full sequence: ")</a:t>
              </a:r>
            </a:p>
            <a:p>
              <a:pPr algn="l" defTabSz="457200">
                <a:defRPr b="0" sz="1800">
                  <a:latin typeface="Courier New"/>
                  <a:ea typeface="Courier New"/>
                  <a:cs typeface="Courier New"/>
                  <a:sym typeface="Courier New"/>
                </a:defRPr>
              </a:pPr>
              <a:r>
                <a:t>subseq = </a:t>
              </a:r>
              <a:r>
                <a:rPr>
                  <a:solidFill>
                    <a:srgbClr val="FF5994"/>
                  </a:solidFill>
                </a:rPr>
                <a:t>input</a:t>
              </a:r>
              <a:r>
                <a:t>("Subseq to search for: ")</a:t>
              </a:r>
            </a:p>
            <a:p>
              <a:pPr algn="l" defTabSz="457200">
                <a:defRPr b="0" sz="1800">
                  <a:solidFill>
                    <a:srgbClr val="FF2C79"/>
                  </a:solidFill>
                  <a:latin typeface="Courier New"/>
                  <a:ea typeface="Courier New"/>
                  <a:cs typeface="Courier New"/>
                  <a:sym typeface="Courier New"/>
                </a:defRPr>
              </a:pPr>
              <a:r>
                <a:rPr>
                  <a:solidFill>
                    <a:srgbClr val="000000"/>
                  </a:solidFill>
                </a:rPr>
                <a:t>result = </a:t>
              </a:r>
              <a:r>
                <a:rPr>
                  <a:solidFill>
                    <a:srgbClr val="FF2600"/>
                  </a:solidFill>
                </a:rPr>
                <a:t>useful_fns</a:t>
              </a:r>
              <a:r>
                <a:rPr>
                  <a:solidFill>
                    <a:srgbClr val="000000"/>
                  </a:solidFill>
                </a:rPr>
                <a:t>.</a:t>
              </a:r>
              <a:r>
                <a:t>count_occurrences</a:t>
              </a:r>
              <a:r>
                <a:rPr>
                  <a:solidFill>
                    <a:srgbClr val="000000"/>
                  </a:solidFill>
                </a:rPr>
                <a:t>(seq, subseq)</a:t>
              </a:r>
              <a:endParaRPr>
                <a:solidFill>
                  <a:srgbClr val="000000"/>
                </a:solidFill>
              </a:endParaRPr>
            </a:p>
            <a:p>
              <a:pPr algn="l" defTabSz="457200">
                <a:defRPr b="0" sz="1800">
                  <a:latin typeface="Courier New"/>
                  <a:ea typeface="Courier New"/>
                  <a:cs typeface="Courier New"/>
                  <a:sym typeface="Courier New"/>
                </a:defRPr>
              </a:pPr>
              <a:r>
                <a:rPr>
                  <a:solidFill>
                    <a:srgbClr val="0085CC"/>
                  </a:solidFill>
                </a:rPr>
                <a:t>print</a:t>
              </a:r>
              <a:r>
                <a:t> (“The subseq occurs", result, “times")</a:t>
              </a:r>
            </a:p>
          </p:txBody>
        </p:sp>
        <p:sp>
          <p:nvSpPr>
            <p:cNvPr id="300" name="test.py:"/>
            <p:cNvSpPr txBox="1"/>
            <p:nvPr/>
          </p:nvSpPr>
          <p:spPr>
            <a:xfrm>
              <a:off x="0" y="-1"/>
              <a:ext cx="1333699"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defRPr sz="2000">
                  <a:latin typeface="Courier New"/>
                  <a:ea typeface="Courier New"/>
                  <a:cs typeface="Courier New"/>
                  <a:sym typeface="Courier New"/>
                </a:defRPr>
              </a:lvl1pPr>
            </a:lstStyle>
            <a:p>
              <a:pPr/>
              <a:r>
                <a:t>test.py:</a:t>
              </a:r>
            </a:p>
          </p:txBody>
        </p:sp>
      </p:grpSp>
      <p:sp>
        <p:nvSpPr>
          <p:cNvPr id="302" name="we save the file of functions as useful_fns.py, but then import it using just the file name (no .py)."/>
          <p:cNvSpPr txBox="1"/>
          <p:nvPr/>
        </p:nvSpPr>
        <p:spPr>
          <a:xfrm>
            <a:off x="8038704" y="1958616"/>
            <a:ext cx="4377367" cy="1066801"/>
          </a:xfrm>
          <a:prstGeom prst="rect">
            <a:avLst/>
          </a:prstGeom>
          <a:solidFill>
            <a:srgbClr val="FFFFFF"/>
          </a:solidFill>
          <a:ln w="1270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b="0" sz="1800">
                <a:latin typeface="Helvetica"/>
                <a:ea typeface="Helvetica"/>
                <a:cs typeface="Helvetica"/>
                <a:sym typeface="Helvetica"/>
              </a:defRPr>
            </a:lvl1pPr>
          </a:lstStyle>
          <a:p>
            <a:pPr/>
            <a:r>
              <a:t>we save the file of functions as useful_fns.py, but then import it using just the file name (no .py).</a:t>
            </a:r>
          </a:p>
        </p:txBody>
      </p:sp>
      <p:sp>
        <p:nvSpPr>
          <p:cNvPr id="303" name="Line"/>
          <p:cNvSpPr/>
          <p:nvPr/>
        </p:nvSpPr>
        <p:spPr>
          <a:xfrm flipH="1">
            <a:off x="8358600" y="3023629"/>
            <a:ext cx="1381452" cy="734128"/>
          </a:xfrm>
          <a:prstGeom prst="line">
            <a:avLst/>
          </a:prstGeom>
          <a:ln w="635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8" grpId="3"/>
      <p:bldP build="whole" bldLvl="1" animBg="1" rev="0" advAuto="0" spid="301" grpId="2"/>
      <p:bldP build="whole" bldLvl="1" animBg="1" rev="0" advAuto="0" spid="297" grpId="1"/>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Keep your functions in a separate file"/>
          <p:cNvSpPr txBox="1"/>
          <p:nvPr>
            <p:ph type="title"/>
          </p:nvPr>
        </p:nvSpPr>
        <p:spPr>
          <a:xfrm>
            <a:off x="952500" y="254000"/>
            <a:ext cx="11099800" cy="1531991"/>
          </a:xfrm>
          <a:prstGeom prst="rect">
            <a:avLst/>
          </a:prstGeom>
        </p:spPr>
        <p:txBody>
          <a:bodyPr/>
          <a:lstStyle>
            <a:lvl1pPr>
              <a:defRPr sz="5000"/>
            </a:lvl1pPr>
          </a:lstStyle>
          <a:p>
            <a:pPr/>
            <a:r>
              <a:t>Keep your functions in a separate file</a:t>
            </a:r>
          </a:p>
        </p:txBody>
      </p:sp>
      <p:sp>
        <p:nvSpPr>
          <p:cNvPr id="306" name="If you have a set of functions you want to use in various different scripts (e.g. a function to read in a fasta file), you can save these functions in a separate file and then import them into other scripts. Example:"/>
          <p:cNvSpPr txBox="1"/>
          <p:nvPr/>
        </p:nvSpPr>
        <p:spPr>
          <a:xfrm>
            <a:off x="191044" y="1477722"/>
            <a:ext cx="12024270" cy="139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2900" indent="-342900" defTabSz="457200">
              <a:defRPr b="0" sz="2800">
                <a:latin typeface="Helvetica"/>
                <a:ea typeface="Helvetica"/>
                <a:cs typeface="Helvetica"/>
                <a:sym typeface="Helvetica"/>
              </a:defRPr>
            </a:pPr>
            <a:r>
              <a:t>If you have a set of functions you want to use in various different scripts (e.g. a function to read in a fasta file), you can save these functions in a separate file and then </a:t>
            </a:r>
            <a:r>
              <a:rPr i="1"/>
              <a:t>import</a:t>
            </a:r>
            <a:r>
              <a:t> them into other scripts. Example:</a:t>
            </a:r>
          </a:p>
        </p:txBody>
      </p:sp>
      <p:grpSp>
        <p:nvGrpSpPr>
          <p:cNvPr id="309" name="Group"/>
          <p:cNvGrpSpPr/>
          <p:nvPr/>
        </p:nvGrpSpPr>
        <p:grpSpPr>
          <a:xfrm>
            <a:off x="129910" y="3147241"/>
            <a:ext cx="5444578" cy="5147851"/>
            <a:chOff x="0" y="0"/>
            <a:chExt cx="5444577" cy="5147850"/>
          </a:xfrm>
        </p:grpSpPr>
        <p:sp>
          <p:nvSpPr>
            <p:cNvPr id="307" name="# Count (potentially overlapping)…"/>
            <p:cNvSpPr txBox="1"/>
            <p:nvPr/>
          </p:nvSpPr>
          <p:spPr>
            <a:xfrm>
              <a:off x="642" y="448850"/>
              <a:ext cx="5443936" cy="4699001"/>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defTabSz="457200">
                <a:defRPr b="0" i="1" sz="1800">
                  <a:solidFill>
                    <a:srgbClr val="89A24C"/>
                  </a:solidFill>
                  <a:latin typeface="Courier New"/>
                  <a:ea typeface="Courier New"/>
                  <a:cs typeface="Courier New"/>
                  <a:sym typeface="Courier New"/>
                </a:defRPr>
              </a:pPr>
              <a:r>
                <a:t># Count (potentially overlapping) </a:t>
              </a:r>
            </a:p>
            <a:p>
              <a:pPr algn="l" defTabSz="457200">
                <a:defRPr b="0" i="1" sz="1800">
                  <a:solidFill>
                    <a:srgbClr val="89A24C"/>
                  </a:solidFill>
                  <a:latin typeface="Courier New"/>
                  <a:ea typeface="Courier New"/>
                  <a:cs typeface="Courier New"/>
                  <a:sym typeface="Courier New"/>
                </a:defRPr>
              </a:pPr>
              <a:r>
                <a:t>#  instances of a subsequence in </a:t>
              </a:r>
            </a:p>
            <a:p>
              <a:pPr algn="l" defTabSz="457200">
                <a:defRPr b="0" i="1" sz="1800">
                  <a:solidFill>
                    <a:srgbClr val="89A24C"/>
                  </a:solidFill>
                  <a:latin typeface="Courier New"/>
                  <a:ea typeface="Courier New"/>
                  <a:cs typeface="Courier New"/>
                  <a:sym typeface="Courier New"/>
                </a:defRPr>
              </a:pPr>
              <a:r>
                <a:t>#  a string</a:t>
              </a:r>
            </a:p>
            <a:p>
              <a:pPr algn="l" defTabSz="457200">
                <a:defRPr b="0" sz="1800">
                  <a:solidFill>
                    <a:srgbClr val="FF2C79"/>
                  </a:solidFill>
                  <a:latin typeface="Courier New"/>
                  <a:ea typeface="Courier New"/>
                  <a:cs typeface="Courier New"/>
                  <a:sym typeface="Courier New"/>
                </a:defRPr>
              </a:pPr>
              <a:r>
                <a:rPr>
                  <a:solidFill>
                    <a:srgbClr val="0085CC"/>
                  </a:solidFill>
                </a:rPr>
                <a:t>def</a:t>
              </a:r>
              <a:r>
                <a:rPr>
                  <a:solidFill>
                    <a:srgbClr val="000000"/>
                  </a:solidFill>
                </a:rPr>
                <a:t> </a:t>
              </a:r>
              <a:r>
                <a:t>count_occurrences</a:t>
              </a:r>
              <a:r>
                <a:rPr>
                  <a:solidFill>
                    <a:srgbClr val="000000"/>
                  </a:solidFill>
                </a:rPr>
                <a:t>(seq, subseq):</a:t>
              </a:r>
              <a:endParaRPr>
                <a:solidFill>
                  <a:srgbClr val="000000"/>
                </a:solidFill>
              </a:endParaRPr>
            </a:p>
            <a:p>
              <a:pPr algn="l" defTabSz="457200">
                <a:defRPr b="0" sz="1800">
                  <a:latin typeface="Courier New"/>
                  <a:ea typeface="Courier New"/>
                  <a:cs typeface="Courier New"/>
                  <a:sym typeface="Courier New"/>
                </a:defRPr>
              </a:pPr>
              <a:r>
                <a:t>	seq = seq.upper()</a:t>
              </a:r>
            </a:p>
            <a:p>
              <a:pPr algn="l" defTabSz="457200">
                <a:defRPr b="0" sz="1800">
                  <a:latin typeface="Courier New"/>
                  <a:ea typeface="Courier New"/>
                  <a:cs typeface="Courier New"/>
                  <a:sym typeface="Courier New"/>
                </a:defRPr>
              </a:pPr>
              <a:r>
                <a:t>	subseq = subseq.upper()</a:t>
              </a:r>
            </a:p>
            <a:p>
              <a:pPr algn="l" defTabSz="457200">
                <a:defRPr b="0" sz="1800">
                  <a:latin typeface="Courier New"/>
                  <a:ea typeface="Courier New"/>
                  <a:cs typeface="Courier New"/>
                  <a:sym typeface="Courier New"/>
                </a:defRPr>
              </a:pPr>
              <a:r>
                <a:t>	count = 0</a:t>
              </a:r>
            </a:p>
            <a:p>
              <a:pPr algn="l" defTabSz="457200">
                <a:defRPr b="0" sz="1800">
                  <a:latin typeface="Courier New"/>
                  <a:ea typeface="Courier New"/>
                  <a:cs typeface="Courier New"/>
                  <a:sym typeface="Courier New"/>
                </a:defRPr>
              </a:pPr>
              <a:r>
                <a:t>	index = 0</a:t>
              </a:r>
            </a:p>
            <a:p>
              <a:pPr algn="l" defTabSz="457200">
                <a:defRPr b="0" sz="1800">
                  <a:latin typeface="Courier New"/>
                  <a:ea typeface="Courier New"/>
                  <a:cs typeface="Courier New"/>
                  <a:sym typeface="Courier New"/>
                </a:defRPr>
              </a:pPr>
              <a:r>
                <a:t>	done = </a:t>
              </a:r>
              <a:r>
                <a:rPr>
                  <a:solidFill>
                    <a:srgbClr val="0085CC"/>
                  </a:solidFill>
                </a:rPr>
                <a:t>False</a:t>
              </a:r>
              <a:endParaRPr>
                <a:solidFill>
                  <a:srgbClr val="0085CC"/>
                </a:solidFill>
              </a:endParaRPr>
            </a:p>
            <a:p>
              <a:pPr algn="l" defTabSz="457200">
                <a:defRPr b="0" sz="1800">
                  <a:latin typeface="Courier New"/>
                  <a:ea typeface="Courier New"/>
                  <a:cs typeface="Courier New"/>
                  <a:sym typeface="Courier New"/>
                </a:defRPr>
              </a:pPr>
              <a:r>
                <a:t>	</a:t>
              </a:r>
              <a:r>
                <a:rPr>
                  <a:solidFill>
                    <a:srgbClr val="0085CC"/>
                  </a:solidFill>
                </a:rPr>
                <a:t>while</a:t>
              </a:r>
              <a:r>
                <a:t> </a:t>
              </a:r>
              <a:r>
                <a:rPr>
                  <a:solidFill>
                    <a:srgbClr val="0085CC"/>
                  </a:solidFill>
                </a:rPr>
                <a:t>not</a:t>
              </a:r>
              <a:r>
                <a:t> done:</a:t>
              </a:r>
            </a:p>
            <a:p>
              <a:pPr algn="l" defTabSz="457200">
                <a:defRPr b="0" sz="1800">
                  <a:latin typeface="Courier New"/>
                  <a:ea typeface="Courier New"/>
                  <a:cs typeface="Courier New"/>
                  <a:sym typeface="Courier New"/>
                </a:defRPr>
              </a:pPr>
              <a:r>
                <a:t>		index = seq.find(subseq, index)</a:t>
              </a:r>
            </a:p>
            <a:p>
              <a:pPr algn="l" defTabSz="457200">
                <a:defRPr b="0" sz="1800">
                  <a:latin typeface="Courier New"/>
                  <a:ea typeface="Courier New"/>
                  <a:cs typeface="Courier New"/>
                  <a:sym typeface="Courier New"/>
                </a:defRPr>
              </a:pPr>
              <a:r>
                <a:t>		</a:t>
              </a:r>
              <a:r>
                <a:rPr>
                  <a:solidFill>
                    <a:srgbClr val="0085CC"/>
                  </a:solidFill>
                </a:rPr>
                <a:t>if</a:t>
              </a:r>
              <a:r>
                <a:t> (index == -1):</a:t>
              </a:r>
            </a:p>
            <a:p>
              <a:pPr algn="l" defTabSz="457200">
                <a:defRPr b="0" sz="1800">
                  <a:latin typeface="Courier New"/>
                  <a:ea typeface="Courier New"/>
                  <a:cs typeface="Courier New"/>
                  <a:sym typeface="Courier New"/>
                </a:defRPr>
              </a:pPr>
              <a:r>
                <a:t>			done = </a:t>
              </a:r>
              <a:r>
                <a:rPr>
                  <a:solidFill>
                    <a:srgbClr val="0085CC"/>
                  </a:solidFill>
                </a:rPr>
                <a:t>True</a:t>
              </a:r>
              <a:endParaRPr>
                <a:solidFill>
                  <a:srgbClr val="0085CC"/>
                </a:solidFill>
              </a:endParaRPr>
            </a:p>
            <a:p>
              <a:pPr algn="l" defTabSz="457200">
                <a:defRPr b="0" sz="1800">
                  <a:solidFill>
                    <a:srgbClr val="0085CC"/>
                  </a:solidFill>
                  <a:latin typeface="Courier New"/>
                  <a:ea typeface="Courier New"/>
                  <a:cs typeface="Courier New"/>
                  <a:sym typeface="Courier New"/>
                </a:defRPr>
              </a:pPr>
              <a:r>
                <a:rPr>
                  <a:solidFill>
                    <a:srgbClr val="000000"/>
                  </a:solidFill>
                </a:rPr>
                <a:t>		</a:t>
              </a:r>
              <a:r>
                <a:t>else:</a:t>
              </a:r>
              <a:r>
                <a:rPr>
                  <a:solidFill>
                    <a:srgbClr val="000000"/>
                  </a:solidFill>
                </a:rPr>
                <a:t>  </a:t>
              </a:r>
              <a:endParaRPr>
                <a:solidFill>
                  <a:srgbClr val="000000"/>
                </a:solidFill>
              </a:endParaRPr>
            </a:p>
            <a:p>
              <a:pPr algn="l" defTabSz="457200">
                <a:defRPr b="0" sz="1800">
                  <a:latin typeface="Courier New"/>
                  <a:ea typeface="Courier New"/>
                  <a:cs typeface="Courier New"/>
                  <a:sym typeface="Courier New"/>
                </a:defRPr>
              </a:pPr>
              <a:r>
                <a:t>			count += 1</a:t>
              </a:r>
            </a:p>
            <a:p>
              <a:pPr algn="l" defTabSz="457200">
                <a:defRPr b="0" sz="1800">
                  <a:latin typeface="Courier New"/>
                  <a:ea typeface="Courier New"/>
                  <a:cs typeface="Courier New"/>
                  <a:sym typeface="Courier New"/>
                </a:defRPr>
              </a:pPr>
              <a:r>
                <a:t>			index += 1 </a:t>
              </a:r>
            </a:p>
            <a:p>
              <a:pPr algn="l" defTabSz="457200">
                <a:defRPr b="0" sz="1800">
                  <a:latin typeface="Courier New"/>
                  <a:ea typeface="Courier New"/>
                  <a:cs typeface="Courier New"/>
                  <a:sym typeface="Courier New"/>
                </a:defRPr>
              </a:pPr>
              <a:r>
                <a:t>	</a:t>
              </a:r>
              <a:r>
                <a:rPr>
                  <a:solidFill>
                    <a:srgbClr val="0085CC"/>
                  </a:solidFill>
                </a:rPr>
                <a:t>return</a:t>
              </a:r>
              <a:r>
                <a:t> count</a:t>
              </a:r>
            </a:p>
          </p:txBody>
        </p:sp>
        <p:sp>
          <p:nvSpPr>
            <p:cNvPr id="308" name="useful_fns.py:"/>
            <p:cNvSpPr txBox="1"/>
            <p:nvPr/>
          </p:nvSpPr>
          <p:spPr>
            <a:xfrm>
              <a:off x="0" y="-1"/>
              <a:ext cx="2248248"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defRPr sz="2000">
                  <a:latin typeface="Courier New"/>
                  <a:ea typeface="Courier New"/>
                  <a:cs typeface="Courier New"/>
                  <a:sym typeface="Courier New"/>
                </a:defRPr>
              </a:lvl1pPr>
            </a:lstStyle>
            <a:p>
              <a:pPr/>
              <a:r>
                <a:t>useful_fns.py:</a:t>
              </a:r>
            </a:p>
          </p:txBody>
        </p:sp>
      </p:grpSp>
      <p:sp>
        <p:nvSpPr>
          <p:cNvPr id="310" name="Result:…"/>
          <p:cNvSpPr txBox="1"/>
          <p:nvPr/>
        </p:nvSpPr>
        <p:spPr>
          <a:xfrm>
            <a:off x="5943419" y="6197300"/>
            <a:ext cx="5418684"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a:latin typeface="Helvetica"/>
                <a:ea typeface="Helvetica"/>
                <a:cs typeface="Helvetica"/>
                <a:sym typeface="Helvetica"/>
              </a:defRPr>
            </a:pPr>
            <a:r>
              <a:t>Result:</a:t>
            </a:r>
          </a:p>
          <a:p>
            <a:pPr algn="l" defTabSz="457200">
              <a:defRPr b="0">
                <a:latin typeface="Courier New"/>
                <a:ea typeface="Courier New"/>
                <a:cs typeface="Courier New"/>
                <a:sym typeface="Courier New"/>
              </a:defRPr>
            </a:pPr>
            <a:r>
              <a:t>&gt; python test.py</a:t>
            </a:r>
          </a:p>
          <a:p>
            <a:pPr algn="l" defTabSz="457200">
              <a:defRPr b="0">
                <a:latin typeface="Courier New"/>
                <a:ea typeface="Courier New"/>
                <a:cs typeface="Courier New"/>
                <a:sym typeface="Courier New"/>
              </a:defRPr>
            </a:pPr>
            <a:r>
              <a:t>Full sequence: CGCACGCACGCGC</a:t>
            </a:r>
          </a:p>
          <a:p>
            <a:pPr algn="l" defTabSz="457200">
              <a:defRPr b="0">
                <a:latin typeface="Courier New"/>
                <a:ea typeface="Courier New"/>
                <a:cs typeface="Courier New"/>
                <a:sym typeface="Courier New"/>
              </a:defRPr>
            </a:pPr>
            <a:r>
              <a:t>Subseq to search for: CGC</a:t>
            </a:r>
          </a:p>
          <a:p>
            <a:pPr algn="l" defTabSz="457200">
              <a:defRPr b="0">
                <a:latin typeface="Courier New"/>
                <a:ea typeface="Courier New"/>
                <a:cs typeface="Courier New"/>
                <a:sym typeface="Courier New"/>
              </a:defRPr>
            </a:pPr>
            <a:r>
              <a:t>The subseq occurs 4 times</a:t>
            </a:r>
          </a:p>
        </p:txBody>
      </p:sp>
      <p:grpSp>
        <p:nvGrpSpPr>
          <p:cNvPr id="313" name="Group"/>
          <p:cNvGrpSpPr/>
          <p:nvPr/>
        </p:nvGrpSpPr>
        <p:grpSpPr>
          <a:xfrm>
            <a:off x="5810150" y="3198041"/>
            <a:ext cx="7137279" cy="2290471"/>
            <a:chOff x="0" y="0"/>
            <a:chExt cx="7137277" cy="2290469"/>
          </a:xfrm>
        </p:grpSpPr>
        <p:sp>
          <p:nvSpPr>
            <p:cNvPr id="311" name="import useful_fns…"/>
            <p:cNvSpPr txBox="1"/>
            <p:nvPr/>
          </p:nvSpPr>
          <p:spPr>
            <a:xfrm>
              <a:off x="1278" y="385469"/>
              <a:ext cx="7136000" cy="1905001"/>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defTabSz="457200">
                <a:defRPr b="0" sz="1800">
                  <a:solidFill>
                    <a:srgbClr val="FF2600"/>
                  </a:solidFill>
                  <a:latin typeface="Courier New"/>
                  <a:ea typeface="Courier New"/>
                  <a:cs typeface="Courier New"/>
                  <a:sym typeface="Courier New"/>
                </a:defRPr>
              </a:pPr>
              <a:r>
                <a:rPr>
                  <a:solidFill>
                    <a:srgbClr val="0085CC"/>
                  </a:solidFill>
                </a:rPr>
                <a:t>import</a:t>
              </a:r>
              <a:r>
                <a:t> useful_fns</a:t>
              </a:r>
            </a:p>
            <a:p>
              <a:pPr algn="l" defTabSz="457200">
                <a:defRPr b="0" sz="1800">
                  <a:solidFill>
                    <a:srgbClr val="0433FF"/>
                  </a:solidFill>
                  <a:latin typeface="Courier New"/>
                  <a:ea typeface="Courier New"/>
                  <a:cs typeface="Courier New"/>
                  <a:sym typeface="Courier New"/>
                </a:defRPr>
              </a:pPr>
            </a:p>
            <a:p>
              <a:pPr algn="l" defTabSz="457200">
                <a:defRPr b="0" sz="1800">
                  <a:latin typeface="Courier New"/>
                  <a:ea typeface="Courier New"/>
                  <a:cs typeface="Courier New"/>
                  <a:sym typeface="Courier New"/>
                </a:defRPr>
              </a:pPr>
              <a:r>
                <a:t>seq = </a:t>
              </a:r>
              <a:r>
                <a:rPr>
                  <a:solidFill>
                    <a:srgbClr val="FF5994"/>
                  </a:solidFill>
                </a:rPr>
                <a:t>input</a:t>
              </a:r>
              <a:r>
                <a:t>("Full sequence: ")</a:t>
              </a:r>
            </a:p>
            <a:p>
              <a:pPr algn="l" defTabSz="457200">
                <a:defRPr b="0" sz="1800">
                  <a:latin typeface="Courier New"/>
                  <a:ea typeface="Courier New"/>
                  <a:cs typeface="Courier New"/>
                  <a:sym typeface="Courier New"/>
                </a:defRPr>
              </a:pPr>
              <a:r>
                <a:t>subseq = </a:t>
              </a:r>
              <a:r>
                <a:rPr>
                  <a:solidFill>
                    <a:srgbClr val="FF5994"/>
                  </a:solidFill>
                </a:rPr>
                <a:t>input</a:t>
              </a:r>
              <a:r>
                <a:t>("Subseq to search for: ")</a:t>
              </a:r>
            </a:p>
            <a:p>
              <a:pPr algn="l" defTabSz="457200">
                <a:defRPr b="0" sz="1800">
                  <a:solidFill>
                    <a:srgbClr val="FF2C79"/>
                  </a:solidFill>
                  <a:latin typeface="Courier New"/>
                  <a:ea typeface="Courier New"/>
                  <a:cs typeface="Courier New"/>
                  <a:sym typeface="Courier New"/>
                </a:defRPr>
              </a:pPr>
              <a:r>
                <a:rPr>
                  <a:solidFill>
                    <a:srgbClr val="000000"/>
                  </a:solidFill>
                </a:rPr>
                <a:t>result = </a:t>
              </a:r>
              <a:r>
                <a:rPr>
                  <a:solidFill>
                    <a:srgbClr val="FF2600"/>
                  </a:solidFill>
                </a:rPr>
                <a:t>useful_fns</a:t>
              </a:r>
              <a:r>
                <a:rPr>
                  <a:solidFill>
                    <a:srgbClr val="000000"/>
                  </a:solidFill>
                </a:rPr>
                <a:t>.</a:t>
              </a:r>
              <a:r>
                <a:t>count_occurrences</a:t>
              </a:r>
              <a:r>
                <a:rPr>
                  <a:solidFill>
                    <a:srgbClr val="000000"/>
                  </a:solidFill>
                </a:rPr>
                <a:t>(seq, subseq)</a:t>
              </a:r>
              <a:endParaRPr>
                <a:solidFill>
                  <a:srgbClr val="000000"/>
                </a:solidFill>
              </a:endParaRPr>
            </a:p>
            <a:p>
              <a:pPr algn="l" defTabSz="457200">
                <a:defRPr b="0" sz="1800">
                  <a:latin typeface="Courier New"/>
                  <a:ea typeface="Courier New"/>
                  <a:cs typeface="Courier New"/>
                  <a:sym typeface="Courier New"/>
                </a:defRPr>
              </a:pPr>
              <a:r>
                <a:rPr>
                  <a:solidFill>
                    <a:srgbClr val="0085CC"/>
                  </a:solidFill>
                </a:rPr>
                <a:t>print</a:t>
              </a:r>
              <a:r>
                <a:t> (“The subseq occurs", result, “times")</a:t>
              </a:r>
            </a:p>
          </p:txBody>
        </p:sp>
        <p:sp>
          <p:nvSpPr>
            <p:cNvPr id="312" name="test.py:"/>
            <p:cNvSpPr txBox="1"/>
            <p:nvPr/>
          </p:nvSpPr>
          <p:spPr>
            <a:xfrm>
              <a:off x="0" y="-1"/>
              <a:ext cx="1333699"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defRPr sz="2000">
                  <a:latin typeface="Courier New"/>
                  <a:ea typeface="Courier New"/>
                  <a:cs typeface="Courier New"/>
                  <a:sym typeface="Courier New"/>
                </a:defRPr>
              </a:lvl1pPr>
            </a:lstStyle>
            <a:p>
              <a:pPr/>
              <a:r>
                <a:t>test.py:</a:t>
              </a:r>
            </a:p>
          </p:txBody>
        </p:sp>
      </p:grpSp>
      <p:sp>
        <p:nvSpPr>
          <p:cNvPr id="314" name="we save the file of functions as useful_fns.py, but then import it using just the file name (no .py)."/>
          <p:cNvSpPr txBox="1"/>
          <p:nvPr/>
        </p:nvSpPr>
        <p:spPr>
          <a:xfrm>
            <a:off x="8038704" y="1958616"/>
            <a:ext cx="4377367" cy="1066801"/>
          </a:xfrm>
          <a:prstGeom prst="rect">
            <a:avLst/>
          </a:prstGeom>
          <a:solidFill>
            <a:srgbClr val="FFFFFF"/>
          </a:solidFill>
          <a:ln w="1270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b="0" sz="1800">
                <a:latin typeface="Helvetica"/>
                <a:ea typeface="Helvetica"/>
                <a:cs typeface="Helvetica"/>
                <a:sym typeface="Helvetica"/>
              </a:defRPr>
            </a:lvl1pPr>
          </a:lstStyle>
          <a:p>
            <a:pPr/>
            <a:r>
              <a:t>we save the file of functions as useful_fns.py, but then import it using just the file name (no .py).</a:t>
            </a:r>
          </a:p>
        </p:txBody>
      </p:sp>
      <p:sp>
        <p:nvSpPr>
          <p:cNvPr id="315" name="Then we can access the functions in this file by saying useful_fns.functionName()"/>
          <p:cNvSpPr txBox="1"/>
          <p:nvPr/>
        </p:nvSpPr>
        <p:spPr>
          <a:xfrm>
            <a:off x="8099530" y="5579031"/>
            <a:ext cx="3650920" cy="1003301"/>
          </a:xfrm>
          <a:prstGeom prst="rect">
            <a:avLst/>
          </a:prstGeom>
          <a:solidFill>
            <a:srgbClr val="FFFFFF"/>
          </a:solidFill>
          <a:ln w="889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sz="1800">
                <a:latin typeface="Helvetica"/>
                <a:ea typeface="Helvetica"/>
                <a:cs typeface="Helvetica"/>
                <a:sym typeface="Helvetica"/>
              </a:defRPr>
            </a:pPr>
            <a:r>
              <a:t>Then we can access the functions in this file by saying </a:t>
            </a:r>
            <a:r>
              <a:rPr>
                <a:latin typeface="Courier New"/>
                <a:ea typeface="Courier New"/>
                <a:cs typeface="Courier New"/>
                <a:sym typeface="Courier New"/>
              </a:rPr>
              <a:t>useful_fns.</a:t>
            </a:r>
            <a:r>
              <a:rPr i="1">
                <a:latin typeface="Courier New"/>
                <a:ea typeface="Courier New"/>
                <a:cs typeface="Courier New"/>
                <a:sym typeface="Courier New"/>
              </a:rPr>
              <a:t>functionName()</a:t>
            </a:r>
          </a:p>
        </p:txBody>
      </p:sp>
      <p:sp>
        <p:nvSpPr>
          <p:cNvPr id="316" name="Line"/>
          <p:cNvSpPr/>
          <p:nvPr/>
        </p:nvSpPr>
        <p:spPr>
          <a:xfrm flipH="1">
            <a:off x="8358600" y="3023629"/>
            <a:ext cx="1381452" cy="734128"/>
          </a:xfrm>
          <a:prstGeom prst="line">
            <a:avLst/>
          </a:prstGeom>
          <a:ln w="635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317" name="Line"/>
          <p:cNvSpPr/>
          <p:nvPr/>
        </p:nvSpPr>
        <p:spPr>
          <a:xfrm flipH="1" flipV="1">
            <a:off x="8174055" y="4929258"/>
            <a:ext cx="628559" cy="628560"/>
          </a:xfrm>
          <a:prstGeom prst="line">
            <a:avLst/>
          </a:prstGeom>
          <a:ln w="635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Why keep functions in a separate file?"/>
          <p:cNvSpPr txBox="1"/>
          <p:nvPr>
            <p:ph type="title"/>
          </p:nvPr>
        </p:nvSpPr>
        <p:spPr>
          <a:xfrm>
            <a:off x="679616" y="254000"/>
            <a:ext cx="11645568" cy="2159000"/>
          </a:xfrm>
          <a:prstGeom prst="rect">
            <a:avLst/>
          </a:prstGeom>
        </p:spPr>
        <p:txBody>
          <a:bodyPr/>
          <a:lstStyle>
            <a:lvl1pPr>
              <a:defRPr sz="5000"/>
            </a:lvl1pPr>
          </a:lstStyle>
          <a:p>
            <a:pPr/>
            <a:r>
              <a:t>Why keep functions in a separate file?</a:t>
            </a:r>
          </a:p>
        </p:txBody>
      </p:sp>
      <p:sp>
        <p:nvSpPr>
          <p:cNvPr id="320" name="if we ever need to change it (e.g. we find a bug), we only need to change it once, and all other scripts that use it will automatically be up to date…"/>
          <p:cNvSpPr txBox="1"/>
          <p:nvPr>
            <p:ph type="body" idx="1"/>
          </p:nvPr>
        </p:nvSpPr>
        <p:spPr>
          <a:xfrm>
            <a:off x="602546" y="2101940"/>
            <a:ext cx="11099801" cy="4750771"/>
          </a:xfrm>
          <a:prstGeom prst="rect">
            <a:avLst/>
          </a:prstGeom>
        </p:spPr>
        <p:txBody>
          <a:bodyPr anchor="t"/>
          <a:lstStyle/>
          <a:p>
            <a:pPr marL="422275" indent="-422275" defTabSz="434340">
              <a:spcBef>
                <a:spcPts val="0"/>
              </a:spcBef>
              <a:defRPr sz="3040">
                <a:latin typeface="Helvetica"/>
                <a:ea typeface="Helvetica"/>
                <a:cs typeface="Helvetica"/>
                <a:sym typeface="Helvetica"/>
              </a:defRPr>
            </a:pPr>
            <a:r>
              <a:t>if we ever need to change it (e.g. we find a bug), we only need to change it once, and all other scripts that use it will automatically be up to date</a:t>
            </a:r>
          </a:p>
          <a:p>
            <a:pPr lvl="1" marL="844550" indent="-422275" defTabSz="434340">
              <a:spcBef>
                <a:spcPts val="0"/>
              </a:spcBef>
              <a:defRPr sz="3040">
                <a:latin typeface="Helvetica"/>
                <a:ea typeface="Helvetica"/>
                <a:cs typeface="Helvetica"/>
                <a:sym typeface="Helvetica"/>
              </a:defRPr>
            </a:pPr>
            <a:r>
              <a:t>If we just copied and pasted this code into each script, we'd have to go through and fix every instance</a:t>
            </a:r>
          </a:p>
          <a:p>
            <a:pPr marL="422275" indent="-422275" defTabSz="434340">
              <a:spcBef>
                <a:spcPts val="0"/>
              </a:spcBef>
              <a:defRPr sz="3040">
                <a:latin typeface="Helvetica"/>
                <a:ea typeface="Helvetica"/>
                <a:cs typeface="Helvetica"/>
                <a:sym typeface="Helvetica"/>
              </a:defRPr>
            </a:pPr>
          </a:p>
          <a:p>
            <a:pPr marL="422275" indent="-422275" defTabSz="434340">
              <a:spcBef>
                <a:spcPts val="0"/>
              </a:spcBef>
              <a:defRPr sz="3040">
                <a:latin typeface="Helvetica"/>
                <a:ea typeface="Helvetica"/>
                <a:cs typeface="Helvetica"/>
                <a:sym typeface="Helvetica"/>
              </a:defRPr>
            </a:pPr>
            <a:r>
              <a:t>Note, if we want to use one piece of code that works for many situations, we have to make it as generic as possible. That is, we want to write it in such a way that it will work for pretty much any situation we can imagine. </a:t>
            </a:r>
          </a:p>
        </p:txBody>
      </p:sp>
      <p:pic>
        <p:nvPicPr>
          <p:cNvPr id="321" name="MathTypeEquation.pdf" descr="MathTypeEquation.pdf"/>
          <p:cNvPicPr>
            <a:picLocks noChangeAspect="1"/>
          </p:cNvPicPr>
          <p:nvPr/>
        </p:nvPicPr>
        <p:blipFill>
          <a:blip r:embed="rId3">
            <a:extLst/>
          </a:blip>
          <a:stretch>
            <a:fillRect/>
          </a:stretch>
        </p:blipFill>
        <p:spPr>
          <a:xfrm>
            <a:off x="6445250" y="4794250"/>
            <a:ext cx="114300" cy="165100"/>
          </a:xfrm>
          <a:prstGeom prst="rect">
            <a:avLst/>
          </a:prstGeom>
          <a:ln w="12700">
            <a:miter lim="400000"/>
          </a:ln>
        </p:spPr>
      </p:pic>
      <p:sp>
        <p:nvSpPr>
          <p:cNvPr id="322" name="# non-generic functions…"/>
          <p:cNvSpPr txBox="1"/>
          <p:nvPr/>
        </p:nvSpPr>
        <p:spPr>
          <a:xfrm>
            <a:off x="270223" y="7135232"/>
            <a:ext cx="537789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i="1">
                <a:solidFill>
                  <a:srgbClr val="637538"/>
                </a:solidFill>
                <a:latin typeface="Courier New"/>
                <a:ea typeface="Courier New"/>
                <a:cs typeface="Courier New"/>
                <a:sym typeface="Courier New"/>
              </a:defRPr>
            </a:pPr>
            <a:r>
              <a:t># non-generic functions</a:t>
            </a:r>
          </a:p>
          <a:p>
            <a:pPr algn="l" defTabSz="457200">
              <a:defRPr b="0">
                <a:solidFill>
                  <a:srgbClr val="FF2C79"/>
                </a:solidFill>
                <a:latin typeface="Courier New"/>
                <a:ea typeface="Courier New"/>
                <a:cs typeface="Courier New"/>
                <a:sym typeface="Courier New"/>
              </a:defRPr>
            </a:pPr>
            <a:r>
              <a:rPr>
                <a:solidFill>
                  <a:srgbClr val="0085CC"/>
                </a:solidFill>
              </a:rPr>
              <a:t>def</a:t>
            </a:r>
            <a:r>
              <a:rPr>
                <a:solidFill>
                  <a:srgbClr val="000000"/>
                </a:solidFill>
              </a:rPr>
              <a:t> </a:t>
            </a:r>
            <a:r>
              <a:t>multiply_three</a:t>
            </a:r>
            <a:r>
              <a:rPr>
                <a:solidFill>
                  <a:srgbClr val="000000"/>
                </a:solidFill>
              </a:rPr>
              <a:t>(int_var):</a:t>
            </a:r>
            <a:endParaRPr>
              <a:solidFill>
                <a:srgbClr val="000000"/>
              </a:solidFill>
            </a:endParaRPr>
          </a:p>
          <a:p>
            <a:pPr algn="l" defTabSz="457200">
              <a:defRPr b="0">
                <a:latin typeface="Courier New"/>
                <a:ea typeface="Courier New"/>
                <a:cs typeface="Courier New"/>
                <a:sym typeface="Courier New"/>
              </a:defRPr>
            </a:pPr>
            <a:r>
              <a:t>	return int_var * 3</a:t>
            </a:r>
          </a:p>
          <a:p>
            <a:pPr algn="l" defTabSz="457200">
              <a:defRPr b="0">
                <a:latin typeface="Courier New"/>
                <a:ea typeface="Courier New"/>
                <a:cs typeface="Courier New"/>
                <a:sym typeface="Courier New"/>
              </a:defRPr>
            </a:pPr>
          </a:p>
          <a:p>
            <a:pPr algn="l" defTabSz="457200">
              <a:defRPr b="0">
                <a:solidFill>
                  <a:srgbClr val="FF2C79"/>
                </a:solidFill>
                <a:latin typeface="Courier New"/>
                <a:ea typeface="Courier New"/>
                <a:cs typeface="Courier New"/>
                <a:sym typeface="Courier New"/>
              </a:defRPr>
            </a:pPr>
            <a:r>
              <a:rPr>
                <a:solidFill>
                  <a:srgbClr val="0085CC"/>
                </a:solidFill>
              </a:rPr>
              <a:t>def</a:t>
            </a:r>
            <a:r>
              <a:rPr>
                <a:solidFill>
                  <a:srgbClr val="000000"/>
                </a:solidFill>
              </a:rPr>
              <a:t> </a:t>
            </a:r>
            <a:r>
              <a:t>multiply_two</a:t>
            </a:r>
            <a:r>
              <a:rPr>
                <a:solidFill>
                  <a:srgbClr val="000000"/>
                </a:solidFill>
              </a:rPr>
              <a:t>(int_var):</a:t>
            </a:r>
            <a:endParaRPr>
              <a:solidFill>
                <a:srgbClr val="000000"/>
              </a:solidFill>
            </a:endParaRPr>
          </a:p>
          <a:p>
            <a:pPr algn="l" defTabSz="457200">
              <a:defRPr b="0">
                <a:latin typeface="Courier New"/>
                <a:ea typeface="Courier New"/>
                <a:cs typeface="Courier New"/>
                <a:sym typeface="Courier New"/>
              </a:defRPr>
            </a:pPr>
            <a:r>
              <a:t>	return int_var * 2</a:t>
            </a:r>
          </a:p>
        </p:txBody>
      </p:sp>
      <p:sp>
        <p:nvSpPr>
          <p:cNvPr id="323" name="# improved generic function…"/>
          <p:cNvSpPr txBox="1"/>
          <p:nvPr/>
        </p:nvSpPr>
        <p:spPr>
          <a:xfrm>
            <a:off x="6193515" y="7126867"/>
            <a:ext cx="6724849"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i="1" sz="2600">
                <a:solidFill>
                  <a:srgbClr val="637538"/>
                </a:solidFill>
                <a:latin typeface="Courier New"/>
                <a:ea typeface="Courier New"/>
                <a:cs typeface="Courier New"/>
                <a:sym typeface="Courier New"/>
              </a:defRPr>
            </a:pPr>
            <a:r>
              <a:t># improved generic function</a:t>
            </a:r>
          </a:p>
          <a:p>
            <a:pPr algn="l" defTabSz="457200">
              <a:defRPr b="0" sz="2600">
                <a:solidFill>
                  <a:srgbClr val="FF2C79"/>
                </a:solidFill>
                <a:latin typeface="Courier New"/>
                <a:ea typeface="Courier New"/>
                <a:cs typeface="Courier New"/>
                <a:sym typeface="Courier New"/>
              </a:defRPr>
            </a:pPr>
            <a:r>
              <a:rPr>
                <a:solidFill>
                  <a:srgbClr val="0085CC"/>
                </a:solidFill>
              </a:rPr>
              <a:t>def</a:t>
            </a:r>
            <a:r>
              <a:rPr>
                <a:solidFill>
                  <a:srgbClr val="000000"/>
                </a:solidFill>
              </a:rPr>
              <a:t> </a:t>
            </a:r>
            <a:r>
              <a:t>multiply</a:t>
            </a:r>
            <a:r>
              <a:rPr>
                <a:solidFill>
                  <a:srgbClr val="000000"/>
                </a:solidFill>
              </a:rPr>
              <a:t>(int_var1, int_var2):</a:t>
            </a:r>
            <a:endParaRPr>
              <a:solidFill>
                <a:srgbClr val="000000"/>
              </a:solidFill>
            </a:endParaRPr>
          </a:p>
          <a:p>
            <a:pPr algn="l" defTabSz="457200">
              <a:defRPr b="0" sz="2600">
                <a:latin typeface="Courier New"/>
                <a:ea typeface="Courier New"/>
                <a:cs typeface="Courier New"/>
                <a:sym typeface="Courier New"/>
              </a:defRPr>
            </a:pPr>
            <a:r>
              <a:t>	return int_var1 * int_var2</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2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2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2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2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3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3" fill="hold">
                                  <p:stCondLst>
                                    <p:cond delay="0"/>
                                  </p:stCondLst>
                                  <p:iterate type="el" backwards="0">
                                    <p:tmAbs val="0"/>
                                  </p:iterate>
                                  <p:childTnLst>
                                    <p:set>
                                      <p:cBhvr>
                                        <p:cTn id="28" fill="hold"/>
                                        <p:tgtEl>
                                          <p:spTgt spid="3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20" grpId="1"/>
      <p:bldP build="whole" bldLvl="1" animBg="1" rev="0" advAuto="0" spid="323" grpId="3"/>
      <p:bldP build="whole" bldLvl="1" animBg="1" rev="0" advAuto="0" spid="322" grpId="2"/>
    </p:bldLst>
  </p:timing>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3. variable “scope”"/>
          <p:cNvSpPr txBox="1"/>
          <p:nvPr>
            <p:ph type="title"/>
          </p:nvPr>
        </p:nvSpPr>
        <p:spPr>
          <a:prstGeom prst="rect">
            <a:avLst/>
          </a:prstGeom>
        </p:spPr>
        <p:txBody>
          <a:bodyPr/>
          <a:lstStyle/>
          <a:p>
            <a:pPr/>
            <a:r>
              <a:t>3. variable “scope”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1. Basics"/>
          <p:cNvSpPr txBox="1"/>
          <p:nvPr>
            <p:ph type="title"/>
          </p:nvPr>
        </p:nvSpPr>
        <p:spPr>
          <a:prstGeom prst="rect">
            <a:avLst/>
          </a:prstGeom>
        </p:spPr>
        <p:txBody>
          <a:bodyPr/>
          <a:lstStyle>
            <a:lvl1pPr>
              <a:defRPr>
                <a:latin typeface="Helvetica Neue"/>
                <a:ea typeface="Helvetica Neue"/>
                <a:cs typeface="Helvetica Neue"/>
                <a:sym typeface="Helvetica Neue"/>
              </a:defRPr>
            </a:lvl1pPr>
          </a:lstStyle>
          <a:p>
            <a:pPr/>
            <a:r>
              <a:t>1. Basics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32" name="Group"/>
          <p:cNvGrpSpPr/>
          <p:nvPr/>
        </p:nvGrpSpPr>
        <p:grpSpPr>
          <a:xfrm>
            <a:off x="651953" y="5268694"/>
            <a:ext cx="10459783" cy="3567752"/>
            <a:chOff x="0" y="0"/>
            <a:chExt cx="10459781" cy="3567751"/>
          </a:xfrm>
        </p:grpSpPr>
        <p:sp>
          <p:nvSpPr>
            <p:cNvPr id="329" name="Rectangle"/>
            <p:cNvSpPr/>
            <p:nvPr/>
          </p:nvSpPr>
          <p:spPr>
            <a:xfrm>
              <a:off x="0" y="0"/>
              <a:ext cx="10459782" cy="3567752"/>
            </a:xfrm>
            <a:prstGeom prst="rect">
              <a:avLst/>
            </a:pr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330" name="Names preassigned in the built-in names model: open, range, SyntaxError"/>
            <p:cNvSpPr txBox="1"/>
            <p:nvPr/>
          </p:nvSpPr>
          <p:spPr>
            <a:xfrm>
              <a:off x="123379" y="540431"/>
              <a:ext cx="1021302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b="0">
                  <a:solidFill>
                    <a:srgbClr val="FFFFFF"/>
                  </a:solidFill>
                </a:defRPr>
              </a:lvl1pPr>
            </a:lstStyle>
            <a:p>
              <a:pPr/>
              <a:r>
                <a:t>Names preassigned in the built-in names model: open, range, SyntaxError</a:t>
              </a:r>
            </a:p>
          </p:txBody>
        </p:sp>
        <p:sp>
          <p:nvSpPr>
            <p:cNvPr id="331" name="Built -in Python"/>
            <p:cNvSpPr txBox="1"/>
            <p:nvPr/>
          </p:nvSpPr>
          <p:spPr>
            <a:xfrm>
              <a:off x="147374" y="133206"/>
              <a:ext cx="2343608"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a:solidFill>
                    <a:srgbClr val="FFFFFF"/>
                  </a:solidFill>
                </a:defRPr>
              </a:lvl1pPr>
            </a:lstStyle>
            <a:p>
              <a:pPr/>
              <a:r>
                <a:t>Built -in Python</a:t>
              </a:r>
            </a:p>
          </p:txBody>
        </p:sp>
      </p:grpSp>
      <p:sp>
        <p:nvSpPr>
          <p:cNvPr id="333" name="What is a variable’s “scope”?"/>
          <p:cNvSpPr txBox="1"/>
          <p:nvPr>
            <p:ph type="title" idx="4294967295"/>
          </p:nvPr>
        </p:nvSpPr>
        <p:spPr>
          <a:prstGeom prst="rect">
            <a:avLst/>
          </a:prstGeom>
        </p:spPr>
        <p:txBody>
          <a:bodyPr anchor="t"/>
          <a:lstStyle>
            <a:lvl1pPr>
              <a:defRPr sz="5000"/>
            </a:lvl1pPr>
          </a:lstStyle>
          <a:p>
            <a:pPr/>
            <a:r>
              <a:t>What is a variable’s “scope”?</a:t>
            </a:r>
          </a:p>
        </p:txBody>
      </p:sp>
      <p:sp>
        <p:nvSpPr>
          <p:cNvPr id="334" name="The scope of a variable is the location of a name’s assignment in your source code…"/>
          <p:cNvSpPr txBox="1"/>
          <p:nvPr/>
        </p:nvSpPr>
        <p:spPr>
          <a:xfrm>
            <a:off x="205370" y="1983125"/>
            <a:ext cx="10964544" cy="34684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lgn="l">
              <a:buSzPct val="145000"/>
              <a:buChar char="•"/>
              <a:defRPr b="0" sz="3200"/>
            </a:pPr>
            <a:r>
              <a:t>The scope of a variable is the location of a name’s assignment in your source code</a:t>
            </a:r>
          </a:p>
          <a:p>
            <a:pPr marL="444500" indent="-444500" algn="l">
              <a:buSzPct val="145000"/>
              <a:buChar char="•"/>
              <a:defRPr b="0" sz="3200"/>
            </a:pPr>
            <a:r>
              <a:t>the place where you assign a name in your source code determines the namespace it will live in, and hence its scope of visibility</a:t>
            </a:r>
          </a:p>
          <a:p>
            <a:pPr marL="444500" indent="-444500" algn="l">
              <a:buSzPct val="145000"/>
              <a:buChar char="•"/>
              <a:defRPr b="0" sz="3200"/>
            </a:pPr>
            <a:r>
              <a:t>For this class we can focus on three scopes</a:t>
            </a:r>
          </a:p>
        </p:txBody>
      </p:sp>
      <p:grpSp>
        <p:nvGrpSpPr>
          <p:cNvPr id="338" name="Group"/>
          <p:cNvGrpSpPr/>
          <p:nvPr/>
        </p:nvGrpSpPr>
        <p:grpSpPr>
          <a:xfrm>
            <a:off x="1226728" y="6366421"/>
            <a:ext cx="10382184" cy="2473594"/>
            <a:chOff x="0" y="0"/>
            <a:chExt cx="10382182" cy="2473592"/>
          </a:xfrm>
        </p:grpSpPr>
        <p:sp>
          <p:nvSpPr>
            <p:cNvPr id="335" name="Rectangle"/>
            <p:cNvSpPr/>
            <p:nvPr/>
          </p:nvSpPr>
          <p:spPr>
            <a:xfrm>
              <a:off x="0" y="0"/>
              <a:ext cx="9895106" cy="2473593"/>
            </a:xfrm>
            <a:prstGeom prst="rect">
              <a:avLst/>
            </a:prstGeom>
            <a:solidFill>
              <a:srgbClr val="3C9727"/>
            </a:solidFill>
            <a:ln w="50800" cap="flat">
              <a:solidFill>
                <a:srgbClr val="000000"/>
              </a:solidFill>
              <a:prstDash val="solid"/>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336" name="Global"/>
            <p:cNvSpPr txBox="1"/>
            <p:nvPr/>
          </p:nvSpPr>
          <p:spPr>
            <a:xfrm>
              <a:off x="106978" y="60583"/>
              <a:ext cx="1050342"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a:solidFill>
                    <a:srgbClr val="FFFFFF"/>
                  </a:solidFill>
                </a:defRPr>
              </a:lvl1pPr>
            </a:lstStyle>
            <a:p>
              <a:pPr/>
              <a:r>
                <a:t>Global</a:t>
              </a:r>
            </a:p>
          </p:txBody>
        </p:sp>
        <p:sp>
          <p:nvSpPr>
            <p:cNvPr id="337" name="Names assigned at the top-level of a module file"/>
            <p:cNvSpPr txBox="1"/>
            <p:nvPr/>
          </p:nvSpPr>
          <p:spPr>
            <a:xfrm>
              <a:off x="169159" y="462687"/>
              <a:ext cx="1021302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b="0">
                  <a:solidFill>
                    <a:srgbClr val="FFFFFF"/>
                  </a:solidFill>
                </a:defRPr>
              </a:lvl1pPr>
            </a:lstStyle>
            <a:p>
              <a:pPr/>
              <a:r>
                <a:t>Names assigned at the top-level of a module file</a:t>
              </a:r>
            </a:p>
          </p:txBody>
        </p:sp>
      </p:grpSp>
      <p:grpSp>
        <p:nvGrpSpPr>
          <p:cNvPr id="342" name="Group"/>
          <p:cNvGrpSpPr/>
          <p:nvPr/>
        </p:nvGrpSpPr>
        <p:grpSpPr>
          <a:xfrm>
            <a:off x="2759787" y="7488711"/>
            <a:ext cx="10382184" cy="1353056"/>
            <a:chOff x="0" y="0"/>
            <a:chExt cx="10382182" cy="1353055"/>
          </a:xfrm>
        </p:grpSpPr>
        <p:sp>
          <p:nvSpPr>
            <p:cNvPr id="339" name="Rectangle"/>
            <p:cNvSpPr/>
            <p:nvPr/>
          </p:nvSpPr>
          <p:spPr>
            <a:xfrm>
              <a:off x="0" y="0"/>
              <a:ext cx="8372464" cy="1353056"/>
            </a:xfrm>
            <a:prstGeom prst="rect">
              <a:avLst/>
            </a:prstGeom>
            <a:solidFill>
              <a:srgbClr val="997300"/>
            </a:solidFill>
            <a:ln w="50800" cap="flat">
              <a:solidFill>
                <a:srgbClr val="000000"/>
              </a:solidFill>
              <a:prstDash val="solid"/>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340" name="Local"/>
            <p:cNvSpPr txBox="1"/>
            <p:nvPr/>
          </p:nvSpPr>
          <p:spPr>
            <a:xfrm>
              <a:off x="130217" y="0"/>
              <a:ext cx="913342"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defRPr>
                  <a:solidFill>
                    <a:srgbClr val="FFFFFF"/>
                  </a:solidFill>
                </a:defRPr>
              </a:lvl1pPr>
            </a:lstStyle>
            <a:p>
              <a:pPr/>
              <a:r>
                <a:t>Local</a:t>
              </a:r>
            </a:p>
          </p:txBody>
        </p:sp>
        <p:sp>
          <p:nvSpPr>
            <p:cNvPr id="341" name="Names assigned in any way within a function"/>
            <p:cNvSpPr txBox="1"/>
            <p:nvPr/>
          </p:nvSpPr>
          <p:spPr>
            <a:xfrm>
              <a:off x="129721" y="445844"/>
              <a:ext cx="10252462"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defRPr b="0">
                  <a:solidFill>
                    <a:srgbClr val="FFFFFF"/>
                  </a:solidFill>
                </a:defRPr>
              </a:lvl1pPr>
            </a:lstStyle>
            <a:p>
              <a:pPr/>
              <a:r>
                <a:t>Names assigned in any way within a function</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8" grpId="2"/>
      <p:bldP build="whole" bldLvl="1" animBg="1" rev="0" advAuto="0" spid="342" grpId="3"/>
      <p:bldP build="whole" bldLvl="1" animBg="1" rev="0" advAuto="0" spid="332" grpId="1"/>
    </p:bldLst>
  </p:timing>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 name="What is a variable’s “scope”?"/>
          <p:cNvSpPr txBox="1"/>
          <p:nvPr>
            <p:ph type="title"/>
          </p:nvPr>
        </p:nvSpPr>
        <p:spPr>
          <a:xfrm>
            <a:off x="519965" y="-310064"/>
            <a:ext cx="11099801" cy="2159001"/>
          </a:xfrm>
          <a:prstGeom prst="rect">
            <a:avLst/>
          </a:prstGeom>
        </p:spPr>
        <p:txBody>
          <a:bodyPr/>
          <a:lstStyle>
            <a:lvl1pPr>
              <a:defRPr sz="5000"/>
            </a:lvl1pPr>
          </a:lstStyle>
          <a:p>
            <a:pPr/>
            <a:r>
              <a:t>What is a variable’s “scope”?</a:t>
            </a:r>
          </a:p>
        </p:txBody>
      </p:sp>
      <p:pic>
        <p:nvPicPr>
          <p:cNvPr id="347" name="MathTypeEquation.pdf" descr="MathTypeEquation.pdf"/>
          <p:cNvPicPr>
            <a:picLocks noChangeAspect="1"/>
          </p:cNvPicPr>
          <p:nvPr/>
        </p:nvPicPr>
        <p:blipFill>
          <a:blip r:embed="rId2">
            <a:extLst/>
          </a:blip>
          <a:stretch>
            <a:fillRect/>
          </a:stretch>
        </p:blipFill>
        <p:spPr>
          <a:xfrm>
            <a:off x="6413913" y="5232966"/>
            <a:ext cx="114301" cy="165101"/>
          </a:xfrm>
          <a:prstGeom prst="rect">
            <a:avLst/>
          </a:prstGeom>
          <a:ln w="12700">
            <a:miter lim="400000"/>
          </a:ln>
        </p:spPr>
      </p:pic>
      <p:sp>
        <p:nvSpPr>
          <p:cNvPr id="348" name="Variables you create within a function are considered to be in a different &quot;scope&quot; than the rest of your code…"/>
          <p:cNvSpPr txBox="1"/>
          <p:nvPr/>
        </p:nvSpPr>
        <p:spPr>
          <a:xfrm>
            <a:off x="280397" y="5525254"/>
            <a:ext cx="11578938" cy="34798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lgn="l" defTabSz="457200">
              <a:lnSpc>
                <a:spcPct val="120000"/>
              </a:lnSpc>
              <a:buSzPct val="145000"/>
              <a:buChar char="•"/>
              <a:defRPr b="0" sz="3200">
                <a:latin typeface="Helvetica"/>
                <a:ea typeface="Helvetica"/>
                <a:cs typeface="Helvetica"/>
                <a:sym typeface="Helvetica"/>
              </a:defRPr>
            </a:pPr>
            <a:r>
              <a:t>Variables you </a:t>
            </a:r>
            <a:r>
              <a:rPr i="1"/>
              <a:t>create</a:t>
            </a:r>
            <a:r>
              <a:t> within a function are considered to be in a different "scope" than the rest of your code</a:t>
            </a:r>
          </a:p>
          <a:p>
            <a:pPr lvl="1" marL="889000" indent="-444500" algn="l" defTabSz="457200">
              <a:lnSpc>
                <a:spcPct val="120000"/>
              </a:lnSpc>
              <a:buSzPct val="145000"/>
              <a:buChar char="•"/>
              <a:defRPr b="0" sz="3200">
                <a:latin typeface="Helvetica"/>
                <a:ea typeface="Helvetica"/>
                <a:cs typeface="Helvetica"/>
                <a:sym typeface="Helvetica"/>
              </a:defRPr>
            </a:pPr>
            <a:r>
              <a:t>This means that those variables are inaccessible outside of the local definition block</a:t>
            </a:r>
          </a:p>
          <a:p>
            <a:pPr lvl="1" marL="889000" indent="-444500" algn="l" defTabSz="457200">
              <a:lnSpc>
                <a:spcPct val="120000"/>
              </a:lnSpc>
              <a:buSzPct val="145000"/>
              <a:buChar char="•"/>
              <a:defRPr b="0" sz="3200">
                <a:latin typeface="Helvetica"/>
                <a:ea typeface="Helvetica"/>
                <a:cs typeface="Helvetica"/>
                <a:sym typeface="Helvetica"/>
              </a:defRPr>
            </a:pPr>
            <a:r>
              <a:t>Reusing a variable name within a function definition block will not overwrite any variable defined outside the block.</a:t>
            </a:r>
          </a:p>
        </p:txBody>
      </p:sp>
      <p:grpSp>
        <p:nvGrpSpPr>
          <p:cNvPr id="361" name="Group"/>
          <p:cNvGrpSpPr/>
          <p:nvPr/>
        </p:nvGrpSpPr>
        <p:grpSpPr>
          <a:xfrm>
            <a:off x="683290" y="1532705"/>
            <a:ext cx="12490017" cy="3573072"/>
            <a:chOff x="0" y="0"/>
            <a:chExt cx="12490016" cy="3573071"/>
          </a:xfrm>
        </p:grpSpPr>
        <p:grpSp>
          <p:nvGrpSpPr>
            <p:cNvPr id="352" name="Group"/>
            <p:cNvGrpSpPr/>
            <p:nvPr/>
          </p:nvGrpSpPr>
          <p:grpSpPr>
            <a:xfrm>
              <a:off x="0" y="0"/>
              <a:ext cx="10459782" cy="3567752"/>
              <a:chOff x="0" y="0"/>
              <a:chExt cx="10459781" cy="3567751"/>
            </a:xfrm>
          </p:grpSpPr>
          <p:sp>
            <p:nvSpPr>
              <p:cNvPr id="349" name="Rectangle"/>
              <p:cNvSpPr/>
              <p:nvPr/>
            </p:nvSpPr>
            <p:spPr>
              <a:xfrm>
                <a:off x="0" y="0"/>
                <a:ext cx="10459782" cy="3567752"/>
              </a:xfrm>
              <a:prstGeom prst="rect">
                <a:avLst/>
              </a:pr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350" name="Names preassigned in the built-in names model: open, range, SyntaxError"/>
              <p:cNvSpPr txBox="1"/>
              <p:nvPr/>
            </p:nvSpPr>
            <p:spPr>
              <a:xfrm>
                <a:off x="123379" y="540431"/>
                <a:ext cx="1021302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b="0">
                    <a:solidFill>
                      <a:srgbClr val="FFFFFF"/>
                    </a:solidFill>
                  </a:defRPr>
                </a:lvl1pPr>
              </a:lstStyle>
              <a:p>
                <a:pPr/>
                <a:r>
                  <a:t>Names preassigned in the built-in names model: open, range, SyntaxError</a:t>
                </a:r>
              </a:p>
            </p:txBody>
          </p:sp>
          <p:sp>
            <p:nvSpPr>
              <p:cNvPr id="351" name="Built -in Python"/>
              <p:cNvSpPr txBox="1"/>
              <p:nvPr/>
            </p:nvSpPr>
            <p:spPr>
              <a:xfrm>
                <a:off x="147374" y="133206"/>
                <a:ext cx="2343608"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a:solidFill>
                      <a:srgbClr val="FFFFFF"/>
                    </a:solidFill>
                  </a:defRPr>
                </a:lvl1pPr>
              </a:lstStyle>
              <a:p>
                <a:pPr/>
                <a:r>
                  <a:t>Built -in Python</a:t>
                </a:r>
              </a:p>
            </p:txBody>
          </p:sp>
        </p:grpSp>
        <p:grpSp>
          <p:nvGrpSpPr>
            <p:cNvPr id="356" name="Group"/>
            <p:cNvGrpSpPr/>
            <p:nvPr/>
          </p:nvGrpSpPr>
          <p:grpSpPr>
            <a:xfrm>
              <a:off x="574774" y="1097727"/>
              <a:ext cx="10382184" cy="2473593"/>
              <a:chOff x="0" y="0"/>
              <a:chExt cx="10382182" cy="2473592"/>
            </a:xfrm>
          </p:grpSpPr>
          <p:sp>
            <p:nvSpPr>
              <p:cNvPr id="353" name="Rectangle"/>
              <p:cNvSpPr/>
              <p:nvPr/>
            </p:nvSpPr>
            <p:spPr>
              <a:xfrm>
                <a:off x="0" y="0"/>
                <a:ext cx="9895106" cy="2473593"/>
              </a:xfrm>
              <a:prstGeom prst="rect">
                <a:avLst/>
              </a:prstGeom>
              <a:solidFill>
                <a:srgbClr val="3C9727"/>
              </a:solidFill>
              <a:ln w="50800" cap="flat">
                <a:solidFill>
                  <a:srgbClr val="000000"/>
                </a:solidFill>
                <a:prstDash val="solid"/>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354" name="Global"/>
              <p:cNvSpPr txBox="1"/>
              <p:nvPr/>
            </p:nvSpPr>
            <p:spPr>
              <a:xfrm>
                <a:off x="106978" y="60583"/>
                <a:ext cx="1050342"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a:solidFill>
                      <a:srgbClr val="FFFFFF"/>
                    </a:solidFill>
                  </a:defRPr>
                </a:lvl1pPr>
              </a:lstStyle>
              <a:p>
                <a:pPr/>
                <a:r>
                  <a:t>Global</a:t>
                </a:r>
              </a:p>
            </p:txBody>
          </p:sp>
          <p:sp>
            <p:nvSpPr>
              <p:cNvPr id="355" name="Names assigned at the top-level of a module file"/>
              <p:cNvSpPr txBox="1"/>
              <p:nvPr/>
            </p:nvSpPr>
            <p:spPr>
              <a:xfrm>
                <a:off x="169159" y="462687"/>
                <a:ext cx="1021302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b="0">
                    <a:solidFill>
                      <a:srgbClr val="FFFFFF"/>
                    </a:solidFill>
                  </a:defRPr>
                </a:lvl1pPr>
              </a:lstStyle>
              <a:p>
                <a:pPr/>
                <a:r>
                  <a:t>Names assigned at the top-level of a module file</a:t>
                </a:r>
              </a:p>
            </p:txBody>
          </p:sp>
        </p:grpSp>
        <p:grpSp>
          <p:nvGrpSpPr>
            <p:cNvPr id="360" name="Group"/>
            <p:cNvGrpSpPr/>
            <p:nvPr/>
          </p:nvGrpSpPr>
          <p:grpSpPr>
            <a:xfrm>
              <a:off x="2107833" y="2220016"/>
              <a:ext cx="10382184" cy="1353056"/>
              <a:chOff x="0" y="0"/>
              <a:chExt cx="10382182" cy="1353055"/>
            </a:xfrm>
          </p:grpSpPr>
          <p:sp>
            <p:nvSpPr>
              <p:cNvPr id="357" name="Rectangle"/>
              <p:cNvSpPr/>
              <p:nvPr/>
            </p:nvSpPr>
            <p:spPr>
              <a:xfrm>
                <a:off x="0" y="0"/>
                <a:ext cx="8372464" cy="1353056"/>
              </a:xfrm>
              <a:prstGeom prst="rect">
                <a:avLst/>
              </a:prstGeom>
              <a:solidFill>
                <a:srgbClr val="997300"/>
              </a:solidFill>
              <a:ln w="50800" cap="flat">
                <a:solidFill>
                  <a:srgbClr val="000000"/>
                </a:solidFill>
                <a:prstDash val="solid"/>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358" name="Local"/>
              <p:cNvSpPr txBox="1"/>
              <p:nvPr/>
            </p:nvSpPr>
            <p:spPr>
              <a:xfrm>
                <a:off x="130217" y="0"/>
                <a:ext cx="913342"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defRPr>
                    <a:solidFill>
                      <a:srgbClr val="FFFFFF"/>
                    </a:solidFill>
                  </a:defRPr>
                </a:lvl1pPr>
              </a:lstStyle>
              <a:p>
                <a:pPr/>
                <a:r>
                  <a:t>Local</a:t>
                </a:r>
              </a:p>
            </p:txBody>
          </p:sp>
          <p:sp>
            <p:nvSpPr>
              <p:cNvPr id="359" name="Names assigned in any way within a function"/>
              <p:cNvSpPr txBox="1"/>
              <p:nvPr/>
            </p:nvSpPr>
            <p:spPr>
              <a:xfrm>
                <a:off x="129721" y="445844"/>
                <a:ext cx="10252462"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defRPr b="0">
                    <a:solidFill>
                      <a:srgbClr val="FFFFFF"/>
                    </a:solidFill>
                  </a:defRPr>
                </a:lvl1pPr>
              </a:lstStyle>
              <a:p>
                <a:pPr/>
                <a:r>
                  <a:t>Names assigned in any way within a function</a:t>
                </a:r>
              </a:p>
            </p:txBody>
          </p:sp>
        </p:gr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4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4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4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48">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48" grpId="1"/>
    </p:bldLst>
  </p:timing>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3" name="Example of scope"/>
          <p:cNvSpPr txBox="1"/>
          <p:nvPr>
            <p:ph type="title"/>
          </p:nvPr>
        </p:nvSpPr>
        <p:spPr>
          <a:prstGeom prst="rect">
            <a:avLst/>
          </a:prstGeom>
        </p:spPr>
        <p:txBody>
          <a:bodyPr/>
          <a:lstStyle>
            <a:lvl1pPr>
              <a:defRPr sz="5000"/>
            </a:lvl1pPr>
          </a:lstStyle>
          <a:p>
            <a:pPr/>
            <a:r>
              <a:t>Example of scope</a:t>
            </a:r>
          </a:p>
        </p:txBody>
      </p:sp>
      <p:pic>
        <p:nvPicPr>
          <p:cNvPr id="364" name="MathTypeEquation.pdf" descr="MathTypeEquation.pdf"/>
          <p:cNvPicPr>
            <a:picLocks noChangeAspect="1"/>
          </p:cNvPicPr>
          <p:nvPr/>
        </p:nvPicPr>
        <p:blipFill>
          <a:blip r:embed="rId2">
            <a:extLst/>
          </a:blip>
          <a:stretch>
            <a:fillRect/>
          </a:stretch>
        </p:blipFill>
        <p:spPr>
          <a:xfrm>
            <a:off x="6445250" y="4794250"/>
            <a:ext cx="114300" cy="165100"/>
          </a:xfrm>
          <a:prstGeom prst="rect">
            <a:avLst/>
          </a:prstGeom>
          <a:ln w="12700">
            <a:miter lim="400000"/>
          </a:ln>
        </p:spPr>
      </p:pic>
      <p:sp>
        <p:nvSpPr>
          <p:cNvPr id="365" name="&gt;&gt;&gt; def someFn(val):…"/>
          <p:cNvSpPr txBox="1"/>
          <p:nvPr/>
        </p:nvSpPr>
        <p:spPr>
          <a:xfrm>
            <a:off x="555744" y="1859126"/>
            <a:ext cx="5723534" cy="433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200">
                <a:latin typeface="Courier New"/>
                <a:ea typeface="Courier New"/>
                <a:cs typeface="Courier New"/>
                <a:sym typeface="Courier New"/>
              </a:defRPr>
            </a:pPr>
            <a:r>
              <a:t>&gt;&gt;&gt; def someFn(val):</a:t>
            </a:r>
          </a:p>
          <a:p>
            <a:pPr algn="l" defTabSz="457200">
              <a:defRPr b="0" sz="3200">
                <a:latin typeface="Courier New"/>
                <a:ea typeface="Courier New"/>
                <a:cs typeface="Courier New"/>
                <a:sym typeface="Courier New"/>
              </a:defRPr>
            </a:pPr>
            <a:r>
              <a:t>...     c = val * 10</a:t>
            </a:r>
          </a:p>
          <a:p>
            <a:pPr algn="l" defTabSz="457200">
              <a:defRPr b="0" sz="3200">
                <a:latin typeface="Courier New"/>
                <a:ea typeface="Courier New"/>
                <a:cs typeface="Courier New"/>
                <a:sym typeface="Courier New"/>
              </a:defRPr>
            </a:pPr>
            <a:r>
              <a:t>...     z = c * c</a:t>
            </a:r>
          </a:p>
          <a:p>
            <a:pPr algn="l" defTabSz="457200">
              <a:defRPr b="0" sz="3200">
                <a:latin typeface="Courier New"/>
                <a:ea typeface="Courier New"/>
                <a:cs typeface="Courier New"/>
                <a:sym typeface="Courier New"/>
              </a:defRPr>
            </a:pPr>
            <a:r>
              <a:t>...     return z</a:t>
            </a:r>
          </a:p>
          <a:p>
            <a:pPr algn="l" defTabSz="457200">
              <a:defRPr b="0" sz="3200">
                <a:latin typeface="Courier New"/>
                <a:ea typeface="Courier New"/>
                <a:cs typeface="Courier New"/>
                <a:sym typeface="Courier New"/>
              </a:defRPr>
            </a:pPr>
            <a:r>
              <a:t>...</a:t>
            </a:r>
          </a:p>
          <a:p>
            <a:pPr algn="l" defTabSz="457200">
              <a:defRPr b="0" sz="3200">
                <a:latin typeface="Courier New"/>
                <a:ea typeface="Courier New"/>
                <a:cs typeface="Courier New"/>
                <a:sym typeface="Courier New"/>
              </a:defRPr>
            </a:pPr>
            <a:r>
              <a:t>&gt;&gt;&gt; x = 5</a:t>
            </a:r>
          </a:p>
          <a:p>
            <a:pPr algn="l" defTabSz="457200">
              <a:defRPr b="0" sz="3200">
                <a:latin typeface="Courier New"/>
                <a:ea typeface="Courier New"/>
                <a:cs typeface="Courier New"/>
                <a:sym typeface="Courier New"/>
              </a:defRPr>
            </a:pPr>
            <a:r>
              <a:t>&gt;&gt;&gt; z = 1</a:t>
            </a:r>
          </a:p>
          <a:p>
            <a:pPr algn="l" defTabSz="457200">
              <a:defRPr b="0" sz="3200">
                <a:latin typeface="Courier New"/>
                <a:ea typeface="Courier New"/>
                <a:cs typeface="Courier New"/>
                <a:sym typeface="Courier New"/>
              </a:defRPr>
            </a:pPr>
            <a:r>
              <a:t>&gt;&gt;&gt; result = someFn(x)</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7" name="Example of scope"/>
          <p:cNvSpPr txBox="1"/>
          <p:nvPr>
            <p:ph type="title"/>
          </p:nvPr>
        </p:nvSpPr>
        <p:spPr>
          <a:prstGeom prst="rect">
            <a:avLst/>
          </a:prstGeom>
        </p:spPr>
        <p:txBody>
          <a:bodyPr/>
          <a:lstStyle>
            <a:lvl1pPr>
              <a:defRPr sz="5000"/>
            </a:lvl1pPr>
          </a:lstStyle>
          <a:p>
            <a:pPr/>
            <a:r>
              <a:t>Example of scope</a:t>
            </a:r>
          </a:p>
        </p:txBody>
      </p:sp>
      <p:pic>
        <p:nvPicPr>
          <p:cNvPr id="368" name="MathTypeEquation.pdf" descr="MathTypeEquation.pdf"/>
          <p:cNvPicPr>
            <a:picLocks noChangeAspect="1"/>
          </p:cNvPicPr>
          <p:nvPr/>
        </p:nvPicPr>
        <p:blipFill>
          <a:blip r:embed="rId2">
            <a:extLst/>
          </a:blip>
          <a:stretch>
            <a:fillRect/>
          </a:stretch>
        </p:blipFill>
        <p:spPr>
          <a:xfrm>
            <a:off x="6445250" y="4794250"/>
            <a:ext cx="114300" cy="165100"/>
          </a:xfrm>
          <a:prstGeom prst="rect">
            <a:avLst/>
          </a:prstGeom>
          <a:ln w="12700">
            <a:miter lim="400000"/>
          </a:ln>
        </p:spPr>
      </p:pic>
      <p:sp>
        <p:nvSpPr>
          <p:cNvPr id="369" name="}"/>
          <p:cNvSpPr txBox="1"/>
          <p:nvPr/>
        </p:nvSpPr>
        <p:spPr>
          <a:xfrm>
            <a:off x="6091019" y="1447256"/>
            <a:ext cx="960121" cy="264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0000">
                <a:latin typeface="Herculanum"/>
                <a:ea typeface="Herculanum"/>
                <a:cs typeface="Herculanum"/>
                <a:sym typeface="Herculanum"/>
              </a:defRPr>
            </a:lvl1pPr>
          </a:lstStyle>
          <a:p>
            <a:pPr/>
            <a:r>
              <a:t>}</a:t>
            </a:r>
          </a:p>
        </p:txBody>
      </p:sp>
      <p:sp>
        <p:nvSpPr>
          <p:cNvPr id="370" name="local scope"/>
          <p:cNvSpPr txBox="1"/>
          <p:nvPr/>
        </p:nvSpPr>
        <p:spPr>
          <a:xfrm>
            <a:off x="7095537" y="2481645"/>
            <a:ext cx="2989045" cy="5728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lvl1pPr>
          </a:lstStyle>
          <a:p>
            <a:pPr/>
            <a:r>
              <a:t>local scope</a:t>
            </a:r>
          </a:p>
        </p:txBody>
      </p:sp>
      <p:sp>
        <p:nvSpPr>
          <p:cNvPr id="371" name="}"/>
          <p:cNvSpPr txBox="1"/>
          <p:nvPr/>
        </p:nvSpPr>
        <p:spPr>
          <a:xfrm>
            <a:off x="6230579" y="4013871"/>
            <a:ext cx="681001" cy="180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3400">
                <a:latin typeface="Herculanum"/>
                <a:ea typeface="Herculanum"/>
                <a:cs typeface="Herculanum"/>
                <a:sym typeface="Herculanum"/>
              </a:defRPr>
            </a:lvl1pPr>
          </a:lstStyle>
          <a:p>
            <a:pPr/>
            <a:r>
              <a:t>}</a:t>
            </a:r>
          </a:p>
        </p:txBody>
      </p:sp>
      <p:sp>
        <p:nvSpPr>
          <p:cNvPr id="372" name="global scope"/>
          <p:cNvSpPr txBox="1"/>
          <p:nvPr/>
        </p:nvSpPr>
        <p:spPr>
          <a:xfrm>
            <a:off x="7095537" y="4629160"/>
            <a:ext cx="2989045" cy="5728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lvl1pPr>
          </a:lstStyle>
          <a:p>
            <a:pPr/>
            <a:r>
              <a:t>global scope</a:t>
            </a:r>
          </a:p>
        </p:txBody>
      </p:sp>
      <p:sp>
        <p:nvSpPr>
          <p:cNvPr id="373" name="&gt;&gt;&gt; def someFn(val):…"/>
          <p:cNvSpPr txBox="1"/>
          <p:nvPr/>
        </p:nvSpPr>
        <p:spPr>
          <a:xfrm>
            <a:off x="555744" y="1859126"/>
            <a:ext cx="5723534" cy="433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200">
                <a:latin typeface="Courier New"/>
                <a:ea typeface="Courier New"/>
                <a:cs typeface="Courier New"/>
                <a:sym typeface="Courier New"/>
              </a:defRPr>
            </a:pPr>
            <a:r>
              <a:t>&gt;&gt;&gt; def someFn(val):</a:t>
            </a:r>
          </a:p>
          <a:p>
            <a:pPr algn="l" defTabSz="457200">
              <a:defRPr b="0" sz="3200">
                <a:latin typeface="Courier New"/>
                <a:ea typeface="Courier New"/>
                <a:cs typeface="Courier New"/>
                <a:sym typeface="Courier New"/>
              </a:defRPr>
            </a:pPr>
            <a:r>
              <a:t>...     c = val * 10</a:t>
            </a:r>
          </a:p>
          <a:p>
            <a:pPr algn="l" defTabSz="457200">
              <a:defRPr b="0" sz="3200">
                <a:latin typeface="Courier New"/>
                <a:ea typeface="Courier New"/>
                <a:cs typeface="Courier New"/>
                <a:sym typeface="Courier New"/>
              </a:defRPr>
            </a:pPr>
            <a:r>
              <a:t>...     z = c * c</a:t>
            </a:r>
          </a:p>
          <a:p>
            <a:pPr algn="l" defTabSz="457200">
              <a:defRPr b="0" sz="3200">
                <a:latin typeface="Courier New"/>
                <a:ea typeface="Courier New"/>
                <a:cs typeface="Courier New"/>
                <a:sym typeface="Courier New"/>
              </a:defRPr>
            </a:pPr>
            <a:r>
              <a:t>...     return z</a:t>
            </a:r>
          </a:p>
          <a:p>
            <a:pPr algn="l" defTabSz="457200">
              <a:defRPr b="0" sz="3200">
                <a:latin typeface="Courier New"/>
                <a:ea typeface="Courier New"/>
                <a:cs typeface="Courier New"/>
                <a:sym typeface="Courier New"/>
              </a:defRPr>
            </a:pPr>
            <a:r>
              <a:t>...</a:t>
            </a:r>
          </a:p>
          <a:p>
            <a:pPr algn="l" defTabSz="457200">
              <a:defRPr b="0" sz="3200">
                <a:latin typeface="Courier New"/>
                <a:ea typeface="Courier New"/>
                <a:cs typeface="Courier New"/>
                <a:sym typeface="Courier New"/>
              </a:defRPr>
            </a:pPr>
            <a:r>
              <a:t>&gt;&gt;&gt; x = 5</a:t>
            </a:r>
          </a:p>
          <a:p>
            <a:pPr algn="l" defTabSz="457200">
              <a:defRPr b="0" sz="3200">
                <a:latin typeface="Courier New"/>
                <a:ea typeface="Courier New"/>
                <a:cs typeface="Courier New"/>
                <a:sym typeface="Courier New"/>
              </a:defRPr>
            </a:pPr>
            <a:r>
              <a:t>&gt;&gt;&gt; z = 1</a:t>
            </a:r>
          </a:p>
          <a:p>
            <a:pPr algn="l" defTabSz="457200">
              <a:defRPr b="0" sz="3200">
                <a:latin typeface="Courier New"/>
                <a:ea typeface="Courier New"/>
                <a:cs typeface="Courier New"/>
                <a:sym typeface="Courier New"/>
              </a:defRPr>
            </a:pPr>
            <a:r>
              <a:t>&gt;&gt;&gt; result = someFn(x)</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5" name="&gt;&gt;&gt; def someFn(val):…"/>
          <p:cNvSpPr txBox="1"/>
          <p:nvPr/>
        </p:nvSpPr>
        <p:spPr>
          <a:xfrm>
            <a:off x="555744" y="1859126"/>
            <a:ext cx="5723534" cy="433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200">
                <a:latin typeface="Courier New"/>
                <a:ea typeface="Courier New"/>
                <a:cs typeface="Courier New"/>
                <a:sym typeface="Courier New"/>
              </a:defRPr>
            </a:pPr>
            <a:r>
              <a:t>&gt;&gt;&gt; def someFn(val):</a:t>
            </a:r>
          </a:p>
          <a:p>
            <a:pPr algn="l" defTabSz="457200">
              <a:defRPr b="0" sz="3200">
                <a:latin typeface="Courier New"/>
                <a:ea typeface="Courier New"/>
                <a:cs typeface="Courier New"/>
                <a:sym typeface="Courier New"/>
              </a:defRPr>
            </a:pPr>
            <a:r>
              <a:t>...     c = val * 10</a:t>
            </a:r>
          </a:p>
          <a:p>
            <a:pPr algn="l" defTabSz="457200">
              <a:defRPr b="0" sz="3200">
                <a:latin typeface="Courier New"/>
                <a:ea typeface="Courier New"/>
                <a:cs typeface="Courier New"/>
                <a:sym typeface="Courier New"/>
              </a:defRPr>
            </a:pPr>
            <a:r>
              <a:t>...     z = c * c</a:t>
            </a:r>
          </a:p>
          <a:p>
            <a:pPr algn="l" defTabSz="457200">
              <a:defRPr b="0" sz="3200">
                <a:latin typeface="Courier New"/>
                <a:ea typeface="Courier New"/>
                <a:cs typeface="Courier New"/>
                <a:sym typeface="Courier New"/>
              </a:defRPr>
            </a:pPr>
            <a:r>
              <a:t>...     return z</a:t>
            </a:r>
          </a:p>
          <a:p>
            <a:pPr algn="l" defTabSz="457200">
              <a:defRPr b="0" sz="3200">
                <a:latin typeface="Courier New"/>
                <a:ea typeface="Courier New"/>
                <a:cs typeface="Courier New"/>
                <a:sym typeface="Courier New"/>
              </a:defRPr>
            </a:pPr>
            <a:r>
              <a:t>...</a:t>
            </a:r>
          </a:p>
          <a:p>
            <a:pPr algn="l" defTabSz="457200">
              <a:defRPr b="0" sz="3200">
                <a:latin typeface="Courier New"/>
                <a:ea typeface="Courier New"/>
                <a:cs typeface="Courier New"/>
                <a:sym typeface="Courier New"/>
              </a:defRPr>
            </a:pPr>
            <a:r>
              <a:t>&gt;&gt;&gt; x = 5</a:t>
            </a:r>
          </a:p>
          <a:p>
            <a:pPr algn="l" defTabSz="457200">
              <a:defRPr b="0" sz="3200">
                <a:latin typeface="Courier New"/>
                <a:ea typeface="Courier New"/>
                <a:cs typeface="Courier New"/>
                <a:sym typeface="Courier New"/>
              </a:defRPr>
            </a:pPr>
            <a:r>
              <a:t>&gt;&gt;&gt; z = 1</a:t>
            </a:r>
          </a:p>
          <a:p>
            <a:pPr algn="l" defTabSz="457200">
              <a:defRPr b="0" sz="3200">
                <a:latin typeface="Courier New"/>
                <a:ea typeface="Courier New"/>
                <a:cs typeface="Courier New"/>
                <a:sym typeface="Courier New"/>
              </a:defRPr>
            </a:pPr>
            <a:r>
              <a:t>&gt;&gt;&gt; result = someFn(x)</a:t>
            </a:r>
          </a:p>
        </p:txBody>
      </p:sp>
      <p:sp>
        <p:nvSpPr>
          <p:cNvPr id="376" name="Example of scope"/>
          <p:cNvSpPr txBox="1"/>
          <p:nvPr>
            <p:ph type="title"/>
          </p:nvPr>
        </p:nvSpPr>
        <p:spPr>
          <a:prstGeom prst="rect">
            <a:avLst/>
          </a:prstGeom>
        </p:spPr>
        <p:txBody>
          <a:bodyPr/>
          <a:lstStyle>
            <a:lvl1pPr>
              <a:defRPr sz="5000"/>
            </a:lvl1pPr>
          </a:lstStyle>
          <a:p>
            <a:pPr/>
            <a:r>
              <a:t>Example of scope</a:t>
            </a:r>
          </a:p>
        </p:txBody>
      </p:sp>
      <p:pic>
        <p:nvPicPr>
          <p:cNvPr id="377" name="MathTypeEquation.pdf" descr="MathTypeEquation.pdf"/>
          <p:cNvPicPr>
            <a:picLocks noChangeAspect="1"/>
          </p:cNvPicPr>
          <p:nvPr/>
        </p:nvPicPr>
        <p:blipFill>
          <a:blip r:embed="rId2">
            <a:extLst/>
          </a:blip>
          <a:stretch>
            <a:fillRect/>
          </a:stretch>
        </p:blipFill>
        <p:spPr>
          <a:xfrm>
            <a:off x="6445250" y="4794250"/>
            <a:ext cx="114300" cy="165100"/>
          </a:xfrm>
          <a:prstGeom prst="rect">
            <a:avLst/>
          </a:prstGeom>
          <a:ln w="12700">
            <a:miter lim="400000"/>
          </a:ln>
        </p:spPr>
      </p:pic>
      <p:sp>
        <p:nvSpPr>
          <p:cNvPr id="378" name="&gt;&gt;&gt; print (result)"/>
          <p:cNvSpPr txBox="1"/>
          <p:nvPr/>
        </p:nvSpPr>
        <p:spPr>
          <a:xfrm>
            <a:off x="521784" y="5932577"/>
            <a:ext cx="4504135"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&gt;&gt;&gt; print (result)</a:t>
            </a:r>
          </a:p>
        </p:txBody>
      </p:sp>
      <p:pic>
        <p:nvPicPr>
          <p:cNvPr id="379" name="MathTypeEquation.pdf" descr="MathTypeEquation.pdf"/>
          <p:cNvPicPr>
            <a:picLocks noChangeAspect="1"/>
          </p:cNvPicPr>
          <p:nvPr/>
        </p:nvPicPr>
        <p:blipFill>
          <a:blip r:embed="rId2">
            <a:extLst/>
          </a:blip>
          <a:stretch>
            <a:fillRect/>
          </a:stretch>
        </p:blipFill>
        <p:spPr>
          <a:xfrm>
            <a:off x="6445250" y="4794250"/>
            <a:ext cx="114300" cy="165100"/>
          </a:xfrm>
          <a:prstGeom prst="rect">
            <a:avLst/>
          </a:prstGeom>
          <a:ln w="12700">
            <a:miter lim="400000"/>
          </a:ln>
        </p:spPr>
      </p:pic>
      <p:sp>
        <p:nvSpPr>
          <p:cNvPr id="380" name="}"/>
          <p:cNvSpPr txBox="1"/>
          <p:nvPr/>
        </p:nvSpPr>
        <p:spPr>
          <a:xfrm>
            <a:off x="6091019" y="1447256"/>
            <a:ext cx="960121" cy="264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0000">
                <a:latin typeface="Herculanum"/>
                <a:ea typeface="Herculanum"/>
                <a:cs typeface="Herculanum"/>
                <a:sym typeface="Herculanum"/>
              </a:defRPr>
            </a:lvl1pPr>
          </a:lstStyle>
          <a:p>
            <a:pPr/>
            <a:r>
              <a:t>}</a:t>
            </a:r>
          </a:p>
        </p:txBody>
      </p:sp>
      <p:sp>
        <p:nvSpPr>
          <p:cNvPr id="381" name="}"/>
          <p:cNvSpPr txBox="1"/>
          <p:nvPr/>
        </p:nvSpPr>
        <p:spPr>
          <a:xfrm>
            <a:off x="6230579" y="4013871"/>
            <a:ext cx="681001" cy="180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3400">
                <a:latin typeface="Herculanum"/>
                <a:ea typeface="Herculanum"/>
                <a:cs typeface="Herculanum"/>
                <a:sym typeface="Herculanum"/>
              </a:defRPr>
            </a:lvl1pPr>
          </a:lstStyle>
          <a:p>
            <a:pPr/>
            <a:r>
              <a:t>}</a:t>
            </a:r>
          </a:p>
        </p:txBody>
      </p:sp>
      <p:sp>
        <p:nvSpPr>
          <p:cNvPr id="382" name="local scope"/>
          <p:cNvSpPr txBox="1"/>
          <p:nvPr/>
        </p:nvSpPr>
        <p:spPr>
          <a:xfrm>
            <a:off x="7095537" y="2481645"/>
            <a:ext cx="2989045" cy="5728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lvl1pPr>
          </a:lstStyle>
          <a:p>
            <a:pPr/>
            <a:r>
              <a:t>local scope</a:t>
            </a:r>
          </a:p>
        </p:txBody>
      </p:sp>
      <p:sp>
        <p:nvSpPr>
          <p:cNvPr id="383" name="global scope"/>
          <p:cNvSpPr txBox="1"/>
          <p:nvPr/>
        </p:nvSpPr>
        <p:spPr>
          <a:xfrm>
            <a:off x="7095537" y="4629160"/>
            <a:ext cx="2989045" cy="5728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lvl1pPr>
          </a:lstStyle>
          <a:p>
            <a:pPr/>
            <a:r>
              <a:t>global scope</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5" name="&gt;&gt;&gt; def someFn(val):…"/>
          <p:cNvSpPr txBox="1"/>
          <p:nvPr/>
        </p:nvSpPr>
        <p:spPr>
          <a:xfrm>
            <a:off x="555744" y="1859126"/>
            <a:ext cx="5723534" cy="433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200">
                <a:latin typeface="Courier New"/>
                <a:ea typeface="Courier New"/>
                <a:cs typeface="Courier New"/>
                <a:sym typeface="Courier New"/>
              </a:defRPr>
            </a:pPr>
            <a:r>
              <a:t>&gt;&gt;&gt; def someFn(val):</a:t>
            </a:r>
          </a:p>
          <a:p>
            <a:pPr algn="l" defTabSz="457200">
              <a:defRPr b="0" sz="3200">
                <a:latin typeface="Courier New"/>
                <a:ea typeface="Courier New"/>
                <a:cs typeface="Courier New"/>
                <a:sym typeface="Courier New"/>
              </a:defRPr>
            </a:pPr>
            <a:r>
              <a:t>...     c = val * 10</a:t>
            </a:r>
          </a:p>
          <a:p>
            <a:pPr algn="l" defTabSz="457200">
              <a:defRPr b="0" sz="3200">
                <a:latin typeface="Courier New"/>
                <a:ea typeface="Courier New"/>
                <a:cs typeface="Courier New"/>
                <a:sym typeface="Courier New"/>
              </a:defRPr>
            </a:pPr>
            <a:r>
              <a:t>...     z = c * c</a:t>
            </a:r>
          </a:p>
          <a:p>
            <a:pPr algn="l" defTabSz="457200">
              <a:defRPr b="0" sz="3200">
                <a:latin typeface="Courier New"/>
                <a:ea typeface="Courier New"/>
                <a:cs typeface="Courier New"/>
                <a:sym typeface="Courier New"/>
              </a:defRPr>
            </a:pPr>
            <a:r>
              <a:t>...     return z</a:t>
            </a:r>
          </a:p>
          <a:p>
            <a:pPr algn="l" defTabSz="457200">
              <a:defRPr b="0" sz="3200">
                <a:latin typeface="Courier New"/>
                <a:ea typeface="Courier New"/>
                <a:cs typeface="Courier New"/>
                <a:sym typeface="Courier New"/>
              </a:defRPr>
            </a:pPr>
            <a:r>
              <a:t>...</a:t>
            </a:r>
          </a:p>
          <a:p>
            <a:pPr algn="l" defTabSz="457200">
              <a:defRPr b="0" sz="3200">
                <a:latin typeface="Courier New"/>
                <a:ea typeface="Courier New"/>
                <a:cs typeface="Courier New"/>
                <a:sym typeface="Courier New"/>
              </a:defRPr>
            </a:pPr>
            <a:r>
              <a:t>&gt;&gt;&gt; x = 5</a:t>
            </a:r>
          </a:p>
          <a:p>
            <a:pPr algn="l" defTabSz="457200">
              <a:defRPr b="0" sz="3200">
                <a:latin typeface="Courier New"/>
                <a:ea typeface="Courier New"/>
                <a:cs typeface="Courier New"/>
                <a:sym typeface="Courier New"/>
              </a:defRPr>
            </a:pPr>
            <a:r>
              <a:t>&gt;&gt;&gt; z = 1</a:t>
            </a:r>
          </a:p>
          <a:p>
            <a:pPr algn="l" defTabSz="457200">
              <a:defRPr b="0" sz="3200">
                <a:latin typeface="Courier New"/>
                <a:ea typeface="Courier New"/>
                <a:cs typeface="Courier New"/>
                <a:sym typeface="Courier New"/>
              </a:defRPr>
            </a:pPr>
            <a:r>
              <a:t>&gt;&gt;&gt; result = someFn(x)</a:t>
            </a:r>
          </a:p>
        </p:txBody>
      </p:sp>
      <p:sp>
        <p:nvSpPr>
          <p:cNvPr id="386" name="Example of scope"/>
          <p:cNvSpPr txBox="1"/>
          <p:nvPr>
            <p:ph type="title"/>
          </p:nvPr>
        </p:nvSpPr>
        <p:spPr>
          <a:prstGeom prst="rect">
            <a:avLst/>
          </a:prstGeom>
        </p:spPr>
        <p:txBody>
          <a:bodyPr/>
          <a:lstStyle>
            <a:lvl1pPr>
              <a:defRPr sz="5000"/>
            </a:lvl1pPr>
          </a:lstStyle>
          <a:p>
            <a:pPr/>
            <a:r>
              <a:t>Example of scope</a:t>
            </a:r>
          </a:p>
        </p:txBody>
      </p:sp>
      <p:pic>
        <p:nvPicPr>
          <p:cNvPr id="387" name="MathTypeEquation.pdf" descr="MathTypeEquation.pdf"/>
          <p:cNvPicPr>
            <a:picLocks noChangeAspect="1"/>
          </p:cNvPicPr>
          <p:nvPr/>
        </p:nvPicPr>
        <p:blipFill>
          <a:blip r:embed="rId2">
            <a:extLst/>
          </a:blip>
          <a:stretch>
            <a:fillRect/>
          </a:stretch>
        </p:blipFill>
        <p:spPr>
          <a:xfrm>
            <a:off x="6445250" y="4794250"/>
            <a:ext cx="114300" cy="165100"/>
          </a:xfrm>
          <a:prstGeom prst="rect">
            <a:avLst/>
          </a:prstGeom>
          <a:ln w="12700">
            <a:miter lim="400000"/>
          </a:ln>
        </p:spPr>
      </p:pic>
      <p:sp>
        <p:nvSpPr>
          <p:cNvPr id="388" name="&gt;&gt;&gt; print (result)"/>
          <p:cNvSpPr txBox="1"/>
          <p:nvPr/>
        </p:nvSpPr>
        <p:spPr>
          <a:xfrm>
            <a:off x="521784" y="5932577"/>
            <a:ext cx="4504135"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&gt;&gt;&gt; print (result)</a:t>
            </a:r>
          </a:p>
        </p:txBody>
      </p:sp>
      <p:pic>
        <p:nvPicPr>
          <p:cNvPr id="389" name="MathTypeEquation.pdf" descr="MathTypeEquation.pdf"/>
          <p:cNvPicPr>
            <a:picLocks noChangeAspect="1"/>
          </p:cNvPicPr>
          <p:nvPr/>
        </p:nvPicPr>
        <p:blipFill>
          <a:blip r:embed="rId2">
            <a:extLst/>
          </a:blip>
          <a:stretch>
            <a:fillRect/>
          </a:stretch>
        </p:blipFill>
        <p:spPr>
          <a:xfrm>
            <a:off x="6445250" y="4794250"/>
            <a:ext cx="114300" cy="165100"/>
          </a:xfrm>
          <a:prstGeom prst="rect">
            <a:avLst/>
          </a:prstGeom>
          <a:ln w="12700">
            <a:miter lim="400000"/>
          </a:ln>
        </p:spPr>
      </p:pic>
      <p:sp>
        <p:nvSpPr>
          <p:cNvPr id="390" name="}"/>
          <p:cNvSpPr txBox="1"/>
          <p:nvPr/>
        </p:nvSpPr>
        <p:spPr>
          <a:xfrm>
            <a:off x="6091019" y="1447256"/>
            <a:ext cx="960121" cy="264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0000">
                <a:latin typeface="Herculanum"/>
                <a:ea typeface="Herculanum"/>
                <a:cs typeface="Herculanum"/>
                <a:sym typeface="Herculanum"/>
              </a:defRPr>
            </a:lvl1pPr>
          </a:lstStyle>
          <a:p>
            <a:pPr/>
            <a:r>
              <a:t>}</a:t>
            </a:r>
          </a:p>
        </p:txBody>
      </p:sp>
      <p:sp>
        <p:nvSpPr>
          <p:cNvPr id="391" name="}"/>
          <p:cNvSpPr txBox="1"/>
          <p:nvPr/>
        </p:nvSpPr>
        <p:spPr>
          <a:xfrm>
            <a:off x="6230579" y="4013871"/>
            <a:ext cx="681001" cy="180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3400">
                <a:latin typeface="Herculanum"/>
                <a:ea typeface="Herculanum"/>
                <a:cs typeface="Herculanum"/>
                <a:sym typeface="Herculanum"/>
              </a:defRPr>
            </a:lvl1pPr>
          </a:lstStyle>
          <a:p>
            <a:pPr/>
            <a:r>
              <a:t>}</a:t>
            </a:r>
          </a:p>
        </p:txBody>
      </p:sp>
      <p:sp>
        <p:nvSpPr>
          <p:cNvPr id="392" name="2500"/>
          <p:cNvSpPr txBox="1"/>
          <p:nvPr/>
        </p:nvSpPr>
        <p:spPr>
          <a:xfrm>
            <a:off x="497703" y="6533756"/>
            <a:ext cx="1089819"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2500</a:t>
            </a:r>
          </a:p>
        </p:txBody>
      </p:sp>
      <p:sp>
        <p:nvSpPr>
          <p:cNvPr id="393" name="local scope"/>
          <p:cNvSpPr txBox="1"/>
          <p:nvPr/>
        </p:nvSpPr>
        <p:spPr>
          <a:xfrm>
            <a:off x="7095537" y="2481645"/>
            <a:ext cx="2989045" cy="5728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lvl1pPr>
          </a:lstStyle>
          <a:p>
            <a:pPr/>
            <a:r>
              <a:t>local scope</a:t>
            </a:r>
          </a:p>
        </p:txBody>
      </p:sp>
      <p:sp>
        <p:nvSpPr>
          <p:cNvPr id="394" name="global scope"/>
          <p:cNvSpPr txBox="1"/>
          <p:nvPr/>
        </p:nvSpPr>
        <p:spPr>
          <a:xfrm>
            <a:off x="7095537" y="4629160"/>
            <a:ext cx="2989045" cy="5728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lvl1pPr>
          </a:lstStyle>
          <a:p>
            <a:pPr/>
            <a:r>
              <a:t>global scope</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 name="&gt;&gt;&gt; print (z)"/>
          <p:cNvSpPr txBox="1"/>
          <p:nvPr/>
        </p:nvSpPr>
        <p:spPr>
          <a:xfrm>
            <a:off x="494908" y="7134934"/>
            <a:ext cx="3284737"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&gt;&gt;&gt; print (z)</a:t>
            </a:r>
          </a:p>
        </p:txBody>
      </p:sp>
      <p:sp>
        <p:nvSpPr>
          <p:cNvPr id="397" name="Example of scope"/>
          <p:cNvSpPr txBox="1"/>
          <p:nvPr>
            <p:ph type="title"/>
          </p:nvPr>
        </p:nvSpPr>
        <p:spPr>
          <a:prstGeom prst="rect">
            <a:avLst/>
          </a:prstGeom>
        </p:spPr>
        <p:txBody>
          <a:bodyPr/>
          <a:lstStyle>
            <a:lvl1pPr>
              <a:defRPr sz="5000"/>
            </a:lvl1pPr>
          </a:lstStyle>
          <a:p>
            <a:pPr/>
            <a:r>
              <a:t>Example of scope</a:t>
            </a:r>
          </a:p>
        </p:txBody>
      </p:sp>
      <p:sp>
        <p:nvSpPr>
          <p:cNvPr id="398" name="&gt;&gt;&gt; def someFn(val):…"/>
          <p:cNvSpPr txBox="1"/>
          <p:nvPr/>
        </p:nvSpPr>
        <p:spPr>
          <a:xfrm>
            <a:off x="555744" y="1859126"/>
            <a:ext cx="5723534" cy="433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200">
                <a:latin typeface="Courier New"/>
                <a:ea typeface="Courier New"/>
                <a:cs typeface="Courier New"/>
                <a:sym typeface="Courier New"/>
              </a:defRPr>
            </a:pPr>
            <a:r>
              <a:t>&gt;&gt;&gt; def someFn(val):</a:t>
            </a:r>
          </a:p>
          <a:p>
            <a:pPr algn="l" defTabSz="457200">
              <a:defRPr b="0" sz="3200">
                <a:latin typeface="Courier New"/>
                <a:ea typeface="Courier New"/>
                <a:cs typeface="Courier New"/>
                <a:sym typeface="Courier New"/>
              </a:defRPr>
            </a:pPr>
            <a:r>
              <a:t>...     c = val * 10</a:t>
            </a:r>
          </a:p>
          <a:p>
            <a:pPr algn="l" defTabSz="457200">
              <a:defRPr b="0" sz="3200">
                <a:latin typeface="Courier New"/>
                <a:ea typeface="Courier New"/>
                <a:cs typeface="Courier New"/>
                <a:sym typeface="Courier New"/>
              </a:defRPr>
            </a:pPr>
            <a:r>
              <a:t>...     z = c * c</a:t>
            </a:r>
          </a:p>
          <a:p>
            <a:pPr algn="l" defTabSz="457200">
              <a:defRPr b="0" sz="3200">
                <a:latin typeface="Courier New"/>
                <a:ea typeface="Courier New"/>
                <a:cs typeface="Courier New"/>
                <a:sym typeface="Courier New"/>
              </a:defRPr>
            </a:pPr>
            <a:r>
              <a:t>...     return z</a:t>
            </a:r>
          </a:p>
          <a:p>
            <a:pPr algn="l" defTabSz="457200">
              <a:defRPr b="0" sz="3200">
                <a:latin typeface="Courier New"/>
                <a:ea typeface="Courier New"/>
                <a:cs typeface="Courier New"/>
                <a:sym typeface="Courier New"/>
              </a:defRPr>
            </a:pPr>
            <a:r>
              <a:t>...</a:t>
            </a:r>
          </a:p>
          <a:p>
            <a:pPr algn="l" defTabSz="457200">
              <a:defRPr b="0" sz="3200">
                <a:latin typeface="Courier New"/>
                <a:ea typeface="Courier New"/>
                <a:cs typeface="Courier New"/>
                <a:sym typeface="Courier New"/>
              </a:defRPr>
            </a:pPr>
            <a:r>
              <a:t>&gt;&gt;&gt; x = 5</a:t>
            </a:r>
          </a:p>
          <a:p>
            <a:pPr algn="l" defTabSz="457200">
              <a:defRPr b="0" sz="3200">
                <a:latin typeface="Courier New"/>
                <a:ea typeface="Courier New"/>
                <a:cs typeface="Courier New"/>
                <a:sym typeface="Courier New"/>
              </a:defRPr>
            </a:pPr>
            <a:r>
              <a:t>&gt;&gt;&gt; z = 1</a:t>
            </a:r>
          </a:p>
          <a:p>
            <a:pPr algn="l" defTabSz="457200">
              <a:defRPr b="0" sz="3200">
                <a:latin typeface="Courier New"/>
                <a:ea typeface="Courier New"/>
                <a:cs typeface="Courier New"/>
                <a:sym typeface="Courier New"/>
              </a:defRPr>
            </a:pPr>
            <a:r>
              <a:t>&gt;&gt;&gt; result = someFn(x)</a:t>
            </a:r>
          </a:p>
        </p:txBody>
      </p:sp>
      <p:pic>
        <p:nvPicPr>
          <p:cNvPr id="399" name="MathTypeEquation.pdf" descr="MathTypeEquation.pdf"/>
          <p:cNvPicPr>
            <a:picLocks noChangeAspect="1"/>
          </p:cNvPicPr>
          <p:nvPr/>
        </p:nvPicPr>
        <p:blipFill>
          <a:blip r:embed="rId2">
            <a:extLst/>
          </a:blip>
          <a:stretch>
            <a:fillRect/>
          </a:stretch>
        </p:blipFill>
        <p:spPr>
          <a:xfrm>
            <a:off x="6445250" y="4794250"/>
            <a:ext cx="114300" cy="165100"/>
          </a:xfrm>
          <a:prstGeom prst="rect">
            <a:avLst/>
          </a:prstGeom>
          <a:ln w="12700">
            <a:miter lim="400000"/>
          </a:ln>
        </p:spPr>
      </p:pic>
      <p:sp>
        <p:nvSpPr>
          <p:cNvPr id="400" name="&gt;&gt;&gt; print (result)"/>
          <p:cNvSpPr txBox="1"/>
          <p:nvPr/>
        </p:nvSpPr>
        <p:spPr>
          <a:xfrm>
            <a:off x="521784" y="5932577"/>
            <a:ext cx="4504135"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&gt;&gt;&gt; print (result)</a:t>
            </a:r>
          </a:p>
        </p:txBody>
      </p:sp>
      <p:pic>
        <p:nvPicPr>
          <p:cNvPr id="401" name="MathTypeEquation.pdf" descr="MathTypeEquation.pdf"/>
          <p:cNvPicPr>
            <a:picLocks noChangeAspect="1"/>
          </p:cNvPicPr>
          <p:nvPr/>
        </p:nvPicPr>
        <p:blipFill>
          <a:blip r:embed="rId2">
            <a:extLst/>
          </a:blip>
          <a:stretch>
            <a:fillRect/>
          </a:stretch>
        </p:blipFill>
        <p:spPr>
          <a:xfrm>
            <a:off x="6445250" y="4794250"/>
            <a:ext cx="114300" cy="165100"/>
          </a:xfrm>
          <a:prstGeom prst="rect">
            <a:avLst/>
          </a:prstGeom>
          <a:ln w="12700">
            <a:miter lim="400000"/>
          </a:ln>
        </p:spPr>
      </p:pic>
      <p:sp>
        <p:nvSpPr>
          <p:cNvPr id="402" name="}"/>
          <p:cNvSpPr txBox="1"/>
          <p:nvPr/>
        </p:nvSpPr>
        <p:spPr>
          <a:xfrm>
            <a:off x="6091019" y="1447256"/>
            <a:ext cx="960121" cy="264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0000">
                <a:latin typeface="Herculanum"/>
                <a:ea typeface="Herculanum"/>
                <a:cs typeface="Herculanum"/>
                <a:sym typeface="Herculanum"/>
              </a:defRPr>
            </a:lvl1pPr>
          </a:lstStyle>
          <a:p>
            <a:pPr/>
            <a:r>
              <a:t>}</a:t>
            </a:r>
          </a:p>
        </p:txBody>
      </p:sp>
      <p:sp>
        <p:nvSpPr>
          <p:cNvPr id="403" name="}"/>
          <p:cNvSpPr txBox="1"/>
          <p:nvPr/>
        </p:nvSpPr>
        <p:spPr>
          <a:xfrm>
            <a:off x="6230579" y="4013871"/>
            <a:ext cx="681001" cy="180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3400">
                <a:latin typeface="Herculanum"/>
                <a:ea typeface="Herculanum"/>
                <a:cs typeface="Herculanum"/>
                <a:sym typeface="Herculanum"/>
              </a:defRPr>
            </a:lvl1pPr>
          </a:lstStyle>
          <a:p>
            <a:pPr/>
            <a:r>
              <a:t>}</a:t>
            </a:r>
          </a:p>
        </p:txBody>
      </p:sp>
      <p:sp>
        <p:nvSpPr>
          <p:cNvPr id="404" name="2500"/>
          <p:cNvSpPr txBox="1"/>
          <p:nvPr/>
        </p:nvSpPr>
        <p:spPr>
          <a:xfrm>
            <a:off x="497703" y="6533756"/>
            <a:ext cx="1089819"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2500</a:t>
            </a:r>
          </a:p>
        </p:txBody>
      </p:sp>
      <p:sp>
        <p:nvSpPr>
          <p:cNvPr id="405" name="local scope"/>
          <p:cNvSpPr txBox="1"/>
          <p:nvPr/>
        </p:nvSpPr>
        <p:spPr>
          <a:xfrm>
            <a:off x="7095537" y="2481645"/>
            <a:ext cx="2989045" cy="5728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lvl1pPr>
          </a:lstStyle>
          <a:p>
            <a:pPr/>
            <a:r>
              <a:t>local scope</a:t>
            </a:r>
          </a:p>
        </p:txBody>
      </p:sp>
      <p:sp>
        <p:nvSpPr>
          <p:cNvPr id="406" name="global scope"/>
          <p:cNvSpPr txBox="1"/>
          <p:nvPr/>
        </p:nvSpPr>
        <p:spPr>
          <a:xfrm>
            <a:off x="7095537" y="4629160"/>
            <a:ext cx="2989045" cy="5728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lvl1pPr>
          </a:lstStyle>
          <a:p>
            <a:pPr/>
            <a:r>
              <a:t>global scope</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8" name="&gt;&gt;&gt; print (z)"/>
          <p:cNvSpPr txBox="1"/>
          <p:nvPr/>
        </p:nvSpPr>
        <p:spPr>
          <a:xfrm>
            <a:off x="494908" y="7134934"/>
            <a:ext cx="3284737"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&gt;&gt;&gt; print (z)</a:t>
            </a:r>
          </a:p>
        </p:txBody>
      </p:sp>
      <p:sp>
        <p:nvSpPr>
          <p:cNvPr id="409" name="Example of scope"/>
          <p:cNvSpPr txBox="1"/>
          <p:nvPr>
            <p:ph type="title"/>
          </p:nvPr>
        </p:nvSpPr>
        <p:spPr>
          <a:prstGeom prst="rect">
            <a:avLst/>
          </a:prstGeom>
        </p:spPr>
        <p:txBody>
          <a:bodyPr/>
          <a:lstStyle>
            <a:lvl1pPr>
              <a:defRPr sz="5000"/>
            </a:lvl1pPr>
          </a:lstStyle>
          <a:p>
            <a:pPr/>
            <a:r>
              <a:t>Example of scope</a:t>
            </a:r>
          </a:p>
        </p:txBody>
      </p:sp>
      <p:sp>
        <p:nvSpPr>
          <p:cNvPr id="410" name="&gt;&gt;&gt; def someFn(val):…"/>
          <p:cNvSpPr txBox="1"/>
          <p:nvPr/>
        </p:nvSpPr>
        <p:spPr>
          <a:xfrm>
            <a:off x="555744" y="1859126"/>
            <a:ext cx="5723534" cy="433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200">
                <a:latin typeface="Courier New"/>
                <a:ea typeface="Courier New"/>
                <a:cs typeface="Courier New"/>
                <a:sym typeface="Courier New"/>
              </a:defRPr>
            </a:pPr>
            <a:r>
              <a:t>&gt;&gt;&gt; def someFn(val):</a:t>
            </a:r>
          </a:p>
          <a:p>
            <a:pPr algn="l" defTabSz="457200">
              <a:defRPr b="0" sz="3200">
                <a:latin typeface="Courier New"/>
                <a:ea typeface="Courier New"/>
                <a:cs typeface="Courier New"/>
                <a:sym typeface="Courier New"/>
              </a:defRPr>
            </a:pPr>
            <a:r>
              <a:t>...     c = val * 10</a:t>
            </a:r>
          </a:p>
          <a:p>
            <a:pPr algn="l" defTabSz="457200">
              <a:defRPr b="0" sz="3200">
                <a:latin typeface="Courier New"/>
                <a:ea typeface="Courier New"/>
                <a:cs typeface="Courier New"/>
                <a:sym typeface="Courier New"/>
              </a:defRPr>
            </a:pPr>
            <a:r>
              <a:t>...     z = c * c</a:t>
            </a:r>
          </a:p>
          <a:p>
            <a:pPr algn="l" defTabSz="457200">
              <a:defRPr b="0" sz="3200">
                <a:latin typeface="Courier New"/>
                <a:ea typeface="Courier New"/>
                <a:cs typeface="Courier New"/>
                <a:sym typeface="Courier New"/>
              </a:defRPr>
            </a:pPr>
            <a:r>
              <a:t>...     return z</a:t>
            </a:r>
          </a:p>
          <a:p>
            <a:pPr algn="l" defTabSz="457200">
              <a:defRPr b="0" sz="3200">
                <a:latin typeface="Courier New"/>
                <a:ea typeface="Courier New"/>
                <a:cs typeface="Courier New"/>
                <a:sym typeface="Courier New"/>
              </a:defRPr>
            </a:pPr>
            <a:r>
              <a:t>...</a:t>
            </a:r>
          </a:p>
          <a:p>
            <a:pPr algn="l" defTabSz="457200">
              <a:defRPr b="0" sz="3200">
                <a:latin typeface="Courier New"/>
                <a:ea typeface="Courier New"/>
                <a:cs typeface="Courier New"/>
                <a:sym typeface="Courier New"/>
              </a:defRPr>
            </a:pPr>
            <a:r>
              <a:t>&gt;&gt;&gt; x = 5</a:t>
            </a:r>
          </a:p>
          <a:p>
            <a:pPr algn="l" defTabSz="457200">
              <a:defRPr b="0" sz="3200">
                <a:latin typeface="Courier New"/>
                <a:ea typeface="Courier New"/>
                <a:cs typeface="Courier New"/>
                <a:sym typeface="Courier New"/>
              </a:defRPr>
            </a:pPr>
            <a:r>
              <a:t>&gt;&gt;&gt; z = 1</a:t>
            </a:r>
          </a:p>
          <a:p>
            <a:pPr algn="l" defTabSz="457200">
              <a:defRPr b="0" sz="3200">
                <a:latin typeface="Courier New"/>
                <a:ea typeface="Courier New"/>
                <a:cs typeface="Courier New"/>
                <a:sym typeface="Courier New"/>
              </a:defRPr>
            </a:pPr>
            <a:r>
              <a:t>&gt;&gt;&gt; result = someFn(x)</a:t>
            </a:r>
          </a:p>
        </p:txBody>
      </p:sp>
      <p:pic>
        <p:nvPicPr>
          <p:cNvPr id="411" name="MathTypeEquation.pdf" descr="MathTypeEquation.pdf"/>
          <p:cNvPicPr>
            <a:picLocks noChangeAspect="1"/>
          </p:cNvPicPr>
          <p:nvPr/>
        </p:nvPicPr>
        <p:blipFill>
          <a:blip r:embed="rId2">
            <a:extLst/>
          </a:blip>
          <a:stretch>
            <a:fillRect/>
          </a:stretch>
        </p:blipFill>
        <p:spPr>
          <a:xfrm>
            <a:off x="6445250" y="4794250"/>
            <a:ext cx="114300" cy="165100"/>
          </a:xfrm>
          <a:prstGeom prst="rect">
            <a:avLst/>
          </a:prstGeom>
          <a:ln w="12700">
            <a:miter lim="400000"/>
          </a:ln>
        </p:spPr>
      </p:pic>
      <p:sp>
        <p:nvSpPr>
          <p:cNvPr id="412" name="&gt;&gt;&gt; print (result)"/>
          <p:cNvSpPr txBox="1"/>
          <p:nvPr/>
        </p:nvSpPr>
        <p:spPr>
          <a:xfrm>
            <a:off x="521784" y="5932577"/>
            <a:ext cx="4504135"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&gt;&gt;&gt; print (result)</a:t>
            </a:r>
          </a:p>
        </p:txBody>
      </p:sp>
      <p:pic>
        <p:nvPicPr>
          <p:cNvPr id="413" name="MathTypeEquation.pdf" descr="MathTypeEquation.pdf"/>
          <p:cNvPicPr>
            <a:picLocks noChangeAspect="1"/>
          </p:cNvPicPr>
          <p:nvPr/>
        </p:nvPicPr>
        <p:blipFill>
          <a:blip r:embed="rId2">
            <a:extLst/>
          </a:blip>
          <a:stretch>
            <a:fillRect/>
          </a:stretch>
        </p:blipFill>
        <p:spPr>
          <a:xfrm>
            <a:off x="6445250" y="4794250"/>
            <a:ext cx="114300" cy="165100"/>
          </a:xfrm>
          <a:prstGeom prst="rect">
            <a:avLst/>
          </a:prstGeom>
          <a:ln w="12700">
            <a:miter lim="400000"/>
          </a:ln>
        </p:spPr>
      </p:pic>
      <p:sp>
        <p:nvSpPr>
          <p:cNvPr id="414" name="}"/>
          <p:cNvSpPr txBox="1"/>
          <p:nvPr/>
        </p:nvSpPr>
        <p:spPr>
          <a:xfrm>
            <a:off x="6091019" y="1447256"/>
            <a:ext cx="960121" cy="264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0000">
                <a:latin typeface="Herculanum"/>
                <a:ea typeface="Herculanum"/>
                <a:cs typeface="Herculanum"/>
                <a:sym typeface="Herculanum"/>
              </a:defRPr>
            </a:lvl1pPr>
          </a:lstStyle>
          <a:p>
            <a:pPr/>
            <a:r>
              <a:t>}</a:t>
            </a:r>
          </a:p>
        </p:txBody>
      </p:sp>
      <p:sp>
        <p:nvSpPr>
          <p:cNvPr id="415" name="}"/>
          <p:cNvSpPr txBox="1"/>
          <p:nvPr/>
        </p:nvSpPr>
        <p:spPr>
          <a:xfrm>
            <a:off x="6230579" y="4013871"/>
            <a:ext cx="681001" cy="180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3400">
                <a:latin typeface="Herculanum"/>
                <a:ea typeface="Herculanum"/>
                <a:cs typeface="Herculanum"/>
                <a:sym typeface="Herculanum"/>
              </a:defRPr>
            </a:lvl1pPr>
          </a:lstStyle>
          <a:p>
            <a:pPr/>
            <a:r>
              <a:t>}</a:t>
            </a:r>
          </a:p>
        </p:txBody>
      </p:sp>
      <p:sp>
        <p:nvSpPr>
          <p:cNvPr id="416" name="2500"/>
          <p:cNvSpPr txBox="1"/>
          <p:nvPr/>
        </p:nvSpPr>
        <p:spPr>
          <a:xfrm>
            <a:off x="497703" y="6533756"/>
            <a:ext cx="1089819"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2500</a:t>
            </a:r>
          </a:p>
        </p:txBody>
      </p:sp>
      <p:sp>
        <p:nvSpPr>
          <p:cNvPr id="417" name="1"/>
          <p:cNvSpPr txBox="1"/>
          <p:nvPr/>
        </p:nvSpPr>
        <p:spPr>
          <a:xfrm>
            <a:off x="518187" y="7577167"/>
            <a:ext cx="358180"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1</a:t>
            </a:r>
          </a:p>
        </p:txBody>
      </p:sp>
      <p:sp>
        <p:nvSpPr>
          <p:cNvPr id="418" name="The z defined in the main scope was not overwritten by the z defined in the function scope"/>
          <p:cNvSpPr txBox="1"/>
          <p:nvPr/>
        </p:nvSpPr>
        <p:spPr>
          <a:xfrm>
            <a:off x="5434917" y="6677073"/>
            <a:ext cx="6179078" cy="1563422"/>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lvl1pPr>
          </a:lstStyle>
          <a:p>
            <a:pPr/>
            <a:r>
              <a:t>The z defined in the main scope was not overwritten by the z defined in the function scope</a:t>
            </a:r>
          </a:p>
        </p:txBody>
      </p:sp>
      <p:sp>
        <p:nvSpPr>
          <p:cNvPr id="419" name="Line"/>
          <p:cNvSpPr/>
          <p:nvPr/>
        </p:nvSpPr>
        <p:spPr>
          <a:xfrm flipH="1">
            <a:off x="859758" y="7884540"/>
            <a:ext cx="4570892" cy="1"/>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420" name="local scope"/>
          <p:cNvSpPr txBox="1"/>
          <p:nvPr/>
        </p:nvSpPr>
        <p:spPr>
          <a:xfrm>
            <a:off x="7095537" y="2481645"/>
            <a:ext cx="2989045" cy="5728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lvl1pPr>
          </a:lstStyle>
          <a:p>
            <a:pPr/>
            <a:r>
              <a:t>local scope</a:t>
            </a:r>
          </a:p>
        </p:txBody>
      </p:sp>
      <p:sp>
        <p:nvSpPr>
          <p:cNvPr id="421" name="global scope"/>
          <p:cNvSpPr txBox="1"/>
          <p:nvPr/>
        </p:nvSpPr>
        <p:spPr>
          <a:xfrm>
            <a:off x="7095537" y="4629160"/>
            <a:ext cx="2989045" cy="5728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lvl1pPr>
          </a:lstStyle>
          <a:p>
            <a:pPr/>
            <a:r>
              <a:t>global scope</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3" name="&gt;&gt;&gt; print (z)"/>
          <p:cNvSpPr txBox="1"/>
          <p:nvPr/>
        </p:nvSpPr>
        <p:spPr>
          <a:xfrm>
            <a:off x="494908" y="7134934"/>
            <a:ext cx="3284737"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&gt;&gt;&gt; print (z)</a:t>
            </a:r>
          </a:p>
        </p:txBody>
      </p:sp>
      <p:sp>
        <p:nvSpPr>
          <p:cNvPr id="424" name="Example of scope"/>
          <p:cNvSpPr txBox="1"/>
          <p:nvPr>
            <p:ph type="title"/>
          </p:nvPr>
        </p:nvSpPr>
        <p:spPr>
          <a:prstGeom prst="rect">
            <a:avLst/>
          </a:prstGeom>
        </p:spPr>
        <p:txBody>
          <a:bodyPr/>
          <a:lstStyle>
            <a:lvl1pPr>
              <a:defRPr sz="5000"/>
            </a:lvl1pPr>
          </a:lstStyle>
          <a:p>
            <a:pPr/>
            <a:r>
              <a:t>Example of scope</a:t>
            </a:r>
          </a:p>
        </p:txBody>
      </p:sp>
      <p:sp>
        <p:nvSpPr>
          <p:cNvPr id="425" name="&gt;&gt;&gt; def someFn(val):…"/>
          <p:cNvSpPr txBox="1"/>
          <p:nvPr/>
        </p:nvSpPr>
        <p:spPr>
          <a:xfrm>
            <a:off x="555744" y="1859126"/>
            <a:ext cx="5723534" cy="433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200">
                <a:latin typeface="Courier New"/>
                <a:ea typeface="Courier New"/>
                <a:cs typeface="Courier New"/>
                <a:sym typeface="Courier New"/>
              </a:defRPr>
            </a:pPr>
            <a:r>
              <a:t>&gt;&gt;&gt; def someFn(val):</a:t>
            </a:r>
          </a:p>
          <a:p>
            <a:pPr algn="l" defTabSz="457200">
              <a:defRPr b="0" sz="3200">
                <a:latin typeface="Courier New"/>
                <a:ea typeface="Courier New"/>
                <a:cs typeface="Courier New"/>
                <a:sym typeface="Courier New"/>
              </a:defRPr>
            </a:pPr>
            <a:r>
              <a:t>...     c = val * 10</a:t>
            </a:r>
          </a:p>
          <a:p>
            <a:pPr algn="l" defTabSz="457200">
              <a:defRPr b="0" sz="3200">
                <a:latin typeface="Courier New"/>
                <a:ea typeface="Courier New"/>
                <a:cs typeface="Courier New"/>
                <a:sym typeface="Courier New"/>
              </a:defRPr>
            </a:pPr>
            <a:r>
              <a:t>...     z = c * c</a:t>
            </a:r>
          </a:p>
          <a:p>
            <a:pPr algn="l" defTabSz="457200">
              <a:defRPr b="0" sz="3200">
                <a:latin typeface="Courier New"/>
                <a:ea typeface="Courier New"/>
                <a:cs typeface="Courier New"/>
                <a:sym typeface="Courier New"/>
              </a:defRPr>
            </a:pPr>
            <a:r>
              <a:t>...     return z</a:t>
            </a:r>
          </a:p>
          <a:p>
            <a:pPr algn="l" defTabSz="457200">
              <a:defRPr b="0" sz="3200">
                <a:latin typeface="Courier New"/>
                <a:ea typeface="Courier New"/>
                <a:cs typeface="Courier New"/>
                <a:sym typeface="Courier New"/>
              </a:defRPr>
            </a:pPr>
            <a:r>
              <a:t>...</a:t>
            </a:r>
          </a:p>
          <a:p>
            <a:pPr algn="l" defTabSz="457200">
              <a:defRPr b="0" sz="3200">
                <a:latin typeface="Courier New"/>
                <a:ea typeface="Courier New"/>
                <a:cs typeface="Courier New"/>
                <a:sym typeface="Courier New"/>
              </a:defRPr>
            </a:pPr>
            <a:r>
              <a:t>&gt;&gt;&gt; x = 5</a:t>
            </a:r>
          </a:p>
          <a:p>
            <a:pPr algn="l" defTabSz="457200">
              <a:defRPr b="0" sz="3200">
                <a:latin typeface="Courier New"/>
                <a:ea typeface="Courier New"/>
                <a:cs typeface="Courier New"/>
                <a:sym typeface="Courier New"/>
              </a:defRPr>
            </a:pPr>
            <a:r>
              <a:t>&gt;&gt;&gt; z = 1</a:t>
            </a:r>
          </a:p>
          <a:p>
            <a:pPr algn="l" defTabSz="457200">
              <a:defRPr b="0" sz="3200">
                <a:latin typeface="Courier New"/>
                <a:ea typeface="Courier New"/>
                <a:cs typeface="Courier New"/>
                <a:sym typeface="Courier New"/>
              </a:defRPr>
            </a:pPr>
            <a:r>
              <a:t>&gt;&gt;&gt; result = someFn(x)</a:t>
            </a:r>
          </a:p>
        </p:txBody>
      </p:sp>
      <p:pic>
        <p:nvPicPr>
          <p:cNvPr id="426" name="MathTypeEquation.pdf" descr="MathTypeEquation.pdf"/>
          <p:cNvPicPr>
            <a:picLocks noChangeAspect="1"/>
          </p:cNvPicPr>
          <p:nvPr/>
        </p:nvPicPr>
        <p:blipFill>
          <a:blip r:embed="rId2">
            <a:extLst/>
          </a:blip>
          <a:stretch>
            <a:fillRect/>
          </a:stretch>
        </p:blipFill>
        <p:spPr>
          <a:xfrm>
            <a:off x="6445250" y="4794250"/>
            <a:ext cx="114300" cy="165100"/>
          </a:xfrm>
          <a:prstGeom prst="rect">
            <a:avLst/>
          </a:prstGeom>
          <a:ln w="12700">
            <a:miter lim="400000"/>
          </a:ln>
        </p:spPr>
      </p:pic>
      <p:sp>
        <p:nvSpPr>
          <p:cNvPr id="427" name="&gt;&gt;&gt; print (result)"/>
          <p:cNvSpPr txBox="1"/>
          <p:nvPr/>
        </p:nvSpPr>
        <p:spPr>
          <a:xfrm>
            <a:off x="521784" y="5932577"/>
            <a:ext cx="4504135"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&gt;&gt;&gt; print (result)</a:t>
            </a:r>
          </a:p>
        </p:txBody>
      </p:sp>
      <p:pic>
        <p:nvPicPr>
          <p:cNvPr id="428" name="MathTypeEquation.pdf" descr="MathTypeEquation.pdf"/>
          <p:cNvPicPr>
            <a:picLocks noChangeAspect="1"/>
          </p:cNvPicPr>
          <p:nvPr/>
        </p:nvPicPr>
        <p:blipFill>
          <a:blip r:embed="rId2">
            <a:extLst/>
          </a:blip>
          <a:stretch>
            <a:fillRect/>
          </a:stretch>
        </p:blipFill>
        <p:spPr>
          <a:xfrm>
            <a:off x="6445250" y="4794250"/>
            <a:ext cx="114300" cy="165100"/>
          </a:xfrm>
          <a:prstGeom prst="rect">
            <a:avLst/>
          </a:prstGeom>
          <a:ln w="12700">
            <a:miter lim="400000"/>
          </a:ln>
        </p:spPr>
      </p:pic>
      <p:sp>
        <p:nvSpPr>
          <p:cNvPr id="429" name="}"/>
          <p:cNvSpPr txBox="1"/>
          <p:nvPr/>
        </p:nvSpPr>
        <p:spPr>
          <a:xfrm>
            <a:off x="6091019" y="1447256"/>
            <a:ext cx="960121" cy="264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0000">
                <a:latin typeface="Herculanum"/>
                <a:ea typeface="Herculanum"/>
                <a:cs typeface="Herculanum"/>
                <a:sym typeface="Herculanum"/>
              </a:defRPr>
            </a:lvl1pPr>
          </a:lstStyle>
          <a:p>
            <a:pPr/>
            <a:r>
              <a:t>}</a:t>
            </a:r>
          </a:p>
        </p:txBody>
      </p:sp>
      <p:sp>
        <p:nvSpPr>
          <p:cNvPr id="430" name="}"/>
          <p:cNvSpPr txBox="1"/>
          <p:nvPr/>
        </p:nvSpPr>
        <p:spPr>
          <a:xfrm>
            <a:off x="6230579" y="4013871"/>
            <a:ext cx="681001" cy="180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3400">
                <a:latin typeface="Herculanum"/>
                <a:ea typeface="Herculanum"/>
                <a:cs typeface="Herculanum"/>
                <a:sym typeface="Herculanum"/>
              </a:defRPr>
            </a:lvl1pPr>
          </a:lstStyle>
          <a:p>
            <a:pPr/>
            <a:r>
              <a:t>}</a:t>
            </a:r>
          </a:p>
        </p:txBody>
      </p:sp>
      <p:sp>
        <p:nvSpPr>
          <p:cNvPr id="431" name="2500"/>
          <p:cNvSpPr txBox="1"/>
          <p:nvPr/>
        </p:nvSpPr>
        <p:spPr>
          <a:xfrm>
            <a:off x="497703" y="6533756"/>
            <a:ext cx="1089819"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2500</a:t>
            </a:r>
          </a:p>
        </p:txBody>
      </p:sp>
      <p:sp>
        <p:nvSpPr>
          <p:cNvPr id="432" name="1"/>
          <p:cNvSpPr txBox="1"/>
          <p:nvPr/>
        </p:nvSpPr>
        <p:spPr>
          <a:xfrm>
            <a:off x="518187" y="7577167"/>
            <a:ext cx="358180"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1</a:t>
            </a:r>
          </a:p>
        </p:txBody>
      </p:sp>
      <p:sp>
        <p:nvSpPr>
          <p:cNvPr id="433" name="&gt;&gt;&gt; print (c)"/>
          <p:cNvSpPr txBox="1"/>
          <p:nvPr/>
        </p:nvSpPr>
        <p:spPr>
          <a:xfrm>
            <a:off x="494908" y="7911057"/>
            <a:ext cx="3284737"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&gt;&gt;&gt; print (c)</a:t>
            </a:r>
          </a:p>
        </p:txBody>
      </p:sp>
      <p:sp>
        <p:nvSpPr>
          <p:cNvPr id="434" name="local scope"/>
          <p:cNvSpPr txBox="1"/>
          <p:nvPr/>
        </p:nvSpPr>
        <p:spPr>
          <a:xfrm>
            <a:off x="7095537" y="2481645"/>
            <a:ext cx="2989045" cy="5728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lvl1pPr>
          </a:lstStyle>
          <a:p>
            <a:pPr/>
            <a:r>
              <a:t>local scope</a:t>
            </a:r>
          </a:p>
        </p:txBody>
      </p:sp>
      <p:sp>
        <p:nvSpPr>
          <p:cNvPr id="435" name="global scope"/>
          <p:cNvSpPr txBox="1"/>
          <p:nvPr/>
        </p:nvSpPr>
        <p:spPr>
          <a:xfrm>
            <a:off x="7095537" y="4629160"/>
            <a:ext cx="2989045" cy="5728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lvl1pPr>
          </a:lstStyle>
          <a:p>
            <a:pPr/>
            <a:r>
              <a:t>global scope</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7" name="&gt;&gt;&gt; print (z)"/>
          <p:cNvSpPr txBox="1"/>
          <p:nvPr/>
        </p:nvSpPr>
        <p:spPr>
          <a:xfrm>
            <a:off x="494908" y="7134934"/>
            <a:ext cx="3284737"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&gt;&gt;&gt; print (z)</a:t>
            </a:r>
          </a:p>
        </p:txBody>
      </p:sp>
      <p:sp>
        <p:nvSpPr>
          <p:cNvPr id="438" name="Example of scope"/>
          <p:cNvSpPr txBox="1"/>
          <p:nvPr>
            <p:ph type="title"/>
          </p:nvPr>
        </p:nvSpPr>
        <p:spPr>
          <a:prstGeom prst="rect">
            <a:avLst/>
          </a:prstGeom>
        </p:spPr>
        <p:txBody>
          <a:bodyPr/>
          <a:lstStyle>
            <a:lvl1pPr>
              <a:defRPr sz="5000"/>
            </a:lvl1pPr>
          </a:lstStyle>
          <a:p>
            <a:pPr/>
            <a:r>
              <a:t>Example of scope</a:t>
            </a:r>
          </a:p>
        </p:txBody>
      </p:sp>
      <p:sp>
        <p:nvSpPr>
          <p:cNvPr id="439" name="&gt;&gt;&gt; def someFn(val):…"/>
          <p:cNvSpPr txBox="1"/>
          <p:nvPr/>
        </p:nvSpPr>
        <p:spPr>
          <a:xfrm>
            <a:off x="555744" y="1859126"/>
            <a:ext cx="5723534" cy="433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200">
                <a:latin typeface="Courier New"/>
                <a:ea typeface="Courier New"/>
                <a:cs typeface="Courier New"/>
                <a:sym typeface="Courier New"/>
              </a:defRPr>
            </a:pPr>
            <a:r>
              <a:t>&gt;&gt;&gt; def someFn(val):</a:t>
            </a:r>
          </a:p>
          <a:p>
            <a:pPr algn="l" defTabSz="457200">
              <a:defRPr b="0" sz="3200">
                <a:latin typeface="Courier New"/>
                <a:ea typeface="Courier New"/>
                <a:cs typeface="Courier New"/>
                <a:sym typeface="Courier New"/>
              </a:defRPr>
            </a:pPr>
            <a:r>
              <a:t>...     c = val * 10</a:t>
            </a:r>
          </a:p>
          <a:p>
            <a:pPr algn="l" defTabSz="457200">
              <a:defRPr b="0" sz="3200">
                <a:latin typeface="Courier New"/>
                <a:ea typeface="Courier New"/>
                <a:cs typeface="Courier New"/>
                <a:sym typeface="Courier New"/>
              </a:defRPr>
            </a:pPr>
            <a:r>
              <a:t>...     z = c * c</a:t>
            </a:r>
          </a:p>
          <a:p>
            <a:pPr algn="l" defTabSz="457200">
              <a:defRPr b="0" sz="3200">
                <a:latin typeface="Courier New"/>
                <a:ea typeface="Courier New"/>
                <a:cs typeface="Courier New"/>
                <a:sym typeface="Courier New"/>
              </a:defRPr>
            </a:pPr>
            <a:r>
              <a:t>...     return z</a:t>
            </a:r>
          </a:p>
          <a:p>
            <a:pPr algn="l" defTabSz="457200">
              <a:defRPr b="0" sz="3200">
                <a:latin typeface="Courier New"/>
                <a:ea typeface="Courier New"/>
                <a:cs typeface="Courier New"/>
                <a:sym typeface="Courier New"/>
              </a:defRPr>
            </a:pPr>
            <a:r>
              <a:t>...</a:t>
            </a:r>
          </a:p>
          <a:p>
            <a:pPr algn="l" defTabSz="457200">
              <a:defRPr b="0" sz="3200">
                <a:latin typeface="Courier New"/>
                <a:ea typeface="Courier New"/>
                <a:cs typeface="Courier New"/>
                <a:sym typeface="Courier New"/>
              </a:defRPr>
            </a:pPr>
            <a:r>
              <a:t>&gt;&gt;&gt; x = 5</a:t>
            </a:r>
          </a:p>
          <a:p>
            <a:pPr algn="l" defTabSz="457200">
              <a:defRPr b="0" sz="3200">
                <a:latin typeface="Courier New"/>
                <a:ea typeface="Courier New"/>
                <a:cs typeface="Courier New"/>
                <a:sym typeface="Courier New"/>
              </a:defRPr>
            </a:pPr>
            <a:r>
              <a:t>&gt;&gt;&gt; z = 1</a:t>
            </a:r>
          </a:p>
          <a:p>
            <a:pPr algn="l" defTabSz="457200">
              <a:defRPr b="0" sz="3200">
                <a:latin typeface="Courier New"/>
                <a:ea typeface="Courier New"/>
                <a:cs typeface="Courier New"/>
                <a:sym typeface="Courier New"/>
              </a:defRPr>
            </a:pPr>
            <a:r>
              <a:t>&gt;&gt;&gt; result = someFn(x)</a:t>
            </a:r>
          </a:p>
        </p:txBody>
      </p:sp>
      <p:pic>
        <p:nvPicPr>
          <p:cNvPr id="440" name="MathTypeEquation.pdf" descr="MathTypeEquation.pdf"/>
          <p:cNvPicPr>
            <a:picLocks noChangeAspect="1"/>
          </p:cNvPicPr>
          <p:nvPr/>
        </p:nvPicPr>
        <p:blipFill>
          <a:blip r:embed="rId2">
            <a:extLst/>
          </a:blip>
          <a:stretch>
            <a:fillRect/>
          </a:stretch>
        </p:blipFill>
        <p:spPr>
          <a:xfrm>
            <a:off x="6445250" y="4794250"/>
            <a:ext cx="114300" cy="165100"/>
          </a:xfrm>
          <a:prstGeom prst="rect">
            <a:avLst/>
          </a:prstGeom>
          <a:ln w="12700">
            <a:miter lim="400000"/>
          </a:ln>
        </p:spPr>
      </p:pic>
      <p:sp>
        <p:nvSpPr>
          <p:cNvPr id="441" name="&gt;&gt;&gt; print (result)"/>
          <p:cNvSpPr txBox="1"/>
          <p:nvPr/>
        </p:nvSpPr>
        <p:spPr>
          <a:xfrm>
            <a:off x="521784" y="5932577"/>
            <a:ext cx="4504135"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&gt;&gt;&gt; print (result)</a:t>
            </a:r>
          </a:p>
        </p:txBody>
      </p:sp>
      <p:pic>
        <p:nvPicPr>
          <p:cNvPr id="442" name="MathTypeEquation.pdf" descr="MathTypeEquation.pdf"/>
          <p:cNvPicPr>
            <a:picLocks noChangeAspect="1"/>
          </p:cNvPicPr>
          <p:nvPr/>
        </p:nvPicPr>
        <p:blipFill>
          <a:blip r:embed="rId2">
            <a:extLst/>
          </a:blip>
          <a:stretch>
            <a:fillRect/>
          </a:stretch>
        </p:blipFill>
        <p:spPr>
          <a:xfrm>
            <a:off x="6445250" y="4794250"/>
            <a:ext cx="114300" cy="165100"/>
          </a:xfrm>
          <a:prstGeom prst="rect">
            <a:avLst/>
          </a:prstGeom>
          <a:ln w="12700">
            <a:miter lim="400000"/>
          </a:ln>
        </p:spPr>
      </p:pic>
      <p:sp>
        <p:nvSpPr>
          <p:cNvPr id="443" name="}"/>
          <p:cNvSpPr txBox="1"/>
          <p:nvPr/>
        </p:nvSpPr>
        <p:spPr>
          <a:xfrm>
            <a:off x="6091019" y="1447256"/>
            <a:ext cx="960121" cy="264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0000">
                <a:latin typeface="Herculanum"/>
                <a:ea typeface="Herculanum"/>
                <a:cs typeface="Herculanum"/>
                <a:sym typeface="Herculanum"/>
              </a:defRPr>
            </a:lvl1pPr>
          </a:lstStyle>
          <a:p>
            <a:pPr/>
            <a:r>
              <a:t>}</a:t>
            </a:r>
          </a:p>
        </p:txBody>
      </p:sp>
      <p:sp>
        <p:nvSpPr>
          <p:cNvPr id="444" name="}"/>
          <p:cNvSpPr txBox="1"/>
          <p:nvPr/>
        </p:nvSpPr>
        <p:spPr>
          <a:xfrm>
            <a:off x="6230579" y="4013871"/>
            <a:ext cx="681001" cy="180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3400">
                <a:latin typeface="Herculanum"/>
                <a:ea typeface="Herculanum"/>
                <a:cs typeface="Herculanum"/>
                <a:sym typeface="Herculanum"/>
              </a:defRPr>
            </a:lvl1pPr>
          </a:lstStyle>
          <a:p>
            <a:pPr/>
            <a:r>
              <a:t>}</a:t>
            </a:r>
          </a:p>
        </p:txBody>
      </p:sp>
      <p:sp>
        <p:nvSpPr>
          <p:cNvPr id="445" name="2500"/>
          <p:cNvSpPr txBox="1"/>
          <p:nvPr/>
        </p:nvSpPr>
        <p:spPr>
          <a:xfrm>
            <a:off x="497703" y="6533756"/>
            <a:ext cx="1089819"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2500</a:t>
            </a:r>
          </a:p>
        </p:txBody>
      </p:sp>
      <p:sp>
        <p:nvSpPr>
          <p:cNvPr id="446" name="1"/>
          <p:cNvSpPr txBox="1"/>
          <p:nvPr/>
        </p:nvSpPr>
        <p:spPr>
          <a:xfrm>
            <a:off x="518187" y="7577167"/>
            <a:ext cx="358180"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1</a:t>
            </a:r>
          </a:p>
        </p:txBody>
      </p:sp>
      <p:sp>
        <p:nvSpPr>
          <p:cNvPr id="447" name="&gt;&gt;&gt; print (c)"/>
          <p:cNvSpPr txBox="1"/>
          <p:nvPr/>
        </p:nvSpPr>
        <p:spPr>
          <a:xfrm>
            <a:off x="494908" y="7911057"/>
            <a:ext cx="3284737"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&gt;&gt;&gt; print (c)</a:t>
            </a:r>
          </a:p>
        </p:txBody>
      </p:sp>
      <p:sp>
        <p:nvSpPr>
          <p:cNvPr id="448" name="Traceback (most recent call last)…"/>
          <p:cNvSpPr txBox="1"/>
          <p:nvPr/>
        </p:nvSpPr>
        <p:spPr>
          <a:xfrm>
            <a:off x="523844" y="8337291"/>
            <a:ext cx="9381729" cy="1511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5400"/>
              </a:lnSpc>
              <a:defRPr b="0" sz="3200">
                <a:solidFill>
                  <a:srgbClr val="8B0000"/>
                </a:solidFill>
                <a:latin typeface="Courier New"/>
                <a:ea typeface="Courier New"/>
                <a:cs typeface="Courier New"/>
                <a:sym typeface="Courier New"/>
              </a:defRPr>
            </a:pPr>
            <a:r>
              <a:t>Traceback (most recent call last)</a:t>
            </a:r>
          </a:p>
          <a:p>
            <a:pPr algn="l" defTabSz="457200">
              <a:lnSpc>
                <a:spcPts val="5400"/>
              </a:lnSpc>
              <a:defRPr b="0" sz="3200">
                <a:solidFill>
                  <a:srgbClr val="006400"/>
                </a:solidFill>
                <a:latin typeface="Courier New"/>
                <a:ea typeface="Courier New"/>
                <a:cs typeface="Courier New"/>
                <a:sym typeface="Courier New"/>
              </a:defRPr>
            </a:pPr>
            <a:r>
              <a:t>File “&lt;stdin&gt;”, line 1, </a:t>
            </a:r>
            <a:r>
              <a:rPr>
                <a:solidFill>
                  <a:srgbClr val="000000"/>
                </a:solidFill>
              </a:rPr>
              <a:t>in </a:t>
            </a:r>
            <a:r>
              <a:rPr>
                <a:solidFill>
                  <a:srgbClr val="4682B4"/>
                </a:solidFill>
              </a:rPr>
              <a:t>&lt;module&gt;</a:t>
            </a:r>
            <a:r>
              <a:rPr>
                <a:solidFill>
                  <a:srgbClr val="00008B"/>
                </a:solidFill>
              </a:rPr>
              <a:t>()</a:t>
            </a:r>
          </a:p>
          <a:p>
            <a:pPr algn="l" defTabSz="457200">
              <a:lnSpc>
                <a:spcPts val="5400"/>
              </a:lnSpc>
              <a:defRPr b="0" sz="3200">
                <a:solidFill>
                  <a:srgbClr val="006400"/>
                </a:solidFill>
                <a:latin typeface="Courier New"/>
                <a:ea typeface="Courier New"/>
                <a:cs typeface="Courier New"/>
                <a:sym typeface="Courier New"/>
              </a:defRPr>
            </a:pPr>
            <a:r>
              <a:rPr>
                <a:solidFill>
                  <a:srgbClr val="8B0000"/>
                </a:solidFill>
              </a:rPr>
              <a:t>NameError</a:t>
            </a:r>
            <a:r>
              <a:t>: name 'c' is not defined</a:t>
            </a:r>
          </a:p>
        </p:txBody>
      </p:sp>
      <p:sp>
        <p:nvSpPr>
          <p:cNvPr id="449" name="local scope"/>
          <p:cNvSpPr txBox="1"/>
          <p:nvPr/>
        </p:nvSpPr>
        <p:spPr>
          <a:xfrm>
            <a:off x="7095537" y="2481645"/>
            <a:ext cx="2989045" cy="5728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lvl1pPr>
          </a:lstStyle>
          <a:p>
            <a:pPr/>
            <a:r>
              <a:t>local scope</a:t>
            </a:r>
          </a:p>
        </p:txBody>
      </p:sp>
      <p:sp>
        <p:nvSpPr>
          <p:cNvPr id="450" name="global scope"/>
          <p:cNvSpPr txBox="1"/>
          <p:nvPr/>
        </p:nvSpPr>
        <p:spPr>
          <a:xfrm>
            <a:off x="7095537" y="4629160"/>
            <a:ext cx="2989045" cy="5728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lvl1pPr>
          </a:lstStyle>
          <a:p>
            <a:pPr/>
            <a:r>
              <a:t>global scope</a:t>
            </a:r>
          </a:p>
        </p:txBody>
      </p:sp>
      <p:sp>
        <p:nvSpPr>
          <p:cNvPr id="451" name="This variables is inaccessible outside of the local scope of the definition"/>
          <p:cNvSpPr txBox="1"/>
          <p:nvPr/>
        </p:nvSpPr>
        <p:spPr>
          <a:xfrm>
            <a:off x="8064568" y="6203963"/>
            <a:ext cx="4504136" cy="20574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marL="342900" indent="-114300" algn="l" defTabSz="457200">
              <a:defRPr b="0" sz="3200">
                <a:latin typeface="Helvetica"/>
                <a:ea typeface="Helvetica"/>
                <a:cs typeface="Helvetica"/>
                <a:sym typeface="Helvetica"/>
              </a:defRPr>
            </a:pPr>
            <a:r>
              <a:t>This variables is inaccessible outside of the local scope of the definition</a:t>
            </a:r>
          </a:p>
        </p:txBody>
      </p:sp>
      <p:sp>
        <p:nvSpPr>
          <p:cNvPr id="452" name="Line"/>
          <p:cNvSpPr/>
          <p:nvPr/>
        </p:nvSpPr>
        <p:spPr>
          <a:xfrm flipH="1" flipV="1">
            <a:off x="2750275" y="2739440"/>
            <a:ext cx="5335807" cy="4393379"/>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Defining you own function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Defining you own functions</a:t>
            </a:r>
          </a:p>
        </p:txBody>
      </p:sp>
      <p:sp>
        <p:nvSpPr>
          <p:cNvPr id="128" name="Why do it?…"/>
          <p:cNvSpPr txBox="1"/>
          <p:nvPr>
            <p:ph type="body" idx="1"/>
          </p:nvPr>
        </p:nvSpPr>
        <p:spPr>
          <a:prstGeom prst="rect">
            <a:avLst/>
          </a:prstGeom>
        </p:spPr>
        <p:txBody>
          <a:bodyPr anchor="t"/>
          <a:lstStyle/>
          <a:p>
            <a:pPr lvl="1"/>
            <a:r>
              <a:t>Why do it?</a:t>
            </a:r>
          </a:p>
          <a:p>
            <a:pPr lvl="2"/>
            <a:r>
              <a:t>Allows you to re-use a certain piece of code without re-writing it</a:t>
            </a:r>
          </a:p>
          <a:p>
            <a:pPr lvl="2"/>
            <a:r>
              <a:t>Organizes your code into functional pieces</a:t>
            </a:r>
          </a:p>
          <a:p>
            <a:pPr lvl="2"/>
            <a:r>
              <a:t>Makes your code easier to read and understand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2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2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2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2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8" grpId="1"/>
    </p:bldLst>
  </p:timing>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4" name="scope WARNING"/>
          <p:cNvSpPr txBox="1"/>
          <p:nvPr>
            <p:ph type="title"/>
          </p:nvPr>
        </p:nvSpPr>
        <p:spPr>
          <a:prstGeom prst="rect">
            <a:avLst/>
          </a:prstGeom>
        </p:spPr>
        <p:txBody>
          <a:bodyPr/>
          <a:lstStyle/>
          <a:p>
            <a:pPr/>
            <a:r>
              <a:t>scope WARNING</a:t>
            </a:r>
          </a:p>
        </p:txBody>
      </p:sp>
      <p:sp>
        <p:nvSpPr>
          <p:cNvPr id="455" name="Somewhat confusingly, functions can sometimes use variables defined within the main body (as long as it has been created before the function is called). However, doing this generally considered bad practice, since it makes the effects of a function harder to predict (especially if you plan to use it in many different scripts).…"/>
          <p:cNvSpPr txBox="1"/>
          <p:nvPr>
            <p:ph type="body" idx="1"/>
          </p:nvPr>
        </p:nvSpPr>
        <p:spPr>
          <a:xfrm>
            <a:off x="952500" y="1995399"/>
            <a:ext cx="11099800" cy="6286501"/>
          </a:xfrm>
          <a:prstGeom prst="rect">
            <a:avLst/>
          </a:prstGeom>
        </p:spPr>
        <p:txBody>
          <a:bodyPr anchor="t"/>
          <a:lstStyle/>
          <a:p>
            <a:pPr defTabSz="457200">
              <a:spcBef>
                <a:spcPts val="0"/>
              </a:spcBef>
              <a:defRPr>
                <a:latin typeface="Helvetica"/>
                <a:ea typeface="Helvetica"/>
                <a:cs typeface="Helvetica"/>
                <a:sym typeface="Helvetica"/>
              </a:defRPr>
            </a:pPr>
            <a:r>
              <a:t>Somewhat confusingly, functions </a:t>
            </a:r>
            <a:r>
              <a:rPr i="1"/>
              <a:t>can</a:t>
            </a:r>
            <a:r>
              <a:t> sometimes use variables defined within the main body (as long as it has been created before the function is called). However, doing this generally considered bad practice, since it makes the effects of a function harder to predict (especially if you plan to use it in many different scripts).</a:t>
            </a:r>
          </a:p>
          <a:p>
            <a:pPr defTabSz="457200">
              <a:spcBef>
                <a:spcPts val="0"/>
              </a:spcBef>
              <a:defRPr>
                <a:latin typeface="Helvetica"/>
                <a:ea typeface="Helvetica"/>
                <a:cs typeface="Helvetica"/>
                <a:sym typeface="Helvetica"/>
              </a:defRPr>
            </a:pPr>
            <a:r>
              <a:t>The best practice is to only allow functions to use the external variables that are supplied directly as parameters.</a:t>
            </a:r>
          </a:p>
        </p:txBody>
      </p:sp>
      <p:sp>
        <p:nvSpPr>
          <p:cNvPr id="456" name="# example of bad practice…"/>
          <p:cNvSpPr txBox="1"/>
          <p:nvPr/>
        </p:nvSpPr>
        <p:spPr>
          <a:xfrm>
            <a:off x="215234" y="6786385"/>
            <a:ext cx="5664330" cy="219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i="1">
                <a:solidFill>
                  <a:srgbClr val="637538"/>
                </a:solidFill>
                <a:latin typeface="Courier New"/>
                <a:ea typeface="Courier New"/>
                <a:cs typeface="Courier New"/>
                <a:sym typeface="Courier New"/>
              </a:defRPr>
            </a:pPr>
            <a:r>
              <a:t># example of bad practice</a:t>
            </a:r>
          </a:p>
          <a:p>
            <a:pPr algn="l" defTabSz="457200">
              <a:defRPr b="0" sz="2600">
                <a:solidFill>
                  <a:srgbClr val="FF2C79"/>
                </a:solidFill>
                <a:latin typeface="Courier New"/>
                <a:ea typeface="Courier New"/>
                <a:cs typeface="Courier New"/>
                <a:sym typeface="Courier New"/>
              </a:defRPr>
            </a:pPr>
            <a:r>
              <a:rPr>
                <a:solidFill>
                  <a:srgbClr val="000000"/>
                </a:solidFill>
              </a:rPr>
              <a:t>int_var2 = 3</a:t>
            </a:r>
          </a:p>
          <a:p>
            <a:pPr algn="l" defTabSz="457200">
              <a:defRPr b="0">
                <a:solidFill>
                  <a:srgbClr val="FF2C79"/>
                </a:solidFill>
                <a:latin typeface="Courier New"/>
                <a:ea typeface="Courier New"/>
                <a:cs typeface="Courier New"/>
                <a:sym typeface="Courier New"/>
              </a:defRPr>
            </a:pPr>
            <a:r>
              <a:rPr>
                <a:solidFill>
                  <a:srgbClr val="0085CC"/>
                </a:solidFill>
              </a:rPr>
              <a:t>def</a:t>
            </a:r>
            <a:r>
              <a:rPr>
                <a:solidFill>
                  <a:srgbClr val="000000"/>
                </a:solidFill>
              </a:rPr>
              <a:t> </a:t>
            </a:r>
            <a:r>
              <a:t>multiply_three</a:t>
            </a:r>
            <a:r>
              <a:rPr>
                <a:solidFill>
                  <a:srgbClr val="000000"/>
                </a:solidFill>
              </a:rPr>
              <a:t>(int_var1):</a:t>
            </a:r>
            <a:endParaRPr>
              <a:solidFill>
                <a:srgbClr val="000000"/>
              </a:solidFill>
            </a:endParaRPr>
          </a:p>
          <a:p>
            <a:pPr algn="l" defTabSz="457200">
              <a:defRPr b="0">
                <a:latin typeface="Courier New"/>
                <a:ea typeface="Courier New"/>
                <a:cs typeface="Courier New"/>
                <a:sym typeface="Courier New"/>
              </a:defRPr>
            </a:pPr>
            <a:r>
              <a:t>	return int_var1 * int_var2</a:t>
            </a:r>
          </a:p>
          <a:p>
            <a:pPr algn="l" defTabSz="457200">
              <a:defRPr b="0">
                <a:latin typeface="Courier New"/>
                <a:ea typeface="Courier New"/>
                <a:cs typeface="Courier New"/>
                <a:sym typeface="Courier New"/>
              </a:defRPr>
            </a:pPr>
          </a:p>
          <a:p>
            <a:pPr algn="l" defTabSz="457200">
              <a:defRPr b="0">
                <a:latin typeface="Courier New"/>
                <a:ea typeface="Courier New"/>
                <a:cs typeface="Courier New"/>
                <a:sym typeface="Courier New"/>
              </a:defRPr>
            </a:pPr>
            <a:r>
              <a:t>multiply_three(4)</a:t>
            </a:r>
          </a:p>
        </p:txBody>
      </p:sp>
      <p:sp>
        <p:nvSpPr>
          <p:cNvPr id="457" name="# example of good practice…"/>
          <p:cNvSpPr txBox="1"/>
          <p:nvPr/>
        </p:nvSpPr>
        <p:spPr>
          <a:xfrm>
            <a:off x="6162178" y="6716535"/>
            <a:ext cx="6724849" cy="200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i="1" sz="2600">
                <a:solidFill>
                  <a:srgbClr val="637538"/>
                </a:solidFill>
                <a:latin typeface="Courier New"/>
                <a:ea typeface="Courier New"/>
                <a:cs typeface="Courier New"/>
                <a:sym typeface="Courier New"/>
              </a:defRPr>
            </a:pPr>
            <a:r>
              <a:t># example of good practice</a:t>
            </a:r>
          </a:p>
          <a:p>
            <a:pPr algn="l" defTabSz="457200">
              <a:defRPr b="0" sz="2600">
                <a:solidFill>
                  <a:srgbClr val="FF2C79"/>
                </a:solidFill>
                <a:latin typeface="Courier New"/>
                <a:ea typeface="Courier New"/>
                <a:cs typeface="Courier New"/>
                <a:sym typeface="Courier New"/>
              </a:defRPr>
            </a:pPr>
            <a:r>
              <a:rPr>
                <a:solidFill>
                  <a:srgbClr val="0085CC"/>
                </a:solidFill>
              </a:rPr>
              <a:t>def</a:t>
            </a:r>
            <a:r>
              <a:rPr>
                <a:solidFill>
                  <a:srgbClr val="000000"/>
                </a:solidFill>
              </a:rPr>
              <a:t> </a:t>
            </a:r>
            <a:r>
              <a:t>multiply</a:t>
            </a:r>
            <a:r>
              <a:rPr>
                <a:solidFill>
                  <a:srgbClr val="000000"/>
                </a:solidFill>
              </a:rPr>
              <a:t>(int_var1, int_var2):</a:t>
            </a:r>
            <a:endParaRPr>
              <a:solidFill>
                <a:srgbClr val="000000"/>
              </a:solidFill>
            </a:endParaRPr>
          </a:p>
          <a:p>
            <a:pPr algn="l" defTabSz="457200">
              <a:defRPr b="0" sz="2600">
                <a:latin typeface="Courier New"/>
                <a:ea typeface="Courier New"/>
                <a:cs typeface="Courier New"/>
                <a:sym typeface="Courier New"/>
              </a:defRPr>
            </a:pPr>
            <a:r>
              <a:t>	return int_var1 * int_var2</a:t>
            </a:r>
          </a:p>
          <a:p>
            <a:pPr algn="l" defTabSz="457200">
              <a:defRPr b="0" sz="2600">
                <a:latin typeface="Courier New"/>
                <a:ea typeface="Courier New"/>
                <a:cs typeface="Courier New"/>
                <a:sym typeface="Courier New"/>
              </a:defRPr>
            </a:pPr>
          </a:p>
          <a:p>
            <a:pPr algn="l" defTabSz="457200">
              <a:defRPr b="0" sz="2600">
                <a:latin typeface="Courier New"/>
                <a:ea typeface="Courier New"/>
                <a:cs typeface="Courier New"/>
                <a:sym typeface="Courier New"/>
              </a:defRPr>
            </a:pPr>
            <a:r>
              <a:t>multiply(4,3)</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4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6" grpId="1"/>
      <p:bldP build="whole" bldLvl="1" animBg="1" rev="0" advAuto="0" spid="457" grpId="2"/>
    </p:bldLst>
  </p:timing>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9" name="scope WARNING"/>
          <p:cNvSpPr txBox="1"/>
          <p:nvPr>
            <p:ph type="title"/>
          </p:nvPr>
        </p:nvSpPr>
        <p:spPr>
          <a:prstGeom prst="rect">
            <a:avLst/>
          </a:prstGeom>
        </p:spPr>
        <p:txBody>
          <a:bodyPr/>
          <a:lstStyle/>
          <a:p>
            <a:pPr/>
            <a:r>
              <a:t>scope WARNING</a:t>
            </a:r>
          </a:p>
        </p:txBody>
      </p:sp>
      <p:sp>
        <p:nvSpPr>
          <p:cNvPr id="460" name="Somewhat confusingly, functions can sometimes use variables defined within the main body (as long as it has been created before the function is called). However, doing this generally considered bad practice, since it makes the effects of a function harder to predict (especially if you plan to use it in many different scripts).…"/>
          <p:cNvSpPr txBox="1"/>
          <p:nvPr>
            <p:ph type="body" idx="1"/>
          </p:nvPr>
        </p:nvSpPr>
        <p:spPr>
          <a:xfrm>
            <a:off x="952500" y="1995399"/>
            <a:ext cx="11099800" cy="6286501"/>
          </a:xfrm>
          <a:prstGeom prst="rect">
            <a:avLst/>
          </a:prstGeom>
        </p:spPr>
        <p:txBody>
          <a:bodyPr anchor="t"/>
          <a:lstStyle/>
          <a:p>
            <a:pPr defTabSz="457200">
              <a:spcBef>
                <a:spcPts val="0"/>
              </a:spcBef>
              <a:defRPr>
                <a:latin typeface="Helvetica"/>
                <a:ea typeface="Helvetica"/>
                <a:cs typeface="Helvetica"/>
                <a:sym typeface="Helvetica"/>
              </a:defRPr>
            </a:pPr>
            <a:r>
              <a:t>Somewhat confusingly, functions </a:t>
            </a:r>
            <a:r>
              <a:rPr i="1"/>
              <a:t>can</a:t>
            </a:r>
            <a:r>
              <a:t> sometimes use variables defined within the main body (as long as it has been created before the function is called). However, doing this generally considered bad practice, since it makes the effects of a function harder to predict (especially if you plan to use it in many different scripts).</a:t>
            </a:r>
          </a:p>
          <a:p>
            <a:pPr defTabSz="457200">
              <a:spcBef>
                <a:spcPts val="0"/>
              </a:spcBef>
              <a:defRPr>
                <a:latin typeface="Helvetica"/>
                <a:ea typeface="Helvetica"/>
                <a:cs typeface="Helvetica"/>
                <a:sym typeface="Helvetica"/>
              </a:defRPr>
            </a:pPr>
            <a:r>
              <a:t>The best practice is to only allow functions to use the external variables that are supplied directly as parameters.</a:t>
            </a:r>
          </a:p>
        </p:txBody>
      </p:sp>
      <p:sp>
        <p:nvSpPr>
          <p:cNvPr id="461" name="# example of bad practice…"/>
          <p:cNvSpPr txBox="1"/>
          <p:nvPr/>
        </p:nvSpPr>
        <p:spPr>
          <a:xfrm>
            <a:off x="215234" y="6786385"/>
            <a:ext cx="5664330" cy="219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i="1">
                <a:solidFill>
                  <a:srgbClr val="637538"/>
                </a:solidFill>
                <a:latin typeface="Courier New"/>
                <a:ea typeface="Courier New"/>
                <a:cs typeface="Courier New"/>
                <a:sym typeface="Courier New"/>
              </a:defRPr>
            </a:pPr>
            <a:r>
              <a:t># example of bad practice</a:t>
            </a:r>
          </a:p>
          <a:p>
            <a:pPr algn="l" defTabSz="457200">
              <a:defRPr b="0" sz="2600">
                <a:solidFill>
                  <a:srgbClr val="FF2C79"/>
                </a:solidFill>
                <a:latin typeface="Courier New"/>
                <a:ea typeface="Courier New"/>
                <a:cs typeface="Courier New"/>
                <a:sym typeface="Courier New"/>
              </a:defRPr>
            </a:pPr>
            <a:r>
              <a:rPr>
                <a:solidFill>
                  <a:srgbClr val="000000"/>
                </a:solidFill>
              </a:rPr>
              <a:t>int_var2 = 3</a:t>
            </a:r>
          </a:p>
          <a:p>
            <a:pPr algn="l" defTabSz="457200">
              <a:defRPr b="0">
                <a:solidFill>
                  <a:srgbClr val="FF2C79"/>
                </a:solidFill>
                <a:latin typeface="Courier New"/>
                <a:ea typeface="Courier New"/>
                <a:cs typeface="Courier New"/>
                <a:sym typeface="Courier New"/>
              </a:defRPr>
            </a:pPr>
            <a:r>
              <a:rPr>
                <a:solidFill>
                  <a:srgbClr val="0085CC"/>
                </a:solidFill>
              </a:rPr>
              <a:t>def</a:t>
            </a:r>
            <a:r>
              <a:rPr>
                <a:solidFill>
                  <a:srgbClr val="000000"/>
                </a:solidFill>
              </a:rPr>
              <a:t> </a:t>
            </a:r>
            <a:r>
              <a:t>multiply_three</a:t>
            </a:r>
            <a:r>
              <a:rPr>
                <a:solidFill>
                  <a:srgbClr val="000000"/>
                </a:solidFill>
              </a:rPr>
              <a:t>(int_var1):</a:t>
            </a:r>
            <a:endParaRPr>
              <a:solidFill>
                <a:srgbClr val="000000"/>
              </a:solidFill>
            </a:endParaRPr>
          </a:p>
          <a:p>
            <a:pPr algn="l" defTabSz="457200">
              <a:defRPr b="0">
                <a:latin typeface="Courier New"/>
                <a:ea typeface="Courier New"/>
                <a:cs typeface="Courier New"/>
                <a:sym typeface="Courier New"/>
              </a:defRPr>
            </a:pPr>
            <a:r>
              <a:t>	return int_var1 * int_var2</a:t>
            </a:r>
          </a:p>
          <a:p>
            <a:pPr algn="l" defTabSz="457200">
              <a:defRPr b="0">
                <a:latin typeface="Courier New"/>
                <a:ea typeface="Courier New"/>
                <a:cs typeface="Courier New"/>
                <a:sym typeface="Courier New"/>
              </a:defRPr>
            </a:pPr>
          </a:p>
          <a:p>
            <a:pPr algn="l" defTabSz="457200">
              <a:defRPr b="0">
                <a:latin typeface="Courier New"/>
                <a:ea typeface="Courier New"/>
                <a:cs typeface="Courier New"/>
                <a:sym typeface="Courier New"/>
              </a:defRPr>
            </a:pPr>
            <a:r>
              <a:t>print(multiply_three(4))</a:t>
            </a:r>
          </a:p>
        </p:txBody>
      </p:sp>
      <p:sp>
        <p:nvSpPr>
          <p:cNvPr id="462" name="# example of good practice…"/>
          <p:cNvSpPr txBox="1"/>
          <p:nvPr/>
        </p:nvSpPr>
        <p:spPr>
          <a:xfrm>
            <a:off x="6162178" y="6716535"/>
            <a:ext cx="6724849" cy="200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i="1" sz="2600">
                <a:solidFill>
                  <a:srgbClr val="637538"/>
                </a:solidFill>
                <a:latin typeface="Courier New"/>
                <a:ea typeface="Courier New"/>
                <a:cs typeface="Courier New"/>
                <a:sym typeface="Courier New"/>
              </a:defRPr>
            </a:pPr>
            <a:r>
              <a:t># example of good practice</a:t>
            </a:r>
          </a:p>
          <a:p>
            <a:pPr algn="l" defTabSz="457200">
              <a:defRPr b="0" sz="2600">
                <a:solidFill>
                  <a:srgbClr val="FF2C79"/>
                </a:solidFill>
                <a:latin typeface="Courier New"/>
                <a:ea typeface="Courier New"/>
                <a:cs typeface="Courier New"/>
                <a:sym typeface="Courier New"/>
              </a:defRPr>
            </a:pPr>
            <a:r>
              <a:rPr>
                <a:solidFill>
                  <a:srgbClr val="0085CC"/>
                </a:solidFill>
              </a:rPr>
              <a:t>def</a:t>
            </a:r>
            <a:r>
              <a:rPr>
                <a:solidFill>
                  <a:srgbClr val="000000"/>
                </a:solidFill>
              </a:rPr>
              <a:t> </a:t>
            </a:r>
            <a:r>
              <a:t>multiply</a:t>
            </a:r>
            <a:r>
              <a:rPr>
                <a:solidFill>
                  <a:srgbClr val="000000"/>
                </a:solidFill>
              </a:rPr>
              <a:t>(int_var1, int_var2):</a:t>
            </a:r>
            <a:endParaRPr>
              <a:solidFill>
                <a:srgbClr val="000000"/>
              </a:solidFill>
            </a:endParaRPr>
          </a:p>
          <a:p>
            <a:pPr algn="l" defTabSz="457200">
              <a:defRPr b="0" sz="2600">
                <a:latin typeface="Courier New"/>
                <a:ea typeface="Courier New"/>
                <a:cs typeface="Courier New"/>
                <a:sym typeface="Courier New"/>
              </a:defRPr>
            </a:pPr>
            <a:r>
              <a:t>	return int_var1 * int_var2</a:t>
            </a:r>
          </a:p>
          <a:p>
            <a:pPr algn="l" defTabSz="457200">
              <a:defRPr b="0" sz="2600">
                <a:latin typeface="Courier New"/>
                <a:ea typeface="Courier New"/>
                <a:cs typeface="Courier New"/>
                <a:sym typeface="Courier New"/>
              </a:defRPr>
            </a:pPr>
          </a:p>
          <a:p>
            <a:pPr algn="l" defTabSz="457200">
              <a:defRPr b="0" sz="2600">
                <a:latin typeface="Courier New"/>
                <a:ea typeface="Courier New"/>
                <a:cs typeface="Courier New"/>
                <a:sym typeface="Courier New"/>
              </a:defRPr>
            </a:pPr>
            <a:r>
              <a:t>print(multiply(4,3))</a:t>
            </a:r>
          </a:p>
        </p:txBody>
      </p:sp>
      <p:sp>
        <p:nvSpPr>
          <p:cNvPr id="463" name="Result (in both): 12"/>
          <p:cNvSpPr txBox="1"/>
          <p:nvPr/>
        </p:nvSpPr>
        <p:spPr>
          <a:xfrm>
            <a:off x="4687355" y="9161185"/>
            <a:ext cx="2717191" cy="512167"/>
          </a:xfrm>
          <a:prstGeom prst="rect">
            <a:avLst/>
          </a:prstGeom>
          <a:ln w="508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Result (in both): 12</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Defining a Function"/>
          <p:cNvSpPr txBox="1"/>
          <p:nvPr>
            <p:ph type="title"/>
          </p:nvPr>
        </p:nvSpPr>
        <p:spPr>
          <a:prstGeom prst="rect">
            <a:avLst/>
          </a:prstGeom>
        </p:spPr>
        <p:txBody>
          <a:bodyPr/>
          <a:lstStyle>
            <a:lvl1pPr>
              <a:defRPr sz="5000"/>
            </a:lvl1pPr>
          </a:lstStyle>
          <a:p>
            <a:pPr/>
            <a:r>
              <a:t>Defining a Function</a:t>
            </a:r>
          </a:p>
        </p:txBody>
      </p:sp>
      <p:sp>
        <p:nvSpPr>
          <p:cNvPr id="131" name="Syntax:…"/>
          <p:cNvSpPr txBox="1"/>
          <p:nvPr>
            <p:ph type="body" sz="half" idx="1"/>
          </p:nvPr>
        </p:nvSpPr>
        <p:spPr>
          <a:xfrm>
            <a:off x="952500" y="2590800"/>
            <a:ext cx="11099800" cy="2603104"/>
          </a:xfrm>
          <a:prstGeom prst="rect">
            <a:avLst/>
          </a:prstGeom>
        </p:spPr>
        <p:txBody>
          <a:bodyPr/>
          <a:lstStyle/>
          <a:p>
            <a:pPr marL="342900" indent="-342900" defTabSz="457200">
              <a:spcBef>
                <a:spcPts val="0"/>
              </a:spcBef>
              <a:buSzTx/>
              <a:buNone/>
              <a:defRPr>
                <a:latin typeface="Helvetica"/>
                <a:ea typeface="Helvetica"/>
                <a:cs typeface="Helvetica"/>
                <a:sym typeface="Helvetica"/>
              </a:defRPr>
            </a:pPr>
            <a:r>
              <a:t>Syntax:</a:t>
            </a:r>
          </a:p>
          <a:p>
            <a:pPr marL="457200" indent="0" defTabSz="457200">
              <a:spcBef>
                <a:spcPts val="0"/>
              </a:spcBef>
              <a:buSzTx/>
              <a:buNone/>
              <a:defRPr i="1">
                <a:latin typeface="Courier New"/>
                <a:ea typeface="Courier New"/>
                <a:cs typeface="Courier New"/>
                <a:sym typeface="Courier New"/>
              </a:defRPr>
            </a:pPr>
            <a:r>
              <a:rPr b="1" i="0">
                <a:solidFill>
                  <a:srgbClr val="0085CC"/>
                </a:solidFill>
              </a:rPr>
              <a:t>def</a:t>
            </a:r>
            <a:r>
              <a:rPr i="0"/>
              <a:t> </a:t>
            </a:r>
            <a:r>
              <a:rPr>
                <a:solidFill>
                  <a:srgbClr val="FF2C79"/>
                </a:solidFill>
              </a:rPr>
              <a:t>function_name</a:t>
            </a:r>
            <a:r>
              <a:rPr i="0"/>
              <a:t>(</a:t>
            </a:r>
            <a:r>
              <a:t>parameters</a:t>
            </a:r>
            <a:r>
              <a:rPr i="0"/>
              <a:t>):</a:t>
            </a:r>
            <a:endParaRPr i="0"/>
          </a:p>
          <a:p>
            <a:pPr marL="457200" indent="0" defTabSz="457200">
              <a:spcBef>
                <a:spcPts val="0"/>
              </a:spcBef>
              <a:buSzTx/>
              <a:buNone/>
              <a:defRPr i="1">
                <a:latin typeface="Courier New"/>
                <a:ea typeface="Courier New"/>
                <a:cs typeface="Courier New"/>
                <a:sym typeface="Courier New"/>
              </a:defRPr>
            </a:pPr>
            <a:r>
              <a:rPr i="0"/>
              <a:t>	</a:t>
            </a:r>
            <a:r>
              <a:t>statements</a:t>
            </a:r>
          </a:p>
          <a:p>
            <a:pPr marL="457200" indent="0" defTabSz="457200">
              <a:spcBef>
                <a:spcPts val="0"/>
              </a:spcBef>
              <a:buSzTx/>
              <a:buNone/>
              <a:defRPr i="1">
                <a:latin typeface="Courier New"/>
                <a:ea typeface="Courier New"/>
                <a:cs typeface="Courier New"/>
                <a:sym typeface="Courier New"/>
              </a:defRPr>
            </a:pPr>
            <a:r>
              <a:t>	var = something</a:t>
            </a:r>
          </a:p>
          <a:p>
            <a:pPr marL="457200" indent="0" defTabSz="457200">
              <a:spcBef>
                <a:spcPts val="0"/>
              </a:spcBef>
              <a:buSzTx/>
              <a:buNone/>
              <a:defRPr b="1">
                <a:solidFill>
                  <a:srgbClr val="0085CC"/>
                </a:solidFill>
                <a:latin typeface="Courier New"/>
                <a:ea typeface="Courier New"/>
                <a:cs typeface="Courier New"/>
                <a:sym typeface="Courier New"/>
              </a:defRPr>
            </a:pPr>
            <a:r>
              <a:rPr b="0">
                <a:solidFill>
                  <a:srgbClr val="000000"/>
                </a:solidFill>
              </a:rPr>
              <a:t>	</a:t>
            </a:r>
            <a:r>
              <a:t>return</a:t>
            </a:r>
            <a:r>
              <a:rPr b="0">
                <a:solidFill>
                  <a:srgbClr val="000000"/>
                </a:solidFill>
              </a:rPr>
              <a:t> </a:t>
            </a:r>
            <a:r>
              <a:rPr b="0" i="1">
                <a:solidFill>
                  <a:srgbClr val="000000"/>
                </a:solidFill>
              </a:rPr>
              <a:t>var</a:t>
            </a:r>
          </a:p>
        </p:txBody>
      </p:sp>
      <p:sp>
        <p:nvSpPr>
          <p:cNvPr id="132" name="Example:…"/>
          <p:cNvSpPr txBox="1"/>
          <p:nvPr/>
        </p:nvSpPr>
        <p:spPr>
          <a:xfrm>
            <a:off x="988714" y="5524499"/>
            <a:ext cx="8588972" cy="199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42900" indent="-342900" algn="l" defTabSz="457200">
              <a:defRPr b="0" sz="3200">
                <a:latin typeface="Helvetica"/>
                <a:ea typeface="Helvetica"/>
                <a:cs typeface="Helvetica"/>
                <a:sym typeface="Helvetica"/>
              </a:defRPr>
            </a:pPr>
            <a:r>
              <a:t>Example:</a:t>
            </a:r>
          </a:p>
          <a:p>
            <a:pPr marL="457200" algn="l" defTabSz="457200">
              <a:defRPr b="0" sz="3200">
                <a:latin typeface="Courier New"/>
                <a:ea typeface="Courier New"/>
                <a:cs typeface="Courier New"/>
                <a:sym typeface="Courier New"/>
              </a:defRPr>
            </a:pPr>
            <a:r>
              <a:rPr b="1">
                <a:solidFill>
                  <a:srgbClr val="0085CC"/>
                </a:solidFill>
              </a:rPr>
              <a:t>def</a:t>
            </a:r>
            <a:r>
              <a:t> </a:t>
            </a:r>
            <a:r>
              <a:rPr>
                <a:solidFill>
                  <a:srgbClr val="FF2C79"/>
                </a:solidFill>
              </a:rPr>
              <a:t>strAdd</a:t>
            </a:r>
            <a:r>
              <a:t>(num1, num2):</a:t>
            </a:r>
          </a:p>
          <a:p>
            <a:pPr marL="457200" algn="l" defTabSz="457200">
              <a:defRPr b="0" sz="3200">
                <a:latin typeface="Courier New"/>
                <a:ea typeface="Courier New"/>
                <a:cs typeface="Courier New"/>
                <a:sym typeface="Courier New"/>
              </a:defRPr>
            </a:pPr>
            <a:r>
              <a:t>	result = int(num1) + int(num2)</a:t>
            </a:r>
          </a:p>
          <a:p>
            <a:pPr marL="457200" algn="l" defTabSz="457200">
              <a:defRPr b="0" sz="3200">
                <a:latin typeface="Courier New"/>
                <a:ea typeface="Courier New"/>
                <a:cs typeface="Courier New"/>
                <a:sym typeface="Courier New"/>
              </a:defRPr>
            </a:pPr>
            <a:r>
              <a:t>	</a:t>
            </a:r>
            <a:r>
              <a:rPr b="1">
                <a:solidFill>
                  <a:srgbClr val="0085CC"/>
                </a:solidFill>
              </a:rPr>
              <a:t>return</a:t>
            </a:r>
            <a:r>
              <a:t> result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2"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Defining a Function"/>
          <p:cNvSpPr txBox="1"/>
          <p:nvPr>
            <p:ph type="title"/>
          </p:nvPr>
        </p:nvSpPr>
        <p:spPr>
          <a:prstGeom prst="rect">
            <a:avLst/>
          </a:prstGeom>
        </p:spPr>
        <p:txBody>
          <a:bodyPr/>
          <a:lstStyle>
            <a:lvl1pPr>
              <a:defRPr sz="5000"/>
            </a:lvl1pPr>
          </a:lstStyle>
          <a:p>
            <a:pPr/>
            <a:r>
              <a:t>Defining a Function</a:t>
            </a:r>
          </a:p>
        </p:txBody>
      </p:sp>
      <p:sp>
        <p:nvSpPr>
          <p:cNvPr id="137" name="Syntax:…"/>
          <p:cNvSpPr txBox="1"/>
          <p:nvPr>
            <p:ph type="body" sz="half" idx="1"/>
          </p:nvPr>
        </p:nvSpPr>
        <p:spPr>
          <a:xfrm>
            <a:off x="952500" y="2590800"/>
            <a:ext cx="11099800" cy="2603104"/>
          </a:xfrm>
          <a:prstGeom prst="rect">
            <a:avLst/>
          </a:prstGeom>
        </p:spPr>
        <p:txBody>
          <a:bodyPr/>
          <a:lstStyle/>
          <a:p>
            <a:pPr marL="342900" indent="-342900" defTabSz="457200">
              <a:spcBef>
                <a:spcPts val="0"/>
              </a:spcBef>
              <a:buSzTx/>
              <a:buNone/>
              <a:defRPr>
                <a:latin typeface="Helvetica"/>
                <a:ea typeface="Helvetica"/>
                <a:cs typeface="Helvetica"/>
                <a:sym typeface="Helvetica"/>
              </a:defRPr>
            </a:pPr>
            <a:r>
              <a:t>Syntax:</a:t>
            </a:r>
          </a:p>
          <a:p>
            <a:pPr marL="457200" indent="0" defTabSz="457200">
              <a:spcBef>
                <a:spcPts val="0"/>
              </a:spcBef>
              <a:buSzTx/>
              <a:buNone/>
              <a:defRPr i="1">
                <a:latin typeface="Courier New"/>
                <a:ea typeface="Courier New"/>
                <a:cs typeface="Courier New"/>
                <a:sym typeface="Courier New"/>
              </a:defRPr>
            </a:pPr>
            <a:r>
              <a:rPr b="1" i="0">
                <a:solidFill>
                  <a:srgbClr val="0085CC"/>
                </a:solidFill>
              </a:rPr>
              <a:t>def</a:t>
            </a:r>
            <a:r>
              <a:rPr i="0"/>
              <a:t> </a:t>
            </a:r>
            <a:r>
              <a:rPr>
                <a:solidFill>
                  <a:srgbClr val="FF2C79"/>
                </a:solidFill>
              </a:rPr>
              <a:t>function_name</a:t>
            </a:r>
            <a:r>
              <a:rPr i="0"/>
              <a:t>(</a:t>
            </a:r>
            <a:r>
              <a:t>parameters</a:t>
            </a:r>
            <a:r>
              <a:rPr i="0"/>
              <a:t>):</a:t>
            </a:r>
            <a:endParaRPr i="0"/>
          </a:p>
          <a:p>
            <a:pPr marL="457200" indent="0" defTabSz="457200">
              <a:spcBef>
                <a:spcPts val="0"/>
              </a:spcBef>
              <a:buSzTx/>
              <a:buNone/>
              <a:defRPr i="1">
                <a:latin typeface="Courier New"/>
                <a:ea typeface="Courier New"/>
                <a:cs typeface="Courier New"/>
                <a:sym typeface="Courier New"/>
              </a:defRPr>
            </a:pPr>
            <a:r>
              <a:rPr i="0"/>
              <a:t>	</a:t>
            </a:r>
            <a:r>
              <a:t>statements</a:t>
            </a:r>
          </a:p>
          <a:p>
            <a:pPr marL="457200" indent="0" defTabSz="457200">
              <a:spcBef>
                <a:spcPts val="0"/>
              </a:spcBef>
              <a:buSzTx/>
              <a:buNone/>
              <a:defRPr i="1">
                <a:latin typeface="Courier New"/>
                <a:ea typeface="Courier New"/>
                <a:cs typeface="Courier New"/>
                <a:sym typeface="Courier New"/>
              </a:defRPr>
            </a:pPr>
            <a:r>
              <a:t>	var = something</a:t>
            </a:r>
          </a:p>
          <a:p>
            <a:pPr marL="457200" indent="0" defTabSz="457200">
              <a:spcBef>
                <a:spcPts val="0"/>
              </a:spcBef>
              <a:buSzTx/>
              <a:buNone/>
              <a:defRPr b="1">
                <a:solidFill>
                  <a:srgbClr val="0085CC"/>
                </a:solidFill>
                <a:latin typeface="Courier New"/>
                <a:ea typeface="Courier New"/>
                <a:cs typeface="Courier New"/>
                <a:sym typeface="Courier New"/>
              </a:defRPr>
            </a:pPr>
            <a:r>
              <a:rPr b="0">
                <a:solidFill>
                  <a:srgbClr val="000000"/>
                </a:solidFill>
              </a:rPr>
              <a:t>	</a:t>
            </a:r>
            <a:r>
              <a:t>return</a:t>
            </a:r>
            <a:r>
              <a:rPr b="0">
                <a:solidFill>
                  <a:srgbClr val="000000"/>
                </a:solidFill>
              </a:rPr>
              <a:t> </a:t>
            </a:r>
            <a:r>
              <a:rPr b="0" i="1">
                <a:solidFill>
                  <a:srgbClr val="000000"/>
                </a:solidFill>
              </a:rPr>
              <a:t>var</a:t>
            </a:r>
          </a:p>
        </p:txBody>
      </p:sp>
      <p:sp>
        <p:nvSpPr>
          <p:cNvPr id="138" name="Example:…"/>
          <p:cNvSpPr txBox="1"/>
          <p:nvPr/>
        </p:nvSpPr>
        <p:spPr>
          <a:xfrm>
            <a:off x="988714" y="5524499"/>
            <a:ext cx="8588972" cy="199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42900" indent="-342900" algn="l" defTabSz="457200">
              <a:defRPr b="0" sz="3200">
                <a:latin typeface="Helvetica"/>
                <a:ea typeface="Helvetica"/>
                <a:cs typeface="Helvetica"/>
                <a:sym typeface="Helvetica"/>
              </a:defRPr>
            </a:pPr>
            <a:r>
              <a:t>Example:</a:t>
            </a:r>
          </a:p>
          <a:p>
            <a:pPr marL="457200" algn="l" defTabSz="457200">
              <a:defRPr b="0" sz="3200">
                <a:latin typeface="Courier New"/>
                <a:ea typeface="Courier New"/>
                <a:cs typeface="Courier New"/>
                <a:sym typeface="Courier New"/>
              </a:defRPr>
            </a:pPr>
            <a:r>
              <a:rPr b="1">
                <a:solidFill>
                  <a:srgbClr val="0085CC"/>
                </a:solidFill>
              </a:rPr>
              <a:t>def</a:t>
            </a:r>
            <a:r>
              <a:t> </a:t>
            </a:r>
            <a:r>
              <a:rPr>
                <a:solidFill>
                  <a:srgbClr val="FF2C79"/>
                </a:solidFill>
              </a:rPr>
              <a:t>strAdd</a:t>
            </a:r>
            <a:r>
              <a:t>(num1, num2):</a:t>
            </a:r>
          </a:p>
          <a:p>
            <a:pPr marL="457200" algn="l" defTabSz="457200">
              <a:defRPr b="0" sz="3200">
                <a:latin typeface="Courier New"/>
                <a:ea typeface="Courier New"/>
                <a:cs typeface="Courier New"/>
                <a:sym typeface="Courier New"/>
              </a:defRPr>
            </a:pPr>
            <a:r>
              <a:t>	result = int(num1) + int(num2)</a:t>
            </a:r>
          </a:p>
          <a:p>
            <a:pPr marL="457200" algn="l" defTabSz="457200">
              <a:defRPr b="0" sz="3200">
                <a:latin typeface="Courier New"/>
                <a:ea typeface="Courier New"/>
                <a:cs typeface="Courier New"/>
                <a:sym typeface="Courier New"/>
              </a:defRPr>
            </a:pPr>
            <a:r>
              <a:t>	</a:t>
            </a:r>
            <a:r>
              <a:rPr b="1">
                <a:solidFill>
                  <a:srgbClr val="0085CC"/>
                </a:solidFill>
              </a:rPr>
              <a:t>return</a:t>
            </a:r>
            <a:r>
              <a:t> result</a:t>
            </a:r>
          </a:p>
        </p:txBody>
      </p:sp>
      <p:sp>
        <p:nvSpPr>
          <p:cNvPr id="139" name="Function names follow the same rules as variable names, pretty much."/>
          <p:cNvSpPr txBox="1"/>
          <p:nvPr/>
        </p:nvSpPr>
        <p:spPr>
          <a:xfrm>
            <a:off x="7945818" y="4588499"/>
            <a:ext cx="4287776" cy="1352882"/>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ct val="117999"/>
              </a:lnSpc>
              <a:defRPr b="0"/>
            </a:lvl1pPr>
          </a:lstStyle>
          <a:p>
            <a:pPr/>
            <a:r>
              <a:t>Function names follow the same rules as variable names, pretty much.</a:t>
            </a:r>
          </a:p>
        </p:txBody>
      </p:sp>
      <p:sp>
        <p:nvSpPr>
          <p:cNvPr id="140" name="Line"/>
          <p:cNvSpPr/>
          <p:nvPr/>
        </p:nvSpPr>
        <p:spPr>
          <a:xfrm>
            <a:off x="3277329" y="5312428"/>
            <a:ext cx="1" cy="483529"/>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1" name="Line"/>
          <p:cNvSpPr/>
          <p:nvPr/>
        </p:nvSpPr>
        <p:spPr>
          <a:xfrm>
            <a:off x="3275380" y="5303040"/>
            <a:ext cx="4679388" cy="1"/>
          </a:xfrm>
          <a:prstGeom prst="line">
            <a:avLst/>
          </a:prstGeom>
          <a:ln w="25400">
            <a:solidFill>
              <a:srgbClr val="00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Defining a Function"/>
          <p:cNvSpPr txBox="1"/>
          <p:nvPr>
            <p:ph type="title"/>
          </p:nvPr>
        </p:nvSpPr>
        <p:spPr>
          <a:prstGeom prst="rect">
            <a:avLst/>
          </a:prstGeom>
        </p:spPr>
        <p:txBody>
          <a:bodyPr/>
          <a:lstStyle>
            <a:lvl1pPr>
              <a:defRPr sz="5000"/>
            </a:lvl1pPr>
          </a:lstStyle>
          <a:p>
            <a:pPr/>
            <a:r>
              <a:t>Defining a Function</a:t>
            </a:r>
          </a:p>
        </p:txBody>
      </p:sp>
      <p:sp>
        <p:nvSpPr>
          <p:cNvPr id="146" name="Syntax:…"/>
          <p:cNvSpPr txBox="1"/>
          <p:nvPr>
            <p:ph type="body" sz="half" idx="1"/>
          </p:nvPr>
        </p:nvSpPr>
        <p:spPr>
          <a:xfrm>
            <a:off x="952500" y="2590800"/>
            <a:ext cx="11099800" cy="2603104"/>
          </a:xfrm>
          <a:prstGeom prst="rect">
            <a:avLst/>
          </a:prstGeom>
        </p:spPr>
        <p:txBody>
          <a:bodyPr/>
          <a:lstStyle/>
          <a:p>
            <a:pPr marL="342900" indent="-342900" defTabSz="457200">
              <a:spcBef>
                <a:spcPts val="0"/>
              </a:spcBef>
              <a:buSzTx/>
              <a:buNone/>
              <a:defRPr>
                <a:latin typeface="Helvetica"/>
                <a:ea typeface="Helvetica"/>
                <a:cs typeface="Helvetica"/>
                <a:sym typeface="Helvetica"/>
              </a:defRPr>
            </a:pPr>
            <a:r>
              <a:t>Syntax:</a:t>
            </a:r>
          </a:p>
          <a:p>
            <a:pPr marL="457200" indent="0" defTabSz="457200">
              <a:spcBef>
                <a:spcPts val="0"/>
              </a:spcBef>
              <a:buSzTx/>
              <a:buNone/>
              <a:defRPr i="1">
                <a:latin typeface="Courier New"/>
                <a:ea typeface="Courier New"/>
                <a:cs typeface="Courier New"/>
                <a:sym typeface="Courier New"/>
              </a:defRPr>
            </a:pPr>
            <a:r>
              <a:rPr b="1" i="0">
                <a:solidFill>
                  <a:srgbClr val="0085CC"/>
                </a:solidFill>
              </a:rPr>
              <a:t>def</a:t>
            </a:r>
            <a:r>
              <a:rPr i="0"/>
              <a:t> </a:t>
            </a:r>
            <a:r>
              <a:rPr>
                <a:solidFill>
                  <a:srgbClr val="FF2C79"/>
                </a:solidFill>
              </a:rPr>
              <a:t>function_name</a:t>
            </a:r>
            <a:r>
              <a:rPr i="0"/>
              <a:t>(</a:t>
            </a:r>
            <a:r>
              <a:t>parameters</a:t>
            </a:r>
            <a:r>
              <a:rPr i="0"/>
              <a:t>):</a:t>
            </a:r>
            <a:endParaRPr i="0"/>
          </a:p>
          <a:p>
            <a:pPr marL="457200" indent="0" defTabSz="457200">
              <a:spcBef>
                <a:spcPts val="0"/>
              </a:spcBef>
              <a:buSzTx/>
              <a:buNone/>
              <a:defRPr i="1">
                <a:latin typeface="Courier New"/>
                <a:ea typeface="Courier New"/>
                <a:cs typeface="Courier New"/>
                <a:sym typeface="Courier New"/>
              </a:defRPr>
            </a:pPr>
            <a:r>
              <a:rPr i="0"/>
              <a:t>	</a:t>
            </a:r>
            <a:r>
              <a:t>statements</a:t>
            </a:r>
          </a:p>
          <a:p>
            <a:pPr marL="457200" indent="0" defTabSz="457200">
              <a:spcBef>
                <a:spcPts val="0"/>
              </a:spcBef>
              <a:buSzTx/>
              <a:buNone/>
              <a:defRPr i="1">
                <a:latin typeface="Courier New"/>
                <a:ea typeface="Courier New"/>
                <a:cs typeface="Courier New"/>
                <a:sym typeface="Courier New"/>
              </a:defRPr>
            </a:pPr>
            <a:r>
              <a:t>	var = something</a:t>
            </a:r>
          </a:p>
          <a:p>
            <a:pPr marL="457200" indent="0" defTabSz="457200">
              <a:spcBef>
                <a:spcPts val="0"/>
              </a:spcBef>
              <a:buSzTx/>
              <a:buNone/>
              <a:defRPr b="1">
                <a:solidFill>
                  <a:srgbClr val="0085CC"/>
                </a:solidFill>
                <a:latin typeface="Courier New"/>
                <a:ea typeface="Courier New"/>
                <a:cs typeface="Courier New"/>
                <a:sym typeface="Courier New"/>
              </a:defRPr>
            </a:pPr>
            <a:r>
              <a:rPr b="0">
                <a:solidFill>
                  <a:srgbClr val="000000"/>
                </a:solidFill>
              </a:rPr>
              <a:t>	</a:t>
            </a:r>
            <a:r>
              <a:t>return</a:t>
            </a:r>
            <a:r>
              <a:rPr b="0">
                <a:solidFill>
                  <a:srgbClr val="000000"/>
                </a:solidFill>
              </a:rPr>
              <a:t> </a:t>
            </a:r>
            <a:r>
              <a:rPr b="0" i="1">
                <a:solidFill>
                  <a:srgbClr val="000000"/>
                </a:solidFill>
              </a:rPr>
              <a:t>var</a:t>
            </a:r>
          </a:p>
        </p:txBody>
      </p:sp>
      <p:sp>
        <p:nvSpPr>
          <p:cNvPr id="147" name="Example:…"/>
          <p:cNvSpPr txBox="1"/>
          <p:nvPr/>
        </p:nvSpPr>
        <p:spPr>
          <a:xfrm>
            <a:off x="1026814" y="6184899"/>
            <a:ext cx="8588972" cy="199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42900" indent="-342900" algn="l" defTabSz="457200">
              <a:defRPr b="0" sz="3200">
                <a:latin typeface="Helvetica"/>
                <a:ea typeface="Helvetica"/>
                <a:cs typeface="Helvetica"/>
                <a:sym typeface="Helvetica"/>
              </a:defRPr>
            </a:pPr>
            <a:r>
              <a:t>Example:</a:t>
            </a:r>
          </a:p>
          <a:p>
            <a:pPr marL="457200" algn="l" defTabSz="457200">
              <a:defRPr b="0" sz="3200">
                <a:latin typeface="Courier New"/>
                <a:ea typeface="Courier New"/>
                <a:cs typeface="Courier New"/>
                <a:sym typeface="Courier New"/>
              </a:defRPr>
            </a:pPr>
            <a:r>
              <a:rPr b="1">
                <a:solidFill>
                  <a:srgbClr val="0085CC"/>
                </a:solidFill>
              </a:rPr>
              <a:t>def</a:t>
            </a:r>
            <a:r>
              <a:t> </a:t>
            </a:r>
            <a:r>
              <a:rPr>
                <a:solidFill>
                  <a:srgbClr val="FF2C79"/>
                </a:solidFill>
              </a:rPr>
              <a:t>strAdd</a:t>
            </a:r>
            <a:r>
              <a:t>(num1, num2):</a:t>
            </a:r>
          </a:p>
          <a:p>
            <a:pPr marL="457200" algn="l" defTabSz="457200">
              <a:defRPr b="0" sz="3200">
                <a:latin typeface="Courier New"/>
                <a:ea typeface="Courier New"/>
                <a:cs typeface="Courier New"/>
                <a:sym typeface="Courier New"/>
              </a:defRPr>
            </a:pPr>
            <a:r>
              <a:t>	result = int(num1) + int(num2)</a:t>
            </a:r>
          </a:p>
          <a:p>
            <a:pPr marL="457200" algn="l" defTabSz="457200">
              <a:defRPr b="0" sz="3200">
                <a:latin typeface="Courier New"/>
                <a:ea typeface="Courier New"/>
                <a:cs typeface="Courier New"/>
                <a:sym typeface="Courier New"/>
              </a:defRPr>
            </a:pPr>
            <a:r>
              <a:t>	</a:t>
            </a:r>
            <a:r>
              <a:rPr b="1">
                <a:solidFill>
                  <a:srgbClr val="0085CC"/>
                </a:solidFill>
              </a:rPr>
              <a:t>return</a:t>
            </a:r>
            <a:r>
              <a:t> result</a:t>
            </a:r>
          </a:p>
        </p:txBody>
      </p:sp>
      <p:sp>
        <p:nvSpPr>
          <p:cNvPr id="148" name="This is the value that the function returns when we use it.…"/>
          <p:cNvSpPr txBox="1"/>
          <p:nvPr/>
        </p:nvSpPr>
        <p:spPr>
          <a:xfrm>
            <a:off x="7133959" y="4301171"/>
            <a:ext cx="5764969" cy="2071689"/>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sz="1600">
                <a:latin typeface="Helvetica"/>
                <a:ea typeface="Helvetica"/>
                <a:cs typeface="Helvetica"/>
                <a:sym typeface="Helvetica"/>
              </a:defRPr>
            </a:pPr>
            <a:r>
              <a:t>This is the </a:t>
            </a:r>
            <a:r>
              <a:rPr b="1"/>
              <a:t>value</a:t>
            </a:r>
            <a:r>
              <a:t> that the function </a:t>
            </a:r>
            <a:r>
              <a:rPr b="1"/>
              <a:t>returns</a:t>
            </a:r>
            <a:r>
              <a:t> when we use it.  </a:t>
            </a:r>
          </a:p>
          <a:p>
            <a:pPr algn="l" defTabSz="457200">
              <a:defRPr b="0" sz="1600">
                <a:latin typeface="Helvetica"/>
                <a:ea typeface="Helvetica"/>
                <a:cs typeface="Helvetica"/>
                <a:sym typeface="Helvetica"/>
              </a:defRPr>
            </a:pPr>
          </a:p>
          <a:p>
            <a:pPr algn="l" defTabSz="457200">
              <a:defRPr b="0" sz="1600">
                <a:latin typeface="Helvetica"/>
                <a:ea typeface="Helvetica"/>
                <a:cs typeface="Helvetica"/>
                <a:sym typeface="Helvetica"/>
              </a:defRPr>
            </a:pPr>
            <a:r>
              <a:t>To give a familiar example, the </a:t>
            </a:r>
            <a:r>
              <a:rPr>
                <a:latin typeface="Courier New"/>
                <a:ea typeface="Courier New"/>
                <a:cs typeface="Courier New"/>
                <a:sym typeface="Courier New"/>
              </a:rPr>
              <a:t>int()</a:t>
            </a:r>
            <a:r>
              <a:t> function's return value is the string converted to an integer.</a:t>
            </a:r>
          </a:p>
          <a:p>
            <a:pPr algn="l" defTabSz="457200">
              <a:defRPr b="0" sz="1600">
                <a:latin typeface="Helvetica"/>
                <a:ea typeface="Helvetica"/>
                <a:cs typeface="Helvetica"/>
                <a:sym typeface="Helvetica"/>
              </a:defRPr>
            </a:pPr>
          </a:p>
          <a:p>
            <a:pPr algn="l" defTabSz="457200">
              <a:defRPr b="0" sz="1600">
                <a:latin typeface="Helvetica"/>
                <a:ea typeface="Helvetica"/>
                <a:cs typeface="Helvetica"/>
                <a:sym typeface="Helvetica"/>
              </a:defRPr>
            </a:pPr>
            <a:r>
              <a:t>Which value we return must be considered carefully, since no other information inside the function will be accessible when we call it. All we can do is capture the return value.</a:t>
            </a:r>
          </a:p>
        </p:txBody>
      </p:sp>
      <p:sp>
        <p:nvSpPr>
          <p:cNvPr id="149" name="Line"/>
          <p:cNvSpPr/>
          <p:nvPr/>
        </p:nvSpPr>
        <p:spPr>
          <a:xfrm flipH="1">
            <a:off x="4448537" y="4855169"/>
            <a:ext cx="2670855" cy="1"/>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7"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Using a custom function"/>
          <p:cNvSpPr txBox="1"/>
          <p:nvPr>
            <p:ph type="title"/>
          </p:nvPr>
        </p:nvSpPr>
        <p:spPr>
          <a:prstGeom prst="rect">
            <a:avLst/>
          </a:prstGeom>
        </p:spPr>
        <p:txBody>
          <a:bodyPr/>
          <a:lstStyle>
            <a:lvl1pPr>
              <a:defRPr sz="5000"/>
            </a:lvl1pPr>
          </a:lstStyle>
          <a:p>
            <a:pPr/>
            <a:r>
              <a:t>Using a custom function</a:t>
            </a:r>
          </a:p>
        </p:txBody>
      </p:sp>
      <p:sp>
        <p:nvSpPr>
          <p:cNvPr id="152" name="first = input(&quot;First number? &quot;)…"/>
          <p:cNvSpPr txBox="1"/>
          <p:nvPr/>
        </p:nvSpPr>
        <p:spPr>
          <a:xfrm>
            <a:off x="126892" y="5205926"/>
            <a:ext cx="8863411" cy="198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t>first = </a:t>
            </a:r>
            <a:r>
              <a:rPr>
                <a:solidFill>
                  <a:srgbClr val="FF5994"/>
                </a:solidFill>
              </a:rPr>
              <a:t>input</a:t>
            </a:r>
            <a:r>
              <a:t>("First number? ")</a:t>
            </a:r>
          </a:p>
          <a:p>
            <a:pPr marL="457200" algn="l" defTabSz="457200">
              <a:defRPr b="0" sz="3200">
                <a:latin typeface="Courier New"/>
                <a:ea typeface="Courier New"/>
                <a:cs typeface="Courier New"/>
                <a:sym typeface="Courier New"/>
              </a:defRPr>
            </a:pPr>
            <a:r>
              <a:t>second = </a:t>
            </a:r>
            <a:r>
              <a:rPr>
                <a:solidFill>
                  <a:srgbClr val="FF5994"/>
                </a:solidFill>
              </a:rPr>
              <a:t>input</a:t>
            </a:r>
            <a:r>
              <a:t>("Second number? ")</a:t>
            </a:r>
          </a:p>
          <a:p>
            <a:pPr marL="457200" algn="l" defTabSz="457200">
              <a:defRPr b="0" sz="3200">
                <a:latin typeface="Courier New"/>
                <a:ea typeface="Courier New"/>
                <a:cs typeface="Courier New"/>
                <a:sym typeface="Courier New"/>
              </a:defRPr>
            </a:pPr>
            <a:r>
              <a:t>added = strAdd(first, second)</a:t>
            </a:r>
          </a:p>
          <a:p>
            <a:pPr marL="457200" algn="l" defTabSz="457200">
              <a:defRPr b="0" sz="3200">
                <a:latin typeface="Courier New"/>
                <a:ea typeface="Courier New"/>
                <a:cs typeface="Courier New"/>
                <a:sym typeface="Courier New"/>
              </a:defRPr>
            </a:pPr>
            <a:r>
              <a:rPr>
                <a:solidFill>
                  <a:srgbClr val="FF5994"/>
                </a:solidFill>
              </a:rPr>
              <a:t>print</a:t>
            </a:r>
            <a:r>
              <a:t>(added)</a:t>
            </a:r>
          </a:p>
        </p:txBody>
      </p:sp>
      <p:sp>
        <p:nvSpPr>
          <p:cNvPr id="153" name="def strAdd(num1, num2):…"/>
          <p:cNvSpPr txBox="1"/>
          <p:nvPr/>
        </p:nvSpPr>
        <p:spPr>
          <a:xfrm>
            <a:off x="264112" y="2290558"/>
            <a:ext cx="8588971" cy="16992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lnSpc>
                <a:spcPct val="120000"/>
              </a:lnSpc>
              <a:defRPr b="0" sz="3200">
                <a:latin typeface="Courier New"/>
                <a:ea typeface="Courier New"/>
                <a:cs typeface="Courier New"/>
                <a:sym typeface="Courier New"/>
              </a:defRPr>
            </a:pPr>
            <a:r>
              <a:rPr b="1">
                <a:solidFill>
                  <a:srgbClr val="0085CC"/>
                </a:solidFill>
              </a:rPr>
              <a:t>def</a:t>
            </a:r>
            <a:r>
              <a:t> </a:t>
            </a:r>
            <a:r>
              <a:rPr>
                <a:solidFill>
                  <a:srgbClr val="FF2C79"/>
                </a:solidFill>
              </a:rPr>
              <a:t>strAdd</a:t>
            </a:r>
            <a:r>
              <a:t>(num1, num2):</a:t>
            </a:r>
          </a:p>
          <a:p>
            <a:pPr marL="457200" algn="l" defTabSz="457200">
              <a:lnSpc>
                <a:spcPct val="120000"/>
              </a:lnSpc>
              <a:defRPr b="0" sz="3200">
                <a:latin typeface="Courier New"/>
                <a:ea typeface="Courier New"/>
                <a:cs typeface="Courier New"/>
                <a:sym typeface="Courier New"/>
              </a:defRPr>
            </a:pPr>
            <a:r>
              <a:t>	result = int(num1) + int(num2)</a:t>
            </a:r>
          </a:p>
          <a:p>
            <a:pPr marL="457200" algn="l" defTabSz="457200">
              <a:lnSpc>
                <a:spcPct val="120000"/>
              </a:lnSpc>
              <a:defRPr b="0" sz="3200">
                <a:latin typeface="Courier New"/>
                <a:ea typeface="Courier New"/>
                <a:cs typeface="Courier New"/>
                <a:sym typeface="Courier New"/>
              </a:defRPr>
            </a:pPr>
            <a:r>
              <a:t>	</a:t>
            </a:r>
            <a:r>
              <a:rPr b="1">
                <a:solidFill>
                  <a:srgbClr val="0085CC"/>
                </a:solidFill>
              </a:rPr>
              <a:t>return</a:t>
            </a:r>
            <a:r>
              <a:t> result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2" grpId="2"/>
      <p:bldP build="whole" bldLvl="1" animBg="1" rev="0" advAuto="0" spid="153"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Using a custom function"/>
          <p:cNvSpPr txBox="1"/>
          <p:nvPr>
            <p:ph type="title"/>
          </p:nvPr>
        </p:nvSpPr>
        <p:spPr>
          <a:prstGeom prst="rect">
            <a:avLst/>
          </a:prstGeom>
        </p:spPr>
        <p:txBody>
          <a:bodyPr/>
          <a:lstStyle>
            <a:lvl1pPr>
              <a:defRPr sz="5000"/>
            </a:lvl1pPr>
          </a:lstStyle>
          <a:p>
            <a:pPr/>
            <a:r>
              <a:t>Using a custom function</a:t>
            </a:r>
          </a:p>
        </p:txBody>
      </p:sp>
      <p:sp>
        <p:nvSpPr>
          <p:cNvPr id="156" name="first = input(&quot;First number? &quot;)…"/>
          <p:cNvSpPr txBox="1"/>
          <p:nvPr/>
        </p:nvSpPr>
        <p:spPr>
          <a:xfrm>
            <a:off x="126892" y="5205926"/>
            <a:ext cx="8863411" cy="198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t>first = </a:t>
            </a:r>
            <a:r>
              <a:rPr>
                <a:solidFill>
                  <a:srgbClr val="FF5994"/>
                </a:solidFill>
              </a:rPr>
              <a:t>input</a:t>
            </a:r>
            <a:r>
              <a:t>("First number? ")</a:t>
            </a:r>
          </a:p>
          <a:p>
            <a:pPr marL="457200" algn="l" defTabSz="457200">
              <a:defRPr b="0" sz="3200">
                <a:latin typeface="Courier New"/>
                <a:ea typeface="Courier New"/>
                <a:cs typeface="Courier New"/>
                <a:sym typeface="Courier New"/>
              </a:defRPr>
            </a:pPr>
            <a:r>
              <a:t>second = </a:t>
            </a:r>
            <a:r>
              <a:rPr>
                <a:solidFill>
                  <a:srgbClr val="FF5994"/>
                </a:solidFill>
              </a:rPr>
              <a:t>input</a:t>
            </a:r>
            <a:r>
              <a:t>("Second number? ")</a:t>
            </a:r>
          </a:p>
          <a:p>
            <a:pPr marL="457200" algn="l" defTabSz="457200">
              <a:defRPr b="0" sz="3200">
                <a:latin typeface="Courier New"/>
                <a:ea typeface="Courier New"/>
                <a:cs typeface="Courier New"/>
                <a:sym typeface="Courier New"/>
              </a:defRPr>
            </a:pPr>
            <a:r>
              <a:t>added = strAdd(first, second)</a:t>
            </a:r>
          </a:p>
          <a:p>
            <a:pPr marL="457200" algn="l" defTabSz="457200">
              <a:defRPr b="0" sz="3200">
                <a:latin typeface="Courier New"/>
                <a:ea typeface="Courier New"/>
                <a:cs typeface="Courier New"/>
                <a:sym typeface="Courier New"/>
              </a:defRPr>
            </a:pPr>
            <a:r>
              <a:rPr>
                <a:solidFill>
                  <a:srgbClr val="FF5994"/>
                </a:solidFill>
              </a:rPr>
              <a:t>print</a:t>
            </a:r>
            <a:r>
              <a:t>(added)</a:t>
            </a:r>
          </a:p>
        </p:txBody>
      </p:sp>
      <p:pic>
        <p:nvPicPr>
          <p:cNvPr id="157" name="Image" descr="Image"/>
          <p:cNvPicPr>
            <a:picLocks noChangeAspect="1"/>
          </p:cNvPicPr>
          <p:nvPr/>
        </p:nvPicPr>
        <p:blipFill>
          <a:blip r:embed="rId2">
            <a:extLst/>
          </a:blip>
          <a:stretch>
            <a:fillRect/>
          </a:stretch>
        </p:blipFill>
        <p:spPr>
          <a:xfrm>
            <a:off x="8160300" y="2241303"/>
            <a:ext cx="955777" cy="1797772"/>
          </a:xfrm>
          <a:prstGeom prst="rect">
            <a:avLst/>
          </a:prstGeom>
          <a:ln w="12700">
            <a:miter lim="400000"/>
          </a:ln>
        </p:spPr>
      </p:pic>
      <p:sp>
        <p:nvSpPr>
          <p:cNvPr id="158" name="def strAdd(num1, num2):…"/>
          <p:cNvSpPr txBox="1"/>
          <p:nvPr/>
        </p:nvSpPr>
        <p:spPr>
          <a:xfrm>
            <a:off x="264112" y="2290558"/>
            <a:ext cx="8588971" cy="16992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lnSpc>
                <a:spcPct val="120000"/>
              </a:lnSpc>
              <a:defRPr b="0" sz="3200">
                <a:latin typeface="Courier New"/>
                <a:ea typeface="Courier New"/>
                <a:cs typeface="Courier New"/>
                <a:sym typeface="Courier New"/>
              </a:defRPr>
            </a:pPr>
            <a:r>
              <a:rPr b="1">
                <a:solidFill>
                  <a:srgbClr val="0085CC"/>
                </a:solidFill>
              </a:rPr>
              <a:t>def</a:t>
            </a:r>
            <a:r>
              <a:t> </a:t>
            </a:r>
            <a:r>
              <a:rPr>
                <a:solidFill>
                  <a:srgbClr val="FF2C79"/>
                </a:solidFill>
              </a:rPr>
              <a:t>strAdd</a:t>
            </a:r>
            <a:r>
              <a:t>(num1, num2):</a:t>
            </a:r>
          </a:p>
          <a:p>
            <a:pPr marL="457200" algn="l" defTabSz="457200">
              <a:lnSpc>
                <a:spcPct val="120000"/>
              </a:lnSpc>
              <a:defRPr b="0" sz="3200">
                <a:latin typeface="Courier New"/>
                <a:ea typeface="Courier New"/>
                <a:cs typeface="Courier New"/>
                <a:sym typeface="Courier New"/>
              </a:defRPr>
            </a:pPr>
            <a:r>
              <a:t>	result = int(num1) + int(num2)</a:t>
            </a:r>
          </a:p>
          <a:p>
            <a:pPr marL="457200" algn="l" defTabSz="457200">
              <a:lnSpc>
                <a:spcPct val="120000"/>
              </a:lnSpc>
              <a:defRPr b="0" sz="3200">
                <a:latin typeface="Courier New"/>
                <a:ea typeface="Courier New"/>
                <a:cs typeface="Courier New"/>
                <a:sym typeface="Courier New"/>
              </a:defRPr>
            </a:pPr>
            <a:r>
              <a:t>	</a:t>
            </a:r>
            <a:r>
              <a:rPr b="1">
                <a:solidFill>
                  <a:srgbClr val="0085CC"/>
                </a:solidFill>
              </a:rPr>
              <a:t>return</a:t>
            </a:r>
            <a:r>
              <a:t> result</a:t>
            </a:r>
          </a:p>
        </p:txBody>
      </p:sp>
      <p:sp>
        <p:nvSpPr>
          <p:cNvPr id="159" name="Function must be defined before it can be used (usually we define all our definitions at the very top of the script or in a separate script)"/>
          <p:cNvSpPr txBox="1"/>
          <p:nvPr/>
        </p:nvSpPr>
        <p:spPr>
          <a:xfrm>
            <a:off x="9310691" y="2009888"/>
            <a:ext cx="2666001" cy="22606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b="0" sz="2000">
                <a:latin typeface="Helvetica"/>
                <a:ea typeface="Helvetica"/>
                <a:cs typeface="Helvetica"/>
                <a:sym typeface="Helvetica"/>
              </a:defRPr>
            </a:lvl1pPr>
          </a:lstStyle>
          <a:p>
            <a:pPr/>
            <a:r>
              <a:t>Function must be defined before it can be used (usually we define all our definitions at the very top of the script or in a separate script)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