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23" r:id="rId2"/>
    <p:sldId id="257" r:id="rId3"/>
    <p:sldId id="308" r:id="rId4"/>
    <p:sldId id="336" r:id="rId5"/>
    <p:sldId id="337" r:id="rId6"/>
    <p:sldId id="272" r:id="rId7"/>
    <p:sldId id="338" r:id="rId8"/>
    <p:sldId id="327" r:id="rId9"/>
    <p:sldId id="328" r:id="rId10"/>
    <p:sldId id="329" r:id="rId11"/>
    <p:sldId id="330" r:id="rId12"/>
    <p:sldId id="331" r:id="rId13"/>
    <p:sldId id="332" r:id="rId14"/>
    <p:sldId id="333" r:id="rId15"/>
    <p:sldId id="334" r:id="rId16"/>
    <p:sldId id="339" r:id="rId17"/>
    <p:sldId id="340" r:id="rId18"/>
    <p:sldId id="335" r:id="rId19"/>
    <p:sldId id="309" r:id="rId20"/>
    <p:sldId id="262" r:id="rId21"/>
    <p:sldId id="263" r:id="rId22"/>
    <p:sldId id="316" r:id="rId23"/>
    <p:sldId id="310" r:id="rId24"/>
    <p:sldId id="264" r:id="rId25"/>
    <p:sldId id="265" r:id="rId26"/>
    <p:sldId id="311" r:id="rId27"/>
    <p:sldId id="266" r:id="rId28"/>
    <p:sldId id="267" r:id="rId29"/>
    <p:sldId id="298" r:id="rId30"/>
    <p:sldId id="299" r:id="rId31"/>
    <p:sldId id="300" r:id="rId32"/>
    <p:sldId id="301" r:id="rId33"/>
    <p:sldId id="297" r:id="rId34"/>
    <p:sldId id="312" r:id="rId35"/>
    <p:sldId id="296" r:id="rId36"/>
    <p:sldId id="314" r:id="rId37"/>
    <p:sldId id="321" r:id="rId38"/>
    <p:sldId id="318" r:id="rId39"/>
    <p:sldId id="341" r:id="rId40"/>
    <p:sldId id="319" r:id="rId41"/>
    <p:sldId id="320" r:id="rId42"/>
    <p:sldId id="317" r:id="rId43"/>
    <p:sldId id="32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CC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77" autoAdjust="0"/>
  </p:normalViewPr>
  <p:slideViewPr>
    <p:cSldViewPr>
      <p:cViewPr varScale="1">
        <p:scale>
          <a:sx n="90" d="100"/>
          <a:sy n="90" d="100"/>
        </p:scale>
        <p:origin x="-618"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574D2-9E68-4205-AF9F-791B36D6E753}" type="datetimeFigureOut">
              <a:rPr lang="en-US" smtClean="0"/>
              <a:t>9/26/2016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86786-D41F-40A6-A47C-8084ACB8E27C}" type="slidenum">
              <a:rPr lang="en-US" smtClean="0"/>
              <a:t>‹#›</a:t>
            </a:fld>
            <a:endParaRPr lang="en-US"/>
          </a:p>
        </p:txBody>
      </p:sp>
    </p:spTree>
    <p:extLst>
      <p:ext uri="{BB962C8B-B14F-4D97-AF65-F5344CB8AC3E}">
        <p14:creationId xmlns:p14="http://schemas.microsoft.com/office/powerpoint/2010/main" val="3259078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With notes!</a:t>
            </a:r>
            <a:endParaRPr lang="en-US"/>
          </a:p>
        </p:txBody>
      </p:sp>
      <p:sp>
        <p:nvSpPr>
          <p:cNvPr id="4" name="Slide Number Placeholder 3"/>
          <p:cNvSpPr>
            <a:spLocks noGrp="1"/>
          </p:cNvSpPr>
          <p:nvPr>
            <p:ph type="sldNum" sz="quarter" idx="10"/>
          </p:nvPr>
        </p:nvSpPr>
        <p:spPr/>
        <p:txBody>
          <a:bodyPr/>
          <a:lstStyle/>
          <a:p>
            <a:fld id="{E1EAA073-A5A1-488D-BF9F-079A4318460E}" type="slidenum">
              <a:rPr lang="en-US" smtClean="0"/>
              <a:t>1</a:t>
            </a:fld>
            <a:endParaRPr lang="en-US" dirty="0"/>
          </a:p>
        </p:txBody>
      </p:sp>
    </p:spTree>
    <p:extLst>
      <p:ext uri="{BB962C8B-B14F-4D97-AF65-F5344CB8AC3E}">
        <p14:creationId xmlns:p14="http://schemas.microsoft.com/office/powerpoint/2010/main" val="107154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Note that "python argTest.py apple banana" should be run on the command line, in the same directory as the script</a:t>
            </a:r>
            <a:endParaRPr lang="en-US" baseline="0" dirty="0" smtClean="0"/>
          </a:p>
          <a:p>
            <a:endParaRPr lang="en-US" dirty="0" smtClean="0"/>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17</a:t>
            </a:fld>
            <a:endParaRPr lang="en-US"/>
          </a:p>
        </p:txBody>
      </p:sp>
    </p:spTree>
    <p:extLst>
      <p:ext uri="{BB962C8B-B14F-4D97-AF65-F5344CB8AC3E}">
        <p14:creationId xmlns:p14="http://schemas.microsoft.com/office/powerpoint/2010/main" val="382202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18</a:t>
            </a:fld>
            <a:endParaRPr lang="en-US"/>
          </a:p>
        </p:txBody>
      </p:sp>
    </p:spTree>
    <p:extLst>
      <p:ext uri="{BB962C8B-B14F-4D97-AF65-F5344CB8AC3E}">
        <p14:creationId xmlns:p14="http://schemas.microsoft.com/office/powerpoint/2010/main" val="663844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19</a:t>
            </a:fld>
            <a:endParaRPr lang="en-US"/>
          </a:p>
        </p:txBody>
      </p:sp>
    </p:spTree>
    <p:extLst>
      <p:ext uri="{BB962C8B-B14F-4D97-AF65-F5344CB8AC3E}">
        <p14:creationId xmlns:p14="http://schemas.microsoft.com/office/powerpoint/2010/main" val="3469073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a:t>
            </a:fld>
            <a:endParaRPr lang="en-US"/>
          </a:p>
        </p:txBody>
      </p:sp>
    </p:spTree>
    <p:extLst>
      <p:ext uri="{BB962C8B-B14F-4D97-AF65-F5344CB8AC3E}">
        <p14:creationId xmlns:p14="http://schemas.microsoft.com/office/powerpoint/2010/main" val="2442345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20</a:t>
            </a:fld>
            <a:endParaRPr lang="en-US"/>
          </a:p>
        </p:txBody>
      </p:sp>
    </p:spTree>
    <p:extLst>
      <p:ext uri="{BB962C8B-B14F-4D97-AF65-F5344CB8AC3E}">
        <p14:creationId xmlns:p14="http://schemas.microsoft.com/office/powerpoint/2010/main" val="4090635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21</a:t>
            </a:fld>
            <a:endParaRPr lang="en-US"/>
          </a:p>
        </p:txBody>
      </p:sp>
    </p:spTree>
    <p:extLst>
      <p:ext uri="{BB962C8B-B14F-4D97-AF65-F5344CB8AC3E}">
        <p14:creationId xmlns:p14="http://schemas.microsoft.com/office/powerpoint/2010/main" val="133078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22</a:t>
            </a:fld>
            <a:endParaRPr lang="en-US"/>
          </a:p>
        </p:txBody>
      </p:sp>
    </p:spTree>
    <p:extLst>
      <p:ext uri="{BB962C8B-B14F-4D97-AF65-F5344CB8AC3E}">
        <p14:creationId xmlns:p14="http://schemas.microsoft.com/office/powerpoint/2010/main" val="3809074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23</a:t>
            </a:fld>
            <a:endParaRPr lang="en-US"/>
          </a:p>
        </p:txBody>
      </p:sp>
    </p:spTree>
    <p:extLst>
      <p:ext uri="{BB962C8B-B14F-4D97-AF65-F5344CB8AC3E}">
        <p14:creationId xmlns:p14="http://schemas.microsoft.com/office/powerpoint/2010/main" val="1791977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24</a:t>
            </a:fld>
            <a:endParaRPr lang="en-US"/>
          </a:p>
        </p:txBody>
      </p:sp>
    </p:spTree>
    <p:extLst>
      <p:ext uri="{BB962C8B-B14F-4D97-AF65-F5344CB8AC3E}">
        <p14:creationId xmlns:p14="http://schemas.microsoft.com/office/powerpoint/2010/main" val="402543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25</a:t>
            </a:fld>
            <a:endParaRPr lang="en-US"/>
          </a:p>
        </p:txBody>
      </p:sp>
    </p:spTree>
    <p:extLst>
      <p:ext uri="{BB962C8B-B14F-4D97-AF65-F5344CB8AC3E}">
        <p14:creationId xmlns:p14="http://schemas.microsoft.com/office/powerpoint/2010/main" val="2461761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26</a:t>
            </a:fld>
            <a:endParaRPr lang="en-US"/>
          </a:p>
        </p:txBody>
      </p:sp>
    </p:spTree>
    <p:extLst>
      <p:ext uri="{BB962C8B-B14F-4D97-AF65-F5344CB8AC3E}">
        <p14:creationId xmlns:p14="http://schemas.microsoft.com/office/powerpoint/2010/main" val="142198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27</a:t>
            </a:fld>
            <a:endParaRPr lang="en-US"/>
          </a:p>
        </p:txBody>
      </p:sp>
    </p:spTree>
    <p:extLst>
      <p:ext uri="{BB962C8B-B14F-4D97-AF65-F5344CB8AC3E}">
        <p14:creationId xmlns:p14="http://schemas.microsoft.com/office/powerpoint/2010/main" val="3164374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28</a:t>
            </a:fld>
            <a:endParaRPr lang="en-US"/>
          </a:p>
        </p:txBody>
      </p:sp>
    </p:spTree>
    <p:extLst>
      <p:ext uri="{BB962C8B-B14F-4D97-AF65-F5344CB8AC3E}">
        <p14:creationId xmlns:p14="http://schemas.microsoft.com/office/powerpoint/2010/main" val="1932954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29</a:t>
            </a:fld>
            <a:endParaRPr lang="en-US"/>
          </a:p>
        </p:txBody>
      </p:sp>
    </p:spTree>
    <p:extLst>
      <p:ext uri="{BB962C8B-B14F-4D97-AF65-F5344CB8AC3E}">
        <p14:creationId xmlns:p14="http://schemas.microsoft.com/office/powerpoint/2010/main" val="2668242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some of the things we will learn today only</a:t>
            </a:r>
            <a:r>
              <a:rPr lang="en-US" baseline="0" dirty="0" smtClean="0"/>
              <a:t> make sense in the context of stand-alone scripts, we'll go over them again here.</a:t>
            </a:r>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3</a:t>
            </a:fld>
            <a:endParaRPr lang="en-US"/>
          </a:p>
        </p:txBody>
      </p:sp>
    </p:spTree>
    <p:extLst>
      <p:ext uri="{BB962C8B-B14F-4D97-AF65-F5344CB8AC3E}">
        <p14:creationId xmlns:p14="http://schemas.microsoft.com/office/powerpoint/2010/main" val="1789366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30</a:t>
            </a:fld>
            <a:endParaRPr lang="en-US"/>
          </a:p>
        </p:txBody>
      </p:sp>
    </p:spTree>
    <p:extLst>
      <p:ext uri="{BB962C8B-B14F-4D97-AF65-F5344CB8AC3E}">
        <p14:creationId xmlns:p14="http://schemas.microsoft.com/office/powerpoint/2010/main" val="2185926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31</a:t>
            </a:fld>
            <a:endParaRPr lang="en-US"/>
          </a:p>
        </p:txBody>
      </p:sp>
    </p:spTree>
    <p:extLst>
      <p:ext uri="{BB962C8B-B14F-4D97-AF65-F5344CB8AC3E}">
        <p14:creationId xmlns:p14="http://schemas.microsoft.com/office/powerpoint/2010/main" val="6425787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32</a:t>
            </a:fld>
            <a:endParaRPr lang="en-US"/>
          </a:p>
        </p:txBody>
      </p:sp>
    </p:spTree>
    <p:extLst>
      <p:ext uri="{BB962C8B-B14F-4D97-AF65-F5344CB8AC3E}">
        <p14:creationId xmlns:p14="http://schemas.microsoft.com/office/powerpoint/2010/main" val="2653599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33</a:t>
            </a:fld>
            <a:endParaRPr lang="en-US"/>
          </a:p>
        </p:txBody>
      </p:sp>
    </p:spTree>
    <p:extLst>
      <p:ext uri="{BB962C8B-B14F-4D97-AF65-F5344CB8AC3E}">
        <p14:creationId xmlns:p14="http://schemas.microsoft.com/office/powerpoint/2010/main" val="2231268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34</a:t>
            </a:fld>
            <a:endParaRPr lang="en-US"/>
          </a:p>
        </p:txBody>
      </p:sp>
    </p:spTree>
    <p:extLst>
      <p:ext uri="{BB962C8B-B14F-4D97-AF65-F5344CB8AC3E}">
        <p14:creationId xmlns:p14="http://schemas.microsoft.com/office/powerpoint/2010/main" val="2812287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35</a:t>
            </a:fld>
            <a:endParaRPr lang="en-US"/>
          </a:p>
        </p:txBody>
      </p:sp>
    </p:spTree>
    <p:extLst>
      <p:ext uri="{BB962C8B-B14F-4D97-AF65-F5344CB8AC3E}">
        <p14:creationId xmlns:p14="http://schemas.microsoft.com/office/powerpoint/2010/main" val="560923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36</a:t>
            </a:fld>
            <a:endParaRPr lang="en-US"/>
          </a:p>
        </p:txBody>
      </p:sp>
    </p:spTree>
    <p:extLst>
      <p:ext uri="{BB962C8B-B14F-4D97-AF65-F5344CB8AC3E}">
        <p14:creationId xmlns:p14="http://schemas.microsoft.com/office/powerpoint/2010/main" val="1463865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numbers, you can also use</a:t>
            </a:r>
            <a:r>
              <a:rPr lang="en-US" baseline="0" dirty="0" smtClean="0"/>
              <a:t> these shortcuts:</a:t>
            </a:r>
          </a:p>
          <a:p>
            <a:r>
              <a:rPr lang="en-US" baseline="0" dirty="0" smtClean="0"/>
              <a:t>-=</a:t>
            </a:r>
          </a:p>
          <a:p>
            <a:r>
              <a:rPr lang="en-US" baseline="0" dirty="0" smtClean="0"/>
              <a:t>*=</a:t>
            </a:r>
          </a:p>
          <a:p>
            <a:r>
              <a:rPr lang="en-US" baseline="0" dirty="0" smtClean="0"/>
              <a:t>/=</a:t>
            </a:r>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37</a:t>
            </a:fld>
            <a:endParaRPr lang="en-US"/>
          </a:p>
        </p:txBody>
      </p:sp>
    </p:spTree>
    <p:extLst>
      <p:ext uri="{BB962C8B-B14F-4D97-AF65-F5344CB8AC3E}">
        <p14:creationId xmlns:p14="http://schemas.microsoft.com/office/powerpoint/2010/main" val="11858367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make nested lists, or dictionaries</a:t>
            </a:r>
            <a:r>
              <a:rPr lang="en-US" baseline="0" dirty="0" smtClean="0"/>
              <a:t> in lists, or lists in dictionaries... you get the idea. </a:t>
            </a:r>
          </a:p>
          <a:p>
            <a:r>
              <a:rPr lang="en-US" baseline="0" dirty="0" smtClean="0"/>
              <a:t>Each dictionary within the main dictionary is considered a completely separate entity, so it's fine to re-use keys as long as the keys within any single dictionary are unique.</a:t>
            </a:r>
          </a:p>
        </p:txBody>
      </p:sp>
      <p:sp>
        <p:nvSpPr>
          <p:cNvPr id="4" name="Slide Number Placeholder 3"/>
          <p:cNvSpPr>
            <a:spLocks noGrp="1"/>
          </p:cNvSpPr>
          <p:nvPr>
            <p:ph type="sldNum" sz="quarter" idx="10"/>
          </p:nvPr>
        </p:nvSpPr>
        <p:spPr/>
        <p:txBody>
          <a:bodyPr/>
          <a:lstStyle/>
          <a:p>
            <a:fld id="{23F86786-D41F-40A6-A47C-8084ACB8E27C}" type="slidenum">
              <a:rPr lang="en-US" smtClean="0"/>
              <a:t>38</a:t>
            </a:fld>
            <a:endParaRPr lang="en-US"/>
          </a:p>
        </p:txBody>
      </p:sp>
    </p:spTree>
    <p:extLst>
      <p:ext uri="{BB962C8B-B14F-4D97-AF65-F5344CB8AC3E}">
        <p14:creationId xmlns:p14="http://schemas.microsoft.com/office/powerpoint/2010/main" val="111748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3F86786-D41F-40A6-A47C-8084ACB8E27C}" type="slidenum">
              <a:rPr lang="en-US" smtClean="0"/>
              <a:t>39</a:t>
            </a:fld>
            <a:endParaRPr lang="en-US"/>
          </a:p>
        </p:txBody>
      </p:sp>
    </p:spTree>
    <p:extLst>
      <p:ext uri="{BB962C8B-B14F-4D97-AF65-F5344CB8AC3E}">
        <p14:creationId xmlns:p14="http://schemas.microsoft.com/office/powerpoint/2010/main" val="11174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Side notes:</a:t>
            </a:r>
          </a:p>
          <a:p>
            <a:pPr marL="171435" indent="-171435">
              <a:buFont typeface="Arial" pitchFamily="34" charset="0"/>
              <a:buChar char="•"/>
            </a:pPr>
            <a:r>
              <a:rPr lang="en-US" dirty="0" smtClean="0"/>
              <a:t>Syntax highlight</a:t>
            </a:r>
            <a:r>
              <a:rPr lang="en-US" baseline="0" dirty="0" smtClean="0"/>
              <a:t>ing makes reading code easier by color-coding different types parts of your code (e.g. functions = blue, strings = gray, numbers = red)</a:t>
            </a:r>
            <a:endParaRPr lang="en-US" dirty="0" smtClean="0"/>
          </a:p>
          <a:p>
            <a:pPr marL="171435" indent="-171435">
              <a:buFont typeface="Arial" pitchFamily="34" charset="0"/>
              <a:buChar char="•"/>
            </a:pPr>
            <a:r>
              <a:rPr lang="en-US" dirty="0" smtClean="0"/>
              <a:t>A</a:t>
            </a:r>
            <a:r>
              <a:rPr lang="en-US" baseline="0" dirty="0" smtClean="0"/>
              <a:t> good text editor has syntax highlighting specific to a variety of different programming languages</a:t>
            </a:r>
          </a:p>
          <a:p>
            <a:pPr marL="171435" indent="-171435">
              <a:buFont typeface="Arial" pitchFamily="34" charset="0"/>
              <a:buChar char="•"/>
            </a:pPr>
            <a:r>
              <a:rPr lang="en-US" baseline="0" dirty="0" smtClean="0"/>
              <a:t>The editor determines what language you're using based on the file extension you save your file as – in this case, .</a:t>
            </a:r>
            <a:r>
              <a:rPr lang="en-US" baseline="0" dirty="0" err="1" smtClean="0"/>
              <a:t>py</a:t>
            </a:r>
            <a:r>
              <a:rPr lang="en-US" baseline="0" dirty="0" smtClean="0"/>
              <a:t> indicates Python.</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4</a:t>
            </a:fld>
            <a:endParaRPr lang="en-US"/>
          </a:p>
        </p:txBody>
      </p:sp>
    </p:spTree>
    <p:extLst>
      <p:ext uri="{BB962C8B-B14F-4D97-AF65-F5344CB8AC3E}">
        <p14:creationId xmlns:p14="http://schemas.microsoft.com/office/powerpoint/2010/main" val="11828736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else is optional. You really don't need it if you're just going to exit if there's an error. It's mostly useful when</a:t>
            </a:r>
            <a:r>
              <a:rPr lang="en-US" baseline="0" dirty="0" smtClean="0"/>
              <a:t> you don't want to exit after the error, because then it lets you have code that will only be executed if there was no error.</a:t>
            </a:r>
          </a:p>
          <a:p>
            <a:endParaRPr lang="en-US" baseline="0" dirty="0" smtClean="0"/>
          </a:p>
          <a:p>
            <a:r>
              <a:rPr lang="en-US" baseline="0" dirty="0" smtClean="0"/>
              <a:t>You can check for multiple errors at once. You can also create a multi-except (kind of like a multi-</a:t>
            </a:r>
            <a:r>
              <a:rPr lang="en-US" baseline="0" dirty="0" err="1" smtClean="0"/>
              <a:t>elif</a:t>
            </a:r>
            <a:r>
              <a:rPr lang="en-US" baseline="0" dirty="0" smtClean="0"/>
              <a:t>). See the docs for more examples.</a:t>
            </a:r>
            <a:endParaRPr lang="en-US" dirty="0"/>
          </a:p>
        </p:txBody>
      </p:sp>
      <p:sp>
        <p:nvSpPr>
          <p:cNvPr id="4" name="Slide Number Placeholder 3"/>
          <p:cNvSpPr>
            <a:spLocks noGrp="1"/>
          </p:cNvSpPr>
          <p:nvPr>
            <p:ph type="sldNum" sz="quarter" idx="10"/>
          </p:nvPr>
        </p:nvSpPr>
        <p:spPr/>
        <p:txBody>
          <a:bodyPr/>
          <a:lstStyle/>
          <a:p>
            <a:fld id="{23F86786-D41F-40A6-A47C-8084ACB8E27C}" type="slidenum">
              <a:rPr lang="en-US" smtClean="0"/>
              <a:t>40</a:t>
            </a:fld>
            <a:endParaRPr lang="en-US"/>
          </a:p>
        </p:txBody>
      </p:sp>
    </p:spTree>
    <p:extLst>
      <p:ext uri="{BB962C8B-B14F-4D97-AF65-F5344CB8AC3E}">
        <p14:creationId xmlns:p14="http://schemas.microsoft.com/office/powerpoint/2010/main" val="18498857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41</a:t>
            </a:fld>
            <a:endParaRPr lang="en-US"/>
          </a:p>
        </p:txBody>
      </p:sp>
    </p:spTree>
    <p:extLst>
      <p:ext uri="{BB962C8B-B14F-4D97-AF65-F5344CB8AC3E}">
        <p14:creationId xmlns:p14="http://schemas.microsoft.com/office/powerpoint/2010/main" val="16409240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42</a:t>
            </a:fld>
            <a:endParaRPr lang="en-US"/>
          </a:p>
        </p:txBody>
      </p:sp>
    </p:spTree>
    <p:extLst>
      <p:ext uri="{BB962C8B-B14F-4D97-AF65-F5344CB8AC3E}">
        <p14:creationId xmlns:p14="http://schemas.microsoft.com/office/powerpoint/2010/main" val="8266723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43</a:t>
            </a:fld>
            <a:endParaRPr lang="en-US"/>
          </a:p>
        </p:txBody>
      </p:sp>
    </p:spTree>
    <p:extLst>
      <p:ext uri="{BB962C8B-B14F-4D97-AF65-F5344CB8AC3E}">
        <p14:creationId xmlns:p14="http://schemas.microsoft.com/office/powerpoint/2010/main" val="215141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always have</a:t>
            </a:r>
            <a:r>
              <a:rPr lang="en-US" baseline="0" dirty="0" smtClean="0"/>
              <a:t> to either be in the same directory as your script, or provide a path to the script when running it.</a:t>
            </a:r>
          </a:p>
          <a:p>
            <a:endParaRPr lang="en-US" baseline="0" dirty="0" smtClean="0"/>
          </a:p>
          <a:p>
            <a:r>
              <a:rPr lang="en-US" baseline="0" dirty="0" smtClean="0"/>
              <a:t>An example of providing a path would be something like this:</a:t>
            </a:r>
          </a:p>
          <a:p>
            <a:r>
              <a:rPr lang="en-US" baseline="0" dirty="0" smtClean="0"/>
              <a:t>python ../../my_code/test1.py</a:t>
            </a:r>
          </a:p>
          <a:p>
            <a:endParaRPr lang="en-US" baseline="0" dirty="0" smtClean="0"/>
          </a:p>
          <a:p>
            <a:r>
              <a:rPr lang="en-US" baseline="0" dirty="0" smtClean="0"/>
              <a:t>This would of course change depending on which directory you're in relative to the script.</a:t>
            </a:r>
            <a:endParaRPr lang="en-US" dirty="0"/>
          </a:p>
        </p:txBody>
      </p:sp>
      <p:sp>
        <p:nvSpPr>
          <p:cNvPr id="4" name="Slide Number Placeholder 3"/>
          <p:cNvSpPr>
            <a:spLocks noGrp="1"/>
          </p:cNvSpPr>
          <p:nvPr>
            <p:ph type="sldNum" sz="quarter" idx="10"/>
          </p:nvPr>
        </p:nvSpPr>
        <p:spPr/>
        <p:txBody>
          <a:bodyPr/>
          <a:lstStyle/>
          <a:p>
            <a:fld id="{E1EAA073-A5A1-488D-BF9F-079A4318460E}" type="slidenum">
              <a:rPr lang="en-US" smtClean="0"/>
              <a:t>5</a:t>
            </a:fld>
            <a:endParaRPr lang="en-US"/>
          </a:p>
        </p:txBody>
      </p:sp>
    </p:spTree>
    <p:extLst>
      <p:ext uri="{BB962C8B-B14F-4D97-AF65-F5344CB8AC3E}">
        <p14:creationId xmlns:p14="http://schemas.microsoft.com/office/powerpoint/2010/main" val="118287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6</a:t>
            </a:fld>
            <a:endParaRPr lang="en-US"/>
          </a:p>
        </p:txBody>
      </p:sp>
    </p:spTree>
    <p:extLst>
      <p:ext uri="{BB962C8B-B14F-4D97-AF65-F5344CB8AC3E}">
        <p14:creationId xmlns:p14="http://schemas.microsoft.com/office/powerpoint/2010/main" val="3671473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F86786-D41F-40A6-A47C-8084ACB8E27C}" type="slidenum">
              <a:rPr lang="en-US" smtClean="0"/>
              <a:t>7</a:t>
            </a:fld>
            <a:endParaRPr lang="en-US"/>
          </a:p>
        </p:txBody>
      </p:sp>
    </p:spTree>
    <p:extLst>
      <p:ext uri="{BB962C8B-B14F-4D97-AF65-F5344CB8AC3E}">
        <p14:creationId xmlns:p14="http://schemas.microsoft.com/office/powerpoint/2010/main" val="399070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You do not need</a:t>
            </a:r>
            <a:r>
              <a:rPr lang="en-US" baseline="0" dirty="0" smtClean="0"/>
              <a:t> to create </a:t>
            </a:r>
            <a:r>
              <a:rPr lang="en-US" baseline="0" dirty="0" err="1" smtClean="0"/>
              <a:t>argv</a:t>
            </a:r>
            <a:r>
              <a:rPr lang="en-US" baseline="0" dirty="0" smtClean="0"/>
              <a:t>, it is automatically created every time you run a script.</a:t>
            </a:r>
          </a:p>
          <a:p>
            <a:r>
              <a:rPr lang="en-US" baseline="0" dirty="0" smtClean="0"/>
              <a:t>Even if you don’t have any </a:t>
            </a:r>
            <a:r>
              <a:rPr lang="en-US" baseline="0" dirty="0" err="1" smtClean="0"/>
              <a:t>args</a:t>
            </a:r>
            <a:r>
              <a:rPr lang="en-US" baseline="0" dirty="0" smtClean="0"/>
              <a:t>, this list still holds the name of the script that was called, so you can use this to get that info if for some reason you need it.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BB4078-D3BF-4E98-9285-C74A549E6CF3}"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21528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B4078-D3BF-4E98-9285-C74A549E6CF3}"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345968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B4078-D3BF-4E98-9285-C74A549E6CF3}"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92483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B4078-D3BF-4E98-9285-C74A549E6CF3}"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361400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BB4078-D3BF-4E98-9285-C74A549E6CF3}" type="datetimeFigureOut">
              <a:rPr lang="en-US" smtClean="0"/>
              <a:t>9/26/2016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35309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BB4078-D3BF-4E98-9285-C74A549E6CF3}"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68249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BB4078-D3BF-4E98-9285-C74A549E6CF3}" type="datetimeFigureOut">
              <a:rPr lang="en-US" smtClean="0"/>
              <a:t>9/26/2016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91668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BB4078-D3BF-4E98-9285-C74A549E6CF3}" type="datetimeFigureOut">
              <a:rPr lang="en-US" smtClean="0"/>
              <a:t>9/26/2016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90785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B4078-D3BF-4E98-9285-C74A549E6CF3}" type="datetimeFigureOut">
              <a:rPr lang="en-US" smtClean="0"/>
              <a:t>9/26/2016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52705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B4078-D3BF-4E98-9285-C74A549E6CF3}"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288175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B4078-D3BF-4E98-9285-C74A549E6CF3}" type="datetimeFigureOut">
              <a:rPr lang="en-US" smtClean="0"/>
              <a:t>9/26/2016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D944F0-26BA-4474-9523-BBD9BD1DD533}" type="slidenum">
              <a:rPr lang="en-US" smtClean="0"/>
              <a:t>‹#›</a:t>
            </a:fld>
            <a:endParaRPr lang="en-US"/>
          </a:p>
        </p:txBody>
      </p:sp>
    </p:spTree>
    <p:extLst>
      <p:ext uri="{BB962C8B-B14F-4D97-AF65-F5344CB8AC3E}">
        <p14:creationId xmlns:p14="http://schemas.microsoft.com/office/powerpoint/2010/main" val="401523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B4078-D3BF-4E98-9285-C74A549E6CF3}" type="datetimeFigureOut">
              <a:rPr lang="en-US" smtClean="0"/>
              <a:t>9/26/2016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944F0-26BA-4474-9523-BBD9BD1DD533}" type="slidenum">
              <a:rPr lang="en-US" smtClean="0"/>
              <a:t>‹#›</a:t>
            </a:fld>
            <a:endParaRPr lang="en-US"/>
          </a:p>
        </p:txBody>
      </p:sp>
    </p:spTree>
    <p:extLst>
      <p:ext uri="{BB962C8B-B14F-4D97-AF65-F5344CB8AC3E}">
        <p14:creationId xmlns:p14="http://schemas.microsoft.com/office/powerpoint/2010/main" val="3933235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ocs.python.org/2/library/os.path.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docs.python.org/2/library/os.html#module-o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docs.python.org/2/library/glob.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docs.python.org/2/library/subprocess.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tackoverflow.com/questions/89228/calling-an-external-command-in-pytho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docs.python.org/2/library/time.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1470025"/>
          </a:xfrm>
        </p:spPr>
        <p:txBody>
          <a:bodyPr>
            <a:normAutofit/>
          </a:bodyPr>
          <a:lstStyle/>
          <a:p>
            <a:r>
              <a:rPr lang="en-US" dirty="0" smtClean="0">
                <a:latin typeface="Calibri Light" panose="020F0302020204030204" pitchFamily="34" charset="0"/>
              </a:rPr>
              <a:t>Useful Python modules</a:t>
            </a:r>
            <a:endParaRPr lang="en-US" dirty="0">
              <a:latin typeface="Calibri Light" panose="020F0302020204030204" pitchFamily="34" charset="0"/>
            </a:endParaRPr>
          </a:p>
        </p:txBody>
      </p:sp>
      <p:sp>
        <p:nvSpPr>
          <p:cNvPr id="3" name="Subtitle 2"/>
          <p:cNvSpPr>
            <a:spLocks noGrp="1"/>
          </p:cNvSpPr>
          <p:nvPr>
            <p:ph type="subTitle" idx="1"/>
          </p:nvPr>
        </p:nvSpPr>
        <p:spPr>
          <a:xfrm>
            <a:off x="1371600" y="5181600"/>
            <a:ext cx="6400800" cy="1066800"/>
          </a:xfrm>
        </p:spPr>
        <p:txBody>
          <a:bodyPr>
            <a:normAutofit/>
          </a:bodyPr>
          <a:lstStyle/>
          <a:p>
            <a:r>
              <a:rPr lang="en-US" sz="2800" dirty="0" smtClean="0"/>
              <a:t>Lesson 7 – 9/27/16</a:t>
            </a:r>
            <a:endParaRPr lang="en-US" sz="28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3278" y="685800"/>
            <a:ext cx="2477444" cy="2717504"/>
          </a:xfrm>
          <a:prstGeom prst="rect">
            <a:avLst/>
          </a:prstGeom>
        </p:spPr>
      </p:pic>
    </p:spTree>
    <p:extLst>
      <p:ext uri="{BB962C8B-B14F-4D97-AF65-F5344CB8AC3E}">
        <p14:creationId xmlns:p14="http://schemas.microsoft.com/office/powerpoint/2010/main" val="933400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b" anchorCtr="0">
            <a:noAutofit/>
          </a:bodyPr>
          <a:lstStyle/>
          <a:p>
            <a:pPr>
              <a:buNone/>
            </a:pPr>
            <a:r>
              <a:rPr lang="en"/>
              <a:t>Using </a:t>
            </a:r>
            <a:r>
              <a:rPr lang="en">
                <a:latin typeface="Courier New"/>
                <a:ea typeface="Courier New"/>
                <a:cs typeface="Courier New"/>
                <a:sym typeface="Courier New"/>
              </a:rPr>
              <a:t>argv</a:t>
            </a:r>
          </a:p>
        </p:txBody>
      </p:sp>
      <p:sp>
        <p:nvSpPr>
          <p:cNvPr id="101" name="Shape 101"/>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800" dirty="0"/>
              <a:t>Before we can use the </a:t>
            </a:r>
            <a:r>
              <a:rPr lang="en" sz="2800" dirty="0">
                <a:latin typeface="Courier New"/>
                <a:ea typeface="Courier New"/>
                <a:cs typeface="Courier New"/>
                <a:sym typeface="Courier New"/>
              </a:rPr>
              <a:t>argv</a:t>
            </a:r>
            <a:r>
              <a:rPr lang="en" sz="2800" dirty="0"/>
              <a:t> list, we must </a:t>
            </a:r>
            <a:r>
              <a:rPr lang="en" sz="2800" dirty="0" smtClean="0"/>
              <a:t>import </a:t>
            </a:r>
            <a:r>
              <a:rPr lang="en" sz="2800" dirty="0" smtClean="0">
                <a:latin typeface="Courier New"/>
                <a:ea typeface="Courier New"/>
                <a:cs typeface="Courier New"/>
                <a:sym typeface="Courier New"/>
              </a:rPr>
              <a:t>sys</a:t>
            </a:r>
            <a:r>
              <a:rPr lang="en" sz="2800" dirty="0" smtClean="0"/>
              <a:t>:</a:t>
            </a:r>
            <a:endParaRPr lang="en" sz="2800" dirty="0" smtClean="0">
              <a:solidFill>
                <a:srgbClr val="0070C0"/>
              </a:solidFill>
              <a:latin typeface="Courier New"/>
              <a:ea typeface="Courier New"/>
              <a:cs typeface="Courier New"/>
              <a:sym typeface="Courier New"/>
            </a:endParaRPr>
          </a:p>
          <a:p>
            <a:pPr marL="457200" lvl="0" indent="0" rtl="0">
              <a:buNone/>
            </a:pPr>
            <a:r>
              <a:rPr lang="en" sz="2400" dirty="0" smtClean="0">
                <a:solidFill>
                  <a:srgbClr val="0070C0"/>
                </a:solidFill>
                <a:latin typeface="Courier New"/>
                <a:ea typeface="Courier New"/>
                <a:cs typeface="Courier New"/>
                <a:sym typeface="Courier New"/>
              </a:rPr>
              <a:t>import</a:t>
            </a:r>
            <a:r>
              <a:rPr lang="en" sz="2400" dirty="0" smtClean="0">
                <a:latin typeface="Courier New"/>
                <a:ea typeface="Courier New"/>
                <a:cs typeface="Courier New"/>
                <a:sym typeface="Courier New"/>
              </a:rPr>
              <a:t> </a:t>
            </a:r>
            <a:r>
              <a:rPr lang="en" sz="2400" dirty="0">
                <a:latin typeface="Courier New"/>
                <a:ea typeface="Courier New"/>
                <a:cs typeface="Courier New"/>
                <a:sym typeface="Courier New"/>
              </a:rPr>
              <a:t>sys</a:t>
            </a:r>
          </a:p>
          <a:p>
            <a:pPr marL="0" indent="0">
              <a:buNone/>
            </a:pPr>
            <a:endParaRPr lang="en" sz="2400" dirty="0" smtClean="0">
              <a:latin typeface="Courier New"/>
              <a:ea typeface="Courier New"/>
              <a:cs typeface="Courier New"/>
              <a:sym typeface="Courier New"/>
            </a:endParaRPr>
          </a:p>
          <a:p>
            <a:pPr marL="0" indent="0">
              <a:spcAft>
                <a:spcPts val="600"/>
              </a:spcAft>
              <a:buNone/>
            </a:pPr>
            <a:r>
              <a:rPr lang="en" sz="2800" dirty="0" smtClean="0">
                <a:ea typeface="Courier New"/>
                <a:cs typeface="Courier New"/>
                <a:sym typeface="Courier New"/>
              </a:rPr>
              <a:t>Then we can access argv by typing:</a:t>
            </a:r>
          </a:p>
          <a:p>
            <a:pPr marL="400050" lvl="1" indent="0">
              <a:buNone/>
            </a:pPr>
            <a:r>
              <a:rPr lang="en" sz="2000" dirty="0" smtClean="0">
                <a:latin typeface="Courier New"/>
                <a:ea typeface="Courier New"/>
                <a:cs typeface="Courier New"/>
                <a:sym typeface="Courier New"/>
              </a:rPr>
              <a:t>sys.argv[</a:t>
            </a:r>
            <a:r>
              <a:rPr lang="en" sz="2000" i="1" dirty="0" smtClean="0">
                <a:latin typeface="Courier New"/>
                <a:ea typeface="Courier New"/>
                <a:cs typeface="Courier New"/>
                <a:sym typeface="Courier New"/>
              </a:rPr>
              <a:t>someInt</a:t>
            </a:r>
            <a:r>
              <a:rPr lang="en" sz="2000" dirty="0" smtClean="0">
                <a:latin typeface="Courier New"/>
                <a:ea typeface="Courier New"/>
                <a:cs typeface="Courier New"/>
                <a:sym typeface="Courier New"/>
              </a:rPr>
              <a:t>]</a:t>
            </a:r>
            <a:endParaRPr lang="en" sz="2000" dirty="0">
              <a:latin typeface="Courier New"/>
              <a:ea typeface="Courier New"/>
              <a:cs typeface="Courier New"/>
              <a:sym typeface="Courier New"/>
            </a:endParaRPr>
          </a:p>
          <a:p>
            <a:pPr marL="0" indent="0">
              <a:buNone/>
            </a:pPr>
            <a:endParaRPr lang="en" sz="2400" dirty="0" smtClean="0"/>
          </a:p>
          <a:p>
            <a:pPr marL="0" indent="0">
              <a:spcAft>
                <a:spcPts val="600"/>
              </a:spcAft>
              <a:buNone/>
            </a:pPr>
            <a:r>
              <a:rPr lang="en" sz="2800" dirty="0" smtClean="0"/>
              <a:t>For example, to get the 1st argument:</a:t>
            </a:r>
          </a:p>
          <a:p>
            <a:pPr marL="398463" indent="0">
              <a:buNone/>
            </a:pPr>
            <a:r>
              <a:rPr lang="en" sz="2000" dirty="0" smtClean="0">
                <a:latin typeface="Courier New" panose="02070309020205020404" pitchFamily="49" charset="0"/>
                <a:cs typeface="Courier New" panose="02070309020205020404" pitchFamily="49" charset="0"/>
              </a:rPr>
              <a:t>firstArg = sys.argv[1]</a:t>
            </a:r>
          </a:p>
        </p:txBody>
      </p:sp>
    </p:spTree>
    <p:extLst>
      <p:ext uri="{BB962C8B-B14F-4D97-AF65-F5344CB8AC3E}">
        <p14:creationId xmlns:p14="http://schemas.microsoft.com/office/powerpoint/2010/main" val="324393574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p:spPr>
        <p:txBody>
          <a:bodyPr lIns="91425" tIns="91425" rIns="91425" bIns="91425" anchor="b" anchorCtr="0">
            <a:noAutofit/>
          </a:bodyPr>
          <a:lstStyle/>
          <a:p>
            <a:pPr>
              <a:buNone/>
            </a:pPr>
            <a:r>
              <a:rPr lang="en"/>
              <a:t>Example: </a:t>
            </a:r>
            <a:r>
              <a:rPr lang="en">
                <a:latin typeface="Courier New"/>
                <a:ea typeface="Courier New"/>
                <a:cs typeface="Courier New"/>
                <a:sym typeface="Courier New"/>
              </a:rPr>
              <a:t>argTest.py</a:t>
            </a:r>
          </a:p>
        </p:txBody>
      </p:sp>
      <p:sp>
        <p:nvSpPr>
          <p:cNvPr id="107" name="Shape 107"/>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import</a:t>
            </a:r>
            <a:r>
              <a:rPr lang="en" sz="1800" dirty="0">
                <a:latin typeface="Courier New"/>
                <a:ea typeface="Courier New"/>
                <a:cs typeface="Courier New"/>
                <a:sym typeface="Courier New"/>
              </a:rPr>
              <a:t> sys</a:t>
            </a:r>
          </a:p>
          <a:p>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scriptName = sys.argv[0]</a:t>
            </a:r>
          </a:p>
          <a:p>
            <a:pPr lvl="0" rtl="0">
              <a:buNone/>
            </a:pPr>
            <a:r>
              <a:rPr lang="en" sz="1800" dirty="0">
                <a:latin typeface="Courier New"/>
                <a:ea typeface="Courier New"/>
                <a:cs typeface="Courier New"/>
                <a:sym typeface="Courier New"/>
              </a:rPr>
              <a:t>arg1 = sys.argv[1]</a:t>
            </a:r>
          </a:p>
          <a:p>
            <a:pPr lvl="0" rtl="0">
              <a:buNone/>
            </a:pPr>
            <a:r>
              <a:rPr lang="en" sz="1800" dirty="0">
                <a:latin typeface="Courier New"/>
                <a:ea typeface="Courier New"/>
                <a:cs typeface="Courier New"/>
                <a:sym typeface="Courier New"/>
              </a:rPr>
              <a:t>arg2 = sys.argv[2]</a:t>
            </a:r>
          </a:p>
          <a:p>
            <a:pPr lvl="0" rt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t>
            </a:r>
            <a:r>
              <a:rPr lang="en" sz="1800" dirty="0" smtClean="0">
                <a:latin typeface="Courier New"/>
                <a:ea typeface="Courier New"/>
                <a:cs typeface="Courier New"/>
                <a:sym typeface="Courier New"/>
              </a:rPr>
              <a:t>Script name:", scriptName</a:t>
            </a:r>
            <a:endParaRPr lang="en" sz="1800" dirty="0">
              <a:latin typeface="Courier New"/>
              <a:ea typeface="Courier New"/>
              <a:cs typeface="Courier New"/>
              <a:sym typeface="Courier New"/>
            </a:endParaRPr>
          </a:p>
          <a:p>
            <a:pPr lvl="0" rtl="0">
              <a:buNone/>
            </a:pPr>
            <a:r>
              <a:rPr lang="en" sz="1800" dirty="0" smtClean="0">
                <a:solidFill>
                  <a:srgbClr val="0070C0"/>
                </a:solidFill>
                <a:latin typeface="Courier New"/>
                <a:ea typeface="Courier New"/>
                <a:cs typeface="Courier New"/>
                <a:sym typeface="Courier New"/>
              </a:rPr>
              <a:t>print</a:t>
            </a:r>
            <a:r>
              <a:rPr lang="en" sz="1800" dirty="0" smtClean="0">
                <a:latin typeface="Courier New"/>
                <a:ea typeface="Courier New"/>
                <a:cs typeface="Courier New"/>
                <a:sym typeface="Courier New"/>
              </a:rPr>
              <a:t> "Arg1:", arg1</a:t>
            </a:r>
          </a:p>
          <a:p>
            <a:pPr lvl="0" rtl="0">
              <a:buNone/>
            </a:pPr>
            <a:r>
              <a:rPr lang="en" sz="1800" dirty="0" smtClean="0">
                <a:solidFill>
                  <a:srgbClr val="0070C0"/>
                </a:solidFill>
                <a:latin typeface="Courier New"/>
                <a:ea typeface="Courier New"/>
                <a:cs typeface="Courier New"/>
                <a:sym typeface="Courier New"/>
              </a:rPr>
              <a:t>print</a:t>
            </a:r>
            <a:r>
              <a:rPr lang="en" sz="1800" dirty="0" smtClean="0">
                <a:latin typeface="Courier New"/>
                <a:ea typeface="Courier New"/>
                <a:cs typeface="Courier New"/>
                <a:sym typeface="Courier New"/>
              </a:rPr>
              <a:t> "Arg2:", </a:t>
            </a:r>
            <a:r>
              <a:rPr lang="en" sz="1800" dirty="0">
                <a:latin typeface="Courier New"/>
                <a:ea typeface="Courier New"/>
                <a:cs typeface="Courier New"/>
                <a:sym typeface="Courier New"/>
              </a:rPr>
              <a:t>arg2</a:t>
            </a:r>
          </a:p>
          <a:p>
            <a:pPr marL="0" indent="0">
              <a:buNone/>
            </a:pPr>
            <a:endParaRPr lang="en" sz="1800" dirty="0">
              <a:latin typeface="Courier New"/>
              <a:ea typeface="Courier New"/>
              <a:cs typeface="Courier New"/>
              <a:sym typeface="Courier New"/>
            </a:endParaRPr>
          </a:p>
          <a:p>
            <a:pPr lvl="0" rtl="0">
              <a:buNone/>
            </a:pPr>
            <a:r>
              <a:rPr lang="en" sz="2400" dirty="0" smtClean="0"/>
              <a:t>Result:</a:t>
            </a:r>
            <a:endParaRPr lang="en" sz="2400" dirty="0"/>
          </a:p>
          <a:p>
            <a:pPr lvl="0" rtl="0">
              <a:buNone/>
            </a:pPr>
            <a:r>
              <a:rPr lang="en" sz="1800" dirty="0" smtClean="0">
                <a:latin typeface="Courier New"/>
                <a:ea typeface="Courier New"/>
                <a:cs typeface="Courier New"/>
                <a:sym typeface="Courier New"/>
              </a:rPr>
              <a:t>&gt; </a:t>
            </a:r>
            <a:r>
              <a:rPr lang="en" sz="1800" dirty="0">
                <a:latin typeface="Courier New"/>
                <a:ea typeface="Courier New"/>
                <a:cs typeface="Courier New"/>
                <a:sym typeface="Courier New"/>
              </a:rPr>
              <a:t>python argTest.py apple banana</a:t>
            </a:r>
          </a:p>
          <a:p>
            <a:pPr>
              <a:buNone/>
            </a:pPr>
            <a:r>
              <a:rPr lang="en" sz="1800" dirty="0" smtClean="0">
                <a:latin typeface="Courier New"/>
                <a:ea typeface="Courier New"/>
                <a:cs typeface="Courier New"/>
                <a:sym typeface="Courier New"/>
              </a:rPr>
              <a:t>Script name: </a:t>
            </a:r>
            <a:r>
              <a:rPr lang="en" sz="1800" dirty="0">
                <a:latin typeface="Courier New"/>
                <a:ea typeface="Courier New"/>
                <a:cs typeface="Courier New"/>
                <a:sym typeface="Courier New"/>
              </a:rPr>
              <a:t>argTest.py </a:t>
            </a:r>
            <a:endParaRPr lang="en" sz="1800" dirty="0" smtClean="0">
              <a:latin typeface="Courier New"/>
              <a:ea typeface="Courier New"/>
              <a:cs typeface="Courier New"/>
              <a:sym typeface="Courier New"/>
            </a:endParaRPr>
          </a:p>
          <a:p>
            <a:pPr>
              <a:buNone/>
            </a:pPr>
            <a:r>
              <a:rPr lang="en" sz="1800" dirty="0" smtClean="0">
                <a:latin typeface="Courier New"/>
                <a:ea typeface="Courier New"/>
                <a:cs typeface="Courier New"/>
                <a:sym typeface="Courier New"/>
              </a:rPr>
              <a:t>Arg1: apple </a:t>
            </a:r>
          </a:p>
          <a:p>
            <a:pPr>
              <a:buNone/>
            </a:pPr>
            <a:r>
              <a:rPr lang="en" sz="1800" dirty="0" smtClean="0">
                <a:latin typeface="Courier New"/>
                <a:ea typeface="Courier New"/>
                <a:cs typeface="Courier New"/>
                <a:sym typeface="Courier New"/>
              </a:rPr>
              <a:t>Arg2: banana</a:t>
            </a:r>
            <a:endParaRPr lang="en" sz="1800" dirty="0">
              <a:latin typeface="Courier New"/>
              <a:ea typeface="Courier New"/>
              <a:cs typeface="Courier New"/>
              <a:sym typeface="Courier New"/>
            </a:endParaRPr>
          </a:p>
        </p:txBody>
      </p:sp>
      <p:sp>
        <p:nvSpPr>
          <p:cNvPr id="2" name="Rectangle 1"/>
          <p:cNvSpPr/>
          <p:nvPr/>
        </p:nvSpPr>
        <p:spPr>
          <a:xfrm>
            <a:off x="381000" y="1600200"/>
            <a:ext cx="56388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19800" y="1600200"/>
            <a:ext cx="1135119" cy="369332"/>
          </a:xfrm>
          <a:prstGeom prst="rect">
            <a:avLst/>
          </a:prstGeom>
          <a:noFill/>
        </p:spPr>
        <p:txBody>
          <a:bodyPr wrap="none" rtlCol="0">
            <a:spAutoFit/>
          </a:bodyPr>
          <a:lstStyle/>
          <a:p>
            <a:r>
              <a:rPr lang="en-US" dirty="0" smtClean="0"/>
              <a:t>argTest.py</a:t>
            </a:r>
            <a:endParaRPr lang="en-US" dirty="0"/>
          </a:p>
        </p:txBody>
      </p:sp>
      <p:sp>
        <p:nvSpPr>
          <p:cNvPr id="4" name="TextBox 3"/>
          <p:cNvSpPr txBox="1"/>
          <p:nvPr/>
        </p:nvSpPr>
        <p:spPr>
          <a:xfrm>
            <a:off x="6096000" y="5011670"/>
            <a:ext cx="2184893" cy="369332"/>
          </a:xfrm>
          <a:prstGeom prst="rect">
            <a:avLst/>
          </a:prstGeom>
          <a:noFill/>
        </p:spPr>
        <p:txBody>
          <a:bodyPr wrap="none" rtlCol="0">
            <a:spAutoFit/>
          </a:bodyPr>
          <a:lstStyle/>
          <a:p>
            <a:r>
              <a:rPr lang="en-US" dirty="0" smtClean="0"/>
              <a:t>on the command line</a:t>
            </a:r>
            <a:endParaRPr lang="en-US" dirty="0"/>
          </a:p>
        </p:txBody>
      </p:sp>
      <p:cxnSp>
        <p:nvCxnSpPr>
          <p:cNvPr id="6" name="Straight Arrow Connector 5"/>
          <p:cNvCxnSpPr/>
          <p:nvPr/>
        </p:nvCxnSpPr>
        <p:spPr>
          <a:xfrm flipH="1">
            <a:off x="5181600" y="5213866"/>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1898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b" anchorCtr="0">
            <a:noAutofit/>
          </a:bodyPr>
          <a:lstStyle/>
          <a:p>
            <a:pPr lvl="0" rtl="0">
              <a:buNone/>
            </a:pPr>
            <a:r>
              <a:rPr lang="en"/>
              <a:t>Example: </a:t>
            </a:r>
            <a:r>
              <a:rPr lang="en">
                <a:latin typeface="Courier New"/>
                <a:ea typeface="Courier New"/>
                <a:cs typeface="Courier New"/>
                <a:sym typeface="Courier New"/>
              </a:rPr>
              <a:t>argTest.py</a:t>
            </a:r>
          </a:p>
        </p:txBody>
      </p:sp>
      <p:sp>
        <p:nvSpPr>
          <p:cNvPr id="113" name="Shape 113"/>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import</a:t>
            </a:r>
            <a:r>
              <a:rPr lang="en" sz="1800" dirty="0">
                <a:latin typeface="Courier New"/>
                <a:ea typeface="Courier New"/>
                <a:cs typeface="Courier New"/>
                <a:sym typeface="Courier New"/>
              </a:rPr>
              <a:t> sys</a:t>
            </a:r>
          </a:p>
          <a:p>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scriptName = sys.argv[0]</a:t>
            </a:r>
          </a:p>
          <a:p>
            <a:pPr lvl="0" rtl="0">
              <a:buNone/>
            </a:pPr>
            <a:r>
              <a:rPr lang="en" sz="1800" dirty="0">
                <a:latin typeface="Courier New"/>
                <a:ea typeface="Courier New"/>
                <a:cs typeface="Courier New"/>
                <a:sym typeface="Courier New"/>
              </a:rPr>
              <a:t>arg1 = sys.argv[1]</a:t>
            </a:r>
          </a:p>
          <a:p>
            <a:pPr lvl="0" rtl="0">
              <a:buNone/>
            </a:pPr>
            <a:r>
              <a:rPr lang="en" sz="1800" dirty="0">
                <a:latin typeface="Courier New"/>
                <a:ea typeface="Courier New"/>
                <a:cs typeface="Courier New"/>
                <a:sym typeface="Courier New"/>
              </a:rPr>
              <a:t>arg2 = sys.argv[2]</a:t>
            </a:r>
          </a:p>
          <a:p>
            <a:pPr lv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"Script name:", scriptName</a:t>
            </a:r>
          </a:p>
          <a:p>
            <a:pPr lv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"Arg1:", arg1</a:t>
            </a:r>
          </a:p>
          <a:p>
            <a:pPr lv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"Arg2:", </a:t>
            </a:r>
            <a:r>
              <a:rPr lang="en" sz="1800" dirty="0" smtClean="0">
                <a:latin typeface="Courier New"/>
                <a:ea typeface="Courier New"/>
                <a:cs typeface="Courier New"/>
                <a:sym typeface="Courier New"/>
              </a:rPr>
              <a:t>arg2</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None/>
            </a:pPr>
            <a:r>
              <a:rPr lang="en" sz="2400" dirty="0"/>
              <a:t>What if we did this? (only one arg provided)</a:t>
            </a:r>
          </a:p>
          <a:p>
            <a:pPr lvl="0" rtl="0">
              <a:buNone/>
            </a:pPr>
            <a:r>
              <a:rPr lang="en" sz="1800" dirty="0">
                <a:latin typeface="Courier New"/>
                <a:ea typeface="Courier New"/>
                <a:cs typeface="Courier New"/>
                <a:sym typeface="Courier New"/>
              </a:rPr>
              <a:t>&gt; python argTest.py apple</a:t>
            </a:r>
          </a:p>
          <a:p>
            <a:endParaRPr lang="en" sz="1800" dirty="0">
              <a:latin typeface="Courier New"/>
              <a:ea typeface="Courier New"/>
              <a:cs typeface="Courier New"/>
              <a:sym typeface="Courier New"/>
            </a:endParaRPr>
          </a:p>
        </p:txBody>
      </p:sp>
      <p:sp>
        <p:nvSpPr>
          <p:cNvPr id="4" name="Rectangle 3"/>
          <p:cNvSpPr/>
          <p:nvPr/>
        </p:nvSpPr>
        <p:spPr>
          <a:xfrm>
            <a:off x="381000" y="1600200"/>
            <a:ext cx="56388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19800" y="1600200"/>
            <a:ext cx="1135119" cy="369332"/>
          </a:xfrm>
          <a:prstGeom prst="rect">
            <a:avLst/>
          </a:prstGeom>
          <a:noFill/>
        </p:spPr>
        <p:txBody>
          <a:bodyPr wrap="none" rtlCol="0">
            <a:spAutoFit/>
          </a:bodyPr>
          <a:lstStyle/>
          <a:p>
            <a:r>
              <a:rPr lang="en-US" dirty="0" smtClean="0"/>
              <a:t>argTest.py</a:t>
            </a:r>
            <a:endParaRPr lang="en-US" dirty="0"/>
          </a:p>
        </p:txBody>
      </p:sp>
    </p:spTree>
    <p:extLst>
      <p:ext uri="{BB962C8B-B14F-4D97-AF65-F5344CB8AC3E}">
        <p14:creationId xmlns:p14="http://schemas.microsoft.com/office/powerpoint/2010/main" val="161496129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lIns="91425" tIns="91425" rIns="91425" bIns="91425" anchor="b" anchorCtr="0">
            <a:noAutofit/>
          </a:bodyPr>
          <a:lstStyle/>
          <a:p>
            <a:pPr lvl="0" rtl="0">
              <a:buNone/>
            </a:pPr>
            <a:r>
              <a:rPr lang="en"/>
              <a:t>Example: </a:t>
            </a:r>
            <a:r>
              <a:rPr lang="en">
                <a:latin typeface="Courier New"/>
                <a:ea typeface="Courier New"/>
                <a:cs typeface="Courier New"/>
                <a:sym typeface="Courier New"/>
              </a:rPr>
              <a:t>argTest.py</a:t>
            </a:r>
          </a:p>
        </p:txBody>
      </p:sp>
      <p:sp>
        <p:nvSpPr>
          <p:cNvPr id="119" name="Shape 119"/>
          <p:cNvSpPr txBox="1">
            <a:spLocks noGrp="1"/>
          </p:cNvSpPr>
          <p:nvPr>
            <p:ph idx="1"/>
          </p:nvPr>
        </p:nvSpPr>
        <p:spPr>
          <a:prstGeom prst="rect">
            <a:avLst/>
          </a:prstGeom>
        </p:spPr>
        <p:txBody>
          <a:bodyPr lIns="91425" tIns="91425" rIns="91425" bIns="91425" anchor="t" anchorCtr="0">
            <a:noAutofit/>
          </a:bodyPr>
          <a:lstStyle/>
          <a:p>
            <a:pPr lvl="0" rtl="0">
              <a:buNone/>
            </a:pPr>
            <a:r>
              <a:rPr lang="en" sz="1800" dirty="0">
                <a:solidFill>
                  <a:srgbClr val="0070C0"/>
                </a:solidFill>
                <a:latin typeface="Courier New"/>
                <a:ea typeface="Courier New"/>
                <a:cs typeface="Courier New"/>
                <a:sym typeface="Courier New"/>
              </a:rPr>
              <a:t>import</a:t>
            </a:r>
            <a:r>
              <a:rPr lang="en" sz="1800" dirty="0">
                <a:latin typeface="Courier New"/>
                <a:ea typeface="Courier New"/>
                <a:cs typeface="Courier New"/>
                <a:sym typeface="Courier New"/>
              </a:rPr>
              <a:t> sys</a:t>
            </a:r>
          </a:p>
          <a:p>
            <a:endParaRPr lang="en" sz="1800" dirty="0">
              <a:latin typeface="Courier New"/>
              <a:ea typeface="Courier New"/>
              <a:cs typeface="Courier New"/>
              <a:sym typeface="Courier New"/>
            </a:endParaRPr>
          </a:p>
          <a:p>
            <a:pPr lvl="0" rtl="0">
              <a:buNone/>
            </a:pPr>
            <a:r>
              <a:rPr lang="en" sz="1800" dirty="0">
                <a:latin typeface="Courier New"/>
                <a:ea typeface="Courier New"/>
                <a:cs typeface="Courier New"/>
                <a:sym typeface="Courier New"/>
              </a:rPr>
              <a:t>scriptName = sys.argv[0]</a:t>
            </a:r>
          </a:p>
          <a:p>
            <a:pPr lvl="0" rtl="0">
              <a:buNone/>
            </a:pPr>
            <a:r>
              <a:rPr lang="en" sz="1800" dirty="0">
                <a:latin typeface="Courier New"/>
                <a:ea typeface="Courier New"/>
                <a:cs typeface="Courier New"/>
                <a:sym typeface="Courier New"/>
              </a:rPr>
              <a:t>arg1 = sys.argv[1]</a:t>
            </a:r>
          </a:p>
          <a:p>
            <a:pPr lvl="0" rtl="0">
              <a:buNone/>
            </a:pPr>
            <a:r>
              <a:rPr lang="en" sz="1800" dirty="0">
                <a:latin typeface="Courier New"/>
                <a:ea typeface="Courier New"/>
                <a:cs typeface="Courier New"/>
                <a:sym typeface="Courier New"/>
              </a:rPr>
              <a:t>arg2 = sys.argv[2]</a:t>
            </a:r>
          </a:p>
          <a:p>
            <a:pPr lv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"Script name:", scriptName</a:t>
            </a:r>
          </a:p>
          <a:p>
            <a:pPr lv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"Arg1:", arg1</a:t>
            </a:r>
          </a:p>
          <a:p>
            <a:pPr lvl="0">
              <a:buNone/>
            </a:pPr>
            <a:r>
              <a:rPr lang="en" sz="1800" dirty="0">
                <a:solidFill>
                  <a:srgbClr val="0070C0"/>
                </a:solidFill>
                <a:latin typeface="Courier New"/>
                <a:ea typeface="Courier New"/>
                <a:cs typeface="Courier New"/>
                <a:sym typeface="Courier New"/>
              </a:rPr>
              <a:t>print</a:t>
            </a:r>
            <a:r>
              <a:rPr lang="en" sz="1800" dirty="0">
                <a:latin typeface="Courier New"/>
                <a:ea typeface="Courier New"/>
                <a:cs typeface="Courier New"/>
                <a:sym typeface="Courier New"/>
              </a:rPr>
              <a:t> "Arg2:", </a:t>
            </a:r>
            <a:r>
              <a:rPr lang="en" sz="1800" dirty="0" smtClean="0">
                <a:latin typeface="Courier New"/>
                <a:ea typeface="Courier New"/>
                <a:cs typeface="Courier New"/>
                <a:sym typeface="Courier New"/>
              </a:rPr>
              <a:t>arg2</a:t>
            </a:r>
            <a:endParaRPr lang="en" sz="1800" dirty="0">
              <a:latin typeface="Courier New"/>
              <a:ea typeface="Courier New"/>
              <a:cs typeface="Courier New"/>
              <a:sym typeface="Courier New"/>
            </a:endParaRPr>
          </a:p>
          <a:p>
            <a:endParaRPr lang="en" sz="1800" dirty="0">
              <a:latin typeface="Courier New"/>
              <a:ea typeface="Courier New"/>
              <a:cs typeface="Courier New"/>
              <a:sym typeface="Courier New"/>
            </a:endParaRPr>
          </a:p>
          <a:p>
            <a:pPr lvl="0" rtl="0">
              <a:buNone/>
            </a:pPr>
            <a:r>
              <a:rPr lang="en" sz="2400" dirty="0"/>
              <a:t>What if we did this? (only one arg provided)</a:t>
            </a:r>
          </a:p>
          <a:p>
            <a:pPr lvl="0" rtl="0">
              <a:buNone/>
            </a:pPr>
            <a:r>
              <a:rPr lang="en" sz="1800" dirty="0">
                <a:latin typeface="Courier New"/>
                <a:ea typeface="Courier New"/>
                <a:cs typeface="Courier New"/>
                <a:sym typeface="Courier New"/>
              </a:rPr>
              <a:t>&gt; python argTest.py apple</a:t>
            </a:r>
          </a:p>
          <a:p>
            <a:pPr lvl="0" rtl="0">
              <a:buNone/>
            </a:pPr>
            <a:r>
              <a:rPr lang="en" sz="1400" dirty="0">
                <a:latin typeface="Courier New"/>
                <a:ea typeface="Courier New"/>
                <a:cs typeface="Courier New"/>
                <a:sym typeface="Courier New"/>
              </a:rPr>
              <a:t>Traceback (most recent call last):</a:t>
            </a:r>
          </a:p>
          <a:p>
            <a:pPr lvl="0" rtl="0">
              <a:buNone/>
            </a:pPr>
            <a:r>
              <a:rPr lang="en" sz="1400" dirty="0">
                <a:latin typeface="Courier New"/>
                <a:ea typeface="Courier New"/>
                <a:cs typeface="Courier New"/>
                <a:sym typeface="Courier New"/>
              </a:rPr>
              <a:t>  File "argTest.py", line 5, in &lt;module&gt;</a:t>
            </a:r>
          </a:p>
          <a:p>
            <a:pPr lvl="0" rtl="0">
              <a:buNone/>
            </a:pPr>
            <a:r>
              <a:rPr lang="en" sz="1400" dirty="0">
                <a:latin typeface="Courier New"/>
                <a:ea typeface="Courier New"/>
                <a:cs typeface="Courier New"/>
                <a:sym typeface="Courier New"/>
              </a:rPr>
              <a:t>    arg2 = sys.argv[2]</a:t>
            </a:r>
          </a:p>
          <a:p>
            <a:pPr lvl="0" rtl="0">
              <a:buNone/>
            </a:pPr>
            <a:r>
              <a:rPr lang="en" sz="1400" dirty="0">
                <a:latin typeface="Courier New"/>
                <a:ea typeface="Courier New"/>
                <a:cs typeface="Courier New"/>
                <a:sym typeface="Courier New"/>
              </a:rPr>
              <a:t>IndexError: list index out of range</a:t>
            </a:r>
          </a:p>
          <a:p>
            <a:endParaRPr lang="en" sz="1400" dirty="0">
              <a:latin typeface="Courier New"/>
              <a:ea typeface="Courier New"/>
              <a:cs typeface="Courier New"/>
              <a:sym typeface="Courier New"/>
            </a:endParaRPr>
          </a:p>
          <a:p>
            <a:endParaRPr lang="en" sz="1400" dirty="0">
              <a:latin typeface="Courier New"/>
              <a:ea typeface="Courier New"/>
              <a:cs typeface="Courier New"/>
              <a:sym typeface="Courier New"/>
            </a:endParaRPr>
          </a:p>
        </p:txBody>
      </p:sp>
      <p:sp>
        <p:nvSpPr>
          <p:cNvPr id="4" name="Rectangle 3"/>
          <p:cNvSpPr/>
          <p:nvPr/>
        </p:nvSpPr>
        <p:spPr>
          <a:xfrm>
            <a:off x="381000" y="1600200"/>
            <a:ext cx="5638800" cy="289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19800" y="1600200"/>
            <a:ext cx="1135119" cy="369332"/>
          </a:xfrm>
          <a:prstGeom prst="rect">
            <a:avLst/>
          </a:prstGeom>
          <a:noFill/>
        </p:spPr>
        <p:txBody>
          <a:bodyPr wrap="none" rtlCol="0">
            <a:spAutoFit/>
          </a:bodyPr>
          <a:lstStyle/>
          <a:p>
            <a:r>
              <a:rPr lang="en-US" dirty="0" smtClean="0"/>
              <a:t>argTest.py</a:t>
            </a:r>
            <a:endParaRPr lang="en-US" dirty="0"/>
          </a:p>
        </p:txBody>
      </p:sp>
    </p:spTree>
    <p:extLst>
      <p:ext uri="{BB962C8B-B14F-4D97-AF65-F5344CB8AC3E}">
        <p14:creationId xmlns:p14="http://schemas.microsoft.com/office/powerpoint/2010/main" val="267765372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b" anchorCtr="0">
            <a:noAutofit/>
          </a:bodyPr>
          <a:lstStyle/>
          <a:p>
            <a:pPr>
              <a:buNone/>
            </a:pPr>
            <a:r>
              <a:rPr lang="en"/>
              <a:t>Example 2: </a:t>
            </a:r>
            <a:r>
              <a:rPr lang="en">
                <a:latin typeface="Courier New"/>
                <a:ea typeface="Courier New"/>
                <a:cs typeface="Courier New"/>
                <a:sym typeface="Courier New"/>
              </a:rPr>
              <a:t>addMe.py</a:t>
            </a:r>
          </a:p>
        </p:txBody>
      </p:sp>
      <p:sp>
        <p:nvSpPr>
          <p:cNvPr id="125" name="Shape 125"/>
          <p:cNvSpPr txBox="1">
            <a:spLocks noGrp="1"/>
          </p:cNvSpPr>
          <p:nvPr>
            <p:ph idx="1"/>
          </p:nvPr>
        </p:nvSpPr>
        <p:spPr>
          <a:prstGeom prst="rect">
            <a:avLst/>
          </a:prstGeom>
        </p:spPr>
        <p:txBody>
          <a:bodyPr lIns="91425" tIns="91425" rIns="91425" bIns="91425" anchor="t" anchorCtr="0">
            <a:noAutofit/>
          </a:bodyPr>
          <a:lstStyle/>
          <a:p>
            <a:pPr marL="0" lvl="0" indent="0" rtl="0">
              <a:buClr>
                <a:srgbClr val="000000"/>
              </a:buClr>
              <a:buSzPct val="61111"/>
              <a:buFont typeface="Arial"/>
              <a:buNone/>
            </a:pPr>
            <a:r>
              <a:rPr lang="en" sz="1600" dirty="0">
                <a:solidFill>
                  <a:srgbClr val="000000"/>
                </a:solidFill>
              </a:rPr>
              <a:t>To gracefully exit when the wrong arguments are provided, you </a:t>
            </a:r>
            <a:r>
              <a:rPr lang="en" sz="1600" dirty="0" smtClean="0">
                <a:solidFill>
                  <a:srgbClr val="000000"/>
                </a:solidFill>
              </a:rPr>
              <a:t>can use sys.exit():</a:t>
            </a:r>
            <a:endParaRPr lang="en" sz="1600" dirty="0">
              <a:solidFill>
                <a:srgbClr val="000000"/>
              </a:solidFill>
            </a:endParaRPr>
          </a:p>
          <a:p>
            <a:pPr lvl="0" rtl="0">
              <a:buClr>
                <a:srgbClr val="000000"/>
              </a:buClr>
              <a:buSzPct val="78571"/>
              <a:buFont typeface="Arial"/>
              <a:buNone/>
            </a:pPr>
            <a:endParaRPr lang="en" sz="1400" dirty="0" smtClean="0">
              <a:latin typeface="Courier New"/>
              <a:ea typeface="Courier New"/>
              <a:cs typeface="Courier New"/>
              <a:sym typeface="Courier New"/>
            </a:endParaRPr>
          </a:p>
          <a:p>
            <a:pPr lvl="0" rtl="0">
              <a:buClr>
                <a:srgbClr val="000000"/>
              </a:buClr>
              <a:buSzPct val="78571"/>
              <a:buFont typeface="Arial"/>
              <a:buNone/>
            </a:pPr>
            <a:r>
              <a:rPr lang="en" sz="1400" dirty="0" smtClean="0">
                <a:solidFill>
                  <a:srgbClr val="0070C0"/>
                </a:solidFill>
                <a:latin typeface="Courier New"/>
                <a:ea typeface="Courier New"/>
                <a:cs typeface="Courier New"/>
                <a:sym typeface="Courier New"/>
              </a:rPr>
              <a:t>import</a:t>
            </a:r>
            <a:r>
              <a:rPr lang="en" sz="1400" dirty="0" smtClean="0">
                <a:latin typeface="Courier New"/>
                <a:ea typeface="Courier New"/>
                <a:cs typeface="Courier New"/>
                <a:sym typeface="Courier New"/>
              </a:rPr>
              <a:t> </a:t>
            </a:r>
            <a:r>
              <a:rPr lang="en" sz="1400" dirty="0">
                <a:latin typeface="Courier New"/>
                <a:ea typeface="Courier New"/>
                <a:cs typeface="Courier New"/>
                <a:sym typeface="Courier New"/>
              </a:rPr>
              <a:t>sys</a:t>
            </a:r>
          </a:p>
          <a:p>
            <a:endParaRPr lang="en" sz="1400" dirty="0">
              <a:latin typeface="Courier New"/>
              <a:ea typeface="Courier New"/>
              <a:cs typeface="Courier New"/>
              <a:sym typeface="Courier New"/>
            </a:endParaRPr>
          </a:p>
          <a:p>
            <a:pPr lvl="0" rtl="0">
              <a:buNone/>
            </a:pPr>
            <a:r>
              <a:rPr lang="en" sz="1400" dirty="0">
                <a:solidFill>
                  <a:srgbClr val="0070C0"/>
                </a:solidFill>
                <a:latin typeface="Courier New"/>
                <a:ea typeface="Courier New"/>
                <a:cs typeface="Courier New"/>
                <a:sym typeface="Courier New"/>
              </a:rPr>
              <a:t>if </a:t>
            </a:r>
            <a:r>
              <a:rPr lang="en" sz="1400" dirty="0">
                <a:latin typeface="Courier New"/>
                <a:ea typeface="Courier New"/>
                <a:cs typeface="Courier New"/>
                <a:sym typeface="Courier New"/>
              </a:rPr>
              <a:t>len(sys.argv) == 3:</a:t>
            </a:r>
          </a:p>
          <a:p>
            <a:pPr lvl="0" rtl="0">
              <a:buNone/>
            </a:pPr>
            <a:r>
              <a:rPr lang="en" sz="1400" dirty="0">
                <a:latin typeface="Courier New"/>
                <a:ea typeface="Courier New"/>
                <a:cs typeface="Courier New"/>
                <a:sym typeface="Courier New"/>
              </a:rPr>
              <a:t>	num1 = int(sys.argv[1])</a:t>
            </a:r>
          </a:p>
          <a:p>
            <a:pPr lvl="0" rtl="0">
              <a:buNone/>
            </a:pPr>
            <a:r>
              <a:rPr lang="en" sz="1400" dirty="0">
                <a:latin typeface="Courier New"/>
                <a:ea typeface="Courier New"/>
                <a:cs typeface="Courier New"/>
                <a:sym typeface="Courier New"/>
              </a:rPr>
              <a:t>	num2 = int(sys.argv[2])</a:t>
            </a:r>
          </a:p>
          <a:p>
            <a:pPr lvl="0" rtl="0">
              <a:buNone/>
            </a:pPr>
            <a:r>
              <a:rPr lang="en" sz="1400" dirty="0">
                <a:solidFill>
                  <a:srgbClr val="0070C0"/>
                </a:solidFill>
                <a:latin typeface="Courier New"/>
                <a:ea typeface="Courier New"/>
                <a:cs typeface="Courier New"/>
                <a:sym typeface="Courier New"/>
              </a:rPr>
              <a:t>else:</a:t>
            </a:r>
          </a:p>
          <a:p>
            <a:pPr lvl="0" rtl="0">
              <a:buNone/>
            </a:pPr>
            <a:r>
              <a:rPr lang="en" sz="1400" dirty="0">
                <a:latin typeface="Courier New"/>
                <a:ea typeface="Courier New"/>
                <a:cs typeface="Courier New"/>
                <a:sym typeface="Courier New"/>
              </a:rPr>
              <a:t>	print "You must provide two numbers. Exiting."</a:t>
            </a:r>
          </a:p>
          <a:p>
            <a:pPr lvl="0" rtl="0">
              <a:buNone/>
            </a:pPr>
            <a:r>
              <a:rPr lang="en" sz="1400" dirty="0">
                <a:latin typeface="Courier New"/>
                <a:ea typeface="Courier New"/>
                <a:cs typeface="Courier New"/>
                <a:sym typeface="Courier New"/>
              </a:rPr>
              <a:t>	</a:t>
            </a:r>
            <a:r>
              <a:rPr lang="en" sz="1400" dirty="0" smtClean="0">
                <a:solidFill>
                  <a:srgbClr val="FF0000"/>
                </a:solidFill>
                <a:latin typeface="Courier New"/>
                <a:ea typeface="Courier New"/>
                <a:cs typeface="Courier New"/>
                <a:sym typeface="Courier New"/>
              </a:rPr>
              <a:t>sys.exit()</a:t>
            </a:r>
            <a:endParaRPr lang="en" sz="1400" dirty="0">
              <a:solidFill>
                <a:srgbClr val="FF0000"/>
              </a:solidFill>
              <a:latin typeface="Courier New"/>
              <a:ea typeface="Courier New"/>
              <a:cs typeface="Courier New"/>
              <a:sym typeface="Courier New"/>
            </a:endParaRPr>
          </a:p>
          <a:p>
            <a:endParaRPr lang="en" sz="1400" dirty="0">
              <a:solidFill>
                <a:srgbClr val="0000FF"/>
              </a:solidFill>
              <a:latin typeface="Courier New"/>
              <a:ea typeface="Courier New"/>
              <a:cs typeface="Courier New"/>
              <a:sym typeface="Courier New"/>
            </a:endParaRPr>
          </a:p>
          <a:p>
            <a:pPr lvl="0" rtl="0">
              <a:buClr>
                <a:srgbClr val="000000"/>
              </a:buClr>
              <a:buSzPct val="78571"/>
              <a:buFont typeface="Arial"/>
              <a:buNone/>
            </a:pPr>
            <a:r>
              <a:rPr lang="en" sz="1400" dirty="0">
                <a:solidFill>
                  <a:srgbClr val="0070C0"/>
                </a:solidFill>
                <a:latin typeface="Courier New"/>
                <a:ea typeface="Courier New"/>
                <a:cs typeface="Courier New"/>
                <a:sym typeface="Courier New"/>
              </a:rPr>
              <a:t>print</a:t>
            </a:r>
            <a:r>
              <a:rPr lang="en" sz="1400" dirty="0">
                <a:latin typeface="Courier New"/>
                <a:ea typeface="Courier New"/>
                <a:cs typeface="Courier New"/>
                <a:sym typeface="Courier New"/>
              </a:rPr>
              <a:t> num1 + num2</a:t>
            </a:r>
          </a:p>
          <a:p>
            <a:endParaRPr lang="en" sz="1400" dirty="0">
              <a:latin typeface="Courier New"/>
              <a:ea typeface="Courier New"/>
              <a:cs typeface="Courier New"/>
              <a:sym typeface="Courier New"/>
            </a:endParaRPr>
          </a:p>
        </p:txBody>
      </p:sp>
      <p:sp>
        <p:nvSpPr>
          <p:cNvPr id="5" name="Rectangle 4"/>
          <p:cNvSpPr/>
          <p:nvPr/>
        </p:nvSpPr>
        <p:spPr>
          <a:xfrm>
            <a:off x="381000" y="2098431"/>
            <a:ext cx="5638800" cy="28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19800" y="2098431"/>
            <a:ext cx="1134093" cy="369332"/>
          </a:xfrm>
          <a:prstGeom prst="rect">
            <a:avLst/>
          </a:prstGeom>
          <a:noFill/>
        </p:spPr>
        <p:txBody>
          <a:bodyPr wrap="none" rtlCol="0">
            <a:spAutoFit/>
          </a:bodyPr>
          <a:lstStyle/>
          <a:p>
            <a:r>
              <a:rPr lang="en-US" dirty="0" smtClean="0"/>
              <a:t>addMe.py</a:t>
            </a:r>
            <a:endParaRPr lang="en-US" dirty="0"/>
          </a:p>
        </p:txBody>
      </p:sp>
    </p:spTree>
    <p:extLst>
      <p:ext uri="{BB962C8B-B14F-4D97-AF65-F5344CB8AC3E}">
        <p14:creationId xmlns:p14="http://schemas.microsoft.com/office/powerpoint/2010/main" val="2102225592"/>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b" anchorCtr="0">
            <a:noAutofit/>
          </a:bodyPr>
          <a:lstStyle/>
          <a:p>
            <a:pPr>
              <a:buNone/>
            </a:pPr>
            <a:r>
              <a:rPr lang="en"/>
              <a:t>Example 2: </a:t>
            </a:r>
            <a:r>
              <a:rPr lang="en">
                <a:latin typeface="Courier New"/>
                <a:ea typeface="Courier New"/>
                <a:cs typeface="Courier New"/>
                <a:sym typeface="Courier New"/>
              </a:rPr>
              <a:t>addMe.py</a:t>
            </a:r>
          </a:p>
        </p:txBody>
      </p:sp>
      <p:sp>
        <p:nvSpPr>
          <p:cNvPr id="125" name="Shape 125"/>
          <p:cNvSpPr txBox="1">
            <a:spLocks noGrp="1"/>
          </p:cNvSpPr>
          <p:nvPr>
            <p:ph idx="1"/>
          </p:nvPr>
        </p:nvSpPr>
        <p:spPr>
          <a:prstGeom prst="rect">
            <a:avLst/>
          </a:prstGeom>
        </p:spPr>
        <p:txBody>
          <a:bodyPr lIns="91425" tIns="91425" rIns="91425" bIns="91425" anchor="t" anchorCtr="0">
            <a:noAutofit/>
          </a:bodyPr>
          <a:lstStyle/>
          <a:p>
            <a:pPr marL="0" lvl="0" indent="0" rtl="0">
              <a:buClr>
                <a:srgbClr val="000000"/>
              </a:buClr>
              <a:buSzPct val="61111"/>
              <a:buFont typeface="Arial"/>
              <a:buNone/>
            </a:pPr>
            <a:r>
              <a:rPr lang="en" sz="1600" dirty="0">
                <a:solidFill>
                  <a:srgbClr val="000000"/>
                </a:solidFill>
              </a:rPr>
              <a:t>To gracefully exit when the wrong arguments are provided, you </a:t>
            </a:r>
            <a:r>
              <a:rPr lang="en" sz="1600" dirty="0" smtClean="0">
                <a:solidFill>
                  <a:srgbClr val="000000"/>
                </a:solidFill>
              </a:rPr>
              <a:t>can use sys.exit():</a:t>
            </a:r>
          </a:p>
          <a:p>
            <a:pPr marL="0" lvl="0" indent="0" rtl="0">
              <a:buClr>
                <a:srgbClr val="000000"/>
              </a:buClr>
              <a:buSzPct val="61111"/>
              <a:buFont typeface="Arial"/>
              <a:buNone/>
            </a:pPr>
            <a:endParaRPr lang="en" sz="1400" dirty="0" smtClean="0">
              <a:latin typeface="Courier New"/>
              <a:ea typeface="Courier New"/>
              <a:cs typeface="Courier New"/>
              <a:sym typeface="Courier New"/>
            </a:endParaRPr>
          </a:p>
          <a:p>
            <a:pPr lvl="0" rtl="0">
              <a:buClr>
                <a:srgbClr val="000000"/>
              </a:buClr>
              <a:buSzPct val="78571"/>
              <a:buFont typeface="Arial"/>
              <a:buNone/>
            </a:pPr>
            <a:r>
              <a:rPr lang="en" sz="1400" dirty="0" smtClean="0">
                <a:solidFill>
                  <a:srgbClr val="0070C0"/>
                </a:solidFill>
                <a:latin typeface="Courier New"/>
                <a:ea typeface="Courier New"/>
                <a:cs typeface="Courier New"/>
                <a:sym typeface="Courier New"/>
              </a:rPr>
              <a:t>import</a:t>
            </a:r>
            <a:r>
              <a:rPr lang="en" sz="1400" dirty="0" smtClean="0">
                <a:latin typeface="Courier New"/>
                <a:ea typeface="Courier New"/>
                <a:cs typeface="Courier New"/>
                <a:sym typeface="Courier New"/>
              </a:rPr>
              <a:t> </a:t>
            </a:r>
            <a:r>
              <a:rPr lang="en" sz="1400" dirty="0">
                <a:latin typeface="Courier New"/>
                <a:ea typeface="Courier New"/>
                <a:cs typeface="Courier New"/>
                <a:sym typeface="Courier New"/>
              </a:rPr>
              <a:t>sys</a:t>
            </a:r>
          </a:p>
          <a:p>
            <a:endParaRPr lang="en" sz="1400" dirty="0">
              <a:latin typeface="Courier New"/>
              <a:ea typeface="Courier New"/>
              <a:cs typeface="Courier New"/>
              <a:sym typeface="Courier New"/>
            </a:endParaRPr>
          </a:p>
          <a:p>
            <a:pPr lvl="0" rtl="0">
              <a:buNone/>
            </a:pPr>
            <a:r>
              <a:rPr lang="en" sz="1400" dirty="0">
                <a:solidFill>
                  <a:srgbClr val="0070C0"/>
                </a:solidFill>
                <a:latin typeface="Courier New"/>
                <a:ea typeface="Courier New"/>
                <a:cs typeface="Courier New"/>
                <a:sym typeface="Courier New"/>
              </a:rPr>
              <a:t>if </a:t>
            </a:r>
            <a:r>
              <a:rPr lang="en" sz="1400" dirty="0">
                <a:latin typeface="Courier New"/>
                <a:ea typeface="Courier New"/>
                <a:cs typeface="Courier New"/>
                <a:sym typeface="Courier New"/>
              </a:rPr>
              <a:t>len(sys.argv) == 3:</a:t>
            </a:r>
          </a:p>
          <a:p>
            <a:pPr lvl="0" rtl="0">
              <a:buNone/>
            </a:pPr>
            <a:r>
              <a:rPr lang="en" sz="1400" dirty="0">
                <a:latin typeface="Courier New"/>
                <a:ea typeface="Courier New"/>
                <a:cs typeface="Courier New"/>
                <a:sym typeface="Courier New"/>
              </a:rPr>
              <a:t>	num1 = int(sys.argv[1])</a:t>
            </a:r>
          </a:p>
          <a:p>
            <a:pPr lvl="0" rtl="0">
              <a:buNone/>
            </a:pPr>
            <a:r>
              <a:rPr lang="en" sz="1400" dirty="0">
                <a:latin typeface="Courier New"/>
                <a:ea typeface="Courier New"/>
                <a:cs typeface="Courier New"/>
                <a:sym typeface="Courier New"/>
              </a:rPr>
              <a:t>	num2 = int(sys.argv[2])</a:t>
            </a:r>
          </a:p>
          <a:p>
            <a:pPr lvl="0" rtl="0">
              <a:buNone/>
            </a:pPr>
            <a:r>
              <a:rPr lang="en" sz="1400" dirty="0">
                <a:solidFill>
                  <a:srgbClr val="0070C0"/>
                </a:solidFill>
                <a:latin typeface="Courier New"/>
                <a:ea typeface="Courier New"/>
                <a:cs typeface="Courier New"/>
                <a:sym typeface="Courier New"/>
              </a:rPr>
              <a:t>else:</a:t>
            </a:r>
          </a:p>
          <a:p>
            <a:pPr lvl="0" rtl="0">
              <a:buNone/>
            </a:pPr>
            <a:r>
              <a:rPr lang="en" sz="1400" dirty="0">
                <a:latin typeface="Courier New"/>
                <a:ea typeface="Courier New"/>
                <a:cs typeface="Courier New"/>
                <a:sym typeface="Courier New"/>
              </a:rPr>
              <a:t>	print "You must provide two numbers. Exiting."</a:t>
            </a:r>
          </a:p>
          <a:p>
            <a:pPr lvl="0" rtl="0">
              <a:buNone/>
            </a:pPr>
            <a:r>
              <a:rPr lang="en" sz="1400" dirty="0">
                <a:latin typeface="Courier New"/>
                <a:ea typeface="Courier New"/>
                <a:cs typeface="Courier New"/>
                <a:sym typeface="Courier New"/>
              </a:rPr>
              <a:t>	</a:t>
            </a:r>
            <a:r>
              <a:rPr lang="en" sz="1400" dirty="0" smtClean="0">
                <a:solidFill>
                  <a:srgbClr val="FF0000"/>
                </a:solidFill>
                <a:latin typeface="Courier New"/>
                <a:ea typeface="Courier New"/>
                <a:cs typeface="Courier New"/>
                <a:sym typeface="Courier New"/>
              </a:rPr>
              <a:t>sys.exit()</a:t>
            </a:r>
            <a:endParaRPr lang="en" sz="1400" dirty="0">
              <a:solidFill>
                <a:srgbClr val="FF0000"/>
              </a:solidFill>
              <a:latin typeface="Courier New"/>
              <a:ea typeface="Courier New"/>
              <a:cs typeface="Courier New"/>
              <a:sym typeface="Courier New"/>
            </a:endParaRPr>
          </a:p>
          <a:p>
            <a:endParaRPr lang="en" sz="1400" dirty="0">
              <a:solidFill>
                <a:srgbClr val="0000FF"/>
              </a:solidFill>
              <a:latin typeface="Courier New"/>
              <a:ea typeface="Courier New"/>
              <a:cs typeface="Courier New"/>
              <a:sym typeface="Courier New"/>
            </a:endParaRPr>
          </a:p>
          <a:p>
            <a:pPr lvl="0" rtl="0">
              <a:buClr>
                <a:srgbClr val="000000"/>
              </a:buClr>
              <a:buSzPct val="78571"/>
              <a:buFont typeface="Arial"/>
              <a:buNone/>
            </a:pPr>
            <a:r>
              <a:rPr lang="en" sz="1400" dirty="0">
                <a:solidFill>
                  <a:srgbClr val="0070C0"/>
                </a:solidFill>
                <a:latin typeface="Courier New"/>
                <a:ea typeface="Courier New"/>
                <a:cs typeface="Courier New"/>
                <a:sym typeface="Courier New"/>
              </a:rPr>
              <a:t>print</a:t>
            </a:r>
            <a:r>
              <a:rPr lang="en" sz="1400" dirty="0">
                <a:latin typeface="Courier New"/>
                <a:ea typeface="Courier New"/>
                <a:cs typeface="Courier New"/>
                <a:sym typeface="Courier New"/>
              </a:rPr>
              <a:t> num1 + num2</a:t>
            </a:r>
          </a:p>
          <a:p>
            <a:endParaRPr lang="en" sz="1400" dirty="0">
              <a:latin typeface="Courier New"/>
              <a:ea typeface="Courier New"/>
              <a:cs typeface="Courier New"/>
              <a:sym typeface="Courier New"/>
            </a:endParaRPr>
          </a:p>
        </p:txBody>
      </p:sp>
      <p:cxnSp>
        <p:nvCxnSpPr>
          <p:cNvPr id="3" name="Straight Arrow Connector 2"/>
          <p:cNvCxnSpPr/>
          <p:nvPr/>
        </p:nvCxnSpPr>
        <p:spPr>
          <a:xfrm>
            <a:off x="3124200" y="2819400"/>
            <a:ext cx="1752600" cy="41141"/>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4114800"/>
            <a:ext cx="2743200" cy="304800"/>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2098431"/>
            <a:ext cx="5638800" cy="28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19800" y="2098431"/>
            <a:ext cx="1134093" cy="369332"/>
          </a:xfrm>
          <a:prstGeom prst="rect">
            <a:avLst/>
          </a:prstGeom>
          <a:noFill/>
        </p:spPr>
        <p:txBody>
          <a:bodyPr wrap="none" rtlCol="0">
            <a:spAutoFit/>
          </a:bodyPr>
          <a:lstStyle/>
          <a:p>
            <a:r>
              <a:rPr lang="en-US" dirty="0" smtClean="0"/>
              <a:t>addMe.py</a:t>
            </a:r>
            <a:endParaRPr lang="en-US" dirty="0"/>
          </a:p>
        </p:txBody>
      </p:sp>
      <p:sp>
        <p:nvSpPr>
          <p:cNvPr id="4" name="TextBox 3"/>
          <p:cNvSpPr txBox="1"/>
          <p:nvPr/>
        </p:nvSpPr>
        <p:spPr>
          <a:xfrm>
            <a:off x="4876800" y="2491209"/>
            <a:ext cx="4038600" cy="738664"/>
          </a:xfrm>
          <a:prstGeom prst="rect">
            <a:avLst/>
          </a:prstGeom>
          <a:solidFill>
            <a:schemeClr val="bg1"/>
          </a:solidFill>
          <a:ln>
            <a:solidFill>
              <a:schemeClr val="tx1">
                <a:lumMod val="50000"/>
                <a:lumOff val="50000"/>
              </a:schemeClr>
            </a:solidFill>
          </a:ln>
        </p:spPr>
        <p:txBody>
          <a:bodyPr wrap="square" rtlCol="0">
            <a:spAutoFit/>
          </a:bodyPr>
          <a:lstStyle/>
          <a:p>
            <a:r>
              <a:rPr lang="en-US" sz="1400" dirty="0" smtClean="0"/>
              <a:t>Check if the length of the </a:t>
            </a:r>
            <a:r>
              <a:rPr lang="en-US" sz="1200" dirty="0" err="1" smtClean="0">
                <a:latin typeface="Courier New" pitchFamily="49" charset="0"/>
                <a:cs typeface="Courier New" pitchFamily="49" charset="0"/>
              </a:rPr>
              <a:t>argv</a:t>
            </a:r>
            <a:r>
              <a:rPr lang="en-US" sz="1400" dirty="0" smtClean="0"/>
              <a:t> list is what we expect.</a:t>
            </a:r>
          </a:p>
          <a:p>
            <a:r>
              <a:rPr lang="en-US" sz="1400" dirty="0" smtClean="0"/>
              <a:t>*Remember the script name is the first </a:t>
            </a:r>
            <a:r>
              <a:rPr lang="en-US" sz="1400" dirty="0" err="1" smtClean="0"/>
              <a:t>arg</a:t>
            </a:r>
            <a:r>
              <a:rPr lang="en-US" sz="1400" dirty="0" smtClean="0"/>
              <a:t>, so a script with 2 </a:t>
            </a:r>
            <a:r>
              <a:rPr lang="en-US" sz="1400" dirty="0" err="1" smtClean="0"/>
              <a:t>args</a:t>
            </a:r>
            <a:r>
              <a:rPr lang="en-US" sz="1400" dirty="0" smtClean="0"/>
              <a:t> has an </a:t>
            </a:r>
            <a:r>
              <a:rPr lang="en-US" sz="1200" dirty="0" err="1" smtClean="0">
                <a:latin typeface="Courier New" pitchFamily="49" charset="0"/>
                <a:cs typeface="Courier New" pitchFamily="49" charset="0"/>
              </a:rPr>
              <a:t>argv</a:t>
            </a:r>
            <a:r>
              <a:rPr lang="en-US" sz="1400" dirty="0" smtClean="0"/>
              <a:t> of length 3.</a:t>
            </a:r>
          </a:p>
        </p:txBody>
      </p:sp>
      <p:sp>
        <p:nvSpPr>
          <p:cNvPr id="14" name="TextBox 13"/>
          <p:cNvSpPr txBox="1"/>
          <p:nvPr/>
        </p:nvSpPr>
        <p:spPr>
          <a:xfrm>
            <a:off x="4876800" y="4188767"/>
            <a:ext cx="3276600" cy="523220"/>
          </a:xfrm>
          <a:prstGeom prst="rect">
            <a:avLst/>
          </a:prstGeom>
          <a:solidFill>
            <a:schemeClr val="bg1"/>
          </a:solidFill>
          <a:ln>
            <a:solidFill>
              <a:schemeClr val="tx1">
                <a:lumMod val="50000"/>
                <a:lumOff val="50000"/>
              </a:schemeClr>
            </a:solidFill>
          </a:ln>
        </p:spPr>
        <p:txBody>
          <a:bodyPr wrap="square" rtlCol="0">
            <a:spAutoFit/>
          </a:bodyPr>
          <a:lstStyle/>
          <a:p>
            <a:r>
              <a:rPr lang="en-US" sz="1400" dirty="0" smtClean="0"/>
              <a:t>If not, use this piece of code to immediately terminate the whole script.</a:t>
            </a:r>
          </a:p>
        </p:txBody>
      </p:sp>
    </p:spTree>
    <p:extLst>
      <p:ext uri="{BB962C8B-B14F-4D97-AF65-F5344CB8AC3E}">
        <p14:creationId xmlns:p14="http://schemas.microsoft.com/office/powerpoint/2010/main" val="2565826302"/>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b" anchorCtr="0">
            <a:noAutofit/>
          </a:bodyPr>
          <a:lstStyle/>
          <a:p>
            <a:pPr>
              <a:buNone/>
            </a:pPr>
            <a:r>
              <a:rPr lang="en"/>
              <a:t>Example 2: </a:t>
            </a:r>
            <a:r>
              <a:rPr lang="en">
                <a:latin typeface="Courier New"/>
                <a:ea typeface="Courier New"/>
                <a:cs typeface="Courier New"/>
                <a:sym typeface="Courier New"/>
              </a:rPr>
              <a:t>addMe.py</a:t>
            </a:r>
          </a:p>
        </p:txBody>
      </p:sp>
      <p:sp>
        <p:nvSpPr>
          <p:cNvPr id="125" name="Shape 125"/>
          <p:cNvSpPr txBox="1">
            <a:spLocks noGrp="1"/>
          </p:cNvSpPr>
          <p:nvPr>
            <p:ph idx="1"/>
          </p:nvPr>
        </p:nvSpPr>
        <p:spPr>
          <a:prstGeom prst="rect">
            <a:avLst/>
          </a:prstGeom>
        </p:spPr>
        <p:txBody>
          <a:bodyPr lIns="91425" tIns="91425" rIns="91425" bIns="91425" anchor="t" anchorCtr="0">
            <a:noAutofit/>
          </a:bodyPr>
          <a:lstStyle/>
          <a:p>
            <a:pPr marL="0" lvl="0" indent="0" rtl="0">
              <a:buClr>
                <a:srgbClr val="000000"/>
              </a:buClr>
              <a:buSzPct val="61111"/>
              <a:buFont typeface="Arial"/>
              <a:buNone/>
            </a:pPr>
            <a:r>
              <a:rPr lang="en" sz="1600" dirty="0">
                <a:solidFill>
                  <a:srgbClr val="000000"/>
                </a:solidFill>
              </a:rPr>
              <a:t>To gracefully exit when the wrong arguments are provided, you </a:t>
            </a:r>
            <a:r>
              <a:rPr lang="en" sz="1600" dirty="0" smtClean="0">
                <a:solidFill>
                  <a:srgbClr val="000000"/>
                </a:solidFill>
              </a:rPr>
              <a:t>can use sys.exit():</a:t>
            </a:r>
          </a:p>
          <a:p>
            <a:pPr marL="0" lvl="0" indent="0" rtl="0">
              <a:buClr>
                <a:srgbClr val="000000"/>
              </a:buClr>
              <a:buSzPct val="61111"/>
              <a:buFont typeface="Arial"/>
              <a:buNone/>
            </a:pPr>
            <a:endParaRPr lang="en" sz="1400" dirty="0" smtClean="0">
              <a:latin typeface="Courier New"/>
              <a:ea typeface="Courier New"/>
              <a:cs typeface="Courier New"/>
              <a:sym typeface="Courier New"/>
            </a:endParaRPr>
          </a:p>
          <a:p>
            <a:pPr lvl="0" rtl="0">
              <a:buClr>
                <a:srgbClr val="000000"/>
              </a:buClr>
              <a:buSzPct val="78571"/>
              <a:buFont typeface="Arial"/>
              <a:buNone/>
            </a:pPr>
            <a:r>
              <a:rPr lang="en" sz="1400" dirty="0" smtClean="0">
                <a:solidFill>
                  <a:srgbClr val="0070C0"/>
                </a:solidFill>
                <a:latin typeface="Courier New"/>
                <a:ea typeface="Courier New"/>
                <a:cs typeface="Courier New"/>
                <a:sym typeface="Courier New"/>
              </a:rPr>
              <a:t>import</a:t>
            </a:r>
            <a:r>
              <a:rPr lang="en" sz="1400" dirty="0" smtClean="0">
                <a:latin typeface="Courier New"/>
                <a:ea typeface="Courier New"/>
                <a:cs typeface="Courier New"/>
                <a:sym typeface="Courier New"/>
              </a:rPr>
              <a:t> </a:t>
            </a:r>
            <a:r>
              <a:rPr lang="en" sz="1400" dirty="0">
                <a:latin typeface="Courier New"/>
                <a:ea typeface="Courier New"/>
                <a:cs typeface="Courier New"/>
                <a:sym typeface="Courier New"/>
              </a:rPr>
              <a:t>sys</a:t>
            </a:r>
          </a:p>
          <a:p>
            <a:endParaRPr lang="en" sz="1400" dirty="0">
              <a:latin typeface="Courier New"/>
              <a:ea typeface="Courier New"/>
              <a:cs typeface="Courier New"/>
              <a:sym typeface="Courier New"/>
            </a:endParaRPr>
          </a:p>
          <a:p>
            <a:pPr lvl="0" rtl="0">
              <a:buNone/>
            </a:pPr>
            <a:r>
              <a:rPr lang="en" sz="1400" dirty="0">
                <a:solidFill>
                  <a:srgbClr val="0070C0"/>
                </a:solidFill>
                <a:latin typeface="Courier New"/>
                <a:ea typeface="Courier New"/>
                <a:cs typeface="Courier New"/>
                <a:sym typeface="Courier New"/>
              </a:rPr>
              <a:t>if </a:t>
            </a:r>
            <a:r>
              <a:rPr lang="en" sz="1400" dirty="0">
                <a:latin typeface="Courier New"/>
                <a:ea typeface="Courier New"/>
                <a:cs typeface="Courier New"/>
                <a:sym typeface="Courier New"/>
              </a:rPr>
              <a:t>len(sys.argv) == 3:</a:t>
            </a:r>
          </a:p>
          <a:p>
            <a:pPr lvl="0" rtl="0">
              <a:buNone/>
            </a:pPr>
            <a:r>
              <a:rPr lang="en" sz="1400" dirty="0">
                <a:latin typeface="Courier New"/>
                <a:ea typeface="Courier New"/>
                <a:cs typeface="Courier New"/>
                <a:sym typeface="Courier New"/>
              </a:rPr>
              <a:t>	num1 = int(sys.argv[1])</a:t>
            </a:r>
          </a:p>
          <a:p>
            <a:pPr lvl="0" rtl="0">
              <a:buNone/>
            </a:pPr>
            <a:r>
              <a:rPr lang="en" sz="1400" dirty="0">
                <a:latin typeface="Courier New"/>
                <a:ea typeface="Courier New"/>
                <a:cs typeface="Courier New"/>
                <a:sym typeface="Courier New"/>
              </a:rPr>
              <a:t>	num2 = int(sys.argv[2])</a:t>
            </a:r>
          </a:p>
          <a:p>
            <a:pPr lvl="0" rtl="0">
              <a:buNone/>
            </a:pPr>
            <a:r>
              <a:rPr lang="en" sz="1400" dirty="0">
                <a:solidFill>
                  <a:srgbClr val="0070C0"/>
                </a:solidFill>
                <a:latin typeface="Courier New"/>
                <a:ea typeface="Courier New"/>
                <a:cs typeface="Courier New"/>
                <a:sym typeface="Courier New"/>
              </a:rPr>
              <a:t>else:</a:t>
            </a:r>
          </a:p>
          <a:p>
            <a:pPr lvl="0" rtl="0">
              <a:buNone/>
            </a:pPr>
            <a:r>
              <a:rPr lang="en" sz="1400" dirty="0">
                <a:latin typeface="Courier New"/>
                <a:ea typeface="Courier New"/>
                <a:cs typeface="Courier New"/>
                <a:sym typeface="Courier New"/>
              </a:rPr>
              <a:t>	print "You must provide two numbers. Exiting."</a:t>
            </a:r>
          </a:p>
          <a:p>
            <a:pPr lvl="0" rtl="0">
              <a:buNone/>
            </a:pPr>
            <a:r>
              <a:rPr lang="en" sz="1400" dirty="0">
                <a:latin typeface="Courier New"/>
                <a:ea typeface="Courier New"/>
                <a:cs typeface="Courier New"/>
                <a:sym typeface="Courier New"/>
              </a:rPr>
              <a:t>	</a:t>
            </a:r>
            <a:r>
              <a:rPr lang="en" sz="1400" dirty="0" smtClean="0">
                <a:solidFill>
                  <a:srgbClr val="FF0000"/>
                </a:solidFill>
                <a:latin typeface="Courier New"/>
                <a:ea typeface="Courier New"/>
                <a:cs typeface="Courier New"/>
                <a:sym typeface="Courier New"/>
              </a:rPr>
              <a:t>sys.exit()</a:t>
            </a:r>
            <a:endParaRPr lang="en" sz="1400" dirty="0">
              <a:solidFill>
                <a:srgbClr val="FF0000"/>
              </a:solidFill>
              <a:latin typeface="Courier New"/>
              <a:ea typeface="Courier New"/>
              <a:cs typeface="Courier New"/>
              <a:sym typeface="Courier New"/>
            </a:endParaRPr>
          </a:p>
          <a:p>
            <a:endParaRPr lang="en" sz="1400" dirty="0">
              <a:solidFill>
                <a:srgbClr val="0000FF"/>
              </a:solidFill>
              <a:latin typeface="Courier New"/>
              <a:ea typeface="Courier New"/>
              <a:cs typeface="Courier New"/>
              <a:sym typeface="Courier New"/>
            </a:endParaRPr>
          </a:p>
          <a:p>
            <a:pPr lvl="0" rtl="0">
              <a:buClr>
                <a:srgbClr val="000000"/>
              </a:buClr>
              <a:buSzPct val="78571"/>
              <a:buFont typeface="Arial"/>
              <a:buNone/>
            </a:pPr>
            <a:r>
              <a:rPr lang="en" sz="1400" dirty="0">
                <a:solidFill>
                  <a:srgbClr val="0070C0"/>
                </a:solidFill>
                <a:latin typeface="Courier New"/>
                <a:ea typeface="Courier New"/>
                <a:cs typeface="Courier New"/>
                <a:sym typeface="Courier New"/>
              </a:rPr>
              <a:t>print</a:t>
            </a:r>
            <a:r>
              <a:rPr lang="en" sz="1400" dirty="0">
                <a:latin typeface="Courier New"/>
                <a:ea typeface="Courier New"/>
                <a:cs typeface="Courier New"/>
                <a:sym typeface="Courier New"/>
              </a:rPr>
              <a:t> num1 + num2</a:t>
            </a:r>
          </a:p>
          <a:p>
            <a:endParaRPr lang="en" sz="1400" dirty="0">
              <a:latin typeface="Courier New"/>
              <a:ea typeface="Courier New"/>
              <a:cs typeface="Courier New"/>
              <a:sym typeface="Courier New"/>
            </a:endParaRPr>
          </a:p>
          <a:p>
            <a:pPr lvl="0" rtl="0">
              <a:buClr>
                <a:srgbClr val="000000"/>
              </a:buClr>
              <a:buSzPct val="45833"/>
              <a:buFont typeface="Arial"/>
              <a:buNone/>
            </a:pPr>
            <a:r>
              <a:rPr lang="en" sz="2400" dirty="0"/>
              <a:t>Result</a:t>
            </a:r>
          </a:p>
          <a:p>
            <a:pPr lvl="0" rtl="0">
              <a:buClr>
                <a:srgbClr val="000000"/>
              </a:buClr>
              <a:buSzPct val="78571"/>
              <a:buFont typeface="Arial"/>
              <a:buNone/>
            </a:pPr>
            <a:r>
              <a:rPr lang="en" sz="1400" dirty="0">
                <a:latin typeface="Courier New"/>
                <a:ea typeface="Courier New"/>
                <a:cs typeface="Courier New"/>
                <a:sym typeface="Courier New"/>
              </a:rPr>
              <a:t>&gt; python addMe.py 100 50</a:t>
            </a:r>
          </a:p>
          <a:p>
            <a:pPr lvl="0">
              <a:buClr>
                <a:srgbClr val="000000"/>
              </a:buClr>
              <a:buSzPct val="78571"/>
              <a:buFont typeface="Arial"/>
              <a:buNone/>
            </a:pPr>
            <a:r>
              <a:rPr lang="en" sz="1400" dirty="0">
                <a:latin typeface="Courier New"/>
                <a:ea typeface="Courier New"/>
                <a:cs typeface="Courier New"/>
                <a:sym typeface="Courier New"/>
              </a:rPr>
              <a:t>150</a:t>
            </a:r>
          </a:p>
        </p:txBody>
      </p:sp>
      <p:sp>
        <p:nvSpPr>
          <p:cNvPr id="126" name="Shape 126"/>
          <p:cNvSpPr txBox="1"/>
          <p:nvPr/>
        </p:nvSpPr>
        <p:spPr>
          <a:xfrm>
            <a:off x="4191000" y="4953000"/>
            <a:ext cx="4585755" cy="1143000"/>
          </a:xfrm>
          <a:prstGeom prst="rect">
            <a:avLst/>
          </a:prstGeom>
          <a:noFill/>
        </p:spPr>
        <p:txBody>
          <a:bodyPr lIns="91425" tIns="91425" rIns="91425" bIns="91425" anchor="t" anchorCtr="0">
            <a:noAutofit/>
          </a:bodyPr>
          <a:lstStyle/>
          <a:p>
            <a:pPr lvl="0" rtl="0">
              <a:spcBef>
                <a:spcPts val="600"/>
              </a:spcBef>
              <a:buClr>
                <a:srgbClr val="000000"/>
              </a:buClr>
              <a:buSzPct val="45833"/>
              <a:buFont typeface="Arial"/>
              <a:buNone/>
            </a:pPr>
            <a:r>
              <a:rPr lang="en" sz="2400" dirty="0" smtClean="0">
                <a:solidFill>
                  <a:schemeClr val="dk1"/>
                </a:solidFill>
              </a:rPr>
              <a:t>Or:</a:t>
            </a:r>
            <a:endParaRPr lang="en" sz="2400" dirty="0">
              <a:solidFill>
                <a:schemeClr val="dk1"/>
              </a:solidFill>
            </a:endParaRPr>
          </a:p>
          <a:p>
            <a:pPr lvl="0" rtl="0">
              <a:spcBef>
                <a:spcPts val="600"/>
              </a:spcBef>
              <a:buNone/>
            </a:pPr>
            <a:r>
              <a:rPr lang="en" sz="1400" dirty="0">
                <a:solidFill>
                  <a:schemeClr val="dk1"/>
                </a:solidFill>
                <a:latin typeface="Courier New"/>
                <a:ea typeface="Courier New"/>
                <a:cs typeface="Courier New"/>
                <a:sym typeface="Courier New"/>
              </a:rPr>
              <a:t>&gt; python addMe.py 302</a:t>
            </a:r>
          </a:p>
          <a:p>
            <a:pPr lvl="0" rtl="0">
              <a:spcBef>
                <a:spcPts val="600"/>
              </a:spcBef>
              <a:buClr>
                <a:srgbClr val="000000"/>
              </a:buClr>
              <a:buSzPct val="78571"/>
              <a:buFont typeface="Arial"/>
              <a:buNone/>
            </a:pPr>
            <a:r>
              <a:rPr lang="en" sz="1400" dirty="0">
                <a:solidFill>
                  <a:schemeClr val="dk1"/>
                </a:solidFill>
                <a:latin typeface="Courier New"/>
                <a:ea typeface="Courier New"/>
                <a:cs typeface="Courier New"/>
                <a:sym typeface="Courier New"/>
              </a:rPr>
              <a:t>You must provide two numbers. Exiting.</a:t>
            </a:r>
          </a:p>
          <a:p>
            <a:endParaRPr lang="en" sz="1400" dirty="0">
              <a:solidFill>
                <a:schemeClr val="dk1"/>
              </a:solidFill>
              <a:latin typeface="Courier New"/>
              <a:ea typeface="Courier New"/>
              <a:cs typeface="Courier New"/>
              <a:sym typeface="Courier New"/>
            </a:endParaRPr>
          </a:p>
        </p:txBody>
      </p:sp>
      <p:cxnSp>
        <p:nvCxnSpPr>
          <p:cNvPr id="3" name="Straight Arrow Connector 2"/>
          <p:cNvCxnSpPr/>
          <p:nvPr/>
        </p:nvCxnSpPr>
        <p:spPr>
          <a:xfrm>
            <a:off x="3124200" y="2819400"/>
            <a:ext cx="1752600" cy="41141"/>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33600" y="4114800"/>
            <a:ext cx="2743200" cy="304800"/>
          </a:xfrm>
          <a:prstGeom prst="straightConnector1">
            <a:avLst/>
          </a:prstGeom>
          <a:ln w="1905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2098431"/>
            <a:ext cx="5638800" cy="28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19800" y="2098431"/>
            <a:ext cx="1134093" cy="369332"/>
          </a:xfrm>
          <a:prstGeom prst="rect">
            <a:avLst/>
          </a:prstGeom>
          <a:noFill/>
        </p:spPr>
        <p:txBody>
          <a:bodyPr wrap="none" rtlCol="0">
            <a:spAutoFit/>
          </a:bodyPr>
          <a:lstStyle/>
          <a:p>
            <a:r>
              <a:rPr lang="en-US" dirty="0" smtClean="0"/>
              <a:t>addMe.py</a:t>
            </a:r>
            <a:endParaRPr lang="en-US" dirty="0"/>
          </a:p>
        </p:txBody>
      </p:sp>
      <p:sp>
        <p:nvSpPr>
          <p:cNvPr id="4" name="TextBox 3"/>
          <p:cNvSpPr txBox="1"/>
          <p:nvPr/>
        </p:nvSpPr>
        <p:spPr>
          <a:xfrm>
            <a:off x="4876800" y="2491209"/>
            <a:ext cx="4038600" cy="738664"/>
          </a:xfrm>
          <a:prstGeom prst="rect">
            <a:avLst/>
          </a:prstGeom>
          <a:solidFill>
            <a:schemeClr val="bg1"/>
          </a:solidFill>
          <a:ln>
            <a:solidFill>
              <a:schemeClr val="tx1">
                <a:lumMod val="50000"/>
                <a:lumOff val="50000"/>
              </a:schemeClr>
            </a:solidFill>
          </a:ln>
        </p:spPr>
        <p:txBody>
          <a:bodyPr wrap="square" rtlCol="0">
            <a:spAutoFit/>
          </a:bodyPr>
          <a:lstStyle/>
          <a:p>
            <a:r>
              <a:rPr lang="en-US" sz="1400" dirty="0" smtClean="0"/>
              <a:t>Check if the length of the </a:t>
            </a:r>
            <a:r>
              <a:rPr lang="en-US" sz="1200" dirty="0" err="1" smtClean="0">
                <a:latin typeface="Courier New" pitchFamily="49" charset="0"/>
                <a:cs typeface="Courier New" pitchFamily="49" charset="0"/>
              </a:rPr>
              <a:t>argv</a:t>
            </a:r>
            <a:r>
              <a:rPr lang="en-US" sz="1400" dirty="0" smtClean="0"/>
              <a:t> list is what we expect.</a:t>
            </a:r>
          </a:p>
          <a:p>
            <a:r>
              <a:rPr lang="en-US" sz="1400" dirty="0" smtClean="0"/>
              <a:t>*Remember the script name is the first </a:t>
            </a:r>
            <a:r>
              <a:rPr lang="en-US" sz="1400" dirty="0" err="1" smtClean="0"/>
              <a:t>arg</a:t>
            </a:r>
            <a:r>
              <a:rPr lang="en-US" sz="1400" dirty="0" smtClean="0"/>
              <a:t>, so a script with 2 </a:t>
            </a:r>
            <a:r>
              <a:rPr lang="en-US" sz="1400" dirty="0" err="1" smtClean="0"/>
              <a:t>args</a:t>
            </a:r>
            <a:r>
              <a:rPr lang="en-US" sz="1400" dirty="0" smtClean="0"/>
              <a:t> has an </a:t>
            </a:r>
            <a:r>
              <a:rPr lang="en-US" sz="1200" dirty="0" err="1" smtClean="0">
                <a:latin typeface="Courier New" pitchFamily="49" charset="0"/>
                <a:cs typeface="Courier New" pitchFamily="49" charset="0"/>
              </a:rPr>
              <a:t>argv</a:t>
            </a:r>
            <a:r>
              <a:rPr lang="en-US" sz="1400" dirty="0" smtClean="0"/>
              <a:t> of length 3.</a:t>
            </a:r>
          </a:p>
        </p:txBody>
      </p:sp>
      <p:sp>
        <p:nvSpPr>
          <p:cNvPr id="14" name="TextBox 13"/>
          <p:cNvSpPr txBox="1"/>
          <p:nvPr/>
        </p:nvSpPr>
        <p:spPr>
          <a:xfrm>
            <a:off x="4876800" y="4188767"/>
            <a:ext cx="3276600" cy="523220"/>
          </a:xfrm>
          <a:prstGeom prst="rect">
            <a:avLst/>
          </a:prstGeom>
          <a:solidFill>
            <a:schemeClr val="bg1"/>
          </a:solidFill>
          <a:ln>
            <a:solidFill>
              <a:schemeClr val="tx1">
                <a:lumMod val="50000"/>
                <a:lumOff val="50000"/>
              </a:schemeClr>
            </a:solidFill>
          </a:ln>
        </p:spPr>
        <p:txBody>
          <a:bodyPr wrap="square" rtlCol="0">
            <a:spAutoFit/>
          </a:bodyPr>
          <a:lstStyle/>
          <a:p>
            <a:r>
              <a:rPr lang="en-US" sz="1400" dirty="0" smtClean="0"/>
              <a:t>If not, use this piece of code to immediately terminate the whole script.</a:t>
            </a:r>
          </a:p>
        </p:txBody>
      </p:sp>
    </p:spTree>
    <p:extLst>
      <p:ext uri="{BB962C8B-B14F-4D97-AF65-F5344CB8AC3E}">
        <p14:creationId xmlns:p14="http://schemas.microsoft.com/office/powerpoint/2010/main" val="598613437"/>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notes on command line </a:t>
            </a:r>
            <a:r>
              <a:rPr lang="en-US" dirty="0" err="1" smtClean="0"/>
              <a:t>args</a:t>
            </a:r>
            <a:endParaRPr lang="en-US" dirty="0"/>
          </a:p>
        </p:txBody>
      </p:sp>
      <p:sp>
        <p:nvSpPr>
          <p:cNvPr id="3" name="Content Placeholder 2"/>
          <p:cNvSpPr>
            <a:spLocks noGrp="1"/>
          </p:cNvSpPr>
          <p:nvPr>
            <p:ph idx="1"/>
          </p:nvPr>
        </p:nvSpPr>
        <p:spPr/>
        <p:txBody>
          <a:bodyPr>
            <a:normAutofit lnSpcReduction="10000"/>
          </a:bodyPr>
          <a:lstStyle/>
          <a:p>
            <a:r>
              <a:rPr lang="en-US" dirty="0" smtClean="0"/>
              <a:t>Separate </a:t>
            </a:r>
            <a:r>
              <a:rPr lang="en-US" dirty="0" err="1" smtClean="0"/>
              <a:t>args</a:t>
            </a:r>
            <a:r>
              <a:rPr lang="en-US" dirty="0" smtClean="0"/>
              <a:t> with a space</a:t>
            </a:r>
          </a:p>
          <a:p>
            <a:r>
              <a:rPr lang="en-US" dirty="0" smtClean="0"/>
              <a:t>You don't need to put quotes around strings on the command line, </a:t>
            </a:r>
            <a:r>
              <a:rPr lang="en-US" i="1" dirty="0" smtClean="0"/>
              <a:t>UNLESS</a:t>
            </a:r>
            <a:r>
              <a:rPr lang="en-US" dirty="0" smtClean="0"/>
              <a:t> your string contains white space</a:t>
            </a:r>
          </a:p>
          <a:p>
            <a:r>
              <a:rPr lang="en-US" dirty="0"/>
              <a:t>Everything is read in as a string, so numbers must be converted with </a:t>
            </a:r>
            <a:r>
              <a:rPr lang="en-US" dirty="0" err="1"/>
              <a:t>int</a:t>
            </a:r>
            <a:r>
              <a:rPr lang="en-US" dirty="0"/>
              <a:t>() or float() inside the script</a:t>
            </a:r>
          </a:p>
          <a:p>
            <a:r>
              <a:rPr lang="en-US" dirty="0" smtClean="0"/>
              <a:t>Don't use commas when specifying numbers (e.g. say 10000 instead of 10,000)</a:t>
            </a:r>
            <a:endParaRPr lang="en-US" dirty="0"/>
          </a:p>
        </p:txBody>
      </p:sp>
    </p:spTree>
    <p:extLst>
      <p:ext uri="{BB962C8B-B14F-4D97-AF65-F5344CB8AC3E}">
        <p14:creationId xmlns:p14="http://schemas.microsoft.com/office/powerpoint/2010/main" val="3934877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command line </a:t>
            </a:r>
            <a:r>
              <a:rPr lang="en-US" dirty="0" err="1" smtClean="0"/>
              <a:t>args</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a:spcAft>
                <a:spcPts val="600"/>
              </a:spcAft>
            </a:pPr>
            <a:r>
              <a:rPr lang="en-US" dirty="0" smtClean="0"/>
              <a:t>If you plan to run your script on multiple datasets, you can simply supply different filenames to the command instead of editing a hard-coded file name</a:t>
            </a:r>
          </a:p>
          <a:p>
            <a:pPr>
              <a:spcAft>
                <a:spcPts val="600"/>
              </a:spcAft>
            </a:pPr>
            <a:r>
              <a:rPr lang="en-US" dirty="0"/>
              <a:t>F</a:t>
            </a:r>
            <a:r>
              <a:rPr lang="en-US" dirty="0" smtClean="0"/>
              <a:t>acilitates the creation of “pipelines”, for the above reason</a:t>
            </a:r>
          </a:p>
          <a:p>
            <a:pPr>
              <a:spcAft>
                <a:spcPts val="600"/>
              </a:spcAft>
            </a:pPr>
            <a:r>
              <a:rPr lang="en-US" dirty="0" smtClean="0"/>
              <a:t>If you are keeping track of what commands you run on your data (which you should!), having all the relevant info as part of the command itself (the file name, certain parameters, etc.) makes what you did more transparent and reproducible.</a:t>
            </a:r>
          </a:p>
          <a:p>
            <a:pPr>
              <a:spcAft>
                <a:spcPts val="600"/>
              </a:spcAft>
            </a:pPr>
            <a:r>
              <a:rPr lang="en-US" dirty="0" smtClean="0"/>
              <a:t>The rule of thumb is: if you NEVER plan to change a variable, no matter what dataset you run your code on, it’s ok to hard code it. Otherwise, consider making it a command line arg.</a:t>
            </a:r>
          </a:p>
        </p:txBody>
      </p:sp>
    </p:spTree>
    <p:extLst>
      <p:ext uri="{BB962C8B-B14F-4D97-AF65-F5344CB8AC3E}">
        <p14:creationId xmlns:p14="http://schemas.microsoft.com/office/powerpoint/2010/main" val="1392755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2b. </a:t>
            </a:r>
            <a:r>
              <a:rPr lang="en-US" dirty="0" err="1" smtClean="0">
                <a:latin typeface="Calibri Light" panose="020F0302020204030204" pitchFamily="34" charset="0"/>
              </a:rPr>
              <a:t>os</a:t>
            </a:r>
            <a:endParaRPr lang="en-US" dirty="0">
              <a:latin typeface="Calibri Light" panose="020F0302020204030204" pitchFamily="34" charset="0"/>
            </a:endParaRPr>
          </a:p>
        </p:txBody>
      </p:sp>
    </p:spTree>
    <p:extLst>
      <p:ext uri="{BB962C8B-B14F-4D97-AF65-F5344CB8AC3E}">
        <p14:creationId xmlns:p14="http://schemas.microsoft.com/office/powerpoint/2010/main" val="1859768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schedule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Review: writing scripts (instead of notebooks)</a:t>
            </a:r>
          </a:p>
          <a:p>
            <a:pPr marL="514350" indent="-514350">
              <a:buFont typeface="+mj-lt"/>
              <a:buAutoNum type="arabicPeriod"/>
            </a:pPr>
            <a:r>
              <a:rPr lang="en-US" dirty="0" smtClean="0"/>
              <a:t>Useful modules</a:t>
            </a:r>
          </a:p>
          <a:p>
            <a:pPr marL="1371600" lvl="2" indent="-571500">
              <a:buFont typeface="+mj-lt"/>
              <a:buAutoNum type="alphaLcParenR"/>
            </a:pPr>
            <a:r>
              <a:rPr lang="en-US" sz="2000" dirty="0" smtClean="0">
                <a:latin typeface="Courier New" pitchFamily="49" charset="0"/>
                <a:cs typeface="Courier New" pitchFamily="49" charset="0"/>
              </a:rPr>
              <a:t>sys </a:t>
            </a:r>
            <a:r>
              <a:rPr lang="en-US" sz="2000" dirty="0" smtClean="0"/>
              <a:t>–  command line </a:t>
            </a:r>
            <a:r>
              <a:rPr lang="en-US" sz="2000" dirty="0" err="1" smtClean="0"/>
              <a:t>args</a:t>
            </a:r>
            <a:r>
              <a:rPr lang="en-US" sz="2000" dirty="0" smtClean="0"/>
              <a:t>, exiting scripts early</a:t>
            </a:r>
          </a:p>
          <a:p>
            <a:pPr marL="1371600" lvl="2" indent="-571500">
              <a:buFont typeface="+mj-lt"/>
              <a:buAutoNum type="alphaLcParenR"/>
            </a:pPr>
            <a:r>
              <a:rPr lang="en-US" sz="2000" dirty="0" err="1" smtClean="0">
                <a:latin typeface="Courier New" pitchFamily="49" charset="0"/>
                <a:cs typeface="Courier New" pitchFamily="49" charset="0"/>
              </a:rPr>
              <a:t>os</a:t>
            </a:r>
            <a:r>
              <a:rPr lang="en-US" sz="2000" dirty="0" smtClean="0"/>
              <a:t> – doing things with file systems</a:t>
            </a:r>
          </a:p>
          <a:p>
            <a:pPr marL="1371600" lvl="2" indent="-571500">
              <a:buFont typeface="+mj-lt"/>
              <a:buAutoNum type="alphaLcParenR"/>
            </a:pPr>
            <a:r>
              <a:rPr lang="en-US" sz="2000" dirty="0" smtClean="0">
                <a:latin typeface="Courier New" pitchFamily="49" charset="0"/>
                <a:cs typeface="Courier New" pitchFamily="49" charset="0"/>
              </a:rPr>
              <a:t>glob</a:t>
            </a:r>
            <a:r>
              <a:rPr lang="en-US" sz="2000" dirty="0" smtClean="0"/>
              <a:t> – getting lists of files</a:t>
            </a:r>
          </a:p>
          <a:p>
            <a:pPr marL="1371600" lvl="2" indent="-571500">
              <a:buFont typeface="+mj-lt"/>
              <a:buAutoNum type="alphaLcParenR"/>
            </a:pPr>
            <a:r>
              <a:rPr lang="en-US" sz="2000" dirty="0" err="1" smtClean="0">
                <a:latin typeface="Courier New" pitchFamily="49" charset="0"/>
                <a:cs typeface="Courier New" pitchFamily="49" charset="0"/>
              </a:rPr>
              <a:t>subprocess</a:t>
            </a:r>
            <a:r>
              <a:rPr lang="en-US" sz="2000" dirty="0" smtClean="0"/>
              <a:t> – system commands from within python</a:t>
            </a:r>
          </a:p>
          <a:p>
            <a:pPr marL="1371600" lvl="2" indent="-571500">
              <a:buFont typeface="+mj-lt"/>
              <a:buAutoNum type="alphaLcParenR"/>
            </a:pPr>
            <a:r>
              <a:rPr lang="en-US" sz="2000" dirty="0" smtClean="0">
                <a:latin typeface="Courier New" pitchFamily="49" charset="0"/>
                <a:cs typeface="Courier New" pitchFamily="49" charset="0"/>
              </a:rPr>
              <a:t>time</a:t>
            </a:r>
            <a:r>
              <a:rPr lang="en-US" sz="2000" dirty="0" smtClean="0"/>
              <a:t> - get the system time, create a timer</a:t>
            </a:r>
          </a:p>
          <a:p>
            <a:pPr marL="571500" indent="-571500">
              <a:buFont typeface="+mj-lt"/>
              <a:buAutoNum type="arabicPeriod"/>
            </a:pPr>
            <a:r>
              <a:rPr lang="en-US" dirty="0" smtClean="0"/>
              <a:t>Odds 'n ends</a:t>
            </a:r>
          </a:p>
        </p:txBody>
      </p:sp>
    </p:spTree>
    <p:extLst>
      <p:ext uri="{BB962C8B-B14F-4D97-AF65-F5344CB8AC3E}">
        <p14:creationId xmlns:p14="http://schemas.microsoft.com/office/powerpoint/2010/main" val="47056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Purpose: </a:t>
            </a:r>
            <a:r>
              <a:rPr lang="en-US" dirty="0" smtClean="0"/>
              <a:t>Useful functions for working with file names/directory paths.</a:t>
            </a:r>
          </a:p>
          <a:p>
            <a:pPr marL="0" indent="0">
              <a:buNone/>
            </a:pPr>
            <a:r>
              <a:rPr lang="en-US" b="1" dirty="0" smtClean="0"/>
              <a:t>Example: </a:t>
            </a:r>
          </a:p>
          <a:p>
            <a:pPr marL="400050" lvl="1" indent="0">
              <a:buNone/>
            </a:pPr>
            <a:r>
              <a:rPr lang="en-US" sz="2000" dirty="0"/>
              <a:t>	</a:t>
            </a:r>
            <a:r>
              <a:rPr lang="en-US" sz="1600" dirty="0" smtClean="0">
                <a:latin typeface="Courier New" panose="02070309020205020404" pitchFamily="49" charset="0"/>
                <a:cs typeface="Courier New" panose="02070309020205020404" pitchFamily="49" charset="0"/>
              </a:rPr>
              <a:t>&gt;&gt;&gt; </a:t>
            </a:r>
            <a:r>
              <a:rPr lang="en-US" sz="1600" dirty="0" err="1" smtClean="0">
                <a:latin typeface="Courier New" panose="02070309020205020404" pitchFamily="49" charset="0"/>
                <a:cs typeface="Courier New" panose="02070309020205020404" pitchFamily="49" charset="0"/>
              </a:rPr>
              <a:t>os.path.exists</a:t>
            </a:r>
            <a:r>
              <a:rPr lang="en-US" sz="1600" dirty="0" smtClean="0">
                <a:latin typeface="Courier New" panose="02070309020205020404" pitchFamily="49" charset="0"/>
                <a:cs typeface="Courier New" panose="02070309020205020404" pitchFamily="49" charset="0"/>
              </a:rPr>
              <a:t>("test_file.txt")</a:t>
            </a:r>
          </a:p>
          <a:p>
            <a:pPr marL="40005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True</a:t>
            </a:r>
          </a:p>
          <a:p>
            <a:pPr marL="400050" lvl="1"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&gt;&gt;&gt; </a:t>
            </a:r>
            <a:r>
              <a:rPr lang="en-US" sz="1600" dirty="0" err="1">
                <a:latin typeface="Courier New" panose="02070309020205020404" pitchFamily="49" charset="0"/>
                <a:cs typeface="Courier New" panose="02070309020205020404" pitchFamily="49" charset="0"/>
              </a:rPr>
              <a:t>os.mkdir</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newFolder</a:t>
            </a:r>
            <a:r>
              <a:rPr lang="en-US" sz="1600" dirty="0" smtClean="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sz="2000" b="1" dirty="0" smtClean="0"/>
              <a:t>More info:</a:t>
            </a:r>
          </a:p>
          <a:p>
            <a:pPr marL="0" indent="0">
              <a:buNone/>
            </a:pPr>
            <a:r>
              <a:rPr lang="en-US" sz="2000" dirty="0">
                <a:hlinkClick r:id="rId3"/>
              </a:rPr>
              <a:t>http://</a:t>
            </a:r>
            <a:r>
              <a:rPr lang="en-US" sz="2000" dirty="0" smtClean="0">
                <a:hlinkClick r:id="rId3"/>
              </a:rPr>
              <a:t>docs.python.org/2/library/os.path.html</a:t>
            </a:r>
            <a:endParaRPr lang="en-US" sz="2000" dirty="0" smtClean="0"/>
          </a:p>
          <a:p>
            <a:pPr marL="0" indent="0">
              <a:buNone/>
            </a:pPr>
            <a:r>
              <a:rPr lang="en-US" sz="2000" dirty="0">
                <a:hlinkClick r:id="rId4"/>
              </a:rPr>
              <a:t>http://docs.python.org/2/library/os.html#module-os</a:t>
            </a:r>
            <a:endParaRPr lang="en-US" sz="2000" dirty="0"/>
          </a:p>
        </p:txBody>
      </p:sp>
    </p:spTree>
    <p:extLst>
      <p:ext uri="{BB962C8B-B14F-4D97-AF65-F5344CB8AC3E}">
        <p14:creationId xmlns:p14="http://schemas.microsoft.com/office/powerpoint/2010/main" val="3865317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os.path</a:t>
            </a:r>
            <a:endParaRPr lang="en-US" dirty="0"/>
          </a:p>
        </p:txBody>
      </p:sp>
      <p:sp>
        <p:nvSpPr>
          <p:cNvPr id="3" name="Content Placeholder 2"/>
          <p:cNvSpPr>
            <a:spLocks noGrp="1"/>
          </p:cNvSpPr>
          <p:nvPr>
            <p:ph idx="1"/>
          </p:nvPr>
        </p:nvSpPr>
        <p:spPr>
          <a:xfrm>
            <a:off x="457200" y="1371600"/>
            <a:ext cx="8229600" cy="5029200"/>
          </a:xfrm>
        </p:spPr>
        <p:txBody>
          <a:bodyPr>
            <a:noAutofit/>
          </a:bodyPr>
          <a:lstStyle/>
          <a:p>
            <a:pPr marL="0" indent="0">
              <a:spcBef>
                <a:spcPts val="0"/>
              </a:spcBef>
              <a:buNone/>
            </a:pPr>
            <a:r>
              <a:rPr lang="en-US" sz="1400" dirty="0">
                <a:latin typeface="Courier New" pitchFamily="49" charset="0"/>
                <a:cs typeface="Courier New" pitchFamily="49" charset="0"/>
              </a:rPr>
              <a:t>&gt;&gt;&gt; </a:t>
            </a:r>
            <a:r>
              <a:rPr lang="en-US" sz="1400" b="1" dirty="0">
                <a:solidFill>
                  <a:srgbClr val="0070C0"/>
                </a:solidFill>
                <a:latin typeface="Courier New" pitchFamily="49" charset="0"/>
                <a:cs typeface="Courier New" pitchFamily="49" charset="0"/>
              </a:rPr>
              <a:t>import</a:t>
            </a: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os</a:t>
            </a: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os.path.exists</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#checks if file/directory exists</a:t>
            </a:r>
          </a:p>
          <a:p>
            <a:pPr marL="0" indent="0">
              <a:spcBef>
                <a:spcPts val="0"/>
              </a:spcBef>
              <a:buNone/>
            </a:pPr>
            <a:r>
              <a:rPr lang="en-US" sz="1400" dirty="0" smtClean="0">
                <a:latin typeface="Courier New" pitchFamily="49" charset="0"/>
                <a:cs typeface="Courier New" pitchFamily="49" charset="0"/>
              </a:rPr>
              <a:t>True</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os.path.isfile</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#checks if it is a file</a:t>
            </a:r>
          </a:p>
          <a:p>
            <a:pPr marL="0" indent="0">
              <a:spcBef>
                <a:spcPts val="0"/>
              </a:spcBef>
              <a:buNone/>
            </a:pPr>
            <a:r>
              <a:rPr lang="en-US" sz="1400" dirty="0" smtClean="0">
                <a:latin typeface="Courier New" pitchFamily="49" charset="0"/>
                <a:cs typeface="Courier New" pitchFamily="49" charset="0"/>
              </a:rPr>
              <a:t>True</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os.path.isdir</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#checks if it is a directory</a:t>
            </a:r>
          </a:p>
          <a:p>
            <a:pPr marL="0" indent="0">
              <a:spcBef>
                <a:spcPts val="0"/>
              </a:spcBef>
              <a:buNone/>
            </a:pPr>
            <a:r>
              <a:rPr lang="en-US" sz="1400" dirty="0" smtClean="0">
                <a:latin typeface="Courier New" pitchFamily="49" charset="0"/>
                <a:cs typeface="Courier New" pitchFamily="49" charset="0"/>
              </a:rPr>
              <a:t>False</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os.path.getsize</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#gets size of file</a:t>
            </a:r>
          </a:p>
          <a:p>
            <a:pPr marL="0" indent="0">
              <a:spcBef>
                <a:spcPts val="0"/>
              </a:spcBef>
              <a:buNone/>
            </a:pPr>
            <a:r>
              <a:rPr lang="en-US" sz="1400" dirty="0" smtClean="0">
                <a:latin typeface="Courier New" pitchFamily="49" charset="0"/>
                <a:cs typeface="Courier New" pitchFamily="49" charset="0"/>
              </a:rPr>
              <a:t>18L</a:t>
            </a: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os.path.abspath</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#gets absolute/full path of file</a:t>
            </a:r>
          </a:p>
          <a:p>
            <a:pPr marL="0" indent="0">
              <a:spcBef>
                <a:spcPts val="0"/>
              </a:spcBef>
              <a:buNone/>
            </a:pPr>
            <a:r>
              <a:rPr lang="en-US" sz="1200" dirty="0" smtClean="0">
                <a:solidFill>
                  <a:schemeClr val="tx1">
                    <a:lumMod val="50000"/>
                    <a:lumOff val="50000"/>
                  </a:schemeClr>
                </a:solidFill>
                <a:latin typeface="Courier New" pitchFamily="49" charset="0"/>
                <a:cs typeface="Courier New" pitchFamily="49" charset="0"/>
              </a:rPr>
              <a:t>'C:/Users/Sarah/Dropbox/Python/PythonBootcamp2016/lab7/test_file.txt</a:t>
            </a:r>
            <a:r>
              <a:rPr lang="en-US" sz="1200" dirty="0" smtClean="0">
                <a:solidFill>
                  <a:schemeClr val="tx1">
                    <a:lumMod val="50000"/>
                    <a:lumOff val="50000"/>
                  </a:schemeClr>
                </a:solidFill>
                <a:latin typeface="Courier New" pitchFamily="49" charset="0"/>
                <a:cs typeface="Courier New" pitchFamily="49" charset="0"/>
              </a:rPr>
              <a:t>'</a:t>
            </a:r>
            <a:endParaRPr lang="en-US" sz="1400" dirty="0" smtClean="0">
              <a:solidFill>
                <a:schemeClr val="tx1">
                  <a:lumMod val="50000"/>
                  <a:lumOff val="50000"/>
                </a:schemeClr>
              </a:solidFill>
              <a:latin typeface="Courier New" pitchFamily="49" charset="0"/>
              <a:cs typeface="Courier New" pitchFamily="49" charset="0"/>
            </a:endParaRP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fullPath</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os.path.abspath</a:t>
            </a:r>
            <a:r>
              <a:rPr lang="en-US" sz="1400" dirty="0" smtClean="0">
                <a:latin typeface="Courier New" pitchFamily="49" charset="0"/>
                <a:cs typeface="Courier New" pitchFamily="49" charset="0"/>
              </a:rPr>
              <a:t>(</a:t>
            </a:r>
            <a:r>
              <a:rPr lang="en-US" sz="1400" dirty="0" smtClean="0">
                <a:solidFill>
                  <a:schemeClr val="tx1">
                    <a:lumMod val="50000"/>
                    <a:lumOff val="50000"/>
                  </a:schemeClr>
                </a:solidFill>
                <a:latin typeface="Courier New" pitchFamily="49" charset="0"/>
                <a:cs typeface="Courier New" pitchFamily="49" charset="0"/>
              </a:rPr>
              <a:t>"test_file.txt"</a:t>
            </a:r>
            <a:r>
              <a:rPr lang="en-US" sz="1400" dirty="0" smtClean="0">
                <a:latin typeface="Courier New" pitchFamily="49" charset="0"/>
                <a:cs typeface="Courier New" pitchFamily="49" charset="0"/>
              </a:rPr>
              <a:t>)</a:t>
            </a: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os.path.basename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fullPath</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#extracts file name from longer path</a:t>
            </a:r>
          </a:p>
          <a:p>
            <a:pPr marL="0" indent="0">
              <a:spcBef>
                <a:spcPts val="0"/>
              </a:spcBef>
              <a:buNone/>
            </a:pPr>
            <a:r>
              <a:rPr lang="en-US" sz="1400" dirty="0" smtClean="0">
                <a:solidFill>
                  <a:schemeClr val="tx1">
                    <a:lumMod val="50000"/>
                    <a:lumOff val="50000"/>
                  </a:schemeClr>
                </a:solidFill>
                <a:latin typeface="Courier New" pitchFamily="49" charset="0"/>
                <a:cs typeface="Courier New" pitchFamily="49" charset="0"/>
              </a:rPr>
              <a:t>'test_file.txt'</a:t>
            </a: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os.path.dirname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fullPath</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#extracts path, removes file name</a:t>
            </a:r>
          </a:p>
          <a:p>
            <a:pPr marL="0" indent="0">
              <a:spcBef>
                <a:spcPts val="0"/>
              </a:spcBef>
              <a:buNone/>
            </a:pPr>
            <a:r>
              <a:rPr lang="en-US" sz="1400" dirty="0" smtClean="0">
                <a:solidFill>
                  <a:schemeClr val="tx1">
                    <a:lumMod val="50000"/>
                    <a:lumOff val="50000"/>
                  </a:schemeClr>
                </a:solidFill>
                <a:latin typeface="Courier New" pitchFamily="49" charset="0"/>
                <a:cs typeface="Courier New" pitchFamily="49" charset="0"/>
              </a:rPr>
              <a:t>'C:/Users/Sarah/Dropbox/Python/PythonBootcamp2016/lab7'</a:t>
            </a:r>
            <a:endParaRPr lang="en-US" sz="1400" dirty="0" smtClean="0">
              <a:solidFill>
                <a:schemeClr val="tx1">
                  <a:lumMod val="50000"/>
                  <a:lumOff val="50000"/>
                </a:schemeClr>
              </a:solidFill>
              <a:latin typeface="Courier New" pitchFamily="49" charset="0"/>
              <a:cs typeface="Courier New" pitchFamily="49" charset="0"/>
            </a:endParaRPr>
          </a:p>
          <a:p>
            <a:pPr marL="0" indent="0">
              <a:spcBef>
                <a:spcPts val="0"/>
              </a:spcBef>
              <a:buNone/>
            </a:pPr>
            <a:endParaRPr lang="en-US" sz="1400" dirty="0">
              <a:solidFill>
                <a:schemeClr val="tx1">
                  <a:lumMod val="50000"/>
                  <a:lumOff val="50000"/>
                </a:schemeClr>
              </a:solidFill>
              <a:latin typeface="Courier New" pitchFamily="49" charset="0"/>
              <a:cs typeface="Courier New" pitchFamily="49" charset="0"/>
            </a:endParaRPr>
          </a:p>
          <a:p>
            <a:pPr marL="0" indent="0">
              <a:spcBef>
                <a:spcPts val="0"/>
              </a:spcBef>
              <a:buNone/>
            </a:pPr>
            <a:r>
              <a:rPr lang="en-US" sz="1400" dirty="0">
                <a:latin typeface="Courier New" pitchFamily="49" charset="0"/>
                <a:cs typeface="Courier New" pitchFamily="49" charset="0"/>
              </a:rPr>
              <a:t>&gt;&gt;&gt; </a:t>
            </a:r>
            <a:r>
              <a:rPr lang="en-US" sz="1400" dirty="0" err="1">
                <a:latin typeface="Courier New" pitchFamily="49" charset="0"/>
                <a:cs typeface="Courier New" pitchFamily="49" charset="0"/>
              </a:rPr>
              <a:t>os.mkdir</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newFolder</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#makes a new directory</a:t>
            </a:r>
            <a:endParaRPr lang="en-US" sz="1400" i="1" dirty="0">
              <a:solidFill>
                <a:schemeClr val="accent3"/>
              </a:solidFill>
              <a:latin typeface="Courier New" pitchFamily="49" charset="0"/>
              <a:cs typeface="Courier New" pitchFamily="49" charset="0"/>
            </a:endParaRPr>
          </a:p>
        </p:txBody>
      </p:sp>
    </p:spTree>
    <p:extLst>
      <p:ext uri="{BB962C8B-B14F-4D97-AF65-F5344CB8AC3E}">
        <p14:creationId xmlns:p14="http://schemas.microsoft.com/office/powerpoint/2010/main" val="3556727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file paths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 far we've mostly worked with input/output files stored in the same directory as our script </a:t>
            </a:r>
          </a:p>
          <a:p>
            <a:r>
              <a:rPr lang="en-US" dirty="0" smtClean="0"/>
              <a:t>What if we want to work with files stored somewhere else?</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open a file in a directory contained </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inside the current directory:</a:t>
            </a:r>
          </a:p>
          <a:p>
            <a:pPr marL="1257300" lvl="3"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open("data/input_file.txt", 'r')</a:t>
            </a:r>
          </a:p>
          <a:p>
            <a:pPr marL="1257300" lvl="3" indent="0">
              <a:buNone/>
            </a:pPr>
            <a:endParaRPr lang="en-US" sz="1800" dirty="0">
              <a:latin typeface="Courier New" panose="02070309020205020404" pitchFamily="49" charset="0"/>
              <a:cs typeface="Courier New" panose="02070309020205020404" pitchFamily="49" charset="0"/>
            </a:endParaRP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open a file in the directory that contains</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the current directory (parent directory)</a:t>
            </a:r>
          </a:p>
          <a:p>
            <a:pPr marL="1257300" lvl="3"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open("../input_file2.txt", 'r')</a:t>
            </a:r>
          </a:p>
          <a:p>
            <a:pPr marL="1257300" lvl="3" indent="0">
              <a:buNone/>
            </a:pPr>
            <a:endParaRPr lang="en-US" sz="1800" dirty="0">
              <a:latin typeface="Courier New" panose="02070309020205020404" pitchFamily="49" charset="0"/>
              <a:cs typeface="Courier New" panose="02070309020205020404" pitchFamily="49" charset="0"/>
            </a:endParaRP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open a file using an absolute path (i.e. </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a path that will always work, regardless of the </a:t>
            </a:r>
          </a:p>
          <a:p>
            <a:pPr marL="1257300" lvl="3" indent="0">
              <a:buNone/>
            </a:pPr>
            <a:r>
              <a:rPr lang="en-US" sz="1800" i="1" dirty="0" smtClean="0">
                <a:solidFill>
                  <a:schemeClr val="accent3">
                    <a:lumMod val="75000"/>
                  </a:schemeClr>
                </a:solidFill>
                <a:latin typeface="Courier New" panose="02070309020205020404" pitchFamily="49" charset="0"/>
                <a:cs typeface="Courier New" panose="02070309020205020404" pitchFamily="49" charset="0"/>
              </a:rPr>
              <a:t># current directory location)</a:t>
            </a:r>
          </a:p>
          <a:p>
            <a:pPr marL="1257300" lvl="3"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open("/home/</a:t>
            </a:r>
            <a:r>
              <a:rPr lang="en-US" sz="1800" dirty="0" err="1" smtClean="0">
                <a:latin typeface="Courier New" panose="02070309020205020404" pitchFamily="49" charset="0"/>
                <a:cs typeface="Courier New" panose="02070309020205020404" pitchFamily="49" charset="0"/>
              </a:rPr>
              <a:t>sarah</a:t>
            </a:r>
            <a:r>
              <a:rPr lang="en-US" sz="1800" dirty="0" smtClean="0">
                <a:latin typeface="Courier New" panose="02070309020205020404" pitchFamily="49" charset="0"/>
                <a:cs typeface="Courier New" panose="02070309020205020404" pitchFamily="49" charset="0"/>
              </a:rPr>
              <a:t>/lab7/data/input_file.txt", 'r')</a:t>
            </a:r>
          </a:p>
          <a:p>
            <a:pPr marL="1257300" lvl="3" indent="0">
              <a:buNone/>
            </a:pPr>
            <a:r>
              <a:rPr lang="en-US" sz="1800" dirty="0" err="1" smtClean="0">
                <a:latin typeface="Courier New" panose="02070309020205020404" pitchFamily="49" charset="0"/>
                <a:cs typeface="Courier New" panose="02070309020205020404" pitchFamily="49" charset="0"/>
              </a:rPr>
              <a:t>inFile</a:t>
            </a:r>
            <a:r>
              <a:rPr lang="en-US" sz="1800" dirty="0" smtClean="0">
                <a:latin typeface="Courier New" panose="02070309020205020404" pitchFamily="49" charset="0"/>
                <a:cs typeface="Courier New" panose="02070309020205020404" pitchFamily="49" charset="0"/>
              </a:rPr>
              <a:t> = open("</a:t>
            </a:r>
            <a:r>
              <a:rPr lang="en-US" sz="1800" dirty="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home/</a:t>
            </a:r>
            <a:r>
              <a:rPr lang="en-US" sz="1800" dirty="0" err="1" smtClean="0">
                <a:latin typeface="Courier New" panose="02070309020205020404" pitchFamily="49" charset="0"/>
                <a:cs typeface="Courier New" panose="02070309020205020404" pitchFamily="49" charset="0"/>
              </a:rPr>
              <a:t>sarah</a:t>
            </a:r>
            <a:r>
              <a:rPr lang="en-US" sz="1800" dirty="0" smtClean="0">
                <a:latin typeface="Courier New" panose="02070309020205020404" pitchFamily="49" charset="0"/>
                <a:cs typeface="Courier New" panose="02070309020205020404" pitchFamily="49" charset="0"/>
              </a:rPr>
              <a:t>/lab7/input_file2.txt", 'r')</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3796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2c. glob</a:t>
            </a:r>
            <a:endParaRPr lang="en-US" dirty="0">
              <a:latin typeface="Calibri Light" panose="020F0302020204030204" pitchFamily="34" charset="0"/>
            </a:endParaRPr>
          </a:p>
        </p:txBody>
      </p:sp>
    </p:spTree>
    <p:extLst>
      <p:ext uri="{BB962C8B-B14F-4D97-AF65-F5344CB8AC3E}">
        <p14:creationId xmlns:p14="http://schemas.microsoft.com/office/powerpoint/2010/main" val="2011629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pPr marL="0" indent="0">
              <a:buNone/>
            </a:pPr>
            <a:r>
              <a:rPr lang="en-US" b="1" dirty="0" smtClean="0"/>
              <a:t>Purpose: </a:t>
            </a:r>
            <a:r>
              <a:rPr lang="en-US" dirty="0" smtClean="0"/>
              <a:t>Get list of files in a folder that match a certain pattern. Good for when you need to read in a large number of files but don't have a list of all their file names.</a:t>
            </a:r>
          </a:p>
          <a:p>
            <a:pPr marL="0" indent="0">
              <a:buNone/>
            </a:pPr>
            <a:r>
              <a:rPr lang="en-US" b="1" dirty="0" smtClean="0"/>
              <a:t>Example:</a:t>
            </a:r>
          </a:p>
          <a:p>
            <a:pPr marL="0" indent="0">
              <a:buNone/>
            </a:pPr>
            <a:r>
              <a:rPr lang="en-US" dirty="0" smtClean="0"/>
              <a:t>    </a:t>
            </a:r>
            <a:r>
              <a:rPr lang="en-US" sz="2400" dirty="0" err="1">
                <a:latin typeface="Courier New" pitchFamily="49" charset="0"/>
                <a:cs typeface="Courier New" pitchFamily="49" charset="0"/>
              </a:rPr>
              <a:t>glob.glob</a:t>
            </a:r>
            <a:r>
              <a:rPr lang="en-US" sz="2400" dirty="0" smtClean="0">
                <a:latin typeface="Courier New" pitchFamily="49" charset="0"/>
                <a:cs typeface="Courier New" pitchFamily="49" charset="0"/>
              </a:rPr>
              <a:t>("../data/sequences</a:t>
            </a:r>
            <a:r>
              <a:rPr lang="en-US" sz="2400" dirty="0">
                <a:latin typeface="Courier New" pitchFamily="49" charset="0"/>
                <a:cs typeface="Courier New" pitchFamily="49" charset="0"/>
              </a:rPr>
              <a:t>/*.</a:t>
            </a:r>
            <a:r>
              <a:rPr lang="en-US" sz="2400" dirty="0" err="1" smtClean="0">
                <a:latin typeface="Courier New" pitchFamily="49" charset="0"/>
                <a:cs typeface="Courier New" pitchFamily="49" charset="0"/>
              </a:rPr>
              <a:t>fasta</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marL="0" indent="0">
              <a:buNone/>
            </a:pPr>
            <a:endParaRPr lang="en-US" dirty="0" smtClean="0"/>
          </a:p>
          <a:p>
            <a:pPr marL="0" indent="0">
              <a:buNone/>
            </a:pPr>
            <a:endParaRPr lang="en-US" sz="2000" b="1" dirty="0" smtClean="0"/>
          </a:p>
          <a:p>
            <a:pPr marL="0" indent="0">
              <a:buNone/>
            </a:pPr>
            <a:r>
              <a:rPr lang="en-US" sz="2000" b="1" dirty="0" smtClean="0"/>
              <a:t>More info:</a:t>
            </a:r>
          </a:p>
          <a:p>
            <a:pPr marL="0" indent="0">
              <a:buNone/>
            </a:pPr>
            <a:r>
              <a:rPr lang="en-US" sz="2000" dirty="0" smtClean="0">
                <a:hlinkClick r:id="rId3"/>
              </a:rPr>
              <a:t>http</a:t>
            </a:r>
            <a:r>
              <a:rPr lang="en-US" sz="2000" dirty="0">
                <a:hlinkClick r:id="rId3"/>
              </a:rPr>
              <a:t>://docs.python.org/2/library/glob.html</a:t>
            </a:r>
            <a:endParaRPr lang="en-US" sz="2000" b="1" dirty="0"/>
          </a:p>
        </p:txBody>
      </p:sp>
      <p:sp>
        <p:nvSpPr>
          <p:cNvPr id="4" name="TextBox 3"/>
          <p:cNvSpPr txBox="1"/>
          <p:nvPr/>
        </p:nvSpPr>
        <p:spPr>
          <a:xfrm>
            <a:off x="5866504" y="4648200"/>
            <a:ext cx="3124200" cy="1031051"/>
          </a:xfrm>
          <a:prstGeom prst="rect">
            <a:avLst/>
          </a:prstGeom>
          <a:solidFill>
            <a:schemeClr val="bg2"/>
          </a:solidFill>
          <a:ln>
            <a:solidFill>
              <a:schemeClr val="tx1">
                <a:lumMod val="50000"/>
                <a:lumOff val="50000"/>
              </a:schemeClr>
            </a:solidFill>
          </a:ln>
        </p:spPr>
        <p:txBody>
          <a:bodyPr wrap="square" rtlCol="0">
            <a:spAutoFit/>
          </a:bodyPr>
          <a:lstStyle/>
          <a:p>
            <a:pPr>
              <a:spcAft>
                <a:spcPts val="600"/>
              </a:spcAft>
            </a:pPr>
            <a:r>
              <a:rPr lang="en-US" sz="1400" i="1" dirty="0" smtClean="0"/>
              <a:t>Important to note:</a:t>
            </a:r>
          </a:p>
          <a:p>
            <a:pPr>
              <a:spcAft>
                <a:spcPts val="600"/>
              </a:spcAft>
            </a:pPr>
            <a:r>
              <a:rPr lang="en-US" sz="1400" dirty="0" smtClean="0"/>
              <a:t>The </a:t>
            </a:r>
            <a:r>
              <a:rPr lang="en-US" sz="1400" dirty="0" smtClean="0">
                <a:latin typeface="Courier New" panose="02070309020205020404" pitchFamily="49" charset="0"/>
                <a:cs typeface="Courier New" panose="02070309020205020404" pitchFamily="49" charset="0"/>
              </a:rPr>
              <a:t>*</a:t>
            </a:r>
            <a:r>
              <a:rPr lang="en-US" sz="1400" dirty="0" smtClean="0"/>
              <a:t> here is a wildcard. So this will match any file in </a:t>
            </a:r>
            <a:r>
              <a:rPr lang="en-US" sz="1200" dirty="0" smtClean="0">
                <a:latin typeface="Courier New" pitchFamily="49" charset="0"/>
                <a:cs typeface="Courier New" pitchFamily="49" charset="0"/>
              </a:rPr>
              <a:t>../data/sequences/</a:t>
            </a:r>
            <a:r>
              <a:rPr lang="en-US" sz="1200" dirty="0" smtClean="0">
                <a:cs typeface="Courier New" pitchFamily="49" charset="0"/>
              </a:rPr>
              <a:t> </a:t>
            </a:r>
            <a:r>
              <a:rPr lang="en-US" sz="1400" dirty="0" smtClean="0">
                <a:cs typeface="Courier New" pitchFamily="49" charset="0"/>
              </a:rPr>
              <a:t>that ends in </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fasta</a:t>
            </a:r>
            <a:r>
              <a:rPr lang="en-US" sz="1400" dirty="0" smtClean="0">
                <a:cs typeface="Courier New" pitchFamily="49" charset="0"/>
              </a:rPr>
              <a:t>.</a:t>
            </a:r>
            <a:endParaRPr lang="en-US" sz="1400" dirty="0"/>
          </a:p>
        </p:txBody>
      </p:sp>
    </p:spTree>
    <p:extLst>
      <p:ext uri="{BB962C8B-B14F-4D97-AF65-F5344CB8AC3E}">
        <p14:creationId xmlns:p14="http://schemas.microsoft.com/office/powerpoint/2010/main" val="2967117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sz="1400" dirty="0" smtClean="0">
                <a:latin typeface="Courier New" pitchFamily="49" charset="0"/>
                <a:cs typeface="Courier New" pitchFamily="49" charset="0"/>
              </a:rPr>
              <a:t>&gt;&gt;&gt; import glob</a:t>
            </a:r>
          </a:p>
          <a:p>
            <a:pPr marL="0" indent="0">
              <a:spcBef>
                <a:spcPts val="0"/>
              </a:spcBef>
              <a:buNone/>
            </a:pPr>
            <a:endParaRPr lang="en-US" sz="1400" dirty="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glob.glob</a:t>
            </a:r>
            <a:r>
              <a:rPr lang="en-US" sz="1400" dirty="0" smtClean="0">
                <a:latin typeface="Courier New" pitchFamily="49" charset="0"/>
                <a:cs typeface="Courier New" pitchFamily="49" charset="0"/>
              </a:rPr>
              <a:t>("sequences/*") </a:t>
            </a:r>
            <a:r>
              <a:rPr lang="en-US" sz="1400" i="1" dirty="0" smtClean="0">
                <a:solidFill>
                  <a:schemeClr val="accent3"/>
                </a:solidFill>
                <a:latin typeface="Courier New" pitchFamily="49" charset="0"/>
                <a:cs typeface="Courier New" pitchFamily="49" charset="0"/>
              </a:rPr>
              <a:t>#get list of everything in "sequences" folder</a:t>
            </a:r>
            <a:endParaRPr lang="en-US" sz="1400" i="1" dirty="0">
              <a:solidFill>
                <a:schemeClr val="accent3"/>
              </a:solidFill>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['sequences/</a:t>
            </a:r>
            <a:r>
              <a:rPr lang="en-US" sz="1400" dirty="0" err="1" smtClean="0">
                <a:latin typeface="Courier New" pitchFamily="49" charset="0"/>
                <a:cs typeface="Courier New" pitchFamily="49" charset="0"/>
              </a:rPr>
              <a:t>abcde.fasta</a:t>
            </a:r>
            <a:r>
              <a:rPr lang="en-US" sz="1400" dirty="0" smtClean="0">
                <a:latin typeface="Courier New" pitchFamily="49" charset="0"/>
                <a:cs typeface="Courier New" pitchFamily="49" charset="0"/>
              </a:rPr>
              <a:t>', 'sequences/asdas123.fasta', 'sequences/README.txt', 'sequences/seq1.fasta', 'sequences/seq2.fasta', 'sequences/seq3.fasta', 'sequences/</a:t>
            </a:r>
            <a:r>
              <a:rPr lang="en-US" sz="1400" dirty="0" err="1" smtClean="0">
                <a:latin typeface="Courier New" pitchFamily="49" charset="0"/>
                <a:cs typeface="Courier New" pitchFamily="49" charset="0"/>
              </a:rPr>
              <a:t>temp_file.tmp</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glob.glob</a:t>
            </a:r>
            <a:r>
              <a:rPr lang="en-US" sz="1400" dirty="0" smtClean="0">
                <a:latin typeface="Courier New" pitchFamily="49" charset="0"/>
                <a:cs typeface="Courier New" pitchFamily="49" charset="0"/>
              </a:rPr>
              <a:t>("sequences</a:t>
            </a:r>
            <a:r>
              <a:rPr lang="en-US" sz="1400" dirty="0">
                <a:latin typeface="Courier New" pitchFamily="49" charset="0"/>
                <a:cs typeface="Courier New" pitchFamily="49" charset="0"/>
              </a:rPr>
              <a:t>/*.</a:t>
            </a:r>
            <a:r>
              <a:rPr lang="en-US" sz="1400" dirty="0" err="1" smtClean="0">
                <a:latin typeface="Courier New" pitchFamily="49" charset="0"/>
                <a:cs typeface="Courier New" pitchFamily="49" charset="0"/>
              </a:rPr>
              <a:t>fasta</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 list of all with .</a:t>
            </a:r>
            <a:r>
              <a:rPr lang="en-US" sz="1400" i="1" dirty="0" err="1" smtClean="0">
                <a:solidFill>
                  <a:schemeClr val="accent3"/>
                </a:solidFill>
                <a:latin typeface="Courier New" pitchFamily="49" charset="0"/>
                <a:cs typeface="Courier New" pitchFamily="49" charset="0"/>
              </a:rPr>
              <a:t>fasta</a:t>
            </a:r>
            <a:r>
              <a:rPr lang="en-US" sz="1400" i="1" dirty="0" smtClean="0">
                <a:solidFill>
                  <a:schemeClr val="accent3"/>
                </a:solidFill>
                <a:latin typeface="Courier New" pitchFamily="49" charset="0"/>
                <a:cs typeface="Courier New" pitchFamily="49" charset="0"/>
              </a:rPr>
              <a:t> extension</a:t>
            </a:r>
            <a:endParaRPr lang="en-US" sz="1400" i="1" dirty="0">
              <a:solidFill>
                <a:schemeClr val="accent3"/>
              </a:solidFill>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['sequences/</a:t>
            </a:r>
            <a:r>
              <a:rPr lang="en-US" sz="1400" dirty="0" err="1" smtClean="0">
                <a:latin typeface="Courier New" pitchFamily="49" charset="0"/>
                <a:cs typeface="Courier New" pitchFamily="49" charset="0"/>
              </a:rPr>
              <a:t>abcde.fasta</a:t>
            </a:r>
            <a:r>
              <a:rPr lang="en-US" sz="1400" dirty="0" smtClean="0">
                <a:latin typeface="Courier New" pitchFamily="49" charset="0"/>
                <a:cs typeface="Courier New" pitchFamily="49" charset="0"/>
              </a:rPr>
              <a:t>', 'sequences/asdas123.fasta', 'sequences/seq1.fasta', 'sequences/seq2.fasta', 'sequences/seq3.fasta']</a:t>
            </a:r>
            <a:endParaRPr lang="en-US" sz="1400" dirty="0">
              <a:latin typeface="Courier New" pitchFamily="49" charset="0"/>
              <a:cs typeface="Courier New" pitchFamily="49" charset="0"/>
            </a:endParaRP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glob.glob</a:t>
            </a:r>
            <a:r>
              <a:rPr lang="en-US" sz="1400" dirty="0" smtClean="0">
                <a:latin typeface="Courier New" pitchFamily="49" charset="0"/>
                <a:cs typeface="Courier New" pitchFamily="49" charset="0"/>
              </a:rPr>
              <a:t>("sequences/</a:t>
            </a:r>
            <a:r>
              <a:rPr lang="en-US" sz="1400" dirty="0" err="1" smtClean="0">
                <a:latin typeface="Courier New" pitchFamily="49" charset="0"/>
                <a:cs typeface="Courier New" pitchFamily="49" charset="0"/>
              </a:rPr>
              <a:t>seq</a:t>
            </a:r>
            <a:r>
              <a:rPr lang="en-US" sz="1400" dirty="0">
                <a:latin typeface="Courier New" pitchFamily="49" charset="0"/>
                <a:cs typeface="Courier New" pitchFamily="49" charset="0"/>
              </a:rPr>
              <a:t>*.</a:t>
            </a:r>
            <a:r>
              <a:rPr lang="en-US" sz="1400" dirty="0" err="1" smtClean="0">
                <a:latin typeface="Courier New" pitchFamily="49" charset="0"/>
                <a:cs typeface="Courier New" pitchFamily="49" charset="0"/>
              </a:rPr>
              <a:t>fasta</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 everything named </a:t>
            </a:r>
            <a:r>
              <a:rPr lang="en-US" sz="1400" i="1" dirty="0" err="1" smtClean="0">
                <a:solidFill>
                  <a:schemeClr val="accent3"/>
                </a:solidFill>
                <a:latin typeface="Courier New" pitchFamily="49" charset="0"/>
                <a:cs typeface="Courier New" pitchFamily="49" charset="0"/>
              </a:rPr>
              <a:t>seq</a:t>
            </a:r>
            <a:r>
              <a:rPr lang="en-US" sz="1400" i="1" dirty="0" smtClean="0">
                <a:solidFill>
                  <a:schemeClr val="accent3"/>
                </a:solidFill>
                <a:latin typeface="Courier New" pitchFamily="49" charset="0"/>
                <a:cs typeface="Courier New" pitchFamily="49" charset="0"/>
              </a:rPr>
              <a:t>*.</a:t>
            </a:r>
            <a:r>
              <a:rPr lang="en-US" sz="1400" i="1" dirty="0" err="1" smtClean="0">
                <a:solidFill>
                  <a:schemeClr val="accent3"/>
                </a:solidFill>
                <a:latin typeface="Courier New" pitchFamily="49" charset="0"/>
                <a:cs typeface="Courier New" pitchFamily="49" charset="0"/>
              </a:rPr>
              <a:t>fasta</a:t>
            </a:r>
            <a:r>
              <a:rPr lang="en-US" sz="1400" i="1" dirty="0" smtClean="0">
                <a:solidFill>
                  <a:schemeClr val="accent3"/>
                </a:solidFill>
                <a:latin typeface="Courier New" pitchFamily="49" charset="0"/>
                <a:cs typeface="Courier New" pitchFamily="49" charset="0"/>
              </a:rPr>
              <a:t> </a:t>
            </a:r>
            <a:endParaRPr lang="en-US" sz="1400" i="1" dirty="0">
              <a:solidFill>
                <a:schemeClr val="accent3"/>
              </a:solidFill>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['sequences/seq1.fasta', 'sequences/seq2.fasta', 'sequences/seq3.fasta']</a:t>
            </a:r>
            <a:endParaRPr lang="en-US" sz="1400" dirty="0">
              <a:latin typeface="Courier New" pitchFamily="49" charset="0"/>
              <a:cs typeface="Courier New" pitchFamily="49" charset="0"/>
            </a:endParaRPr>
          </a:p>
          <a:p>
            <a:pPr marL="0" indent="0">
              <a:spcBef>
                <a:spcPts val="0"/>
              </a:spcBef>
              <a:buNone/>
            </a:pPr>
            <a:endParaRPr lang="en-US" sz="1400" dirty="0" smtClean="0">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&gt;&gt;&gt; </a:t>
            </a:r>
            <a:r>
              <a:rPr lang="en-US" sz="1400" dirty="0" err="1">
                <a:latin typeface="Courier New" pitchFamily="49" charset="0"/>
                <a:cs typeface="Courier New" pitchFamily="49" charset="0"/>
              </a:rPr>
              <a:t>glob.glob</a:t>
            </a:r>
            <a:r>
              <a:rPr lang="en-US" sz="1400" dirty="0" smtClean="0">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#get list of everything in current folder</a:t>
            </a:r>
            <a:endParaRPr lang="en-US" sz="1400" i="1" dirty="0">
              <a:solidFill>
                <a:schemeClr val="accent3"/>
              </a:solidFill>
              <a:latin typeface="Courier New" pitchFamily="49" charset="0"/>
              <a:cs typeface="Courier New" pitchFamily="49" charset="0"/>
            </a:endParaRPr>
          </a:p>
          <a:p>
            <a:pPr marL="0" indent="0">
              <a:spcBef>
                <a:spcPts val="0"/>
              </a:spcBef>
              <a:buNone/>
            </a:pPr>
            <a:r>
              <a:rPr lang="en-US" sz="1400" dirty="0" smtClean="0">
                <a:latin typeface="Courier New" pitchFamily="49" charset="0"/>
                <a:cs typeface="Courier New" pitchFamily="49" charset="0"/>
              </a:rPr>
              <a:t>['data', </a:t>
            </a:r>
            <a:r>
              <a:rPr lang="en-US" sz="1400" dirty="0" smtClean="0">
                <a:latin typeface="Courier New" pitchFamily="49" charset="0"/>
                <a:cs typeface="Courier New" pitchFamily="49" charset="0"/>
              </a:rPr>
              <a:t>'lab7_useful_modules.pptx</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newFolder</a:t>
            </a:r>
            <a:r>
              <a:rPr lang="en-US" sz="1400" dirty="0" smtClean="0">
                <a:latin typeface="Courier New" pitchFamily="49" charset="0"/>
                <a:cs typeface="Courier New" pitchFamily="49" charset="0"/>
              </a:rPr>
              <a:t>', 'opt_test.py', 'sequences', 'test_file.txt']</a:t>
            </a:r>
            <a:endParaRPr lang="en-US" sz="1400" dirty="0">
              <a:latin typeface="Courier New" pitchFamily="49" charset="0"/>
              <a:cs typeface="Courier New" pitchFamily="49" charset="0"/>
            </a:endParaRPr>
          </a:p>
          <a:p>
            <a:pPr marL="0" indent="0">
              <a:spcBef>
                <a:spcPts val="0"/>
              </a:spcBef>
              <a:buNone/>
            </a:pPr>
            <a:endParaRPr lang="en-US" sz="2400" dirty="0" smtClean="0"/>
          </a:p>
          <a:p>
            <a:pPr marL="0" indent="0">
              <a:spcBef>
                <a:spcPts val="0"/>
              </a:spcBef>
              <a:buNone/>
            </a:pPr>
            <a:r>
              <a:rPr lang="en-US" sz="2400" dirty="0" smtClean="0"/>
              <a:t>The * is a wildcard -- it will match anything.</a:t>
            </a:r>
            <a:endParaRPr lang="en-US" sz="2400" dirty="0"/>
          </a:p>
        </p:txBody>
      </p:sp>
    </p:spTree>
    <p:extLst>
      <p:ext uri="{BB962C8B-B14F-4D97-AF65-F5344CB8AC3E}">
        <p14:creationId xmlns:p14="http://schemas.microsoft.com/office/powerpoint/2010/main" val="10746291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2d. </a:t>
            </a:r>
            <a:r>
              <a:rPr lang="en-US" dirty="0" err="1" smtClean="0">
                <a:latin typeface="Calibri Light" panose="020F0302020204030204" pitchFamily="34" charset="0"/>
              </a:rPr>
              <a:t>subprocess</a:t>
            </a:r>
            <a:endParaRPr lang="en-US" dirty="0">
              <a:latin typeface="Calibri Light" panose="020F0302020204030204" pitchFamily="34" charset="0"/>
            </a:endParaRPr>
          </a:p>
        </p:txBody>
      </p:sp>
    </p:spTree>
    <p:extLst>
      <p:ext uri="{BB962C8B-B14F-4D97-AF65-F5344CB8AC3E}">
        <p14:creationId xmlns:p14="http://schemas.microsoft.com/office/powerpoint/2010/main" val="2074993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noAutofit/>
          </a:bodyPr>
          <a:lstStyle/>
          <a:p>
            <a:pPr marL="0" indent="0">
              <a:buNone/>
            </a:pPr>
            <a:r>
              <a:rPr lang="en-US" sz="2800" b="1" dirty="0" smtClean="0"/>
              <a:t>Purpose: </a:t>
            </a:r>
            <a:r>
              <a:rPr lang="en-US" sz="2800" dirty="0" smtClean="0"/>
              <a:t>Launch another program or a shell command from within a Python script.</a:t>
            </a:r>
          </a:p>
          <a:p>
            <a:pPr marL="0" indent="0">
              <a:buNone/>
            </a:pPr>
            <a:r>
              <a:rPr lang="en-US" sz="2800" b="1" dirty="0" smtClean="0"/>
              <a:t>Example:</a:t>
            </a:r>
          </a:p>
          <a:p>
            <a:pPr marL="0" indent="0">
              <a:buNone/>
            </a:pPr>
            <a:r>
              <a:rPr lang="en-US" sz="2400" dirty="0"/>
              <a:t>    </a:t>
            </a:r>
            <a:r>
              <a:rPr lang="en-US" sz="2400" dirty="0" err="1" smtClean="0">
                <a:latin typeface="Courier New" pitchFamily="49" charset="0"/>
                <a:cs typeface="Courier New" pitchFamily="49" charset="0"/>
              </a:rPr>
              <a:t>subprocess.Popen</a:t>
            </a:r>
            <a:r>
              <a:rPr lang="en-US" sz="2400" dirty="0" smtClean="0">
                <a:latin typeface="Courier New" pitchFamily="49" charset="0"/>
                <a:cs typeface="Courier New" pitchFamily="49" charset="0"/>
              </a:rPr>
              <a:t>("python other_script.py")</a:t>
            </a:r>
            <a:endParaRPr lang="en-US" sz="2400" dirty="0">
              <a:latin typeface="Courier New" pitchFamily="49" charset="0"/>
              <a:cs typeface="Courier New" pitchFamily="49" charset="0"/>
            </a:endParaRPr>
          </a:p>
          <a:p>
            <a:pPr marL="0" indent="0">
              <a:buNone/>
            </a:pPr>
            <a:endParaRPr lang="en-US" sz="2400" dirty="0" smtClean="0"/>
          </a:p>
          <a:p>
            <a:pPr marL="0" indent="0">
              <a:buNone/>
            </a:pPr>
            <a:endParaRPr lang="en-US" sz="2400" dirty="0" smtClean="0"/>
          </a:p>
          <a:p>
            <a:pPr marL="0" indent="0">
              <a:buNone/>
            </a:pPr>
            <a:r>
              <a:rPr lang="en-US" sz="2000" b="1" dirty="0" smtClean="0"/>
              <a:t>More info:</a:t>
            </a:r>
          </a:p>
          <a:p>
            <a:pPr marL="0" indent="0">
              <a:buNone/>
            </a:pPr>
            <a:r>
              <a:rPr lang="en-US" sz="2000" dirty="0">
                <a:hlinkClick r:id="rId3"/>
              </a:rPr>
              <a:t>http://</a:t>
            </a:r>
            <a:r>
              <a:rPr lang="en-US" sz="2000" dirty="0" smtClean="0">
                <a:hlinkClick r:id="rId3"/>
              </a:rPr>
              <a:t>docs.python.org/2/library/subprocess.html</a:t>
            </a:r>
            <a:endParaRPr lang="en-US" sz="2000" dirty="0" smtClean="0"/>
          </a:p>
          <a:p>
            <a:pPr marL="0" indent="0">
              <a:buNone/>
            </a:pPr>
            <a:r>
              <a:rPr lang="en-US" sz="2000" dirty="0">
                <a:hlinkClick r:id="rId4"/>
              </a:rPr>
              <a:t>http://stackoverflow.com/questions/89228/calling-an-external-command-in-python</a:t>
            </a:r>
            <a:endParaRPr lang="en-US" sz="2000" dirty="0"/>
          </a:p>
        </p:txBody>
      </p:sp>
    </p:spTree>
    <p:extLst>
      <p:ext uri="{BB962C8B-B14F-4D97-AF65-F5344CB8AC3E}">
        <p14:creationId xmlns:p14="http://schemas.microsoft.com/office/powerpoint/2010/main" val="4112586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lstStyle/>
          <a:p>
            <a:pPr marL="0" indent="0">
              <a:buNone/>
            </a:pPr>
            <a:r>
              <a:rPr lang="en-US" dirty="0" smtClean="0"/>
              <a:t>Basic command:</a:t>
            </a:r>
          </a:p>
          <a:p>
            <a:pPr marL="0" indent="0">
              <a:buNone/>
            </a:pPr>
            <a:r>
              <a:rPr lang="en-US" dirty="0"/>
              <a:t>    </a:t>
            </a:r>
            <a:r>
              <a:rPr lang="en-US" sz="1800" dirty="0">
                <a:latin typeface="Courier New" pitchFamily="49" charset="0"/>
                <a:cs typeface="Courier New" pitchFamily="49" charset="0"/>
              </a:rPr>
              <a:t>job = </a:t>
            </a:r>
            <a:r>
              <a:rPr lang="en-US" sz="1800" dirty="0" err="1" smtClean="0">
                <a:latin typeface="Courier New" pitchFamily="49" charset="0"/>
                <a:cs typeface="Courier New" pitchFamily="49" charset="0"/>
              </a:rPr>
              <a:t>subprocess.Popen</a:t>
            </a:r>
            <a:r>
              <a:rPr lang="en-US" sz="1800" dirty="0" smtClean="0">
                <a:latin typeface="Courier New" pitchFamily="49" charset="0"/>
                <a:cs typeface="Courier New" pitchFamily="49" charset="0"/>
              </a:rPr>
              <a:t>(</a:t>
            </a:r>
            <a:r>
              <a:rPr lang="en-US" sz="1800" i="1" dirty="0" smtClean="0">
                <a:latin typeface="Courier New" pitchFamily="49" charset="0"/>
                <a:cs typeface="Courier New" pitchFamily="49" charset="0"/>
              </a:rPr>
              <a:t>command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r>
              <a:rPr lang="en-US" dirty="0" smtClean="0"/>
              <a:t>Recommended version:</a:t>
            </a:r>
          </a:p>
          <a:p>
            <a:pPr marL="0" indent="0">
              <a:buNone/>
            </a:pPr>
            <a:r>
              <a:rPr lang="en-US" dirty="0"/>
              <a:t>    </a:t>
            </a:r>
            <a:r>
              <a:rPr lang="en-US" sz="1800" dirty="0">
                <a:latin typeface="Courier New" pitchFamily="49" charset="0"/>
                <a:cs typeface="Courier New" pitchFamily="49" charset="0"/>
              </a:rPr>
              <a:t>job = </a:t>
            </a:r>
            <a:r>
              <a:rPr lang="en-US" sz="1800" dirty="0" err="1" smtClean="0">
                <a:latin typeface="Courier New" pitchFamily="49" charset="0"/>
                <a:cs typeface="Courier New" pitchFamily="49" charset="0"/>
              </a:rPr>
              <a:t>subprocess.Popen</a:t>
            </a:r>
            <a:r>
              <a:rPr lang="en-US" sz="1800" dirty="0" smtClean="0">
                <a:latin typeface="Courier New" pitchFamily="49" charset="0"/>
                <a:cs typeface="Courier New" pitchFamily="49" charset="0"/>
              </a:rPr>
              <a:t>(</a:t>
            </a:r>
            <a:r>
              <a:rPr lang="en-US" sz="1800" i="1" dirty="0" smtClean="0">
                <a:latin typeface="Courier New" pitchFamily="49" charset="0"/>
                <a:cs typeface="Courier New" pitchFamily="49" charset="0"/>
              </a:rPr>
              <a:t>command</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shell=True, </a:t>
            </a:r>
            <a:r>
              <a:rPr lang="en-US" sz="1800" dirty="0" err="1">
                <a:latin typeface="Courier New" pitchFamily="49" charset="0"/>
                <a:cs typeface="Courier New" pitchFamily="49" charset="0"/>
              </a:rPr>
              <a:t>stdout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subprocess.PIPE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stderr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subprocess.STDOUT</a:t>
            </a:r>
            <a:r>
              <a:rPr lang="en-US" sz="1800" dirty="0">
                <a:latin typeface="Courier New" pitchFamily="49" charset="0"/>
                <a:cs typeface="Courier New" pitchFamily="49" charset="0"/>
              </a:rPr>
              <a:t>)</a:t>
            </a:r>
          </a:p>
        </p:txBody>
      </p:sp>
    </p:spTree>
    <p:extLst>
      <p:ext uri="{BB962C8B-B14F-4D97-AF65-F5344CB8AC3E}">
        <p14:creationId xmlns:p14="http://schemas.microsoft.com/office/powerpoint/2010/main" val="3723852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endParaRPr lang="en-US" dirty="0"/>
          </a:p>
        </p:txBody>
      </p:sp>
      <p:sp>
        <p:nvSpPr>
          <p:cNvPr id="3" name="Content Placeholder 2"/>
          <p:cNvSpPr>
            <a:spLocks noGrp="1"/>
          </p:cNvSpPr>
          <p:nvPr>
            <p:ph idx="1"/>
          </p:nvPr>
        </p:nvSpPr>
        <p:spPr/>
        <p:txBody>
          <a:bodyPr/>
          <a:lstStyle/>
          <a:p>
            <a:pPr marL="0" indent="0">
              <a:buNone/>
            </a:pPr>
            <a:r>
              <a:rPr lang="en-US" dirty="0" smtClean="0"/>
              <a:t>Basic command:</a:t>
            </a:r>
          </a:p>
          <a:p>
            <a:pPr marL="0" indent="0">
              <a:buNone/>
            </a:pPr>
            <a:r>
              <a:rPr lang="en-US" dirty="0"/>
              <a:t>    </a:t>
            </a:r>
            <a:r>
              <a:rPr lang="en-US" sz="1800" dirty="0">
                <a:latin typeface="Courier New" pitchFamily="49" charset="0"/>
                <a:cs typeface="Courier New" pitchFamily="49" charset="0"/>
              </a:rPr>
              <a:t>job = </a:t>
            </a:r>
            <a:r>
              <a:rPr lang="en-US" sz="1800" dirty="0" err="1" smtClean="0">
                <a:latin typeface="Courier New" pitchFamily="49" charset="0"/>
                <a:cs typeface="Courier New" pitchFamily="49" charset="0"/>
              </a:rPr>
              <a:t>subprocess.Popen</a:t>
            </a:r>
            <a:r>
              <a:rPr lang="en-US" sz="1800" dirty="0" smtClean="0">
                <a:latin typeface="Courier New" pitchFamily="49" charset="0"/>
                <a:cs typeface="Courier New" pitchFamily="49" charset="0"/>
              </a:rPr>
              <a:t>(</a:t>
            </a:r>
            <a:r>
              <a:rPr lang="en-US" sz="1800" i="1" dirty="0" smtClean="0">
                <a:latin typeface="Courier New" pitchFamily="49" charset="0"/>
                <a:cs typeface="Courier New" pitchFamily="49" charset="0"/>
              </a:rPr>
              <a:t>command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None/>
            </a:pPr>
            <a:r>
              <a:rPr lang="en-US" dirty="0" smtClean="0"/>
              <a:t>Recommended version:</a:t>
            </a:r>
          </a:p>
          <a:p>
            <a:pPr marL="0" indent="0">
              <a:buNone/>
            </a:pPr>
            <a:r>
              <a:rPr lang="en-US" dirty="0"/>
              <a:t>    </a:t>
            </a:r>
            <a:r>
              <a:rPr lang="en-US" sz="1800" dirty="0">
                <a:latin typeface="Courier New" pitchFamily="49" charset="0"/>
                <a:cs typeface="Courier New" pitchFamily="49" charset="0"/>
              </a:rPr>
              <a:t>job = </a:t>
            </a:r>
            <a:r>
              <a:rPr lang="en-US" sz="1800" dirty="0" err="1" smtClean="0">
                <a:latin typeface="Courier New" pitchFamily="49" charset="0"/>
                <a:cs typeface="Courier New" pitchFamily="49" charset="0"/>
              </a:rPr>
              <a:t>subprocess.Popen</a:t>
            </a:r>
            <a:r>
              <a:rPr lang="en-US" sz="1800" dirty="0" smtClean="0">
                <a:latin typeface="Courier New" pitchFamily="49" charset="0"/>
                <a:cs typeface="Courier New" pitchFamily="49" charset="0"/>
              </a:rPr>
              <a:t>(</a:t>
            </a:r>
            <a:r>
              <a:rPr lang="en-US" sz="1800" i="1" dirty="0" smtClean="0">
                <a:latin typeface="Courier New" pitchFamily="49" charset="0"/>
                <a:cs typeface="Courier New" pitchFamily="49" charset="0"/>
              </a:rPr>
              <a:t>command</a:t>
            </a:r>
            <a:r>
              <a:rPr lang="en-US" sz="1800" dirty="0" smtClean="0">
                <a:latin typeface="Courier New" pitchFamily="49" charset="0"/>
                <a:cs typeface="Courier New" pitchFamily="49" charset="0"/>
              </a:rPr>
              <a:t>, </a:t>
            </a:r>
            <a:r>
              <a:rPr lang="en-US" sz="1800" dirty="0">
                <a:latin typeface="Courier New" pitchFamily="49" charset="0"/>
                <a:cs typeface="Courier New" pitchFamily="49" charset="0"/>
              </a:rPr>
              <a:t>shell=True, </a:t>
            </a:r>
            <a:r>
              <a:rPr lang="en-US" sz="1800" dirty="0" err="1">
                <a:latin typeface="Courier New" pitchFamily="49" charset="0"/>
                <a:cs typeface="Courier New" pitchFamily="49" charset="0"/>
              </a:rPr>
              <a:t>stdout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subprocess.PIPE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stderr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subprocess.STDOUT</a:t>
            </a:r>
            <a:r>
              <a:rPr lang="en-US" sz="1800" dirty="0">
                <a:latin typeface="Courier New" pitchFamily="49" charset="0"/>
                <a:cs typeface="Courier New" pitchFamily="49" charset="0"/>
              </a:rPr>
              <a:t>)</a:t>
            </a:r>
          </a:p>
        </p:txBody>
      </p:sp>
      <p:cxnSp>
        <p:nvCxnSpPr>
          <p:cNvPr id="6" name="Straight Arrow Connector 5"/>
          <p:cNvCxnSpPr/>
          <p:nvPr/>
        </p:nvCxnSpPr>
        <p:spPr>
          <a:xfrm>
            <a:off x="6178924" y="4191000"/>
            <a:ext cx="0" cy="6096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0" y="4800600"/>
            <a:ext cx="3352800" cy="646331"/>
          </a:xfrm>
          <a:prstGeom prst="rect">
            <a:avLst/>
          </a:prstGeom>
          <a:noFill/>
        </p:spPr>
        <p:txBody>
          <a:bodyPr wrap="square" rtlCol="0">
            <a:spAutoFit/>
          </a:bodyPr>
          <a:lstStyle/>
          <a:p>
            <a:r>
              <a:rPr lang="en-US" sz="1200" dirty="0" smtClean="0"/>
              <a:t>Allows us to capture the "standard error" stream of the command. In other words, this will allow us to check if our command succeeded or gave an error.</a:t>
            </a:r>
            <a:endParaRPr lang="en-US" sz="1200" dirty="0"/>
          </a:p>
        </p:txBody>
      </p:sp>
      <p:cxnSp>
        <p:nvCxnSpPr>
          <p:cNvPr id="8" name="Straight Arrow Connector 7"/>
          <p:cNvCxnSpPr/>
          <p:nvPr/>
        </p:nvCxnSpPr>
        <p:spPr>
          <a:xfrm>
            <a:off x="2156012" y="4191000"/>
            <a:ext cx="0" cy="6096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4800600"/>
            <a:ext cx="3124200" cy="1015663"/>
          </a:xfrm>
          <a:prstGeom prst="rect">
            <a:avLst/>
          </a:prstGeom>
          <a:noFill/>
        </p:spPr>
        <p:txBody>
          <a:bodyPr wrap="square" rtlCol="0">
            <a:spAutoFit/>
          </a:bodyPr>
          <a:lstStyle/>
          <a:p>
            <a:r>
              <a:rPr lang="en-US" sz="1200" dirty="0" smtClean="0"/>
              <a:t>If the command would normally output something to the terminal, this allows us to capture that output in a string variable. That way we can read through it in our code and use it, if necessary.</a:t>
            </a:r>
            <a:endParaRPr lang="en-US" sz="1200" dirty="0"/>
          </a:p>
        </p:txBody>
      </p:sp>
      <p:cxnSp>
        <p:nvCxnSpPr>
          <p:cNvPr id="10" name="Straight Arrow Connector 9"/>
          <p:cNvCxnSpPr/>
          <p:nvPr/>
        </p:nvCxnSpPr>
        <p:spPr>
          <a:xfrm flipV="1">
            <a:off x="6324600" y="2743200"/>
            <a:ext cx="304800" cy="762000"/>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24600" y="2284235"/>
            <a:ext cx="2209800" cy="461665"/>
          </a:xfrm>
          <a:prstGeom prst="rect">
            <a:avLst/>
          </a:prstGeom>
          <a:noFill/>
        </p:spPr>
        <p:txBody>
          <a:bodyPr wrap="square" rtlCol="0">
            <a:spAutoFit/>
          </a:bodyPr>
          <a:lstStyle/>
          <a:p>
            <a:r>
              <a:rPr lang="en-US" sz="1200" dirty="0" smtClean="0"/>
              <a:t>Allows us to run shell (terminal) commands</a:t>
            </a:r>
            <a:endParaRPr lang="en-US" sz="1200" dirty="0"/>
          </a:p>
        </p:txBody>
      </p:sp>
    </p:spTree>
    <p:extLst>
      <p:ext uri="{BB962C8B-B14F-4D97-AF65-F5344CB8AC3E}">
        <p14:creationId xmlns:p14="http://schemas.microsoft.com/office/powerpoint/2010/main" val="575619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1. Review of scripts</a:t>
            </a:r>
            <a:endParaRPr lang="en-US" dirty="0">
              <a:latin typeface="Calibri Light" panose="020F0302020204030204" pitchFamily="34" charset="0"/>
            </a:endParaRPr>
          </a:p>
        </p:txBody>
      </p:sp>
    </p:spTree>
    <p:extLst>
      <p:ext uri="{BB962C8B-B14F-4D97-AF65-F5344CB8AC3E}">
        <p14:creationId xmlns:p14="http://schemas.microsoft.com/office/powerpoint/2010/main" val="14715917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r>
              <a:rPr lang="en-US" dirty="0" smtClean="0"/>
              <a:t> - an example</a:t>
            </a:r>
            <a:endParaRPr lang="en-US" dirty="0"/>
          </a:p>
        </p:txBody>
      </p:sp>
      <p:sp>
        <p:nvSpPr>
          <p:cNvPr id="3" name="Content Placeholder 2"/>
          <p:cNvSpPr>
            <a:spLocks noGrp="1"/>
          </p:cNvSpPr>
          <p:nvPr>
            <p:ph idx="1"/>
          </p:nvPr>
        </p:nvSpPr>
        <p:spPr/>
        <p:txBody>
          <a:bodyPr>
            <a:noAutofit/>
          </a:bodyPr>
          <a:lstStyle/>
          <a:p>
            <a:pPr marL="0" indent="0">
              <a:buNone/>
            </a:pPr>
            <a:r>
              <a:rPr lang="en-US" sz="1600" i="1" dirty="0" smtClean="0">
                <a:solidFill>
                  <a:schemeClr val="accent3"/>
                </a:solidFill>
                <a:latin typeface="Courier New" pitchFamily="49" charset="0"/>
                <a:cs typeface="Courier New" pitchFamily="49" charset="0"/>
              </a:rPr>
              <a:t># create and run command, use variable 'job' to access results</a:t>
            </a:r>
          </a:p>
          <a:p>
            <a:pPr marL="0" indent="0">
              <a:buNone/>
            </a:pPr>
            <a:r>
              <a:rPr lang="en-US" sz="1600" dirty="0" smtClean="0">
                <a:latin typeface="Courier New" pitchFamily="49" charset="0"/>
                <a:cs typeface="Courier New" pitchFamily="49" charset="0"/>
              </a:rPr>
              <a:t>command = </a:t>
            </a:r>
            <a:r>
              <a:rPr lang="en-US" sz="1600" dirty="0" smtClean="0">
                <a:solidFill>
                  <a:schemeClr val="tx1">
                    <a:lumMod val="50000"/>
                    <a:lumOff val="50000"/>
                  </a:schemeClr>
                </a:solidFill>
                <a:latin typeface="Courier New" pitchFamily="49" charset="0"/>
                <a:cs typeface="Courier New" pitchFamily="49" charset="0"/>
              </a:rPr>
              <a:t>"</a:t>
            </a:r>
            <a:r>
              <a:rPr lang="en-US" sz="1600" dirty="0" err="1" smtClean="0">
                <a:solidFill>
                  <a:schemeClr val="tx1">
                    <a:lumMod val="50000"/>
                    <a:lumOff val="50000"/>
                  </a:schemeClr>
                </a:solidFill>
                <a:latin typeface="Courier New" pitchFamily="49" charset="0"/>
                <a:cs typeface="Courier New" pitchFamily="49" charset="0"/>
              </a:rPr>
              <a:t>blastn</a:t>
            </a:r>
            <a:r>
              <a:rPr lang="en-US" sz="1600" dirty="0" smtClean="0">
                <a:solidFill>
                  <a:schemeClr val="tx1">
                    <a:lumMod val="50000"/>
                    <a:lumOff val="50000"/>
                  </a:schemeClr>
                </a:solidFill>
                <a:latin typeface="Courier New" pitchFamily="49" charset="0"/>
                <a:cs typeface="Courier New" pitchFamily="49" charset="0"/>
              </a:rPr>
              <a:t> </a:t>
            </a:r>
            <a:r>
              <a:rPr lang="en-US" sz="1600" dirty="0">
                <a:solidFill>
                  <a:schemeClr val="tx1">
                    <a:lumMod val="50000"/>
                    <a:lumOff val="50000"/>
                  </a:schemeClr>
                </a:solidFill>
                <a:latin typeface="Courier New" pitchFamily="49" charset="0"/>
                <a:cs typeface="Courier New" pitchFamily="49" charset="0"/>
              </a:rPr>
              <a:t>-query </a:t>
            </a:r>
            <a:r>
              <a:rPr lang="en-US" sz="1600" dirty="0" smtClean="0">
                <a:solidFill>
                  <a:schemeClr val="tx1">
                    <a:lumMod val="50000"/>
                    <a:lumOff val="50000"/>
                  </a:schemeClr>
                </a:solidFill>
                <a:latin typeface="Courier New" pitchFamily="49" charset="0"/>
                <a:cs typeface="Courier New" pitchFamily="49" charset="0"/>
              </a:rPr>
              <a:t>seq1.fasta </a:t>
            </a:r>
            <a:r>
              <a:rPr lang="en-US" sz="1600" dirty="0">
                <a:solidFill>
                  <a:schemeClr val="tx1">
                    <a:lumMod val="50000"/>
                    <a:lumOff val="50000"/>
                  </a:schemeClr>
                </a:solidFill>
                <a:latin typeface="Courier New" pitchFamily="49" charset="0"/>
                <a:cs typeface="Courier New" pitchFamily="49" charset="0"/>
              </a:rPr>
              <a:t>-</a:t>
            </a:r>
            <a:r>
              <a:rPr lang="en-US" sz="1600" dirty="0" err="1">
                <a:solidFill>
                  <a:schemeClr val="tx1">
                    <a:lumMod val="50000"/>
                    <a:lumOff val="50000"/>
                  </a:schemeClr>
                </a:solidFill>
                <a:latin typeface="Courier New" pitchFamily="49" charset="0"/>
                <a:cs typeface="Courier New" pitchFamily="49" charset="0"/>
              </a:rPr>
              <a:t>db</a:t>
            </a:r>
            <a:r>
              <a:rPr lang="en-US" sz="1600" dirty="0">
                <a:solidFill>
                  <a:schemeClr val="tx1">
                    <a:lumMod val="50000"/>
                    <a:lumOff val="50000"/>
                  </a:schemeClr>
                </a:solidFill>
                <a:latin typeface="Courier New" pitchFamily="49" charset="0"/>
                <a:cs typeface="Courier New" pitchFamily="49" charset="0"/>
              </a:rPr>
              <a:t> </a:t>
            </a:r>
            <a:r>
              <a:rPr lang="en-US" sz="1600" dirty="0" err="1" smtClean="0">
                <a:solidFill>
                  <a:schemeClr val="tx1">
                    <a:lumMod val="50000"/>
                    <a:lumOff val="50000"/>
                  </a:schemeClr>
                </a:solidFill>
                <a:latin typeface="Courier New" pitchFamily="49" charset="0"/>
                <a:cs typeface="Courier New" pitchFamily="49" charset="0"/>
              </a:rPr>
              <a:t>refseq_rna</a:t>
            </a:r>
            <a:r>
              <a:rPr lang="en-US" sz="1600" dirty="0" smtClean="0">
                <a:solidFill>
                  <a:schemeClr val="tx1">
                    <a:lumMod val="50000"/>
                    <a:lumOff val="50000"/>
                  </a:schemeClr>
                </a:solidFill>
                <a:latin typeface="Courier New" pitchFamily="49" charset="0"/>
                <a:cs typeface="Courier New" pitchFamily="49" charset="0"/>
              </a:rPr>
              <a:t>"</a:t>
            </a:r>
          </a:p>
          <a:p>
            <a:pPr marL="0" indent="0">
              <a:buNone/>
            </a:pPr>
            <a:r>
              <a:rPr lang="en-US" sz="1600" b="1" dirty="0" smtClean="0">
                <a:solidFill>
                  <a:schemeClr val="accent6"/>
                </a:solidFill>
                <a:latin typeface="Courier New" pitchFamily="49" charset="0"/>
                <a:cs typeface="Courier New" pitchFamily="49" charset="0"/>
              </a:rPr>
              <a:t>job</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subprocess.Popen</a:t>
            </a:r>
            <a:r>
              <a:rPr lang="en-US" sz="1600" dirty="0">
                <a:latin typeface="Courier New" pitchFamily="49" charset="0"/>
                <a:cs typeface="Courier New" pitchFamily="49" charset="0"/>
              </a:rPr>
              <a:t>(command, </a:t>
            </a:r>
            <a:r>
              <a:rPr lang="en-US" sz="1600" dirty="0" smtClean="0">
                <a:latin typeface="Courier New" pitchFamily="49" charset="0"/>
                <a:cs typeface="Courier New" pitchFamily="49" charset="0"/>
              </a:rPr>
              <a:t>shell=</a:t>
            </a:r>
            <a:r>
              <a:rPr lang="en-US" sz="1600" dirty="0" smtClean="0">
                <a:solidFill>
                  <a:srgbClr val="0070C0"/>
                </a:solidFill>
                <a:latin typeface="Courier New" pitchFamily="49" charset="0"/>
                <a:cs typeface="Courier New" pitchFamily="49" charset="0"/>
              </a:rPr>
              <a:t>True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stdout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subprocess.PIPE</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stderr</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subprocess.STDOUT</a:t>
            </a:r>
            <a:r>
              <a:rPr lang="en-US" sz="1600" dirty="0">
                <a:latin typeface="Courier New" pitchFamily="49" charset="0"/>
                <a:cs typeface="Courier New" pitchFamily="49" charset="0"/>
              </a:rPr>
              <a:t>)</a:t>
            </a:r>
            <a:endParaRPr lang="en-US" sz="1600" dirty="0" smtClean="0">
              <a:latin typeface="Courier New" pitchFamily="49" charset="0"/>
              <a:cs typeface="Courier New" pitchFamily="49" charset="0"/>
            </a:endParaRPr>
          </a:p>
          <a:p>
            <a:pPr marL="0" indent="0">
              <a:buNone/>
            </a:pPr>
            <a:endParaRPr lang="en-US" sz="1600" dirty="0" smtClean="0">
              <a:latin typeface="Courier New" pitchFamily="49" charset="0"/>
              <a:cs typeface="Courier New" pitchFamily="49" charset="0"/>
            </a:endParaRPr>
          </a:p>
          <a:p>
            <a:pPr marL="0" indent="0">
              <a:buNone/>
            </a:pPr>
            <a:r>
              <a:rPr lang="en-US" sz="1600" i="1" dirty="0" smtClean="0">
                <a:solidFill>
                  <a:schemeClr val="accent3"/>
                </a:solidFill>
                <a:latin typeface="Courier New" pitchFamily="49" charset="0"/>
                <a:cs typeface="Courier New" pitchFamily="49" charset="0"/>
              </a:rPr>
              <a:t># read whatever this command would have printed to the screen,</a:t>
            </a:r>
          </a:p>
          <a:p>
            <a:pPr marL="0" indent="0">
              <a:buNone/>
            </a:pPr>
            <a:r>
              <a:rPr lang="en-US" sz="1600" i="1" dirty="0" smtClean="0">
                <a:solidFill>
                  <a:schemeClr val="accent3"/>
                </a:solidFill>
                <a:latin typeface="Courier New" pitchFamily="49" charset="0"/>
                <a:cs typeface="Courier New" pitchFamily="49" charset="0"/>
              </a:rPr>
              <a:t># and then actually print it (it's suppressed otherwise)</a:t>
            </a:r>
          </a:p>
          <a:p>
            <a:pPr marL="0" indent="0">
              <a:buNone/>
            </a:pPr>
            <a:r>
              <a:rPr lang="en-US" sz="1600" dirty="0" err="1" smtClean="0">
                <a:latin typeface="Courier New" pitchFamily="49" charset="0"/>
                <a:cs typeface="Courier New" pitchFamily="49" charset="0"/>
              </a:rPr>
              <a:t>jobOutput</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 </a:t>
            </a:r>
            <a:r>
              <a:rPr lang="en-US" sz="1600" b="1" dirty="0" err="1">
                <a:solidFill>
                  <a:schemeClr val="accent6"/>
                </a:solidFill>
                <a:latin typeface="Courier New" pitchFamily="49" charset="0"/>
                <a:cs typeface="Courier New" pitchFamily="49" charset="0"/>
              </a:rPr>
              <a:t>job</a:t>
            </a:r>
            <a:r>
              <a:rPr lang="en-US" sz="1600" dirty="0" err="1">
                <a:latin typeface="Courier New" pitchFamily="49" charset="0"/>
                <a:cs typeface="Courier New" pitchFamily="49" charset="0"/>
              </a:rPr>
              <a:t>.stdout.readlines</a:t>
            </a:r>
            <a:r>
              <a:rPr lang="en-US" sz="1600" dirty="0" smtClean="0">
                <a:latin typeface="Courier New" pitchFamily="49" charset="0"/>
                <a:cs typeface="Courier New" pitchFamily="49" charset="0"/>
              </a:rPr>
              <a:t>()</a:t>
            </a:r>
          </a:p>
          <a:p>
            <a:pPr marL="0" indent="0">
              <a:buNone/>
            </a:pPr>
            <a:r>
              <a:rPr lang="en-US" sz="1600" dirty="0">
                <a:solidFill>
                  <a:srgbClr val="0070C0"/>
                </a:solidFill>
                <a:latin typeface="Courier New" pitchFamily="49" charset="0"/>
                <a:cs typeface="Courier New" pitchFamily="49" charset="0"/>
              </a:rPr>
              <a:t>for</a:t>
            </a:r>
            <a:r>
              <a:rPr lang="en-US" sz="1600" dirty="0">
                <a:latin typeface="Courier New" pitchFamily="49" charset="0"/>
                <a:cs typeface="Courier New" pitchFamily="49" charset="0"/>
              </a:rPr>
              <a:t> line </a:t>
            </a:r>
            <a:r>
              <a:rPr lang="en-US" sz="1600" dirty="0">
                <a:solidFill>
                  <a:srgbClr val="0070C0"/>
                </a:solidFill>
                <a:latin typeface="Courier New" pitchFamily="49" charset="0"/>
                <a:cs typeface="Courier New" pitchFamily="49" charset="0"/>
              </a:rPr>
              <a:t>in</a:t>
            </a:r>
            <a:r>
              <a:rPr lang="en-US" sz="1600" dirty="0">
                <a:latin typeface="Courier New" pitchFamily="49" charset="0"/>
                <a:cs typeface="Courier New" pitchFamily="49" charset="0"/>
              </a:rPr>
              <a:t> </a:t>
            </a:r>
            <a:r>
              <a:rPr lang="en-US" sz="1600" dirty="0" err="1" smtClean="0">
                <a:latin typeface="Courier New" pitchFamily="49" charset="0"/>
                <a:cs typeface="Courier New" pitchFamily="49" charset="0"/>
              </a:rPr>
              <a:t>jobOutput</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a:solidFill>
                  <a:srgbClr val="0070C0"/>
                </a:solidFill>
                <a:latin typeface="Courier New" pitchFamily="49" charset="0"/>
                <a:cs typeface="Courier New" pitchFamily="49" charset="0"/>
              </a:rPr>
              <a:t>print</a:t>
            </a:r>
            <a:r>
              <a:rPr lang="en-US" sz="1600" dirty="0">
                <a:latin typeface="Courier New" pitchFamily="49" charset="0"/>
                <a:cs typeface="Courier New" pitchFamily="49" charset="0"/>
              </a:rPr>
              <a:t> line,</a:t>
            </a:r>
          </a:p>
          <a:p>
            <a:pPr marL="0" indent="0">
              <a:buNone/>
            </a:pPr>
            <a:endParaRPr lang="en-US" sz="1600" dirty="0" smtClean="0">
              <a:latin typeface="Courier New" pitchFamily="49" charset="0"/>
              <a:cs typeface="Courier New" pitchFamily="49" charset="0"/>
            </a:endParaRPr>
          </a:p>
          <a:p>
            <a:pPr marL="0" indent="0">
              <a:buNone/>
            </a:pPr>
            <a:r>
              <a:rPr lang="en-US" sz="1600" i="1" dirty="0" smtClean="0">
                <a:solidFill>
                  <a:schemeClr val="accent3"/>
                </a:solidFill>
                <a:latin typeface="Courier New" pitchFamily="49" charset="0"/>
                <a:cs typeface="Courier New" pitchFamily="49" charset="0"/>
              </a:rPr>
              <a:t># check for error and ensure that the script does not continue</a:t>
            </a:r>
          </a:p>
          <a:p>
            <a:pPr marL="0" indent="0">
              <a:buNone/>
            </a:pPr>
            <a:r>
              <a:rPr lang="en-US" sz="1600" i="1" dirty="0" smtClean="0">
                <a:solidFill>
                  <a:schemeClr val="accent3"/>
                </a:solidFill>
                <a:latin typeface="Courier New" pitchFamily="49" charset="0"/>
                <a:cs typeface="Courier New" pitchFamily="49" charset="0"/>
              </a:rPr>
              <a:t># until the command has finished executing.</a:t>
            </a:r>
          </a:p>
          <a:p>
            <a:pPr marL="0" indent="0">
              <a:buNone/>
            </a:pPr>
            <a:r>
              <a:rPr lang="en-US" sz="1600" dirty="0" smtClean="0">
                <a:latin typeface="Courier New" pitchFamily="49" charset="0"/>
                <a:cs typeface="Courier New" pitchFamily="49" charset="0"/>
              </a:rPr>
              <a:t>result </a:t>
            </a:r>
            <a:r>
              <a:rPr lang="en-US" sz="1600" dirty="0">
                <a:latin typeface="Courier New" pitchFamily="49" charset="0"/>
                <a:cs typeface="Courier New" pitchFamily="49" charset="0"/>
              </a:rPr>
              <a:t>= </a:t>
            </a:r>
            <a:r>
              <a:rPr lang="en-US" sz="1600" b="1" dirty="0" err="1">
                <a:solidFill>
                  <a:schemeClr val="accent6"/>
                </a:solidFill>
                <a:latin typeface="Courier New" pitchFamily="49" charset="0"/>
                <a:cs typeface="Courier New" pitchFamily="49" charset="0"/>
              </a:rPr>
              <a:t>job</a:t>
            </a:r>
            <a:r>
              <a:rPr lang="en-US" sz="1600" dirty="0" err="1">
                <a:latin typeface="Courier New" pitchFamily="49" charset="0"/>
                <a:cs typeface="Courier New" pitchFamily="49" charset="0"/>
              </a:rPr>
              <a:t>.wait</a:t>
            </a:r>
            <a:r>
              <a:rPr lang="en-US" sz="1600" dirty="0" smtClean="0">
                <a:latin typeface="Courier New" pitchFamily="49" charset="0"/>
                <a:cs typeface="Courier New" pitchFamily="49" charset="0"/>
              </a:rPr>
              <a:t>() </a:t>
            </a:r>
          </a:p>
          <a:p>
            <a:pPr marL="0" indent="0">
              <a:buNone/>
            </a:pPr>
            <a:r>
              <a:rPr lang="en-US" sz="1600" dirty="0" smtClean="0">
                <a:solidFill>
                  <a:srgbClr val="0070C0"/>
                </a:solidFill>
                <a:latin typeface="Courier New" pitchFamily="49" charset="0"/>
                <a:cs typeface="Courier New" pitchFamily="49" charset="0"/>
              </a:rPr>
              <a:t>if</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result != </a:t>
            </a:r>
            <a:r>
              <a:rPr lang="en-US" sz="1600" dirty="0">
                <a:solidFill>
                  <a:srgbClr val="FF0000"/>
                </a:solidFill>
                <a:latin typeface="Courier New" pitchFamily="49" charset="0"/>
                <a:cs typeface="Courier New" pitchFamily="49" charset="0"/>
              </a:rPr>
              <a:t>0</a:t>
            </a:r>
            <a:r>
              <a:rPr lang="en-US" sz="1600" dirty="0" smtClean="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   </a:t>
            </a:r>
            <a:r>
              <a:rPr lang="en-US" sz="1600" dirty="0" smtClean="0">
                <a:solidFill>
                  <a:srgbClr val="0070C0"/>
                </a:solidFill>
                <a:latin typeface="Courier New" pitchFamily="49" charset="0"/>
                <a:cs typeface="Courier New" pitchFamily="49" charset="0"/>
              </a:rPr>
              <a:t>print</a:t>
            </a:r>
            <a:r>
              <a:rPr lang="en-US" sz="1600" dirty="0" smtClean="0">
                <a:latin typeface="Courier New" pitchFamily="49" charset="0"/>
                <a:cs typeface="Courier New" pitchFamily="49" charset="0"/>
              </a:rPr>
              <a:t> </a:t>
            </a:r>
            <a:r>
              <a:rPr lang="en-US" sz="1600" dirty="0" smtClean="0">
                <a:solidFill>
                  <a:schemeClr val="tx1">
                    <a:lumMod val="50000"/>
                    <a:lumOff val="50000"/>
                  </a:schemeClr>
                </a:solidFill>
                <a:latin typeface="Courier New" pitchFamily="49" charset="0"/>
                <a:cs typeface="Courier New" pitchFamily="49" charset="0"/>
              </a:rPr>
              <a:t>"There was an error running the command."</a:t>
            </a:r>
            <a:endParaRPr lang="en-US" sz="1600" dirty="0">
              <a:solidFill>
                <a:schemeClr val="tx1">
                  <a:lumMod val="50000"/>
                  <a:lumOff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846489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r>
              <a:rPr lang="en-US" dirty="0" smtClean="0"/>
              <a:t> - in a custom function</a:t>
            </a:r>
            <a:endParaRPr lang="en-US" dirty="0"/>
          </a:p>
        </p:txBody>
      </p:sp>
      <p:sp>
        <p:nvSpPr>
          <p:cNvPr id="3" name="Content Placeholder 2"/>
          <p:cNvSpPr>
            <a:spLocks noGrp="1"/>
          </p:cNvSpPr>
          <p:nvPr>
            <p:ph idx="1"/>
          </p:nvPr>
        </p:nvSpPr>
        <p:spPr>
          <a:xfrm>
            <a:off x="304800" y="1600200"/>
            <a:ext cx="8534400" cy="4800600"/>
          </a:xfrm>
        </p:spPr>
        <p:txBody>
          <a:bodyPr>
            <a:noAutofit/>
          </a:bodyPr>
          <a:lstStyle/>
          <a:p>
            <a:pPr marL="0" indent="0" defTabSz="457200">
              <a:buNone/>
            </a:pPr>
            <a:r>
              <a:rPr lang="en-US" sz="1100" i="1" dirty="0">
                <a:solidFill>
                  <a:schemeClr val="accent3"/>
                </a:solidFill>
                <a:latin typeface="Courier New" pitchFamily="49" charset="0"/>
                <a:cs typeface="Courier New" pitchFamily="49" charset="0"/>
              </a:rPr>
              <a:t># </a:t>
            </a:r>
            <a:r>
              <a:rPr lang="en-US" sz="1100" i="1" dirty="0" smtClean="0">
                <a:solidFill>
                  <a:schemeClr val="accent3"/>
                </a:solidFill>
                <a:latin typeface="Courier New" pitchFamily="49" charset="0"/>
                <a:cs typeface="Courier New" pitchFamily="49" charset="0"/>
              </a:rPr>
              <a:t>A function that runs </a:t>
            </a:r>
            <a:r>
              <a:rPr lang="en-US" sz="1100" i="1" dirty="0">
                <a:solidFill>
                  <a:schemeClr val="accent3"/>
                </a:solidFill>
                <a:latin typeface="Courier New" pitchFamily="49" charset="0"/>
                <a:cs typeface="Courier New" pitchFamily="49" charset="0"/>
              </a:rPr>
              <a:t>the given command using the system </a:t>
            </a:r>
            <a:r>
              <a:rPr lang="en-US" sz="1100" i="1" dirty="0" smtClean="0">
                <a:solidFill>
                  <a:schemeClr val="accent3"/>
                </a:solidFill>
                <a:latin typeface="Courier New" pitchFamily="49" charset="0"/>
                <a:cs typeface="Courier New" pitchFamily="49" charset="0"/>
              </a:rPr>
              <a:t>shell.</a:t>
            </a:r>
          </a:p>
          <a:p>
            <a:pPr marL="0" indent="0" defTabSz="457200">
              <a:buNone/>
            </a:pPr>
            <a:r>
              <a:rPr lang="en-US" sz="1100" i="1" dirty="0" smtClean="0">
                <a:solidFill>
                  <a:schemeClr val="accent3"/>
                </a:solidFill>
                <a:latin typeface="Courier New" pitchFamily="49" charset="0"/>
                <a:cs typeface="Courier New" pitchFamily="49" charset="0"/>
              </a:rPr>
              <a:t># Returns the output of the command in a list, the result variable, and whether there was an error.</a:t>
            </a:r>
            <a:endParaRPr lang="en-US" sz="1100" i="1" dirty="0">
              <a:solidFill>
                <a:schemeClr val="accent3"/>
              </a:solidFill>
              <a:latin typeface="Courier New" pitchFamily="49" charset="0"/>
              <a:cs typeface="Courier New" pitchFamily="49" charset="0"/>
            </a:endParaRPr>
          </a:p>
          <a:p>
            <a:pPr marL="0" indent="0" defTabSz="457200">
              <a:buNone/>
            </a:pPr>
            <a:r>
              <a:rPr lang="en-US" sz="1100" dirty="0" err="1">
                <a:solidFill>
                  <a:srgbClr val="0070C0"/>
                </a:solidFill>
                <a:latin typeface="Courier New" pitchFamily="49" charset="0"/>
                <a:cs typeface="Courier New" pitchFamily="49" charset="0"/>
              </a:rPr>
              <a:t>def</a:t>
            </a:r>
            <a:r>
              <a:rPr lang="en-US" sz="1100" dirty="0">
                <a:latin typeface="Courier New" pitchFamily="49" charset="0"/>
                <a:cs typeface="Courier New" pitchFamily="49" charset="0"/>
              </a:rPr>
              <a:t> </a:t>
            </a:r>
            <a:r>
              <a:rPr lang="en-US" sz="1100" dirty="0" err="1">
                <a:solidFill>
                  <a:srgbClr val="D60093"/>
                </a:solidFill>
                <a:latin typeface="Courier New" pitchFamily="49" charset="0"/>
                <a:cs typeface="Courier New" pitchFamily="49" charset="0"/>
              </a:rPr>
              <a:t>run_command</a:t>
            </a:r>
            <a:r>
              <a:rPr lang="en-US" sz="1100" dirty="0">
                <a:latin typeface="Courier New" pitchFamily="49" charset="0"/>
                <a:cs typeface="Courier New" pitchFamily="49" charset="0"/>
              </a:rPr>
              <a:t>(command, verbose=</a:t>
            </a:r>
            <a:r>
              <a:rPr lang="en-US" sz="1100" dirty="0">
                <a:solidFill>
                  <a:srgbClr val="0070C0"/>
                </a:solidFill>
                <a:latin typeface="Courier New" pitchFamily="49" charset="0"/>
                <a:cs typeface="Courier New" pitchFamily="49" charset="0"/>
              </a:rPr>
              <a:t>False</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import</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subprocess</a:t>
            </a:r>
            <a:endParaRPr lang="en-US" sz="1100" dirty="0">
              <a:latin typeface="Courier New" pitchFamily="49" charset="0"/>
              <a:cs typeface="Courier New" pitchFamily="49" charset="0"/>
            </a:endParaRPr>
          </a:p>
          <a:p>
            <a:pPr marL="0" indent="0" defTabSz="457200">
              <a:buNone/>
            </a:pPr>
            <a:r>
              <a:rPr lang="en-US" sz="1100" dirty="0">
                <a:latin typeface="Courier New" pitchFamily="49" charset="0"/>
                <a:cs typeface="Courier New" pitchFamily="49" charset="0"/>
              </a:rPr>
              <a:t>	error = </a:t>
            </a:r>
            <a:r>
              <a:rPr lang="en-US" sz="1100" dirty="0">
                <a:solidFill>
                  <a:srgbClr val="0070C0"/>
                </a:solidFill>
                <a:latin typeface="Courier New" pitchFamily="49" charset="0"/>
                <a:cs typeface="Courier New" pitchFamily="49" charset="0"/>
              </a:rPr>
              <a:t>False</a:t>
            </a:r>
          </a:p>
          <a:p>
            <a:pPr marL="0" indent="0" defTabSz="457200">
              <a:buNone/>
            </a:pPr>
            <a:r>
              <a:rPr lang="en-US" sz="1100" dirty="0">
                <a:latin typeface="Courier New" pitchFamily="49" charset="0"/>
                <a:cs typeface="Courier New" pitchFamily="49" charset="0"/>
              </a:rPr>
              <a:t>	</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if</a:t>
            </a:r>
            <a:r>
              <a:rPr lang="en-US" sz="1100" dirty="0">
                <a:latin typeface="Courier New" pitchFamily="49" charset="0"/>
                <a:cs typeface="Courier New" pitchFamily="49" charset="0"/>
              </a:rPr>
              <a:t> verbose == </a:t>
            </a:r>
            <a:r>
              <a:rPr lang="en-US" sz="1100" dirty="0">
                <a:solidFill>
                  <a:srgbClr val="0070C0"/>
                </a:solidFill>
                <a:latin typeface="Courier New" pitchFamily="49" charset="0"/>
                <a:cs typeface="Courier New" pitchFamily="49" charset="0"/>
              </a:rPr>
              <a:t>True</a:t>
            </a:r>
            <a:r>
              <a:rPr lang="en-US" sz="1100" dirty="0">
                <a:latin typeface="Courier New" pitchFamily="49" charset="0"/>
                <a:cs typeface="Courier New" pitchFamily="49" charset="0"/>
              </a:rPr>
              <a:t>: </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print</a:t>
            </a:r>
            <a:r>
              <a:rPr lang="en-US" sz="1100" dirty="0">
                <a:latin typeface="Courier New" pitchFamily="49" charset="0"/>
                <a:cs typeface="Courier New" pitchFamily="49" charset="0"/>
              </a:rPr>
              <a:t> command</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print</a:t>
            </a: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a:t>
            </a:r>
            <a:endParaRPr lang="en-US" sz="1100" dirty="0">
              <a:latin typeface="Courier New" pitchFamily="49" charset="0"/>
              <a:cs typeface="Courier New" pitchFamily="49" charset="0"/>
            </a:endParaRPr>
          </a:p>
          <a:p>
            <a:pPr marL="0" indent="0" defTabSz="457200">
              <a:buNone/>
            </a:pPr>
            <a:r>
              <a:rPr lang="en-US" sz="1100" dirty="0">
                <a:latin typeface="Courier New" pitchFamily="49" charset="0"/>
                <a:cs typeface="Courier New" pitchFamily="49" charset="0"/>
              </a:rPr>
              <a:t>	</a:t>
            </a:r>
          </a:p>
          <a:p>
            <a:pPr marL="0" indent="0" defTabSz="457200">
              <a:buNone/>
            </a:pPr>
            <a:r>
              <a:rPr lang="en-US" sz="1100" dirty="0">
                <a:latin typeface="Courier New" pitchFamily="49" charset="0"/>
                <a:cs typeface="Courier New" pitchFamily="49" charset="0"/>
              </a:rPr>
              <a:t>	job = </a:t>
            </a:r>
            <a:r>
              <a:rPr lang="en-US" sz="1100" dirty="0" err="1" smtClean="0">
                <a:latin typeface="Courier New" pitchFamily="49" charset="0"/>
                <a:cs typeface="Courier New" pitchFamily="49" charset="0"/>
              </a:rPr>
              <a:t>subprocess.Popen</a:t>
            </a:r>
            <a:r>
              <a:rPr lang="en-US" sz="1100" dirty="0" smtClean="0">
                <a:latin typeface="Courier New" pitchFamily="49" charset="0"/>
                <a:cs typeface="Courier New" pitchFamily="49" charset="0"/>
              </a:rPr>
              <a:t>(command, shell=</a:t>
            </a:r>
            <a:r>
              <a:rPr lang="en-US" sz="1100" dirty="0" smtClean="0">
                <a:solidFill>
                  <a:srgbClr val="0070C0"/>
                </a:solidFill>
                <a:latin typeface="Courier New" pitchFamily="49" charset="0"/>
                <a:cs typeface="Courier New" pitchFamily="49" charset="0"/>
              </a:rPr>
              <a:t>True</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stdout</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subprocess.PIPE</a:t>
            </a:r>
            <a:r>
              <a:rPr lang="en-US" sz="1100" dirty="0" smtClean="0">
                <a:latin typeface="Courier New" pitchFamily="49" charset="0"/>
                <a:cs typeface="Courier New" pitchFamily="49" charset="0"/>
              </a:rPr>
              <a:t>, </a:t>
            </a:r>
            <a:r>
              <a:rPr lang="en-US" sz="1100" dirty="0" err="1" smtClean="0">
                <a:latin typeface="Courier New" pitchFamily="49" charset="0"/>
                <a:cs typeface="Courier New" pitchFamily="49" charset="0"/>
              </a:rPr>
              <a:t>stderr</a:t>
            </a:r>
            <a:r>
              <a:rPr lang="en-US" sz="1100" dirty="0" smtClean="0">
                <a:latin typeface="Courier New" pitchFamily="49" charset="0"/>
                <a:cs typeface="Courier New" pitchFamily="49" charset="0"/>
              </a:rPr>
              <a:t>=</a:t>
            </a:r>
            <a:r>
              <a:rPr lang="en-US" sz="1100" dirty="0" err="1" smtClean="0">
                <a:latin typeface="Courier New" pitchFamily="49" charset="0"/>
                <a:cs typeface="Courier New" pitchFamily="49" charset="0"/>
              </a:rPr>
              <a:t>subprocess.STDOUT</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jobOutput</a:t>
            </a:r>
            <a:r>
              <a:rPr lang="en-US" sz="1100" dirty="0">
                <a:latin typeface="Courier New" pitchFamily="49" charset="0"/>
                <a:cs typeface="Courier New" pitchFamily="49" charset="0"/>
              </a:rPr>
              <a:t> = []</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if</a:t>
            </a:r>
            <a:r>
              <a:rPr lang="en-US" sz="1100" dirty="0">
                <a:latin typeface="Courier New" pitchFamily="49" charset="0"/>
                <a:cs typeface="Courier New" pitchFamily="49" charset="0"/>
              </a:rPr>
              <a:t> verbose == </a:t>
            </a:r>
            <a:r>
              <a:rPr lang="en-US" sz="1100" dirty="0">
                <a:solidFill>
                  <a:srgbClr val="0070C0"/>
                </a:solidFill>
                <a:latin typeface="Courier New" pitchFamily="49" charset="0"/>
                <a:cs typeface="Courier New" pitchFamily="49" charset="0"/>
              </a:rPr>
              <a:t>True</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for</a:t>
            </a:r>
            <a:r>
              <a:rPr lang="en-US" sz="1100" dirty="0">
                <a:latin typeface="Courier New" pitchFamily="49" charset="0"/>
                <a:cs typeface="Courier New" pitchFamily="49" charset="0"/>
              </a:rPr>
              <a:t> line </a:t>
            </a:r>
            <a:r>
              <a:rPr lang="en-US" sz="1100" dirty="0">
                <a:solidFill>
                  <a:srgbClr val="0070C0"/>
                </a:solidFill>
                <a:latin typeface="Courier New" pitchFamily="49" charset="0"/>
                <a:cs typeface="Courier New" pitchFamily="49" charset="0"/>
              </a:rPr>
              <a:t>in</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job.stdout</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print</a:t>
            </a:r>
            <a:r>
              <a:rPr lang="en-US" sz="1100" dirty="0">
                <a:latin typeface="Courier New" pitchFamily="49" charset="0"/>
                <a:cs typeface="Courier New" pitchFamily="49" charset="0"/>
              </a:rPr>
              <a:t> </a:t>
            </a:r>
            <a:r>
              <a:rPr lang="en-US" sz="1100" dirty="0" smtClean="0">
                <a:latin typeface="Courier New" pitchFamily="49" charset="0"/>
                <a:cs typeface="Courier New" pitchFamily="49" charset="0"/>
              </a:rPr>
              <a:t>"   ", </a:t>
            </a:r>
            <a:r>
              <a:rPr lang="en-US" sz="1100" dirty="0">
                <a:latin typeface="Courier New" pitchFamily="49" charset="0"/>
                <a:cs typeface="Courier New" pitchFamily="49" charset="0"/>
              </a:rPr>
              <a:t>line,</a:t>
            </a:r>
          </a:p>
          <a:p>
            <a:pPr marL="0" indent="0" defTabSz="45720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jobOutput.append</a:t>
            </a:r>
            <a:r>
              <a:rPr lang="en-US" sz="1100" dirty="0">
                <a:latin typeface="Courier New" pitchFamily="49" charset="0"/>
                <a:cs typeface="Courier New" pitchFamily="49" charset="0"/>
              </a:rPr>
              <a:t>(line)</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else:</a:t>
            </a:r>
          </a:p>
          <a:p>
            <a:pPr marL="0" indent="0" defTabSz="457200">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jobOutput</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job.stdout.readlines</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result = </a:t>
            </a:r>
            <a:r>
              <a:rPr lang="en-US" sz="1100" dirty="0" err="1">
                <a:latin typeface="Courier New" pitchFamily="49" charset="0"/>
                <a:cs typeface="Courier New" pitchFamily="49" charset="0"/>
              </a:rPr>
              <a:t>job.wait</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if</a:t>
            </a:r>
            <a:r>
              <a:rPr lang="en-US" sz="1100" dirty="0">
                <a:latin typeface="Courier New" pitchFamily="49" charset="0"/>
                <a:cs typeface="Courier New" pitchFamily="49" charset="0"/>
              </a:rPr>
              <a:t> result != </a:t>
            </a:r>
            <a:r>
              <a:rPr lang="en-US" sz="1100" dirty="0">
                <a:solidFill>
                  <a:srgbClr val="FF0000"/>
                </a:solidFill>
                <a:latin typeface="Courier New" pitchFamily="49" charset="0"/>
                <a:cs typeface="Courier New" pitchFamily="49" charset="0"/>
              </a:rPr>
              <a:t>0</a:t>
            </a:r>
            <a:r>
              <a:rPr lang="en-US" sz="1100" dirty="0">
                <a:latin typeface="Courier New" pitchFamily="49" charset="0"/>
                <a:cs typeface="Courier New" pitchFamily="49" charset="0"/>
              </a:rPr>
              <a:t>:</a:t>
            </a:r>
          </a:p>
          <a:p>
            <a:pPr marL="0" indent="0" defTabSz="457200">
              <a:buNone/>
            </a:pPr>
            <a:r>
              <a:rPr lang="en-US" sz="1100" dirty="0">
                <a:latin typeface="Courier New" pitchFamily="49" charset="0"/>
                <a:cs typeface="Courier New" pitchFamily="49" charset="0"/>
              </a:rPr>
              <a:t>		error = </a:t>
            </a:r>
            <a:r>
              <a:rPr lang="en-US" sz="1100" dirty="0">
                <a:solidFill>
                  <a:srgbClr val="0070C0"/>
                </a:solidFill>
                <a:latin typeface="Courier New" pitchFamily="49" charset="0"/>
                <a:cs typeface="Courier New" pitchFamily="49" charset="0"/>
              </a:rPr>
              <a:t>True</a:t>
            </a:r>
          </a:p>
          <a:p>
            <a:pPr marL="0" indent="0" defTabSz="457200">
              <a:buNone/>
            </a:pPr>
            <a:r>
              <a:rPr lang="en-US" sz="1100" dirty="0">
                <a:latin typeface="Courier New" pitchFamily="49" charset="0"/>
                <a:cs typeface="Courier New" pitchFamily="49" charset="0"/>
              </a:rPr>
              <a:t>	</a:t>
            </a:r>
          </a:p>
          <a:p>
            <a:pPr marL="0" indent="0" defTabSz="457200">
              <a:buNone/>
            </a:pPr>
            <a:r>
              <a:rPr lang="en-US" sz="1100" dirty="0">
                <a:latin typeface="Courier New" pitchFamily="49" charset="0"/>
                <a:cs typeface="Courier New" pitchFamily="49" charset="0"/>
              </a:rPr>
              <a:t>	</a:t>
            </a:r>
            <a:r>
              <a:rPr lang="en-US" sz="1100" dirty="0">
                <a:solidFill>
                  <a:srgbClr val="0070C0"/>
                </a:solidFill>
                <a:latin typeface="Courier New" pitchFamily="49" charset="0"/>
                <a:cs typeface="Courier New" pitchFamily="49" charset="0"/>
              </a:rPr>
              <a:t>return</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jobOutput</a:t>
            </a:r>
            <a:r>
              <a:rPr lang="en-US" sz="1100" dirty="0">
                <a:latin typeface="Courier New" pitchFamily="49" charset="0"/>
                <a:cs typeface="Courier New" pitchFamily="49" charset="0"/>
              </a:rPr>
              <a:t>, result, error)</a:t>
            </a:r>
          </a:p>
        </p:txBody>
      </p:sp>
      <p:sp>
        <p:nvSpPr>
          <p:cNvPr id="4" name="Rectangle 3"/>
          <p:cNvSpPr/>
          <p:nvPr/>
        </p:nvSpPr>
        <p:spPr>
          <a:xfrm>
            <a:off x="6096000" y="1371600"/>
            <a:ext cx="2666114" cy="369332"/>
          </a:xfrm>
          <a:prstGeom prst="rect">
            <a:avLst/>
          </a:prstGeom>
          <a:ln>
            <a:solidFill>
              <a:schemeClr val="tx1"/>
            </a:solidFill>
          </a:ln>
        </p:spPr>
        <p:txBody>
          <a:bodyPr wrap="none">
            <a:spAutoFit/>
          </a:bodyPr>
          <a:lstStyle/>
          <a:p>
            <a:pPr algn="ctr"/>
            <a:r>
              <a:rPr lang="en-US" dirty="0" smtClean="0">
                <a:latin typeface="Courier New" pitchFamily="49" charset="0"/>
                <a:cs typeface="Courier New" pitchFamily="49" charset="0"/>
              </a:rPr>
              <a:t>(in useful_fns.py)</a:t>
            </a:r>
            <a:endParaRPr lang="en-US" dirty="0"/>
          </a:p>
        </p:txBody>
      </p:sp>
    </p:spTree>
    <p:extLst>
      <p:ext uri="{BB962C8B-B14F-4D97-AF65-F5344CB8AC3E}">
        <p14:creationId xmlns:p14="http://schemas.microsoft.com/office/powerpoint/2010/main" val="29046090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r>
              <a:rPr lang="en-US" dirty="0" smtClean="0"/>
              <a:t> - in a custom function</a:t>
            </a:r>
            <a:endParaRPr lang="en-US" dirty="0"/>
          </a:p>
        </p:txBody>
      </p:sp>
      <p:sp>
        <p:nvSpPr>
          <p:cNvPr id="3" name="Content Placeholder 2"/>
          <p:cNvSpPr>
            <a:spLocks noGrp="1"/>
          </p:cNvSpPr>
          <p:nvPr>
            <p:ph idx="1"/>
          </p:nvPr>
        </p:nvSpPr>
        <p:spPr>
          <a:xfrm>
            <a:off x="304800" y="1600200"/>
            <a:ext cx="8534400" cy="4800600"/>
          </a:xfrm>
        </p:spPr>
        <p:txBody>
          <a:bodyPr>
            <a:noAutofit/>
          </a:bodyPr>
          <a:lstStyle/>
          <a:p>
            <a:pPr marL="0" indent="0" defTabSz="457200">
              <a:buNone/>
            </a:pPr>
            <a:r>
              <a:rPr lang="en-US" sz="1400" i="1" dirty="0">
                <a:solidFill>
                  <a:schemeClr val="accent3"/>
                </a:solidFill>
                <a:latin typeface="Courier New" pitchFamily="49" charset="0"/>
                <a:cs typeface="Courier New" pitchFamily="49" charset="0"/>
              </a:rPr>
              <a:t># </a:t>
            </a:r>
            <a:r>
              <a:rPr lang="en-US" sz="1400" i="1" dirty="0" smtClean="0">
                <a:solidFill>
                  <a:schemeClr val="accent3"/>
                </a:solidFill>
                <a:latin typeface="Courier New" pitchFamily="49" charset="0"/>
                <a:cs typeface="Courier New" pitchFamily="49" charset="0"/>
              </a:rPr>
              <a:t>Using the custom function in another script:</a:t>
            </a:r>
          </a:p>
          <a:p>
            <a:pPr marL="0" indent="0" defTabSz="457200">
              <a:buNone/>
            </a:pPr>
            <a:r>
              <a:rPr lang="en-US" sz="1400" dirty="0" smtClean="0">
                <a:solidFill>
                  <a:srgbClr val="0070C0"/>
                </a:solidFill>
                <a:latin typeface="Courier New" pitchFamily="49" charset="0"/>
                <a:cs typeface="Courier New" pitchFamily="49" charset="0"/>
              </a:rPr>
              <a:t>import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useful_fns</a:t>
            </a:r>
            <a:r>
              <a:rPr lang="en-US" sz="1400" dirty="0" smtClean="0">
                <a:latin typeface="Courier New" pitchFamily="49" charset="0"/>
                <a:cs typeface="Courier New" pitchFamily="49" charset="0"/>
              </a:rPr>
              <a:t> </a:t>
            </a:r>
            <a:r>
              <a:rPr lang="en-US" sz="1400" dirty="0" smtClean="0">
                <a:solidFill>
                  <a:srgbClr val="0070C0"/>
                </a:solidFill>
                <a:latin typeface="Courier New" pitchFamily="49" charset="0"/>
                <a:cs typeface="Courier New" pitchFamily="49" charset="0"/>
              </a:rPr>
              <a:t>as</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uf</a:t>
            </a:r>
            <a:endParaRPr lang="en-US" sz="1400" dirty="0" smtClean="0">
              <a:latin typeface="Courier New" pitchFamily="49" charset="0"/>
              <a:cs typeface="Courier New" pitchFamily="49" charset="0"/>
            </a:endParaRPr>
          </a:p>
          <a:p>
            <a:pPr marL="0" indent="0" defTabSz="457200">
              <a:buNone/>
            </a:pPr>
            <a:endParaRPr lang="en-US" sz="1400" dirty="0" smtClean="0">
              <a:latin typeface="Courier New" pitchFamily="49" charset="0"/>
              <a:cs typeface="Courier New" pitchFamily="49" charset="0"/>
            </a:endParaRPr>
          </a:p>
          <a:p>
            <a:pPr marL="0" indent="0">
              <a:buNone/>
            </a:pPr>
            <a:r>
              <a:rPr lang="en-US" sz="1400" dirty="0" smtClean="0">
                <a:latin typeface="Courier New" pitchFamily="49" charset="0"/>
                <a:cs typeface="Courier New" pitchFamily="49" charset="0"/>
              </a:rPr>
              <a:t>command </a:t>
            </a:r>
            <a:r>
              <a:rPr lang="en-US" sz="1400" dirty="0">
                <a:latin typeface="Courier New" pitchFamily="49" charset="0"/>
                <a:cs typeface="Courier New" pitchFamily="49" charset="0"/>
              </a:rPr>
              <a:t>= </a:t>
            </a:r>
            <a:r>
              <a:rPr lang="en-US" sz="1400" dirty="0" smtClean="0">
                <a:solidFill>
                  <a:schemeClr val="tx1">
                    <a:lumMod val="50000"/>
                    <a:lumOff val="50000"/>
                  </a:schemeClr>
                </a:solidFill>
                <a:latin typeface="Courier New" pitchFamily="49" charset="0"/>
                <a:cs typeface="Courier New" pitchFamily="49" charset="0"/>
              </a:rPr>
              <a:t>"</a:t>
            </a:r>
            <a:r>
              <a:rPr lang="en-US" sz="1400" dirty="0" err="1" smtClean="0">
                <a:solidFill>
                  <a:schemeClr val="tx1">
                    <a:lumMod val="50000"/>
                    <a:lumOff val="50000"/>
                  </a:schemeClr>
                </a:solidFill>
                <a:latin typeface="Courier New" pitchFamily="49" charset="0"/>
                <a:cs typeface="Courier New" pitchFamily="49" charset="0"/>
              </a:rPr>
              <a:t>blastn</a:t>
            </a:r>
            <a:r>
              <a:rPr lang="en-US" sz="1400" dirty="0" smtClean="0">
                <a:solidFill>
                  <a:schemeClr val="tx1">
                    <a:lumMod val="50000"/>
                    <a:lumOff val="50000"/>
                  </a:schemeClr>
                </a:solidFill>
                <a:latin typeface="Courier New" pitchFamily="49" charset="0"/>
                <a:cs typeface="Courier New" pitchFamily="49" charset="0"/>
              </a:rPr>
              <a:t> </a:t>
            </a:r>
            <a:r>
              <a:rPr lang="en-US" sz="1400" dirty="0">
                <a:solidFill>
                  <a:schemeClr val="tx1">
                    <a:lumMod val="50000"/>
                    <a:lumOff val="50000"/>
                  </a:schemeClr>
                </a:solidFill>
                <a:latin typeface="Courier New" pitchFamily="49" charset="0"/>
                <a:cs typeface="Courier New" pitchFamily="49" charset="0"/>
              </a:rPr>
              <a:t>-query seq1.fasta -</a:t>
            </a:r>
            <a:r>
              <a:rPr lang="en-US" sz="1400" dirty="0" err="1">
                <a:solidFill>
                  <a:schemeClr val="tx1">
                    <a:lumMod val="50000"/>
                    <a:lumOff val="50000"/>
                  </a:schemeClr>
                </a:solidFill>
                <a:latin typeface="Courier New" pitchFamily="49" charset="0"/>
                <a:cs typeface="Courier New" pitchFamily="49" charset="0"/>
              </a:rPr>
              <a:t>db</a:t>
            </a:r>
            <a:r>
              <a:rPr lang="en-US" sz="1400" dirty="0">
                <a:solidFill>
                  <a:schemeClr val="tx1">
                    <a:lumMod val="50000"/>
                    <a:lumOff val="50000"/>
                  </a:schemeClr>
                </a:solidFill>
                <a:latin typeface="Courier New" pitchFamily="49" charset="0"/>
                <a:cs typeface="Courier New" pitchFamily="49" charset="0"/>
              </a:rPr>
              <a:t> </a:t>
            </a:r>
            <a:r>
              <a:rPr lang="en-US" sz="1400" dirty="0" err="1" smtClean="0">
                <a:solidFill>
                  <a:schemeClr val="tx1">
                    <a:lumMod val="50000"/>
                    <a:lumOff val="50000"/>
                  </a:schemeClr>
                </a:solidFill>
                <a:latin typeface="Courier New" pitchFamily="49" charset="0"/>
                <a:cs typeface="Courier New" pitchFamily="49" charset="0"/>
              </a:rPr>
              <a:t>refseq_rna</a:t>
            </a:r>
            <a:r>
              <a:rPr lang="en-US" sz="1400" dirty="0" smtClean="0">
                <a:solidFill>
                  <a:schemeClr val="tx1">
                    <a:lumMod val="50000"/>
                    <a:lumOff val="50000"/>
                  </a:schemeClr>
                </a:solidFill>
                <a:latin typeface="Courier New" pitchFamily="49" charset="0"/>
                <a:cs typeface="Courier New" pitchFamily="49" charset="0"/>
              </a:rPr>
              <a:t>"</a:t>
            </a:r>
          </a:p>
          <a:p>
            <a:pPr marL="0" indent="0">
              <a:buNone/>
            </a:pPr>
            <a:r>
              <a:rPr lang="en-US" sz="1400" dirty="0" smtClean="0">
                <a:latin typeface="Courier New" pitchFamily="49" charset="0"/>
                <a:cs typeface="Courier New" pitchFamily="49" charset="0"/>
              </a:rPr>
              <a:t>(output, result, error) = </a:t>
            </a:r>
            <a:r>
              <a:rPr lang="en-US" sz="1400" dirty="0" err="1" smtClean="0">
                <a:latin typeface="Courier New" pitchFamily="49" charset="0"/>
                <a:cs typeface="Courier New" pitchFamily="49" charset="0"/>
              </a:rPr>
              <a:t>uf.run_command</a:t>
            </a:r>
            <a:r>
              <a:rPr lang="en-US" sz="1400" dirty="0" smtClean="0">
                <a:latin typeface="Courier New" pitchFamily="49" charset="0"/>
                <a:cs typeface="Courier New" pitchFamily="49" charset="0"/>
              </a:rPr>
              <a:t>(command, verbose=</a:t>
            </a:r>
            <a:r>
              <a:rPr lang="en-US" sz="1400" dirty="0" smtClean="0">
                <a:solidFill>
                  <a:srgbClr val="0070C0"/>
                </a:solidFill>
                <a:latin typeface="Courier New" pitchFamily="49" charset="0"/>
                <a:cs typeface="Courier New" pitchFamily="49" charset="0"/>
              </a:rPr>
              <a:t>True</a:t>
            </a:r>
            <a:r>
              <a:rPr lang="en-US" sz="1400" dirty="0" smtClean="0">
                <a:latin typeface="Courier New" pitchFamily="49" charset="0"/>
                <a:cs typeface="Courier New" pitchFamily="49" charset="0"/>
              </a:rPr>
              <a:t>)</a:t>
            </a:r>
          </a:p>
          <a:p>
            <a:pPr marL="0" indent="0">
              <a:buNone/>
            </a:pPr>
            <a:endParaRPr lang="en-US" sz="1400" dirty="0" smtClean="0">
              <a:latin typeface="Courier New" pitchFamily="49" charset="0"/>
              <a:cs typeface="Courier New" pitchFamily="49" charset="0"/>
            </a:endParaRPr>
          </a:p>
          <a:p>
            <a:pPr marL="0" indent="0">
              <a:buNone/>
            </a:pPr>
            <a:r>
              <a:rPr lang="en-US" sz="1400" i="1" dirty="0" smtClean="0">
                <a:solidFill>
                  <a:schemeClr val="accent3"/>
                </a:solidFill>
                <a:latin typeface="Courier New" pitchFamily="49" charset="0"/>
                <a:cs typeface="Courier New" pitchFamily="49" charset="0"/>
              </a:rPr>
              <a:t># check for error</a:t>
            </a:r>
          </a:p>
          <a:p>
            <a:pPr marL="0" indent="0">
              <a:buNone/>
            </a:pPr>
            <a:r>
              <a:rPr lang="en-US" sz="1400" dirty="0" smtClean="0">
                <a:solidFill>
                  <a:srgbClr val="0070C0"/>
                </a:solidFill>
                <a:latin typeface="Courier New" pitchFamily="49" charset="0"/>
                <a:cs typeface="Courier New" pitchFamily="49" charset="0"/>
              </a:rPr>
              <a:t>if</a:t>
            </a:r>
            <a:r>
              <a:rPr lang="en-US" sz="1400" dirty="0" smtClean="0">
                <a:latin typeface="Courier New" pitchFamily="49" charset="0"/>
                <a:cs typeface="Courier New" pitchFamily="49" charset="0"/>
              </a:rPr>
              <a:t> error:</a:t>
            </a:r>
          </a:p>
          <a:p>
            <a:pPr marL="0" indent="0" defTabSz="457200">
              <a:buNone/>
            </a:pPr>
            <a:r>
              <a:rPr lang="en-US" sz="1400" dirty="0" smtClean="0">
                <a:latin typeface="Courier New" pitchFamily="49" charset="0"/>
                <a:cs typeface="Courier New" pitchFamily="49" charset="0"/>
              </a:rPr>
              <a:t>	</a:t>
            </a:r>
            <a:r>
              <a:rPr lang="en-US" sz="1400" dirty="0" smtClean="0">
                <a:solidFill>
                  <a:srgbClr val="0070C0"/>
                </a:solidFill>
                <a:latin typeface="Courier New" pitchFamily="49" charset="0"/>
                <a:cs typeface="Courier New" pitchFamily="49" charset="0"/>
              </a:rPr>
              <a:t>print</a:t>
            </a:r>
            <a:r>
              <a:rPr lang="en-US" sz="1400" dirty="0" smtClean="0">
                <a:latin typeface="Courier New" pitchFamily="49" charset="0"/>
                <a:cs typeface="Courier New" pitchFamily="49" charset="0"/>
              </a:rPr>
              <a:t> "Error running command:", command</a:t>
            </a:r>
          </a:p>
          <a:p>
            <a:pPr marL="0" indent="0" defTabSz="457200">
              <a:buNone/>
            </a:pPr>
            <a:r>
              <a:rPr lang="en-US" sz="1400" dirty="0" smtClean="0">
                <a:latin typeface="Courier New" pitchFamily="49" charset="0"/>
                <a:cs typeface="Courier New" pitchFamily="49" charset="0"/>
              </a:rPr>
              <a:t>	</a:t>
            </a:r>
            <a:r>
              <a:rPr lang="en-US" sz="1400" dirty="0" smtClean="0">
                <a:solidFill>
                  <a:srgbClr val="0070C0"/>
                </a:solidFill>
                <a:latin typeface="Courier New" pitchFamily="49" charset="0"/>
                <a:cs typeface="Courier New" pitchFamily="49" charset="0"/>
              </a:rPr>
              <a:t>print</a:t>
            </a:r>
            <a:r>
              <a:rPr lang="en-US" sz="1400" dirty="0" smtClean="0">
                <a:latin typeface="Courier New" pitchFamily="49" charset="0"/>
                <a:cs typeface="Courier New" pitchFamily="49" charset="0"/>
              </a:rPr>
              <a:t> "Exiting."</a:t>
            </a:r>
          </a:p>
          <a:p>
            <a:pPr marL="0" indent="0" defTabSz="457200">
              <a:buNone/>
            </a:pP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sys.exit</a:t>
            </a:r>
            <a:r>
              <a:rPr lang="en-US" sz="1400" dirty="0" smtClean="0">
                <a:latin typeface="Courier New" pitchFamily="49" charset="0"/>
                <a:cs typeface="Courier New" pitchFamily="49" charset="0"/>
              </a:rPr>
              <a:t>()</a:t>
            </a:r>
          </a:p>
          <a:p>
            <a:pPr marL="0" indent="0" defTabSz="457200">
              <a:buNone/>
            </a:pPr>
            <a:endParaRPr lang="en-US" sz="1400" dirty="0" smtClean="0">
              <a:latin typeface="Courier New" pitchFamily="49" charset="0"/>
              <a:cs typeface="Courier New" pitchFamily="49" charset="0"/>
            </a:endParaRPr>
          </a:p>
          <a:p>
            <a:pPr marL="0" indent="0" defTabSz="457200">
              <a:buNone/>
            </a:pPr>
            <a:r>
              <a:rPr lang="en-US" sz="1400" i="1" dirty="0" smtClean="0">
                <a:solidFill>
                  <a:schemeClr val="accent3"/>
                </a:solidFill>
                <a:latin typeface="Courier New" pitchFamily="49" charset="0"/>
                <a:cs typeface="Courier New" pitchFamily="49" charset="0"/>
              </a:rPr>
              <a:t># use output, or whatever</a:t>
            </a:r>
            <a:endParaRPr lang="en-US" sz="1400" i="1" dirty="0">
              <a:solidFill>
                <a:schemeClr val="accent3"/>
              </a:solidFill>
              <a:latin typeface="Courier New" pitchFamily="49" charset="0"/>
              <a:cs typeface="Courier New" pitchFamily="49" charset="0"/>
            </a:endParaRPr>
          </a:p>
          <a:p>
            <a:pPr marL="0" indent="0" defTabSz="457200">
              <a:buNone/>
            </a:pPr>
            <a:r>
              <a:rPr lang="en-US" sz="1400" dirty="0" smtClean="0">
                <a:solidFill>
                  <a:srgbClr val="0070C0"/>
                </a:solidFill>
                <a:latin typeface="Courier New" pitchFamily="49" charset="0"/>
                <a:cs typeface="Courier New" pitchFamily="49" charset="0"/>
              </a:rPr>
              <a:t>for</a:t>
            </a:r>
            <a:r>
              <a:rPr lang="en-US" sz="1400" dirty="0" smtClean="0">
                <a:latin typeface="Courier New" pitchFamily="49" charset="0"/>
                <a:cs typeface="Courier New" pitchFamily="49" charset="0"/>
              </a:rPr>
              <a:t> line </a:t>
            </a:r>
            <a:r>
              <a:rPr lang="en-US" sz="1400" dirty="0" smtClean="0">
                <a:solidFill>
                  <a:srgbClr val="0070C0"/>
                </a:solidFill>
                <a:latin typeface="Courier New" pitchFamily="49" charset="0"/>
                <a:cs typeface="Courier New" pitchFamily="49" charset="0"/>
              </a:rPr>
              <a:t>in</a:t>
            </a:r>
            <a:r>
              <a:rPr lang="en-US" sz="1400" dirty="0" smtClean="0">
                <a:latin typeface="Courier New" pitchFamily="49" charset="0"/>
                <a:cs typeface="Courier New" pitchFamily="49" charset="0"/>
              </a:rPr>
              <a:t> output:</a:t>
            </a:r>
          </a:p>
          <a:p>
            <a:pPr marL="0" indent="0" defTabSz="457200">
              <a:buNone/>
            </a:pP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268320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subprocess</a:t>
            </a:r>
            <a:r>
              <a:rPr lang="en-US" dirty="0" smtClean="0"/>
              <a:t> - a warning</a:t>
            </a:r>
            <a:endParaRPr lang="en-US" dirty="0"/>
          </a:p>
        </p:txBody>
      </p:sp>
      <p:sp>
        <p:nvSpPr>
          <p:cNvPr id="3" name="Content Placeholder 2"/>
          <p:cNvSpPr>
            <a:spLocks noGrp="1"/>
          </p:cNvSpPr>
          <p:nvPr>
            <p:ph idx="1"/>
          </p:nvPr>
        </p:nvSpPr>
        <p:spPr>
          <a:xfrm>
            <a:off x="457200" y="5486400"/>
            <a:ext cx="8229600" cy="944563"/>
          </a:xfrm>
        </p:spPr>
        <p:txBody>
          <a:bodyPr>
            <a:normAutofit fontScale="62500" lnSpcReduction="20000"/>
          </a:bodyPr>
          <a:lstStyle/>
          <a:p>
            <a:pPr marL="0" indent="0">
              <a:buNone/>
            </a:pPr>
            <a:r>
              <a:rPr lang="en-US" sz="2000" dirty="0" smtClean="0"/>
              <a:t>If you set shell = True, this executes the command using the shell. This is good because it lets us do more things, but it's potentially dangerous because it essentially opens up a way for someone to run malicious shell commands (like in the example above, a command to delete all of your files...). Should you worry about this? Probably not, UNLESS you plan to run code </a:t>
            </a:r>
            <a:r>
              <a:rPr lang="en-US" sz="2000" b="1" dirty="0" smtClean="0"/>
              <a:t>on your computer/server that accepts input from strangers over the internet</a:t>
            </a:r>
            <a:r>
              <a:rPr lang="en-US" sz="2000" dirty="0" smtClean="0"/>
              <a:t>. If you're just running the code yourself, or letting other people run the code on their own computers themselves, this is a non-issue.</a:t>
            </a: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1847850"/>
            <a:ext cx="768667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6824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2e. time</a:t>
            </a:r>
            <a:endParaRPr lang="en-US" dirty="0">
              <a:latin typeface="Calibri Light" panose="020F0302020204030204" pitchFamily="34" charset="0"/>
            </a:endParaRPr>
          </a:p>
        </p:txBody>
      </p:sp>
    </p:spTree>
    <p:extLst>
      <p:ext uri="{BB962C8B-B14F-4D97-AF65-F5344CB8AC3E}">
        <p14:creationId xmlns:p14="http://schemas.microsoft.com/office/powerpoint/2010/main" val="3154741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Purpose: </a:t>
            </a:r>
            <a:r>
              <a:rPr lang="en-US" dirty="0" smtClean="0"/>
              <a:t>Get the current system time. Can be used to time your code. </a:t>
            </a:r>
          </a:p>
          <a:p>
            <a:pPr marL="0" indent="0">
              <a:buNone/>
            </a:pPr>
            <a:r>
              <a:rPr lang="en-US" b="1" dirty="0" smtClean="0"/>
              <a:t>Example:</a:t>
            </a:r>
          </a:p>
          <a:p>
            <a:pPr marL="0" indent="0">
              <a:buNone/>
            </a:pPr>
            <a:r>
              <a:rPr lang="en-US" sz="1800" b="1" dirty="0">
                <a:latin typeface="Courier New" pitchFamily="49" charset="0"/>
                <a:cs typeface="Courier New" pitchFamily="49" charset="0"/>
              </a:rPr>
              <a:t>	</a:t>
            </a:r>
            <a:r>
              <a:rPr lang="en-US" sz="1800" dirty="0" smtClean="0">
                <a:solidFill>
                  <a:srgbClr val="0070C0"/>
                </a:solidFill>
                <a:latin typeface="Courier New" pitchFamily="49" charset="0"/>
                <a:cs typeface="Courier New" pitchFamily="49" charset="0"/>
              </a:rPr>
              <a:t>import</a:t>
            </a:r>
            <a:r>
              <a:rPr lang="en-US" sz="1800" dirty="0" smtClean="0">
                <a:latin typeface="Courier New" pitchFamily="49" charset="0"/>
                <a:cs typeface="Courier New" pitchFamily="49" charset="0"/>
              </a:rPr>
              <a:t> time</a:t>
            </a:r>
          </a:p>
          <a:p>
            <a:pPr marL="0" indent="0">
              <a:buNone/>
            </a:pPr>
            <a:endParaRPr lang="en-US" sz="1800" b="1" dirty="0" smtClean="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	</a:t>
            </a:r>
            <a:r>
              <a:rPr lang="en-US" sz="1800" dirty="0" err="1" smtClean="0">
                <a:latin typeface="Courier New" pitchFamily="49" charset="0"/>
                <a:cs typeface="Courier New" pitchFamily="49" charset="0"/>
              </a:rPr>
              <a:t>startTime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time.time</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i="1" dirty="0" smtClean="0">
                <a:solidFill>
                  <a:schemeClr val="bg1">
                    <a:lumMod val="50000"/>
                  </a:schemeClr>
                </a:solidFill>
                <a:latin typeface="Courier New" pitchFamily="49" charset="0"/>
                <a:cs typeface="Courier New" pitchFamily="49" charset="0"/>
              </a:rPr>
              <a:t>...some code...</a:t>
            </a:r>
          </a:p>
          <a:p>
            <a:pPr marL="0" indent="0">
              <a:buNone/>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endTime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time.time</a:t>
            </a:r>
            <a:r>
              <a:rPr lang="en-US" sz="1800" dirty="0" smtClean="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smtClean="0">
                <a:latin typeface="Courier New" pitchFamily="49" charset="0"/>
                <a:cs typeface="Courier New" pitchFamily="49" charset="0"/>
              </a:rPr>
              <a:t>elapsedTime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endTime</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startTime</a:t>
            </a:r>
            <a:endParaRPr lang="en-US" sz="1800" dirty="0" smtClean="0">
              <a:latin typeface="Courier New" pitchFamily="49" charset="0"/>
              <a:cs typeface="Courier New" pitchFamily="49" charset="0"/>
            </a:endParaRPr>
          </a:p>
          <a:p>
            <a:pPr marL="0" indent="0">
              <a:buNone/>
            </a:pPr>
            <a:endParaRPr lang="en-US" dirty="0" smtClean="0"/>
          </a:p>
          <a:p>
            <a:pPr marL="0" indent="0">
              <a:buNone/>
            </a:pPr>
            <a:r>
              <a:rPr lang="en-US" sz="2400" b="1" dirty="0" smtClean="0"/>
              <a:t>More info:</a:t>
            </a:r>
          </a:p>
          <a:p>
            <a:pPr marL="0" indent="0">
              <a:buNone/>
            </a:pPr>
            <a:r>
              <a:rPr lang="en-US" sz="2400" dirty="0" smtClean="0">
                <a:hlinkClick r:id="rId3"/>
              </a:rPr>
              <a:t>http</a:t>
            </a:r>
            <a:r>
              <a:rPr lang="en-US" sz="2400" dirty="0">
                <a:hlinkClick r:id="rId3"/>
              </a:rPr>
              <a:t>://</a:t>
            </a:r>
            <a:r>
              <a:rPr lang="en-US" sz="2400" dirty="0" smtClean="0">
                <a:hlinkClick r:id="rId3"/>
              </a:rPr>
              <a:t>docs.python.org/2/library/time.html</a:t>
            </a:r>
            <a:endParaRPr lang="en-US" sz="2400" dirty="0" smtClean="0"/>
          </a:p>
        </p:txBody>
      </p:sp>
      <p:sp>
        <p:nvSpPr>
          <p:cNvPr id="7" name="Rectangle 6"/>
          <p:cNvSpPr/>
          <p:nvPr/>
        </p:nvSpPr>
        <p:spPr>
          <a:xfrm>
            <a:off x="6172200" y="5029200"/>
            <a:ext cx="2722133" cy="1646605"/>
          </a:xfrm>
          <a:prstGeom prst="rect">
            <a:avLst/>
          </a:prstGeom>
          <a:solidFill>
            <a:schemeClr val="bg2"/>
          </a:solidFill>
          <a:ln>
            <a:solidFill>
              <a:schemeClr val="tx1">
                <a:lumMod val="50000"/>
                <a:lumOff val="50000"/>
              </a:schemeClr>
            </a:solidFill>
          </a:ln>
        </p:spPr>
        <p:txBody>
          <a:bodyPr wrap="square">
            <a:spAutoFit/>
          </a:bodyPr>
          <a:lstStyle/>
          <a:p>
            <a:pPr>
              <a:spcAft>
                <a:spcPts val="600"/>
              </a:spcAft>
            </a:pPr>
            <a:r>
              <a:rPr lang="en-US" sz="1200" i="1" dirty="0" smtClean="0"/>
              <a:t>Important to note:</a:t>
            </a:r>
          </a:p>
          <a:p>
            <a:r>
              <a:rPr lang="en-US" sz="1200" dirty="0" err="1" smtClean="0">
                <a:latin typeface="Courier New" panose="02070309020205020404" pitchFamily="49" charset="0"/>
                <a:cs typeface="Courier New" panose="02070309020205020404" pitchFamily="49" charset="0"/>
              </a:rPr>
              <a:t>time.time</a:t>
            </a:r>
            <a:r>
              <a:rPr lang="en-US" sz="1200" dirty="0">
                <a:latin typeface="Courier New" panose="02070309020205020404" pitchFamily="49" charset="0"/>
                <a:cs typeface="Courier New" panose="02070309020205020404" pitchFamily="49" charset="0"/>
              </a:rPr>
              <a:t>()</a:t>
            </a:r>
            <a:r>
              <a:rPr lang="en-US" sz="1200" dirty="0">
                <a:cs typeface="Courier New" panose="02070309020205020404" pitchFamily="49" charset="0"/>
              </a:rPr>
              <a:t> </a:t>
            </a:r>
            <a:r>
              <a:rPr lang="en-US" sz="1200" dirty="0"/>
              <a:t>returns a </a:t>
            </a:r>
            <a:r>
              <a:rPr lang="en-US" sz="1200" dirty="0">
                <a:latin typeface="Courier New" panose="02070309020205020404" pitchFamily="49" charset="0"/>
                <a:cs typeface="Courier New" panose="02070309020205020404" pitchFamily="49" charset="0"/>
              </a:rPr>
              <a:t>float</a:t>
            </a:r>
            <a:r>
              <a:rPr lang="en-US" sz="1200" dirty="0"/>
              <a:t> that indicates the time, in seconds, since the start of the "epoch" (this is operating system-dependent) at the current moment. It won't make much sense by itself, but we can use it to make simple timers as shown here. </a:t>
            </a:r>
          </a:p>
        </p:txBody>
      </p:sp>
    </p:spTree>
    <p:extLst>
      <p:ext uri="{BB962C8B-B14F-4D97-AF65-F5344CB8AC3E}">
        <p14:creationId xmlns:p14="http://schemas.microsoft.com/office/powerpoint/2010/main" val="38226344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3. Odds 'n ends</a:t>
            </a:r>
            <a:endParaRPr lang="en-US" dirty="0">
              <a:latin typeface="Calibri Light" panose="020F0302020204030204" pitchFamily="34" charset="0"/>
            </a:endParaRPr>
          </a:p>
        </p:txBody>
      </p:sp>
    </p:spTree>
    <p:extLst>
      <p:ext uri="{BB962C8B-B14F-4D97-AF65-F5344CB8AC3E}">
        <p14:creationId xmlns:p14="http://schemas.microsoft.com/office/powerpoint/2010/main" val="37701313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cs typeface="Courier New" panose="02070309020205020404" pitchFamily="49" charset="0"/>
              </a:rPr>
              <a:t>+=</a:t>
            </a:r>
            <a:endParaRPr lang="en-US" dirty="0">
              <a:latin typeface="+mn-lt"/>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buNone/>
            </a:pPr>
            <a:r>
              <a:rPr lang="en-US" dirty="0" smtClean="0"/>
              <a:t>This is a shortcut for adding/concatenating onto a variable. </a:t>
            </a:r>
            <a:r>
              <a:rPr lang="en-US" dirty="0" smtClean="0"/>
              <a:t>Works for strings and </a:t>
            </a:r>
            <a:r>
              <a:rPr lang="en-US" dirty="0" smtClean="0"/>
              <a:t>numbers.</a:t>
            </a:r>
            <a:endParaRPr lang="en-US" dirty="0" smtClean="0"/>
          </a:p>
          <a:p>
            <a:pPr marL="0" indent="0">
              <a:buNone/>
            </a:pPr>
            <a:r>
              <a:rPr lang="en-US" dirty="0" smtClean="0"/>
              <a:t>Examples:</a:t>
            </a:r>
          </a:p>
          <a:p>
            <a:pPr marL="800100" lvl="2" indent="0">
              <a:buNone/>
            </a:pPr>
            <a:r>
              <a:rPr lang="en-US" sz="2000" dirty="0" smtClean="0">
                <a:latin typeface="Courier New" panose="02070309020205020404" pitchFamily="49" charset="0"/>
                <a:cs typeface="Courier New" panose="02070309020205020404" pitchFamily="49" charset="0"/>
              </a:rPr>
              <a:t>count = 0</a:t>
            </a:r>
          </a:p>
          <a:p>
            <a:pPr marL="800100" lvl="2" indent="0">
              <a:buNone/>
            </a:pPr>
            <a:r>
              <a:rPr lang="en-US" sz="2000" b="1" dirty="0" smtClean="0">
                <a:solidFill>
                  <a:schemeClr val="accent1"/>
                </a:solidFill>
                <a:latin typeface="Courier New" panose="02070309020205020404" pitchFamily="49" charset="0"/>
                <a:cs typeface="Courier New" panose="02070309020205020404" pitchFamily="49" charset="0"/>
              </a:rPr>
              <a:t>while</a:t>
            </a:r>
            <a:r>
              <a:rPr lang="en-US" sz="2000" dirty="0" smtClean="0">
                <a:latin typeface="Courier New" panose="02070309020205020404" pitchFamily="49" charset="0"/>
                <a:cs typeface="Courier New" panose="02070309020205020404" pitchFamily="49" charset="0"/>
              </a:rPr>
              <a:t> count &lt; 100:</a:t>
            </a:r>
          </a:p>
          <a:p>
            <a:pPr marL="800100" lvl="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count += 1 </a:t>
            </a:r>
            <a:r>
              <a:rPr lang="en-US" sz="2000" i="1" dirty="0" smtClean="0">
                <a:solidFill>
                  <a:schemeClr val="accent3">
                    <a:lumMod val="75000"/>
                  </a:schemeClr>
                </a:solidFill>
                <a:latin typeface="Courier New" panose="02070309020205020404" pitchFamily="49" charset="0"/>
                <a:cs typeface="Courier New" panose="02070309020205020404" pitchFamily="49" charset="0"/>
              </a:rPr>
              <a:t>#same as count = count + 1</a:t>
            </a:r>
          </a:p>
          <a:p>
            <a:pPr marL="800100" lvl="2" indent="0">
              <a:buNone/>
            </a:pPr>
            <a:endParaRPr lang="en-US" sz="2000" dirty="0">
              <a:latin typeface="Courier New" panose="02070309020205020404" pitchFamily="49" charset="0"/>
              <a:cs typeface="Courier New" panose="02070309020205020404" pitchFamily="49" charset="0"/>
            </a:endParaRPr>
          </a:p>
          <a:p>
            <a:pPr marL="800100" lvl="2" indent="0">
              <a:buNone/>
            </a:pPr>
            <a:r>
              <a:rPr lang="en-US" sz="2000" dirty="0" smtClean="0">
                <a:latin typeface="Courier New" panose="02070309020205020404" pitchFamily="49" charset="0"/>
                <a:cs typeface="Courier New" panose="02070309020205020404" pitchFamily="49" charset="0"/>
              </a:rPr>
              <a:t>name = ""</a:t>
            </a:r>
          </a:p>
          <a:p>
            <a:pPr marL="800100" lvl="2" indent="0">
              <a:buNone/>
            </a:pPr>
            <a:r>
              <a:rPr lang="en-US" sz="2000" b="1" dirty="0" smtClean="0">
                <a:solidFill>
                  <a:schemeClr val="accent1"/>
                </a:solidFill>
                <a:latin typeface="Courier New" panose="02070309020205020404" pitchFamily="49" charset="0"/>
                <a:cs typeface="Courier New" panose="02070309020205020404" pitchFamily="49" charset="0"/>
              </a:rPr>
              <a:t>for</a:t>
            </a:r>
            <a:r>
              <a:rPr lang="en-US" sz="2000" dirty="0" smtClean="0">
                <a:latin typeface="Courier New" panose="02070309020205020404" pitchFamily="49" charset="0"/>
                <a:cs typeface="Courier New" panose="02070309020205020404" pitchFamily="49" charset="0"/>
              </a:rPr>
              <a:t> c </a:t>
            </a:r>
            <a:r>
              <a:rPr lang="en-US" sz="2000" b="1" dirty="0" smtClean="0">
                <a:solidFill>
                  <a:schemeClr val="accent1"/>
                </a:solidFill>
                <a:latin typeface="Courier New" panose="02070309020205020404" pitchFamily="49" charset="0"/>
                <a:cs typeface="Courier New" panose="02070309020205020404" pitchFamily="49" charset="0"/>
              </a:rPr>
              <a:t>in</a:t>
            </a:r>
            <a:r>
              <a:rPr lang="en-US" sz="2000" dirty="0" smtClean="0">
                <a:latin typeface="Courier New" panose="02070309020205020404" pitchFamily="49" charset="0"/>
                <a:cs typeface="Courier New" panose="02070309020205020404" pitchFamily="49" charset="0"/>
              </a:rPr>
              <a:t> "Wilfred"</a:t>
            </a:r>
          </a:p>
          <a:p>
            <a:pPr marL="800100" lvl="2"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name += c </a:t>
            </a:r>
            <a:r>
              <a:rPr lang="en-US" sz="2000" i="1" dirty="0" smtClean="0">
                <a:solidFill>
                  <a:schemeClr val="accent3">
                    <a:lumMod val="75000"/>
                  </a:schemeClr>
                </a:solidFill>
                <a:latin typeface="Courier New" panose="02070309020205020404" pitchFamily="49" charset="0"/>
                <a:cs typeface="Courier New" panose="02070309020205020404" pitchFamily="49" charset="0"/>
              </a:rPr>
              <a:t>#same as name = name + c</a:t>
            </a:r>
            <a:endParaRPr lang="en-US" sz="2000" i="1" dirty="0">
              <a:solidFill>
                <a:schemeClr val="accent3">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64889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dictionaries</a:t>
            </a:r>
            <a:endParaRPr lang="en-US" dirty="0"/>
          </a:p>
        </p:txBody>
      </p:sp>
      <p:sp>
        <p:nvSpPr>
          <p:cNvPr id="3" name="Content Placeholder 2"/>
          <p:cNvSpPr>
            <a:spLocks noGrp="1"/>
          </p:cNvSpPr>
          <p:nvPr>
            <p:ph idx="1"/>
          </p:nvPr>
        </p:nvSpPr>
        <p:spPr>
          <a:xfrm>
            <a:off x="304800" y="1600200"/>
            <a:ext cx="8229600" cy="4525963"/>
          </a:xfrm>
        </p:spPr>
        <p:txBody>
          <a:bodyPr>
            <a:noAutofit/>
          </a:bodyPr>
          <a:lstStyle/>
          <a:p>
            <a:pPr marL="0" indent="0">
              <a:buNone/>
            </a:pPr>
            <a:r>
              <a:rPr lang="en-US" sz="2000" dirty="0" smtClean="0"/>
              <a:t>A dictionary can store almost anything... including other dictionaries! This is useful for when you want to associate several pieces of info with a given key.</a:t>
            </a:r>
          </a:p>
          <a:p>
            <a:pPr marL="0" indent="0">
              <a:buNone/>
            </a:pPr>
            <a:r>
              <a:rPr lang="en-US" sz="2000" dirty="0" smtClean="0"/>
              <a:t>Example:</a:t>
            </a:r>
          </a:p>
          <a:p>
            <a:pPr marL="800100" lvl="2"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200" dirty="0" err="1" smtClean="0">
                <a:latin typeface="Courier New" panose="02070309020205020404" pitchFamily="49" charset="0"/>
                <a:cs typeface="Courier New" panose="02070309020205020404" pitchFamily="49" charset="0"/>
              </a:rPr>
              <a:t>inFile</a:t>
            </a:r>
            <a:r>
              <a:rPr lang="en-US" sz="1200" dirty="0" smtClean="0">
                <a:latin typeface="Courier New" panose="02070309020205020404" pitchFamily="49" charset="0"/>
                <a:cs typeface="Courier New" panose="02070309020205020404" pitchFamily="49" charset="0"/>
              </a:rPr>
              <a:t> = </a:t>
            </a:r>
            <a:r>
              <a:rPr lang="en-US" sz="1200" b="1" dirty="0" smtClean="0">
                <a:solidFill>
                  <a:schemeClr val="accent1"/>
                </a:solidFill>
                <a:latin typeface="Courier New" panose="02070309020205020404" pitchFamily="49" charset="0"/>
                <a:cs typeface="Courier New" panose="02070309020205020404" pitchFamily="49" charset="0"/>
              </a:rPr>
              <a:t>open</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genes.bed</a:t>
            </a:r>
            <a:r>
              <a:rPr lang="en-US" sz="1200" dirty="0" smtClean="0">
                <a:latin typeface="Courier New" panose="02070309020205020404" pitchFamily="49" charset="0"/>
                <a:cs typeface="Courier New" panose="02070309020205020404" pitchFamily="49" charset="0"/>
              </a:rPr>
              <a:t>", 'r')</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b="1" dirty="0" smtClean="0">
                <a:solidFill>
                  <a:schemeClr val="accent1"/>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 line </a:t>
            </a:r>
            <a:r>
              <a:rPr lang="en-US" sz="1200" b="1" dirty="0" smtClean="0">
                <a:solidFill>
                  <a:schemeClr val="accent1"/>
                </a:solidFill>
                <a:latin typeface="Courier New" panose="02070309020205020404" pitchFamily="49" charset="0"/>
                <a:cs typeface="Courier New" panose="02070309020205020404" pitchFamily="49" charset="0"/>
              </a:rPr>
              <a:t>in</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inFile</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chr</a:t>
            </a:r>
            <a:r>
              <a:rPr lang="en-US" sz="1200" dirty="0" smtClean="0">
                <a:latin typeface="Courier New" panose="02070309020205020404" pitchFamily="49" charset="0"/>
                <a:cs typeface="Courier New" panose="02070309020205020404" pitchFamily="49" charset="0"/>
              </a:rPr>
              <a:t>, start, end, </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 score, strand) = </a:t>
            </a:r>
            <a:r>
              <a:rPr lang="en-US" sz="1200" dirty="0" err="1" smtClean="0">
                <a:latin typeface="Courier New" panose="02070309020205020404" pitchFamily="49" charset="0"/>
                <a:cs typeface="Courier New" panose="02070309020205020404" pitchFamily="49" charset="0"/>
              </a:rPr>
              <a:t>line.split</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 = {} </a:t>
            </a:r>
            <a:r>
              <a:rPr lang="en-US" sz="1200" i="1" dirty="0" smtClean="0">
                <a:solidFill>
                  <a:schemeClr val="accent3">
                    <a:lumMod val="75000"/>
                  </a:schemeClr>
                </a:solidFill>
                <a:latin typeface="Courier New" panose="02070309020205020404" pitchFamily="49" charset="0"/>
                <a:cs typeface="Courier New" panose="02070309020205020404" pitchFamily="49" charset="0"/>
              </a:rPr>
              <a:t>#dictionary within a dictionary!</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chrom</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chr</a:t>
            </a:r>
            <a:r>
              <a:rPr lang="en-US" sz="1200" dirty="0" smtClean="0">
                <a:latin typeface="Courier New" panose="02070309020205020404" pitchFamily="49" charset="0"/>
                <a:cs typeface="Courier New" panose="02070309020205020404" pitchFamily="49" charset="0"/>
              </a:rPr>
              <a:t> </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startPos</a:t>
            </a:r>
            <a:r>
              <a:rPr lang="en-US" sz="1200" dirty="0" smtClean="0">
                <a:latin typeface="Courier New" panose="02070309020205020404" pitchFamily="49" charset="0"/>
                <a:cs typeface="Courier New" panose="02070309020205020404" pitchFamily="49" charset="0"/>
              </a:rPr>
              <a:t>'] = </a:t>
            </a:r>
            <a:r>
              <a:rPr lang="en-US" sz="1200" b="1" dirty="0" err="1" smtClean="0">
                <a:solidFill>
                  <a:schemeClr val="accent1"/>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(start)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endPos</a:t>
            </a:r>
            <a:r>
              <a:rPr lang="en-US" sz="1200" dirty="0" smtClean="0">
                <a:latin typeface="Courier New" panose="02070309020205020404" pitchFamily="49" charset="0"/>
                <a:cs typeface="Courier New" panose="02070309020205020404" pitchFamily="49" charset="0"/>
              </a:rPr>
              <a:t>'] = </a:t>
            </a:r>
            <a:r>
              <a:rPr lang="en-US" sz="1200" b="1" dirty="0" err="1" smtClean="0">
                <a:solidFill>
                  <a:schemeClr val="accent1"/>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(end)</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]['strand'] = strand</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dirty="0" err="1" smtClean="0">
                <a:latin typeface="Courier New" panose="02070309020205020404" pitchFamily="49" charset="0"/>
                <a:cs typeface="Courier New" panose="02070309020205020404" pitchFamily="49" charset="0"/>
              </a:rPr>
              <a:t>inFile.close</a:t>
            </a:r>
            <a:r>
              <a:rPr lang="en-US" sz="1200" dirty="0" smtClean="0">
                <a:latin typeface="Courier New" panose="02070309020205020404" pitchFamily="49" charset="0"/>
                <a:cs typeface="Courier New" panose="02070309020205020404" pitchFamily="49" charset="0"/>
              </a:rPr>
              <a:t>()</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b="1" dirty="0" smtClean="0">
                <a:solidFill>
                  <a:schemeClr val="accent1"/>
                </a:solidFill>
                <a:latin typeface="Courier New" panose="02070309020205020404" pitchFamily="49" charset="0"/>
                <a:cs typeface="Courier New" panose="02070309020205020404" pitchFamily="49" charset="0"/>
              </a:rPr>
              <a:t>print</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['Tcea1']['strand'] </a:t>
            </a:r>
            <a:r>
              <a:rPr lang="en-US" sz="1200" i="1" dirty="0" smtClean="0">
                <a:solidFill>
                  <a:schemeClr val="accent3">
                    <a:lumMod val="75000"/>
                  </a:schemeClr>
                </a:solidFill>
                <a:latin typeface="Courier New" panose="02070309020205020404" pitchFamily="49" charset="0"/>
                <a:cs typeface="Courier New" panose="02070309020205020404" pitchFamily="49" charset="0"/>
              </a:rPr>
              <a:t>#example of accessing data</a:t>
            </a:r>
          </a:p>
          <a:p>
            <a:pPr marL="800100" lvl="2" indent="0">
              <a:buNone/>
            </a:pPr>
            <a:endParaRPr lang="en-US" sz="1800" dirty="0">
              <a:latin typeface="Courier New" panose="02070309020205020404" pitchFamily="49" charset="0"/>
              <a:cs typeface="Courier New" panose="02070309020205020404" pitchFamily="49" charset="0"/>
            </a:endParaRPr>
          </a:p>
        </p:txBody>
      </p:sp>
      <p:sp>
        <p:nvSpPr>
          <p:cNvPr id="6" name="Rectangle 5"/>
          <p:cNvSpPr/>
          <p:nvPr/>
        </p:nvSpPr>
        <p:spPr>
          <a:xfrm>
            <a:off x="5943600" y="2819400"/>
            <a:ext cx="3124200" cy="3785652"/>
          </a:xfrm>
          <a:prstGeom prst="rect">
            <a:avLst/>
          </a:prstGeom>
          <a:ln>
            <a:solidFill>
              <a:schemeClr val="tx1">
                <a:lumMod val="50000"/>
                <a:lumOff val="50000"/>
              </a:schemeClr>
            </a:solidFill>
          </a:ln>
        </p:spPr>
        <p:txBody>
          <a:bodyPr wrap="square">
            <a:spAutoFit/>
          </a:bodyPr>
          <a:lstStyle/>
          <a:p>
            <a:r>
              <a:rPr lang="en-US" sz="800" dirty="0">
                <a:latin typeface="Courier New" panose="02070309020205020404" pitchFamily="49" charset="0"/>
                <a:cs typeface="Courier New" panose="02070309020205020404" pitchFamily="49" charset="0"/>
              </a:rPr>
              <a:t>chr1    4492668    4493099    Sox17    0    -</a:t>
            </a:r>
          </a:p>
          <a:p>
            <a:r>
              <a:rPr lang="en-US" sz="800" dirty="0">
                <a:latin typeface="Courier New" panose="02070309020205020404" pitchFamily="49" charset="0"/>
                <a:cs typeface="Courier New" panose="02070309020205020404" pitchFamily="49" charset="0"/>
              </a:rPr>
              <a:t>chr1    4493466    4493771    Sox17    0    -</a:t>
            </a:r>
          </a:p>
          <a:p>
            <a:r>
              <a:rPr lang="en-US" sz="800" dirty="0">
                <a:latin typeface="Courier New" panose="02070309020205020404" pitchFamily="49" charset="0"/>
                <a:cs typeface="Courier New" panose="02070309020205020404" pitchFamily="49" charset="0"/>
              </a:rPr>
              <a:t>chr1    4493863    4495135    Sox17    0    -</a:t>
            </a:r>
          </a:p>
          <a:p>
            <a:r>
              <a:rPr lang="en-US" sz="800" dirty="0">
                <a:latin typeface="Courier New" panose="02070309020205020404" pitchFamily="49" charset="0"/>
                <a:cs typeface="Courier New" panose="02070309020205020404" pitchFamily="49" charset="0"/>
              </a:rPr>
              <a:t>chr1    4495942    4496290    Sox17    0    -</a:t>
            </a:r>
          </a:p>
          <a:p>
            <a:r>
              <a:rPr lang="en-US" sz="800" dirty="0">
                <a:latin typeface="Courier New" panose="02070309020205020404" pitchFamily="49" charset="0"/>
                <a:cs typeface="Courier New" panose="02070309020205020404" pitchFamily="49" charset="0"/>
              </a:rPr>
              <a:t>chr1    4776801    4777524    Mrpl15    0    -</a:t>
            </a:r>
          </a:p>
          <a:p>
            <a:r>
              <a:rPr lang="en-US" sz="800" dirty="0">
                <a:latin typeface="Courier New" panose="02070309020205020404" pitchFamily="49" charset="0"/>
                <a:cs typeface="Courier New" panose="02070309020205020404" pitchFamily="49" charset="0"/>
              </a:rPr>
              <a:t>chr1    4777648    4782567    Mrpl15    0    -</a:t>
            </a:r>
          </a:p>
          <a:p>
            <a:r>
              <a:rPr lang="en-US" sz="800" dirty="0">
                <a:latin typeface="Courier New" panose="02070309020205020404" pitchFamily="49" charset="0"/>
                <a:cs typeface="Courier New" panose="02070309020205020404" pitchFamily="49" charset="0"/>
              </a:rPr>
              <a:t>chr1    4782733    4783950    Mrpl15    0    -</a:t>
            </a:r>
          </a:p>
          <a:p>
            <a:r>
              <a:rPr lang="en-US" sz="800" dirty="0">
                <a:latin typeface="Courier New" panose="02070309020205020404" pitchFamily="49" charset="0"/>
                <a:cs typeface="Courier New" panose="02070309020205020404" pitchFamily="49" charset="0"/>
              </a:rPr>
              <a:t>chr1    4784105    4785572    Mrpl15    0    -</a:t>
            </a:r>
          </a:p>
          <a:p>
            <a:r>
              <a:rPr lang="en-US" sz="800" dirty="0">
                <a:latin typeface="Courier New" panose="02070309020205020404" pitchFamily="49" charset="0"/>
                <a:cs typeface="Courier New" panose="02070309020205020404" pitchFamily="49" charset="0"/>
              </a:rPr>
              <a:t>chr1    4807982    4808454    Lypla1    0    +</a:t>
            </a:r>
          </a:p>
          <a:p>
            <a:r>
              <a:rPr lang="en-US" sz="800" dirty="0">
                <a:latin typeface="Courier New" panose="02070309020205020404" pitchFamily="49" charset="0"/>
                <a:cs typeface="Courier New" panose="02070309020205020404" pitchFamily="49" charset="0"/>
              </a:rPr>
              <a:t>chr1    4808486    4828583    Lypla1    0    +</a:t>
            </a:r>
          </a:p>
          <a:p>
            <a:r>
              <a:rPr lang="en-US" sz="800" dirty="0">
                <a:latin typeface="Courier New" panose="02070309020205020404" pitchFamily="49" charset="0"/>
                <a:cs typeface="Courier New" panose="02070309020205020404" pitchFamily="49" charset="0"/>
              </a:rPr>
              <a:t>chr1    4828649    4830267    Lypla1    0    +</a:t>
            </a:r>
          </a:p>
          <a:p>
            <a:r>
              <a:rPr lang="en-US" sz="800" dirty="0">
                <a:latin typeface="Courier New" panose="02070309020205020404" pitchFamily="49" charset="0"/>
                <a:cs typeface="Courier New" panose="02070309020205020404" pitchFamily="49" charset="0"/>
              </a:rPr>
              <a:t>chr1    4830315    4832310    Lypla1    0    +</a:t>
            </a:r>
          </a:p>
          <a:p>
            <a:r>
              <a:rPr lang="en-US" sz="800" dirty="0">
                <a:latin typeface="Courier New" panose="02070309020205020404" pitchFamily="49" charset="0"/>
                <a:cs typeface="Courier New" panose="02070309020205020404" pitchFamily="49" charset="0"/>
              </a:rPr>
              <a:t>chr1    4832381    4837000    Lypla1    0    +</a:t>
            </a:r>
          </a:p>
          <a:p>
            <a:r>
              <a:rPr lang="en-US" sz="800" dirty="0">
                <a:latin typeface="Courier New" panose="02070309020205020404" pitchFamily="49" charset="0"/>
                <a:cs typeface="Courier New" panose="02070309020205020404" pitchFamily="49" charset="0"/>
              </a:rPr>
              <a:t>chr1    4837074    4839386    Lypla1    0    +</a:t>
            </a:r>
          </a:p>
          <a:p>
            <a:r>
              <a:rPr lang="en-US" sz="800" dirty="0">
                <a:latin typeface="Courier New" panose="02070309020205020404" pitchFamily="49" charset="0"/>
                <a:cs typeface="Courier New" panose="02070309020205020404" pitchFamily="49" charset="0"/>
              </a:rPr>
              <a:t>chr1    4839488    4840955    Lypla1    0    +</a:t>
            </a:r>
          </a:p>
          <a:p>
            <a:r>
              <a:rPr lang="en-US" sz="800" dirty="0">
                <a:latin typeface="Courier New" panose="02070309020205020404" pitchFamily="49" charset="0"/>
                <a:cs typeface="Courier New" panose="02070309020205020404" pitchFamily="49" charset="0"/>
              </a:rPr>
              <a:t>chr1    4841132    4844962    Lypla1    0    +</a:t>
            </a:r>
          </a:p>
          <a:p>
            <a:r>
              <a:rPr lang="en-US" sz="800" dirty="0">
                <a:latin typeface="Courier New" panose="02070309020205020404" pitchFamily="49" charset="0"/>
                <a:cs typeface="Courier New" panose="02070309020205020404" pitchFamily="49" charset="0"/>
              </a:rPr>
              <a:t>chr1    4857976    4858327    Tcea1    0    +</a:t>
            </a:r>
          </a:p>
          <a:p>
            <a:r>
              <a:rPr lang="en-US" sz="800" dirty="0">
                <a:latin typeface="Courier New" panose="02070309020205020404" pitchFamily="49" charset="0"/>
                <a:cs typeface="Courier New" panose="02070309020205020404" pitchFamily="49" charset="0"/>
              </a:rPr>
              <a:t>chr1    4858503    4867469    Tcea1    0    +</a:t>
            </a:r>
          </a:p>
          <a:p>
            <a:r>
              <a:rPr lang="en-US" sz="800" dirty="0">
                <a:latin typeface="Courier New" panose="02070309020205020404" pitchFamily="49" charset="0"/>
                <a:cs typeface="Courier New" panose="02070309020205020404" pitchFamily="49" charset="0"/>
              </a:rPr>
              <a:t>chr1    4867532    4878026    Tcea1    0    +</a:t>
            </a:r>
          </a:p>
          <a:p>
            <a:r>
              <a:rPr lang="en-US" sz="800" dirty="0">
                <a:latin typeface="Courier New" panose="02070309020205020404" pitchFamily="49" charset="0"/>
                <a:cs typeface="Courier New" panose="02070309020205020404" pitchFamily="49" charset="0"/>
              </a:rPr>
              <a:t>chr1    4878132    4886743    Tcea1    0    +</a:t>
            </a:r>
          </a:p>
          <a:p>
            <a:r>
              <a:rPr lang="en-US" sz="800" dirty="0">
                <a:latin typeface="Courier New" panose="02070309020205020404" pitchFamily="49" charset="0"/>
                <a:cs typeface="Courier New" panose="02070309020205020404" pitchFamily="49" charset="0"/>
              </a:rPr>
              <a:t>chr1    4886831    4889456    Tcea1    0    +</a:t>
            </a:r>
          </a:p>
          <a:p>
            <a:r>
              <a:rPr lang="en-US" sz="800" dirty="0">
                <a:latin typeface="Courier New" panose="02070309020205020404" pitchFamily="49" charset="0"/>
                <a:cs typeface="Courier New" panose="02070309020205020404" pitchFamily="49" charset="0"/>
              </a:rPr>
              <a:t>chr1    4889602    4890739    Tcea1    0    +</a:t>
            </a:r>
          </a:p>
          <a:p>
            <a:r>
              <a:rPr lang="en-US" sz="800" dirty="0">
                <a:latin typeface="Courier New" panose="02070309020205020404" pitchFamily="49" charset="0"/>
                <a:cs typeface="Courier New" panose="02070309020205020404" pitchFamily="49" charset="0"/>
              </a:rPr>
              <a:t>chr1    4890796    4891914    Tcea1    0    +</a:t>
            </a:r>
          </a:p>
          <a:p>
            <a:r>
              <a:rPr lang="en-US" sz="800" dirty="0">
                <a:latin typeface="Courier New" panose="02070309020205020404" pitchFamily="49" charset="0"/>
                <a:cs typeface="Courier New" panose="02070309020205020404" pitchFamily="49" charset="0"/>
              </a:rPr>
              <a:t>chr1    4892069    4893416    Tcea1    0    +</a:t>
            </a:r>
          </a:p>
          <a:p>
            <a:r>
              <a:rPr lang="en-US" sz="800" dirty="0">
                <a:latin typeface="Courier New" panose="02070309020205020404" pitchFamily="49" charset="0"/>
                <a:cs typeface="Courier New" panose="02070309020205020404" pitchFamily="49" charset="0"/>
              </a:rPr>
              <a:t>chr1    4893563    4894933    Tcea1    0    +</a:t>
            </a:r>
          </a:p>
          <a:p>
            <a:r>
              <a:rPr lang="en-US" sz="800" dirty="0">
                <a:latin typeface="Courier New" panose="02070309020205020404" pitchFamily="49" charset="0"/>
                <a:cs typeface="Courier New" panose="02070309020205020404" pitchFamily="49" charset="0"/>
              </a:rPr>
              <a:t>chr1    4895005    4896355    Tcea1    0    +</a:t>
            </a:r>
          </a:p>
          <a:p>
            <a:r>
              <a:rPr lang="en-US" sz="800" dirty="0">
                <a:latin typeface="Courier New" panose="02070309020205020404" pitchFamily="49" charset="0"/>
                <a:cs typeface="Courier New" panose="02070309020205020404" pitchFamily="49" charset="0"/>
              </a:rPr>
              <a:t>chr1    4910662    4912313    Rgs20    0    -</a:t>
            </a:r>
          </a:p>
          <a:p>
            <a:r>
              <a:rPr lang="en-US" sz="800" dirty="0">
                <a:latin typeface="Courier New" panose="02070309020205020404" pitchFamily="49" charset="0"/>
                <a:cs typeface="Courier New" panose="02070309020205020404" pitchFamily="49" charset="0"/>
              </a:rPr>
              <a:t>chr1    4912548    4916896    Rgs20    0    -</a:t>
            </a:r>
          </a:p>
          <a:p>
            <a:r>
              <a:rPr lang="en-US" sz="800" dirty="0">
                <a:latin typeface="Courier New" panose="02070309020205020404" pitchFamily="49" charset="0"/>
                <a:cs typeface="Courier New" panose="02070309020205020404" pitchFamily="49" charset="0"/>
              </a:rPr>
              <a:t>chr1    4916980    4923846    Rgs20    0    -</a:t>
            </a:r>
          </a:p>
          <a:p>
            <a:r>
              <a:rPr lang="en-US" sz="800" dirty="0">
                <a:latin typeface="Courier New" panose="02070309020205020404" pitchFamily="49" charset="0"/>
                <a:cs typeface="Courier New" panose="02070309020205020404" pitchFamily="49" charset="0"/>
              </a:rPr>
              <a:t>chr1    4923989    5019310    Rgs20    0    -</a:t>
            </a:r>
          </a:p>
        </p:txBody>
      </p:sp>
      <p:sp>
        <p:nvSpPr>
          <p:cNvPr id="7" name="TextBox 6"/>
          <p:cNvSpPr txBox="1"/>
          <p:nvPr/>
        </p:nvSpPr>
        <p:spPr>
          <a:xfrm>
            <a:off x="7010400" y="2480846"/>
            <a:ext cx="1040541" cy="338554"/>
          </a:xfrm>
          <a:prstGeom prst="rect">
            <a:avLst/>
          </a:prstGeom>
          <a:noFill/>
        </p:spPr>
        <p:txBody>
          <a:bodyPr wrap="none" rtlCol="0">
            <a:spAutoFit/>
          </a:bodyPr>
          <a:lstStyle/>
          <a:p>
            <a:r>
              <a:rPr lang="en-US" sz="1600" dirty="0" err="1" smtClean="0"/>
              <a:t>genes.bed</a:t>
            </a:r>
            <a:endParaRPr lang="en-US" sz="1600" dirty="0"/>
          </a:p>
        </p:txBody>
      </p:sp>
    </p:spTree>
    <p:extLst>
      <p:ext uri="{BB962C8B-B14F-4D97-AF65-F5344CB8AC3E}">
        <p14:creationId xmlns:p14="http://schemas.microsoft.com/office/powerpoint/2010/main" val="17802232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4525963"/>
          </a:xfrm>
        </p:spPr>
        <p:txBody>
          <a:bodyPr>
            <a:noAutofit/>
          </a:bodyPr>
          <a:lstStyle/>
          <a:p>
            <a:pPr marL="0" indent="0">
              <a:buNone/>
            </a:pPr>
            <a:r>
              <a:rPr lang="en-US" sz="2000" dirty="0" smtClean="0"/>
              <a:t>A dictionary can store almost anything... including other dictionaries! This is useful for when you want to associate several pieces of info with a given key.</a:t>
            </a:r>
          </a:p>
          <a:p>
            <a:pPr marL="0" indent="0">
              <a:buNone/>
            </a:pPr>
            <a:r>
              <a:rPr lang="en-US" sz="2000" dirty="0" smtClean="0"/>
              <a:t>Example:</a:t>
            </a:r>
          </a:p>
          <a:p>
            <a:pPr marL="800100" lvl="2" indent="0">
              <a:buNone/>
            </a:pPr>
            <a:endParaRPr lang="en-US" sz="1800" dirty="0" smtClean="0">
              <a:latin typeface="Courier New" panose="02070309020205020404" pitchFamily="49" charset="0"/>
              <a:cs typeface="Courier New" panose="02070309020205020404" pitchFamily="49" charset="0"/>
            </a:endParaRPr>
          </a:p>
          <a:p>
            <a:pPr marL="0" indent="0">
              <a:buNone/>
            </a:pPr>
            <a:r>
              <a:rPr lang="en-US" sz="1200" dirty="0" err="1" smtClean="0">
                <a:latin typeface="Courier New" panose="02070309020205020404" pitchFamily="49" charset="0"/>
                <a:cs typeface="Courier New" panose="02070309020205020404" pitchFamily="49" charset="0"/>
              </a:rPr>
              <a:t>inFile</a:t>
            </a:r>
            <a:r>
              <a:rPr lang="en-US" sz="1200" dirty="0" smtClean="0">
                <a:latin typeface="Courier New" panose="02070309020205020404" pitchFamily="49" charset="0"/>
                <a:cs typeface="Courier New" panose="02070309020205020404" pitchFamily="49" charset="0"/>
              </a:rPr>
              <a:t> = </a:t>
            </a:r>
            <a:r>
              <a:rPr lang="en-US" sz="1200" b="1" dirty="0" smtClean="0">
                <a:solidFill>
                  <a:schemeClr val="accent1"/>
                </a:solidFill>
                <a:latin typeface="Courier New" panose="02070309020205020404" pitchFamily="49" charset="0"/>
                <a:cs typeface="Courier New" panose="02070309020205020404" pitchFamily="49" charset="0"/>
              </a:rPr>
              <a:t>open</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genes.bed</a:t>
            </a:r>
            <a:r>
              <a:rPr lang="en-US" sz="1200" dirty="0" smtClean="0">
                <a:latin typeface="Courier New" panose="02070309020205020404" pitchFamily="49" charset="0"/>
                <a:cs typeface="Courier New" panose="02070309020205020404" pitchFamily="49" charset="0"/>
              </a:rPr>
              <a:t>", 'r')</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b="1" dirty="0" smtClean="0">
                <a:solidFill>
                  <a:schemeClr val="accent1"/>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 line </a:t>
            </a:r>
            <a:r>
              <a:rPr lang="en-US" sz="1200" b="1" dirty="0" smtClean="0">
                <a:solidFill>
                  <a:schemeClr val="accent1"/>
                </a:solidFill>
                <a:latin typeface="Courier New" panose="02070309020205020404" pitchFamily="49" charset="0"/>
                <a:cs typeface="Courier New" panose="02070309020205020404" pitchFamily="49" charset="0"/>
              </a:rPr>
              <a:t>in</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inFile</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chr</a:t>
            </a:r>
            <a:r>
              <a:rPr lang="en-US" sz="1200" dirty="0" smtClean="0">
                <a:latin typeface="Courier New" panose="02070309020205020404" pitchFamily="49" charset="0"/>
                <a:cs typeface="Courier New" panose="02070309020205020404" pitchFamily="49" charset="0"/>
              </a:rPr>
              <a:t>, start, end, </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 score, strand) = </a:t>
            </a:r>
            <a:r>
              <a:rPr lang="en-US" sz="1200" dirty="0" err="1" smtClean="0">
                <a:latin typeface="Courier New" panose="02070309020205020404" pitchFamily="49" charset="0"/>
                <a:cs typeface="Courier New" panose="02070309020205020404" pitchFamily="49" charset="0"/>
              </a:rPr>
              <a:t>line.split</a:t>
            </a: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 = {} </a:t>
            </a:r>
            <a:r>
              <a:rPr lang="en-US" sz="1200" i="1" dirty="0" smtClean="0">
                <a:solidFill>
                  <a:schemeClr val="accent3">
                    <a:lumMod val="75000"/>
                  </a:schemeClr>
                </a:solidFill>
                <a:latin typeface="Courier New" panose="02070309020205020404" pitchFamily="49" charset="0"/>
                <a:cs typeface="Courier New" panose="02070309020205020404" pitchFamily="49" charset="0"/>
              </a:rPr>
              <a:t>#dictionary within a dictionary!</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chrom</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chr</a:t>
            </a:r>
            <a:r>
              <a:rPr lang="en-US" sz="1200" dirty="0" smtClean="0">
                <a:latin typeface="Courier New" panose="02070309020205020404" pitchFamily="49" charset="0"/>
                <a:cs typeface="Courier New" panose="02070309020205020404" pitchFamily="49" charset="0"/>
              </a:rPr>
              <a:t> </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startPos</a:t>
            </a:r>
            <a:r>
              <a:rPr lang="en-US" sz="1200" dirty="0" smtClean="0">
                <a:latin typeface="Courier New" panose="02070309020205020404" pitchFamily="49" charset="0"/>
                <a:cs typeface="Courier New" panose="02070309020205020404" pitchFamily="49" charset="0"/>
              </a:rPr>
              <a:t>'] = </a:t>
            </a:r>
            <a:r>
              <a:rPr lang="en-US" sz="1200" b="1" dirty="0" err="1" smtClean="0">
                <a:solidFill>
                  <a:schemeClr val="accent1"/>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(start)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endPos</a:t>
            </a:r>
            <a:r>
              <a:rPr lang="en-US" sz="1200" dirty="0" smtClean="0">
                <a:latin typeface="Courier New" panose="02070309020205020404" pitchFamily="49" charset="0"/>
                <a:cs typeface="Courier New" panose="02070309020205020404" pitchFamily="49" charset="0"/>
              </a:rPr>
              <a:t>'] = </a:t>
            </a:r>
            <a:r>
              <a:rPr lang="en-US" sz="1200" b="1" dirty="0" err="1" smtClean="0">
                <a:solidFill>
                  <a:schemeClr val="accent1"/>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(end)</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geneID</a:t>
            </a:r>
            <a:r>
              <a:rPr lang="en-US" sz="1200" dirty="0" smtClean="0">
                <a:latin typeface="Courier New" panose="02070309020205020404" pitchFamily="49" charset="0"/>
                <a:cs typeface="Courier New" panose="02070309020205020404" pitchFamily="49" charset="0"/>
              </a:rPr>
              <a:t>]['strand'] = strand</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dirty="0" err="1" smtClean="0">
                <a:latin typeface="Courier New" panose="02070309020205020404" pitchFamily="49" charset="0"/>
                <a:cs typeface="Courier New" panose="02070309020205020404" pitchFamily="49" charset="0"/>
              </a:rPr>
              <a:t>inFile.close</a:t>
            </a:r>
            <a:r>
              <a:rPr lang="en-US" sz="1200" dirty="0" smtClean="0">
                <a:latin typeface="Courier New" panose="02070309020205020404" pitchFamily="49" charset="0"/>
                <a:cs typeface="Courier New" panose="02070309020205020404" pitchFamily="49" charset="0"/>
              </a:rPr>
              <a:t>()</a:t>
            </a:r>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b="1" dirty="0" smtClean="0">
                <a:solidFill>
                  <a:schemeClr val="accent1"/>
                </a:solidFill>
                <a:latin typeface="Courier New" panose="02070309020205020404" pitchFamily="49" charset="0"/>
                <a:cs typeface="Courier New" panose="02070309020205020404" pitchFamily="49" charset="0"/>
              </a:rPr>
              <a:t>print</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geneDict</a:t>
            </a:r>
            <a:r>
              <a:rPr lang="en-US" sz="1200" dirty="0" smtClean="0">
                <a:latin typeface="Courier New" panose="02070309020205020404" pitchFamily="49" charset="0"/>
                <a:cs typeface="Courier New" panose="02070309020205020404" pitchFamily="49" charset="0"/>
              </a:rPr>
              <a:t>['Tcea1']['strand'] </a:t>
            </a:r>
            <a:r>
              <a:rPr lang="en-US" sz="1200" i="1" dirty="0" smtClean="0">
                <a:solidFill>
                  <a:schemeClr val="accent3">
                    <a:lumMod val="75000"/>
                  </a:schemeClr>
                </a:solidFill>
                <a:latin typeface="Courier New" panose="02070309020205020404" pitchFamily="49" charset="0"/>
                <a:cs typeface="Courier New" panose="02070309020205020404" pitchFamily="49" charset="0"/>
              </a:rPr>
              <a:t>#example of accessing data</a:t>
            </a:r>
          </a:p>
          <a:p>
            <a:pPr marL="800100" lvl="2" indent="0">
              <a:buNone/>
            </a:pPr>
            <a:endParaRPr lang="en-US" sz="18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smtClean="0"/>
              <a:t>Nested dictionaries</a:t>
            </a:r>
            <a:endParaRPr lang="en-US" dirty="0"/>
          </a:p>
        </p:txBody>
      </p:sp>
      <p:sp>
        <p:nvSpPr>
          <p:cNvPr id="4" name="Rectangle 3"/>
          <p:cNvSpPr/>
          <p:nvPr/>
        </p:nvSpPr>
        <p:spPr>
          <a:xfrm>
            <a:off x="6019800" y="4495800"/>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smtClean="0">
                <a:solidFill>
                  <a:schemeClr val="tx1"/>
                </a:solidFill>
              </a:rPr>
              <a:t>geneDict</a:t>
            </a:r>
            <a:endParaRPr lang="en-US" sz="900" dirty="0">
              <a:solidFill>
                <a:schemeClr val="tx1"/>
              </a:solidFill>
            </a:endParaRPr>
          </a:p>
        </p:txBody>
      </p:sp>
      <p:sp>
        <p:nvSpPr>
          <p:cNvPr id="8" name="Rectangle 7"/>
          <p:cNvSpPr/>
          <p:nvPr/>
        </p:nvSpPr>
        <p:spPr>
          <a:xfrm>
            <a:off x="7091916" y="2892056"/>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"Sox17"</a:t>
            </a:r>
            <a:endParaRPr lang="en-US" sz="900" dirty="0">
              <a:solidFill>
                <a:schemeClr val="tx1"/>
              </a:solidFill>
            </a:endParaRPr>
          </a:p>
        </p:txBody>
      </p:sp>
      <p:sp>
        <p:nvSpPr>
          <p:cNvPr id="9" name="Rectangle 8"/>
          <p:cNvSpPr/>
          <p:nvPr/>
        </p:nvSpPr>
        <p:spPr>
          <a:xfrm>
            <a:off x="7091916" y="3934637"/>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"Mrp115"</a:t>
            </a:r>
            <a:endParaRPr lang="en-US" sz="900" dirty="0">
              <a:solidFill>
                <a:schemeClr val="tx1"/>
              </a:solidFill>
            </a:endParaRPr>
          </a:p>
        </p:txBody>
      </p:sp>
      <p:sp>
        <p:nvSpPr>
          <p:cNvPr id="10" name="Rectangle 9"/>
          <p:cNvSpPr/>
          <p:nvPr/>
        </p:nvSpPr>
        <p:spPr>
          <a:xfrm>
            <a:off x="7086600" y="4977218"/>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"Lypla1"</a:t>
            </a:r>
            <a:endParaRPr lang="en-US" sz="900" dirty="0">
              <a:solidFill>
                <a:schemeClr val="tx1"/>
              </a:solidFill>
            </a:endParaRPr>
          </a:p>
        </p:txBody>
      </p:sp>
      <p:sp>
        <p:nvSpPr>
          <p:cNvPr id="11" name="Rectangle 10"/>
          <p:cNvSpPr/>
          <p:nvPr/>
        </p:nvSpPr>
        <p:spPr>
          <a:xfrm>
            <a:off x="7086600" y="6019800"/>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"Tcea1"</a:t>
            </a:r>
            <a:endParaRPr lang="en-US" sz="900" dirty="0">
              <a:solidFill>
                <a:schemeClr val="tx1"/>
              </a:solidFill>
            </a:endParaRPr>
          </a:p>
        </p:txBody>
      </p:sp>
      <p:sp>
        <p:nvSpPr>
          <p:cNvPr id="12" name="Rectangle 11"/>
          <p:cNvSpPr/>
          <p:nvPr/>
        </p:nvSpPr>
        <p:spPr>
          <a:xfrm>
            <a:off x="8229600" y="2512828"/>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chrom</a:t>
            </a:r>
            <a:r>
              <a:rPr lang="en-US" sz="900" dirty="0" smtClean="0">
                <a:solidFill>
                  <a:schemeClr val="tx1"/>
                </a:solidFill>
              </a:rPr>
              <a:t>"</a:t>
            </a:r>
            <a:endParaRPr lang="en-US" sz="900" dirty="0">
              <a:solidFill>
                <a:schemeClr val="tx1"/>
              </a:solidFill>
            </a:endParaRPr>
          </a:p>
        </p:txBody>
      </p:sp>
      <p:sp>
        <p:nvSpPr>
          <p:cNvPr id="13" name="Rectangle 12"/>
          <p:cNvSpPr/>
          <p:nvPr/>
        </p:nvSpPr>
        <p:spPr>
          <a:xfrm>
            <a:off x="8229600" y="2884574"/>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startPos</a:t>
            </a:r>
            <a:r>
              <a:rPr lang="en-US" sz="900" dirty="0" smtClean="0">
                <a:solidFill>
                  <a:schemeClr val="tx1"/>
                </a:solidFill>
              </a:rPr>
              <a:t>"</a:t>
            </a:r>
            <a:endParaRPr lang="en-US" sz="900" dirty="0">
              <a:solidFill>
                <a:schemeClr val="tx1"/>
              </a:solidFill>
            </a:endParaRPr>
          </a:p>
        </p:txBody>
      </p:sp>
      <p:sp>
        <p:nvSpPr>
          <p:cNvPr id="14" name="Rectangle 13"/>
          <p:cNvSpPr/>
          <p:nvPr/>
        </p:nvSpPr>
        <p:spPr>
          <a:xfrm>
            <a:off x="8229600" y="3256320"/>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endPos</a:t>
            </a:r>
            <a:r>
              <a:rPr lang="en-US" sz="900" dirty="0" smtClean="0">
                <a:solidFill>
                  <a:schemeClr val="tx1"/>
                </a:solidFill>
              </a:rPr>
              <a:t>"</a:t>
            </a:r>
            <a:endParaRPr lang="en-US" sz="900" dirty="0">
              <a:solidFill>
                <a:schemeClr val="tx1"/>
              </a:solidFill>
            </a:endParaRPr>
          </a:p>
        </p:txBody>
      </p:sp>
      <p:sp>
        <p:nvSpPr>
          <p:cNvPr id="15" name="Rectangle 14"/>
          <p:cNvSpPr/>
          <p:nvPr/>
        </p:nvSpPr>
        <p:spPr>
          <a:xfrm>
            <a:off x="8229600" y="3628065"/>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"strand"</a:t>
            </a:r>
            <a:endParaRPr lang="en-US" sz="900" dirty="0">
              <a:solidFill>
                <a:schemeClr val="tx1"/>
              </a:solidFill>
            </a:endParaRPr>
          </a:p>
        </p:txBody>
      </p:sp>
      <p:sp>
        <p:nvSpPr>
          <p:cNvPr id="5" name="TextBox 4"/>
          <p:cNvSpPr txBox="1"/>
          <p:nvPr/>
        </p:nvSpPr>
        <p:spPr>
          <a:xfrm>
            <a:off x="7255921" y="6488668"/>
            <a:ext cx="357790" cy="369332"/>
          </a:xfrm>
          <a:prstGeom prst="rect">
            <a:avLst/>
          </a:prstGeom>
          <a:noFill/>
        </p:spPr>
        <p:txBody>
          <a:bodyPr wrap="none" rtlCol="0">
            <a:spAutoFit/>
          </a:bodyPr>
          <a:lstStyle/>
          <a:p>
            <a:r>
              <a:rPr lang="en-US" dirty="0" smtClean="0"/>
              <a:t>...</a:t>
            </a:r>
            <a:endParaRPr lang="en-US" dirty="0"/>
          </a:p>
        </p:txBody>
      </p:sp>
      <p:cxnSp>
        <p:nvCxnSpPr>
          <p:cNvPr id="17" name="Straight Arrow Connector 16"/>
          <p:cNvCxnSpPr>
            <a:stCxn id="4" idx="3"/>
          </p:cNvCxnSpPr>
          <p:nvPr/>
        </p:nvCxnSpPr>
        <p:spPr>
          <a:xfrm flipV="1">
            <a:off x="6705600" y="3189374"/>
            <a:ext cx="381000" cy="1458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705600" y="4087037"/>
            <a:ext cx="381000" cy="561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6705600" y="4648200"/>
            <a:ext cx="381000" cy="4814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3"/>
          </p:cNvCxnSpPr>
          <p:nvPr/>
        </p:nvCxnSpPr>
        <p:spPr>
          <a:xfrm>
            <a:off x="6705600" y="4648200"/>
            <a:ext cx="386316"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3"/>
          </p:cNvCxnSpPr>
          <p:nvPr/>
        </p:nvCxnSpPr>
        <p:spPr>
          <a:xfrm flipV="1">
            <a:off x="7777716" y="2665228"/>
            <a:ext cx="451884" cy="379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772400" y="3044456"/>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3"/>
            <a:endCxn id="14" idx="1"/>
          </p:cNvCxnSpPr>
          <p:nvPr/>
        </p:nvCxnSpPr>
        <p:spPr>
          <a:xfrm>
            <a:off x="7777716" y="3044456"/>
            <a:ext cx="451884" cy="364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5" idx="1"/>
          </p:cNvCxnSpPr>
          <p:nvPr/>
        </p:nvCxnSpPr>
        <p:spPr>
          <a:xfrm>
            <a:off x="7777716" y="3044456"/>
            <a:ext cx="451884" cy="736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233144" y="4599763"/>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chrom</a:t>
            </a:r>
            <a:r>
              <a:rPr lang="en-US" sz="900" dirty="0" smtClean="0">
                <a:solidFill>
                  <a:schemeClr val="tx1"/>
                </a:solidFill>
              </a:rPr>
              <a:t>"</a:t>
            </a:r>
            <a:endParaRPr lang="en-US" sz="900" dirty="0">
              <a:solidFill>
                <a:schemeClr val="tx1"/>
              </a:solidFill>
            </a:endParaRPr>
          </a:p>
        </p:txBody>
      </p:sp>
      <p:sp>
        <p:nvSpPr>
          <p:cNvPr id="33" name="Rectangle 32"/>
          <p:cNvSpPr/>
          <p:nvPr/>
        </p:nvSpPr>
        <p:spPr>
          <a:xfrm>
            <a:off x="8233144" y="4971509"/>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startPos</a:t>
            </a:r>
            <a:r>
              <a:rPr lang="en-US" sz="900" dirty="0" smtClean="0">
                <a:solidFill>
                  <a:schemeClr val="tx1"/>
                </a:solidFill>
              </a:rPr>
              <a:t>"</a:t>
            </a:r>
            <a:endParaRPr lang="en-US" sz="900" dirty="0">
              <a:solidFill>
                <a:schemeClr val="tx1"/>
              </a:solidFill>
            </a:endParaRPr>
          </a:p>
        </p:txBody>
      </p:sp>
      <p:sp>
        <p:nvSpPr>
          <p:cNvPr id="34" name="Rectangle 33"/>
          <p:cNvSpPr/>
          <p:nvPr/>
        </p:nvSpPr>
        <p:spPr>
          <a:xfrm>
            <a:off x="8233144" y="5343255"/>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a:t>
            </a:r>
            <a:r>
              <a:rPr lang="en-US" sz="900" dirty="0" err="1" smtClean="0">
                <a:solidFill>
                  <a:schemeClr val="tx1"/>
                </a:solidFill>
              </a:rPr>
              <a:t>endPos</a:t>
            </a:r>
            <a:r>
              <a:rPr lang="en-US" sz="900" dirty="0" smtClean="0">
                <a:solidFill>
                  <a:schemeClr val="tx1"/>
                </a:solidFill>
              </a:rPr>
              <a:t>"</a:t>
            </a:r>
            <a:endParaRPr lang="en-US" sz="900" dirty="0">
              <a:solidFill>
                <a:schemeClr val="tx1"/>
              </a:solidFill>
            </a:endParaRPr>
          </a:p>
        </p:txBody>
      </p:sp>
      <p:sp>
        <p:nvSpPr>
          <p:cNvPr id="35" name="Rectangle 34"/>
          <p:cNvSpPr/>
          <p:nvPr/>
        </p:nvSpPr>
        <p:spPr>
          <a:xfrm>
            <a:off x="8233144" y="5715000"/>
            <a:ext cx="685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"strand"</a:t>
            </a:r>
            <a:endParaRPr lang="en-US" sz="900" dirty="0">
              <a:solidFill>
                <a:schemeClr val="tx1"/>
              </a:solidFill>
            </a:endParaRPr>
          </a:p>
        </p:txBody>
      </p:sp>
      <p:cxnSp>
        <p:nvCxnSpPr>
          <p:cNvPr id="36" name="Straight Arrow Connector 35"/>
          <p:cNvCxnSpPr/>
          <p:nvPr/>
        </p:nvCxnSpPr>
        <p:spPr>
          <a:xfrm flipV="1">
            <a:off x="7781260" y="4752163"/>
            <a:ext cx="451884" cy="3792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775944" y="5131391"/>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34" idx="1"/>
          </p:cNvCxnSpPr>
          <p:nvPr/>
        </p:nvCxnSpPr>
        <p:spPr>
          <a:xfrm>
            <a:off x="7781260" y="5131391"/>
            <a:ext cx="451884" cy="364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1"/>
          </p:cNvCxnSpPr>
          <p:nvPr/>
        </p:nvCxnSpPr>
        <p:spPr>
          <a:xfrm>
            <a:off x="7781260" y="5131391"/>
            <a:ext cx="451884" cy="736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97149" y="6488668"/>
            <a:ext cx="357790" cy="369332"/>
          </a:xfrm>
          <a:prstGeom prst="rect">
            <a:avLst/>
          </a:prstGeom>
          <a:noFill/>
        </p:spPr>
        <p:txBody>
          <a:bodyPr wrap="none" rtlCol="0">
            <a:spAutoFit/>
          </a:bodyPr>
          <a:lstStyle/>
          <a:p>
            <a:r>
              <a:rPr lang="en-US" dirty="0" smtClean="0"/>
              <a:t>...</a:t>
            </a:r>
            <a:endParaRPr lang="en-US" dirty="0"/>
          </a:p>
        </p:txBody>
      </p:sp>
      <p:cxnSp>
        <p:nvCxnSpPr>
          <p:cNvPr id="42" name="Straight Arrow Connector 41"/>
          <p:cNvCxnSpPr/>
          <p:nvPr/>
        </p:nvCxnSpPr>
        <p:spPr>
          <a:xfrm>
            <a:off x="6705600" y="4648200"/>
            <a:ext cx="304800" cy="2025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648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scripts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Step 1: Creating a script</a:t>
            </a:r>
          </a:p>
          <a:p>
            <a:pPr marL="914400" lvl="1" indent="-514350"/>
            <a:r>
              <a:rPr lang="en-US" sz="2400" dirty="0" smtClean="0"/>
              <a:t>Open a plain text editor (Notepad++, </a:t>
            </a:r>
            <a:r>
              <a:rPr lang="en-US" sz="2400" dirty="0" err="1" smtClean="0"/>
              <a:t>TextWrangler</a:t>
            </a:r>
            <a:r>
              <a:rPr lang="en-US" sz="2400" dirty="0" smtClean="0"/>
              <a:t>)</a:t>
            </a:r>
          </a:p>
          <a:p>
            <a:pPr marL="914400" lvl="1" indent="-514350"/>
            <a:r>
              <a:rPr lang="en-US" sz="2400" dirty="0" smtClean="0"/>
              <a:t>Type the following:</a:t>
            </a:r>
          </a:p>
          <a:p>
            <a:pPr marL="400050" lvl="1" indent="0">
              <a:buNone/>
            </a:pPr>
            <a:endParaRPr lang="en-US" sz="2400" dirty="0" smtClean="0"/>
          </a:p>
          <a:p>
            <a:pPr marL="400050" lvl="1" indent="0">
              <a:buNone/>
            </a:pPr>
            <a:endParaRPr lang="en-US" sz="2400" dirty="0" smtClean="0"/>
          </a:p>
          <a:p>
            <a:pPr marL="914400" lvl="1" indent="-514350"/>
            <a:r>
              <a:rPr lang="en-US" sz="2400" dirty="0" smtClean="0"/>
              <a:t>Save your file in your lab1 folder as </a:t>
            </a:r>
            <a:r>
              <a:rPr lang="en-US" sz="2000" dirty="0" smtClean="0">
                <a:latin typeface="Courier New" pitchFamily="49" charset="0"/>
                <a:cs typeface="Courier New" pitchFamily="49" charset="0"/>
              </a:rPr>
              <a:t>test1.py</a:t>
            </a:r>
            <a:endParaRPr lang="en-US" dirty="0">
              <a:latin typeface="Courier New" pitchFamily="49" charset="0"/>
              <a:cs typeface="Courier New" pitchFamily="49" charset="0"/>
            </a:endParaRPr>
          </a:p>
          <a:p>
            <a:pPr marL="914400" lvl="1" indent="-514350"/>
            <a:r>
              <a:rPr lang="en-US" sz="2400" i="1" dirty="0" smtClean="0">
                <a:cs typeface="Courier New" pitchFamily="49" charset="0"/>
              </a:rPr>
              <a:t>Note:</a:t>
            </a:r>
            <a:r>
              <a:rPr lang="en-US" sz="2400" dirty="0" smtClean="0">
                <a:cs typeface="Courier New" pitchFamily="49" charset="0"/>
              </a:rPr>
              <a:t> Depending on your text editor, you may notice some of the code has changed colors. This is called syntax highlighting: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425" y="3076483"/>
            <a:ext cx="3810532" cy="65731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214" y="5610225"/>
            <a:ext cx="3962953" cy="628738"/>
          </a:xfrm>
          <a:prstGeom prst="rect">
            <a:avLst/>
          </a:prstGeom>
        </p:spPr>
      </p:pic>
      <p:sp>
        <p:nvSpPr>
          <p:cNvPr id="7" name="Slide Number Placeholder 6"/>
          <p:cNvSpPr>
            <a:spLocks noGrp="1"/>
          </p:cNvSpPr>
          <p:nvPr>
            <p:ph type="sldNum" sz="quarter" idx="12"/>
          </p:nvPr>
        </p:nvSpPr>
        <p:spPr/>
        <p:txBody>
          <a:bodyPr/>
          <a:lstStyle/>
          <a:p>
            <a:fld id="{125D8EBD-3626-492B-BEC7-FEAF43DF08E7}" type="slidenum">
              <a:rPr lang="en-US" smtClean="0"/>
              <a:t>4</a:t>
            </a:fld>
            <a:endParaRPr lang="en-US" dirty="0"/>
          </a:p>
        </p:txBody>
      </p:sp>
    </p:spTree>
    <p:extLst>
      <p:ext uri="{BB962C8B-B14F-4D97-AF65-F5344CB8AC3E}">
        <p14:creationId xmlns:p14="http://schemas.microsoft.com/office/powerpoint/2010/main" val="4215204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 with try-except</a:t>
            </a:r>
            <a:endParaRPr lang="en-US" dirty="0"/>
          </a:p>
        </p:txBody>
      </p:sp>
      <p:sp>
        <p:nvSpPr>
          <p:cNvPr id="3" name="Content Placeholder 2"/>
          <p:cNvSpPr>
            <a:spLocks noGrp="1"/>
          </p:cNvSpPr>
          <p:nvPr>
            <p:ph idx="1"/>
          </p:nvPr>
        </p:nvSpPr>
        <p:spPr>
          <a:xfrm>
            <a:off x="457200" y="1447800"/>
            <a:ext cx="8229600" cy="5105400"/>
          </a:xfrm>
        </p:spPr>
        <p:txBody>
          <a:bodyPr>
            <a:normAutofit fontScale="62500" lnSpcReduction="20000"/>
          </a:bodyPr>
          <a:lstStyle/>
          <a:p>
            <a:pPr marL="0" indent="0">
              <a:buNone/>
            </a:pPr>
            <a:r>
              <a:rPr lang="en-US" sz="3600" b="1" dirty="0" smtClean="0"/>
              <a:t>Purpose: </a:t>
            </a:r>
            <a:r>
              <a:rPr lang="en-US" sz="3600" dirty="0" smtClean="0"/>
              <a:t>catch a specific error before it causes the script to terminate, and handle the error in a manner of your choosing.</a:t>
            </a:r>
          </a:p>
          <a:p>
            <a:pPr marL="0" indent="0">
              <a:buNone/>
            </a:pPr>
            <a:endParaRPr lang="en-US" dirty="0" smtClean="0"/>
          </a:p>
          <a:p>
            <a:pPr marL="0" indent="0">
              <a:buNone/>
            </a:pPr>
            <a:r>
              <a:rPr lang="en-US" dirty="0" smtClean="0"/>
              <a:t>Syntax:</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try</a:t>
            </a:r>
            <a:r>
              <a:rPr lang="en-US" dirty="0" smtClean="0">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...some code here...</a:t>
            </a:r>
          </a:p>
          <a:p>
            <a:pPr marL="800100" lvl="2" indent="0">
              <a:buNone/>
            </a:pPr>
            <a:r>
              <a:rPr lang="en-US" i="1"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   ...that might create an error...</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except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ErrorName</a:t>
            </a:r>
            <a:r>
              <a:rPr lang="en-US" dirty="0" smtClean="0">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...code to execute if error occurs...</a:t>
            </a:r>
          </a:p>
          <a:p>
            <a:pPr marL="800100" lvl="2" indent="0">
              <a:buNone/>
            </a:pPr>
            <a:r>
              <a:rPr lang="en-US" b="1" dirty="0" smtClean="0">
                <a:solidFill>
                  <a:schemeClr val="accent1"/>
                </a:solidFill>
                <a:latin typeface="Courier New" panose="02070309020205020404" pitchFamily="49" charset="0"/>
                <a:cs typeface="Courier New" panose="02070309020205020404" pitchFamily="49" charset="0"/>
              </a:rPr>
              <a:t>else</a:t>
            </a:r>
            <a:r>
              <a:rPr lang="en-US" dirty="0" smtClean="0">
                <a:latin typeface="Courier New" panose="02070309020205020404" pitchFamily="49" charset="0"/>
                <a:cs typeface="Courier New" panose="02070309020205020404" pitchFamily="49" charset="0"/>
              </a:rPr>
              <a:t>:</a:t>
            </a:r>
          </a:p>
          <a:p>
            <a:pPr marL="8001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...(optional) code to execute if no error...</a:t>
            </a:r>
          </a:p>
          <a:p>
            <a:pPr marL="0" indent="0">
              <a:buNone/>
            </a:pPr>
            <a:endParaRPr lang="en-US" dirty="0" smtClean="0">
              <a:cs typeface="Courier New" panose="02070309020205020404" pitchFamily="49" charset="0"/>
            </a:endParaRPr>
          </a:p>
          <a:p>
            <a:pPr marL="0" indent="0">
              <a:buNone/>
            </a:pPr>
            <a:r>
              <a:rPr lang="en-US" dirty="0" smtClean="0">
                <a:cs typeface="Courier New" panose="02070309020205020404" pitchFamily="49" charset="0"/>
              </a:rPr>
              <a:t>Example:</a:t>
            </a:r>
          </a:p>
          <a:p>
            <a:pPr marL="800100" lvl="2" indent="0">
              <a:buNone/>
            </a:pPr>
            <a:r>
              <a:rPr lang="en-US" dirty="0" smtClean="0">
                <a:latin typeface="Courier New" panose="02070309020205020404" pitchFamily="49" charset="0"/>
                <a:cs typeface="Courier New" panose="02070309020205020404" pitchFamily="49" charset="0"/>
              </a:rPr>
              <a:t>try:</a:t>
            </a:r>
          </a:p>
          <a:p>
            <a:pPr marL="8001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inFile</a:t>
            </a:r>
            <a:r>
              <a:rPr lang="en-US" dirty="0" smtClean="0">
                <a:latin typeface="Courier New" panose="02070309020205020404" pitchFamily="49" charset="0"/>
                <a:cs typeface="Courier New" panose="02070309020205020404" pitchFamily="49" charset="0"/>
              </a:rPr>
              <a:t> = open(</a:t>
            </a:r>
            <a:r>
              <a:rPr lang="en-US" dirty="0" err="1" smtClean="0">
                <a:latin typeface="Courier New" panose="02070309020205020404" pitchFamily="49" charset="0"/>
                <a:cs typeface="Courier New" panose="02070309020205020404" pitchFamily="49" charset="0"/>
              </a:rPr>
              <a:t>fileName</a:t>
            </a:r>
            <a:r>
              <a:rPr lang="en-US" dirty="0" smtClean="0">
                <a:latin typeface="Courier New" panose="02070309020205020404" pitchFamily="49" charset="0"/>
                <a:cs typeface="Courier New" panose="02070309020205020404" pitchFamily="49" charset="0"/>
              </a:rPr>
              <a:t>, 'r')</a:t>
            </a:r>
          </a:p>
          <a:p>
            <a:pPr marL="800100" lvl="2" indent="0">
              <a:buNone/>
            </a:pPr>
            <a:r>
              <a:rPr lang="en-US" dirty="0" smtClean="0">
                <a:latin typeface="Courier New" panose="02070309020205020404" pitchFamily="49" charset="0"/>
                <a:cs typeface="Courier New" panose="02070309020205020404" pitchFamily="49" charset="0"/>
              </a:rPr>
              <a:t>except </a:t>
            </a:r>
            <a:r>
              <a:rPr lang="en-US" dirty="0" err="1" smtClean="0">
                <a:latin typeface="Courier New" panose="02070309020205020404" pitchFamily="49" charset="0"/>
                <a:cs typeface="Courier New" panose="02070309020205020404" pitchFamily="49" charset="0"/>
              </a:rPr>
              <a:t>IOError</a:t>
            </a:r>
            <a:r>
              <a:rPr lang="en-US" dirty="0" smtClean="0">
                <a:latin typeface="Courier New" panose="02070309020205020404" pitchFamily="49" charset="0"/>
                <a:cs typeface="Courier New" panose="02070309020205020404" pitchFamily="49" charset="0"/>
              </a:rPr>
              <a:t>:</a:t>
            </a:r>
          </a:p>
          <a:p>
            <a:pPr marL="8001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print "Error: could not open", </a:t>
            </a:r>
            <a:r>
              <a:rPr lang="en-US" dirty="0" err="1" smtClean="0">
                <a:latin typeface="Courier New" panose="02070309020205020404" pitchFamily="49" charset="0"/>
                <a:cs typeface="Courier New" panose="02070309020205020404" pitchFamily="49" charset="0"/>
              </a:rPr>
              <a:t>fileName</a:t>
            </a:r>
            <a:r>
              <a:rPr lang="en-US" dirty="0" smtClean="0">
                <a:latin typeface="Courier New" panose="02070309020205020404" pitchFamily="49" charset="0"/>
                <a:cs typeface="Courier New" panose="02070309020205020404" pitchFamily="49" charset="0"/>
              </a:rPr>
              <a:t>, "--exiting."</a:t>
            </a:r>
          </a:p>
          <a:p>
            <a:pPr marL="800100" lvl="2"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sys.exit</a:t>
            </a:r>
            <a:r>
              <a:rPr lang="en-US" dirty="0" smtClean="0">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for line in </a:t>
            </a:r>
            <a:r>
              <a:rPr lang="en-US" dirty="0" err="1" smtClean="0">
                <a:latin typeface="Courier New" panose="02070309020205020404" pitchFamily="49" charset="0"/>
                <a:cs typeface="Courier New" panose="02070309020205020404" pitchFamily="49" charset="0"/>
              </a:rPr>
              <a:t>inFile</a:t>
            </a:r>
            <a:r>
              <a:rPr lang="en-US" dirty="0" smtClean="0">
                <a:latin typeface="Courier New" panose="02070309020205020404" pitchFamily="49" charset="0"/>
                <a:cs typeface="Courier New" panose="02070309020205020404" pitchFamily="49" charset="0"/>
              </a:rPr>
              <a:t>:</a:t>
            </a:r>
          </a:p>
          <a:p>
            <a:pPr marL="800100" lvl="2" indent="0">
              <a:buNone/>
            </a:pPr>
            <a:r>
              <a:rPr lang="en-US" dirty="0" smtClean="0">
                <a:latin typeface="Courier New" panose="02070309020205020404" pitchFamily="49" charset="0"/>
                <a:cs typeface="Courier New" panose="02070309020205020404" pitchFamily="49" charset="0"/>
              </a:rPr>
              <a:t>...</a:t>
            </a:r>
          </a:p>
          <a:p>
            <a:pPr marL="800100" lvl="2" indent="0">
              <a:buNone/>
            </a:pPr>
            <a:endParaRPr lang="en-US" dirty="0">
              <a:latin typeface="Courier New" panose="02070309020205020404" pitchFamily="49" charset="0"/>
              <a:cs typeface="Courier New" panose="02070309020205020404" pitchFamily="49" charset="0"/>
            </a:endParaRPr>
          </a:p>
        </p:txBody>
      </p:sp>
      <p:sp>
        <p:nvSpPr>
          <p:cNvPr id="4" name="TextBox 3"/>
          <p:cNvSpPr txBox="1"/>
          <p:nvPr/>
        </p:nvSpPr>
        <p:spPr>
          <a:xfrm>
            <a:off x="6705600" y="3163669"/>
            <a:ext cx="2438400" cy="646331"/>
          </a:xfrm>
          <a:prstGeom prst="rect">
            <a:avLst/>
          </a:prstGeom>
          <a:noFill/>
        </p:spPr>
        <p:txBody>
          <a:bodyPr wrap="square" rtlCol="0">
            <a:spAutoFit/>
          </a:bodyPr>
          <a:lstStyle/>
          <a:p>
            <a:r>
              <a:rPr lang="en-US" sz="1200" dirty="0" smtClean="0"/>
              <a:t>You must provide the specific name of the error type (e.g. </a:t>
            </a:r>
            <a:r>
              <a:rPr lang="en-US" sz="1100" dirty="0" err="1" smtClean="0">
                <a:latin typeface="Courier New" panose="02070309020205020404" pitchFamily="49" charset="0"/>
                <a:cs typeface="Courier New" panose="02070309020205020404" pitchFamily="49" charset="0"/>
              </a:rPr>
              <a:t>TypeError</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ValueError</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IOError</a:t>
            </a:r>
            <a:r>
              <a:rPr lang="en-US" sz="1200" dirty="0" smtClean="0"/>
              <a:t>, </a:t>
            </a:r>
            <a:r>
              <a:rPr lang="en-US" sz="1200" dirty="0" err="1" smtClean="0"/>
              <a:t>etc</a:t>
            </a:r>
            <a:r>
              <a:rPr lang="en-US" sz="1200" dirty="0" smtClean="0"/>
              <a:t>)</a:t>
            </a:r>
            <a:endParaRPr lang="en-US" sz="1200" dirty="0"/>
          </a:p>
        </p:txBody>
      </p:sp>
      <p:cxnSp>
        <p:nvCxnSpPr>
          <p:cNvPr id="6" name="Straight Arrow Connector 5"/>
          <p:cNvCxnSpPr/>
          <p:nvPr/>
        </p:nvCxnSpPr>
        <p:spPr>
          <a:xfrm flipH="1">
            <a:off x="3429000" y="3505200"/>
            <a:ext cx="320040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24400" y="6102811"/>
            <a:ext cx="4343400" cy="646331"/>
          </a:xfrm>
          <a:prstGeom prst="rect">
            <a:avLst/>
          </a:prstGeom>
          <a:noFill/>
        </p:spPr>
        <p:txBody>
          <a:bodyPr wrap="square" rtlCol="0">
            <a:spAutoFit/>
          </a:bodyPr>
          <a:lstStyle/>
          <a:p>
            <a:r>
              <a:rPr lang="en-US" sz="1200" dirty="0" smtClean="0"/>
              <a:t>You can do anything you want in the except block; you do not have to exit. However, in general it's good form to at least print some kind of message/warning.</a:t>
            </a:r>
            <a:endParaRPr lang="en-US" sz="1200" dirty="0"/>
          </a:p>
        </p:txBody>
      </p:sp>
      <p:cxnSp>
        <p:nvCxnSpPr>
          <p:cNvPr id="9" name="Straight Arrow Connector 8"/>
          <p:cNvCxnSpPr/>
          <p:nvPr/>
        </p:nvCxnSpPr>
        <p:spPr>
          <a:xfrm flipH="1" flipV="1">
            <a:off x="3048000" y="5867401"/>
            <a:ext cx="1676400" cy="380999"/>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680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whole world of built-in functions</a:t>
            </a:r>
            <a:endParaRPr lang="en-US" dirty="0"/>
          </a:p>
        </p:txBody>
      </p:sp>
      <p:sp>
        <p:nvSpPr>
          <p:cNvPr id="3" name="Content Placeholder 2"/>
          <p:cNvSpPr>
            <a:spLocks noGrp="1"/>
          </p:cNvSpPr>
          <p:nvPr>
            <p:ph idx="1"/>
          </p:nvPr>
        </p:nvSpPr>
        <p:spPr/>
        <p:txBody>
          <a:bodyPr>
            <a:normAutofit fontScale="77500" lnSpcReduction="20000"/>
          </a:bodyPr>
          <a:lstStyle/>
          <a:p>
            <a:pPr>
              <a:spcAft>
                <a:spcPts val="600"/>
              </a:spcAft>
            </a:pPr>
            <a:r>
              <a:rPr lang="en-US" dirty="0" smtClean="0"/>
              <a:t>There's tons of stuff I didn't get a chance to tell you about</a:t>
            </a:r>
          </a:p>
          <a:p>
            <a:pPr>
              <a:spcAft>
                <a:spcPts val="600"/>
              </a:spcAft>
            </a:pPr>
            <a:r>
              <a:rPr lang="en-US" dirty="0" smtClean="0"/>
              <a:t>In particular, there are several functions out that that automatically do things I made you do manually (sorry! It's for the sake of learning!)</a:t>
            </a:r>
          </a:p>
          <a:p>
            <a:pPr lvl="1">
              <a:spcAft>
                <a:spcPts val="600"/>
              </a:spcAft>
            </a:pPr>
            <a:r>
              <a:rPr lang="en-US" dirty="0" smtClean="0"/>
              <a:t>String </a:t>
            </a:r>
            <a:r>
              <a:rPr lang="en-US" dirty="0"/>
              <a:t>functions: </a:t>
            </a:r>
            <a:r>
              <a:rPr lang="en-US" sz="2600" dirty="0">
                <a:hlinkClick r:id="rId3"/>
              </a:rPr>
              <a:t>https://</a:t>
            </a:r>
            <a:r>
              <a:rPr lang="en-US" sz="2600" dirty="0" smtClean="0">
                <a:hlinkClick r:id="rId3"/>
              </a:rPr>
              <a:t>docs.python.org/2/library/stdtypes.html#string-methods</a:t>
            </a:r>
            <a:endParaRPr lang="en-US" sz="2600" dirty="0" smtClean="0"/>
          </a:p>
          <a:p>
            <a:pPr lvl="2">
              <a:spcAft>
                <a:spcPts val="600"/>
              </a:spcAft>
            </a:pPr>
            <a:r>
              <a:rPr lang="en-US" dirty="0" err="1" smtClean="0">
                <a:latin typeface="Courier New" panose="02070309020205020404" pitchFamily="49" charset="0"/>
                <a:cs typeface="Courier New" panose="02070309020205020404" pitchFamily="49" charset="0"/>
              </a:rPr>
              <a:t>string.count</a:t>
            </a:r>
            <a:r>
              <a:rPr lang="en-US" dirty="0" smtClean="0">
                <a:latin typeface="Courier New" panose="02070309020205020404" pitchFamily="49" charset="0"/>
                <a:cs typeface="Courier New" panose="02070309020205020404" pitchFamily="49" charset="0"/>
              </a:rPr>
              <a:t>()</a:t>
            </a:r>
          </a:p>
          <a:p>
            <a:pPr lvl="2">
              <a:spcAft>
                <a:spcPts val="600"/>
              </a:spcAft>
            </a:pPr>
            <a:r>
              <a:rPr lang="en-US" dirty="0" err="1" smtClean="0">
                <a:latin typeface="Courier New" panose="02070309020205020404" pitchFamily="49" charset="0"/>
                <a:cs typeface="Courier New" panose="02070309020205020404" pitchFamily="49" charset="0"/>
              </a:rPr>
              <a:t>string.upper</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string.lower</a:t>
            </a:r>
            <a:r>
              <a:rPr lang="en-US" dirty="0" smtClean="0">
                <a:latin typeface="Courier New" panose="02070309020205020404" pitchFamily="49" charset="0"/>
                <a:cs typeface="Courier New" panose="02070309020205020404" pitchFamily="49" charset="0"/>
              </a:rPr>
              <a:t>()</a:t>
            </a:r>
          </a:p>
          <a:p>
            <a:pPr lvl="2">
              <a:spcAft>
                <a:spcPts val="600"/>
              </a:spcAft>
            </a:pPr>
            <a:r>
              <a:rPr lang="en-US" dirty="0" err="1" smtClean="0">
                <a:latin typeface="Courier New" panose="02070309020205020404" pitchFamily="49" charset="0"/>
                <a:cs typeface="Courier New" panose="02070309020205020404" pitchFamily="49" charset="0"/>
              </a:rPr>
              <a:t>string.find</a:t>
            </a:r>
            <a:r>
              <a:rPr lang="en-US" dirty="0" smtClean="0">
                <a:latin typeface="Courier New" panose="02070309020205020404" pitchFamily="49" charset="0"/>
                <a:cs typeface="Courier New" panose="02070309020205020404" pitchFamily="49" charset="0"/>
              </a:rPr>
              <a:t>()</a:t>
            </a:r>
          </a:p>
          <a:p>
            <a:pPr lvl="2">
              <a:spcAft>
                <a:spcPts val="600"/>
              </a:spcAft>
            </a:pPr>
            <a:r>
              <a:rPr lang="en-US" dirty="0" err="1" smtClean="0">
                <a:latin typeface="Courier New" panose="02070309020205020404" pitchFamily="49" charset="0"/>
                <a:cs typeface="Courier New" panose="02070309020205020404" pitchFamily="49" charset="0"/>
              </a:rPr>
              <a:t>string.join</a:t>
            </a:r>
            <a:r>
              <a:rPr lang="en-US" dirty="0" smtClean="0">
                <a:latin typeface="Courier New" panose="02070309020205020404" pitchFamily="49" charset="0"/>
                <a:cs typeface="Courier New" panose="02070309020205020404" pitchFamily="49" charset="0"/>
              </a:rPr>
              <a:t>()</a:t>
            </a:r>
          </a:p>
          <a:p>
            <a:pPr lvl="1">
              <a:spcAft>
                <a:spcPts val="600"/>
              </a:spcAft>
            </a:pPr>
            <a:r>
              <a:rPr lang="en-US" dirty="0" err="1" smtClean="0">
                <a:latin typeface="Courier New" panose="02070309020205020404" pitchFamily="49" charset="0"/>
                <a:cs typeface="Courier New" panose="02070309020205020404" pitchFamily="49" charset="0"/>
              </a:rPr>
              <a:t>random.choice</a:t>
            </a:r>
            <a:r>
              <a:rPr lang="en-US" dirty="0" smtClean="0">
                <a:latin typeface="Courier New" panose="02070309020205020404" pitchFamily="49" charset="0"/>
                <a:cs typeface="Courier New" panose="02070309020205020404" pitchFamily="49" charset="0"/>
              </a:rPr>
              <a:t>()</a:t>
            </a:r>
          </a:p>
          <a:p>
            <a:pPr lvl="1">
              <a:spcAft>
                <a:spcPts val="600"/>
              </a:spcAft>
            </a:pPr>
            <a:r>
              <a:rPr lang="en-US" dirty="0" smtClean="0"/>
              <a:t>many more</a:t>
            </a:r>
          </a:p>
        </p:txBody>
      </p:sp>
    </p:spTree>
    <p:extLst>
      <p:ext uri="{BB962C8B-B14F-4D97-AF65-F5344CB8AC3E}">
        <p14:creationId xmlns:p14="http://schemas.microsoft.com/office/powerpoint/2010/main" val="22083911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useful modules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Built-in:</a:t>
            </a:r>
          </a:p>
          <a:p>
            <a:pPr lvl="1"/>
            <a:r>
              <a:rPr lang="en-US" sz="2400" dirty="0" smtClean="0">
                <a:latin typeface="Courier New" panose="02070309020205020404" pitchFamily="49" charset="0"/>
                <a:cs typeface="Courier New" panose="02070309020205020404" pitchFamily="49" charset="0"/>
              </a:rPr>
              <a:t>multiprocessing</a:t>
            </a:r>
            <a:r>
              <a:rPr lang="en-US" dirty="0" smtClean="0"/>
              <a:t> – functions for writing parallel code that utilizes multiple CPU cores</a:t>
            </a:r>
          </a:p>
          <a:p>
            <a:pPr lvl="1"/>
            <a:r>
              <a:rPr lang="en-US" sz="2400" dirty="0" err="1" smtClean="0">
                <a:latin typeface="Courier New" panose="02070309020205020404" pitchFamily="49" charset="0"/>
                <a:cs typeface="Courier New" panose="02070309020205020404" pitchFamily="49" charset="0"/>
              </a:rPr>
              <a:t>optparse</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argparse</a:t>
            </a:r>
            <a:r>
              <a:rPr lang="en-US" dirty="0" smtClean="0"/>
              <a:t> – fancier command line </a:t>
            </a:r>
            <a:r>
              <a:rPr lang="en-US" dirty="0" err="1" smtClean="0"/>
              <a:t>args</a:t>
            </a:r>
            <a:endParaRPr lang="en-US" dirty="0" smtClean="0"/>
          </a:p>
          <a:p>
            <a:pPr lvl="1"/>
            <a:r>
              <a:rPr lang="en-US" sz="2400" dirty="0" smtClean="0">
                <a:latin typeface="Courier New" panose="02070309020205020404" pitchFamily="49" charset="0"/>
                <a:cs typeface="Courier New" panose="02070309020205020404" pitchFamily="49" charset="0"/>
              </a:rPr>
              <a:t>re</a:t>
            </a:r>
            <a:r>
              <a:rPr lang="en-US" dirty="0" smtClean="0"/>
              <a:t> – regular expressions (advanced pattern matching)</a:t>
            </a:r>
          </a:p>
          <a:p>
            <a:pPr lvl="1"/>
            <a:r>
              <a:rPr lang="en-US" sz="2400" dirty="0" smtClean="0">
                <a:latin typeface="Courier New" panose="02070309020205020404" pitchFamily="49" charset="0"/>
                <a:cs typeface="Courier New" panose="02070309020205020404" pitchFamily="49" charset="0"/>
              </a:rPr>
              <a:t>collections</a:t>
            </a:r>
            <a:r>
              <a:rPr lang="en-US" dirty="0" smtClean="0"/>
              <a:t> – advanced data structures</a:t>
            </a:r>
          </a:p>
          <a:p>
            <a:pPr lvl="1"/>
            <a:r>
              <a:rPr lang="en-US" sz="2400" dirty="0" smtClean="0">
                <a:latin typeface="Courier New" panose="02070309020205020404" pitchFamily="49" charset="0"/>
                <a:cs typeface="Courier New" panose="02070309020205020404" pitchFamily="49" charset="0"/>
              </a:rPr>
              <a:t>logging</a:t>
            </a:r>
            <a:r>
              <a:rPr lang="en-US" dirty="0" smtClean="0"/>
              <a:t> – facilitates the creation of log files</a:t>
            </a:r>
          </a:p>
          <a:p>
            <a:pPr lvl="1"/>
            <a:r>
              <a:rPr lang="en-US" sz="2600" dirty="0" err="1" smtClean="0">
                <a:latin typeface="Courier New" panose="02070309020205020404" pitchFamily="49" charset="0"/>
                <a:cs typeface="Courier New" panose="02070309020205020404" pitchFamily="49" charset="0"/>
              </a:rPr>
              <a:t>datetime</a:t>
            </a:r>
            <a:r>
              <a:rPr lang="en-US" dirty="0" smtClean="0"/>
              <a:t> – for accessing/manipulating date &amp; time info</a:t>
            </a:r>
          </a:p>
          <a:p>
            <a:pPr marL="457200" lvl="1" indent="0">
              <a:buNone/>
            </a:pPr>
            <a:endParaRPr lang="en-US" dirty="0" smtClean="0"/>
          </a:p>
          <a:p>
            <a:pPr marL="0" indent="0">
              <a:buNone/>
            </a:pPr>
            <a:r>
              <a:rPr lang="en-US" dirty="0" smtClean="0"/>
              <a:t>Not built-in (but comes with Anaconda)</a:t>
            </a:r>
          </a:p>
          <a:p>
            <a:pPr lvl="1"/>
            <a:r>
              <a:rPr lang="en-US" sz="2400" dirty="0" err="1" smtClean="0">
                <a:latin typeface="Courier New" panose="02070309020205020404" pitchFamily="49" charset="0"/>
                <a:cs typeface="Courier New" panose="02070309020205020404" pitchFamily="49" charset="0"/>
              </a:rPr>
              <a:t>SciPy</a:t>
            </a:r>
            <a:r>
              <a:rPr lang="en-US" dirty="0" smtClean="0"/>
              <a:t> – scientific/mathematical algorithms</a:t>
            </a:r>
          </a:p>
          <a:p>
            <a:pPr lvl="1"/>
            <a:r>
              <a:rPr lang="en-US" sz="2400" dirty="0" err="1" smtClean="0">
                <a:latin typeface="Courier New" panose="02070309020205020404" pitchFamily="49" charset="0"/>
                <a:cs typeface="Courier New" panose="02070309020205020404" pitchFamily="49" charset="0"/>
              </a:rPr>
              <a:t>NumPy</a:t>
            </a:r>
            <a:r>
              <a:rPr lang="en-US" dirty="0" smtClean="0"/>
              <a:t> – advanced math &amp; linear algebra</a:t>
            </a:r>
          </a:p>
          <a:p>
            <a:pPr lvl="1"/>
            <a:r>
              <a:rPr lang="en-US" sz="2400" dirty="0" err="1" smtClean="0">
                <a:latin typeface="Courier New" panose="02070309020205020404" pitchFamily="49" charset="0"/>
                <a:cs typeface="Courier New" panose="02070309020205020404" pitchFamily="49" charset="0"/>
              </a:rPr>
              <a:t>matplotlib</a:t>
            </a:r>
            <a:r>
              <a:rPr lang="en-US" dirty="0" smtClean="0"/>
              <a:t> – plotting module for python</a:t>
            </a:r>
          </a:p>
          <a:p>
            <a:pPr lvl="1"/>
            <a:r>
              <a:rPr lang="en-US" sz="2400" dirty="0" smtClean="0">
                <a:latin typeface="Courier New" panose="02070309020205020404" pitchFamily="49" charset="0"/>
                <a:cs typeface="Courier New" panose="02070309020205020404" pitchFamily="49" charset="0"/>
              </a:rPr>
              <a:t>pandas</a:t>
            </a:r>
            <a:r>
              <a:rPr lang="en-US" dirty="0" smtClean="0"/>
              <a:t> – data structures and data analysis</a:t>
            </a:r>
          </a:p>
          <a:p>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413" y="4330399"/>
            <a:ext cx="1068958" cy="1164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7129" y="5053013"/>
            <a:ext cx="130492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5591175"/>
            <a:ext cx="11715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7921" y="4149652"/>
            <a:ext cx="1123342" cy="880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872306" y="6257085"/>
            <a:ext cx="774571" cy="261610"/>
          </a:xfrm>
          <a:prstGeom prst="rect">
            <a:avLst/>
          </a:prstGeom>
          <a:noFill/>
        </p:spPr>
        <p:txBody>
          <a:bodyPr wrap="none" rtlCol="0">
            <a:spAutoFit/>
          </a:bodyPr>
          <a:lstStyle/>
          <a:p>
            <a:r>
              <a:rPr lang="en-US" sz="1100" dirty="0" err="1" smtClean="0"/>
              <a:t>matplotlib</a:t>
            </a:r>
            <a:endParaRPr lang="en-US" sz="1100" dirty="0"/>
          </a:p>
        </p:txBody>
      </p:sp>
    </p:spTree>
    <p:extLst>
      <p:ext uri="{BB962C8B-B14F-4D97-AF65-F5344CB8AC3E}">
        <p14:creationId xmlns:p14="http://schemas.microsoft.com/office/powerpoint/2010/main" val="38567100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a:t>
            </a:r>
            <a:endParaRPr lang="en-US" dirty="0"/>
          </a:p>
        </p:txBody>
      </p:sp>
      <p:sp>
        <p:nvSpPr>
          <p:cNvPr id="3" name="Content Placeholder 2"/>
          <p:cNvSpPr>
            <a:spLocks noGrp="1"/>
          </p:cNvSpPr>
          <p:nvPr>
            <p:ph idx="1"/>
          </p:nvPr>
        </p:nvSpPr>
        <p:spPr/>
        <p:txBody>
          <a:bodyPr/>
          <a:lstStyle/>
          <a:p>
            <a:r>
              <a:rPr lang="en-US" dirty="0" smtClean="0"/>
              <a:t>Lecture from Matt Paul!</a:t>
            </a:r>
          </a:p>
          <a:p>
            <a:r>
              <a:rPr lang="en-US" dirty="0" smtClean="0"/>
              <a:t>Awarding of mugs!</a:t>
            </a:r>
          </a:p>
          <a:p>
            <a:pPr lvl="1"/>
            <a:r>
              <a:rPr lang="en-US" dirty="0" smtClean="0"/>
              <a:t>Lab 7 will be the last graded assignment</a:t>
            </a:r>
          </a:p>
          <a:p>
            <a:pPr lvl="1"/>
            <a:r>
              <a:rPr lang="en-US" dirty="0" smtClean="0"/>
              <a:t>Must be submitted by 11pm Thursday night!</a:t>
            </a:r>
          </a:p>
        </p:txBody>
      </p:sp>
    </p:spTree>
    <p:extLst>
      <p:ext uri="{BB962C8B-B14F-4D97-AF65-F5344CB8AC3E}">
        <p14:creationId xmlns:p14="http://schemas.microsoft.com/office/powerpoint/2010/main" val="3224901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scripts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Step 2: Running the script</a:t>
            </a:r>
          </a:p>
          <a:p>
            <a:pPr marL="914400" lvl="1" indent="-514350"/>
            <a:r>
              <a:rPr lang="en-US" sz="2400" dirty="0" smtClean="0"/>
              <a:t>Open your terminal and navigate to the folder where you saved your script (use </a:t>
            </a:r>
            <a:r>
              <a:rPr lang="en-US" sz="2400" dirty="0" smtClean="0">
                <a:latin typeface="Courier New" panose="02070309020205020404" pitchFamily="49" charset="0"/>
                <a:cs typeface="Courier New" panose="02070309020205020404" pitchFamily="49" charset="0"/>
              </a:rPr>
              <a:t>cd</a:t>
            </a:r>
            <a:r>
              <a:rPr lang="en-US" sz="2400" dirty="0" smtClean="0"/>
              <a:t>, </a:t>
            </a:r>
            <a:r>
              <a:rPr lang="en-US" sz="2400" dirty="0" smtClean="0">
                <a:latin typeface="Courier New" panose="02070309020205020404" pitchFamily="49" charset="0"/>
                <a:cs typeface="Courier New" panose="02070309020205020404" pitchFamily="49" charset="0"/>
              </a:rPr>
              <a:t>ls</a:t>
            </a:r>
            <a:r>
              <a:rPr lang="en-US" sz="2400" dirty="0" smtClean="0"/>
              <a:t>/</a:t>
            </a:r>
            <a:r>
              <a:rPr lang="en-US" sz="2400" dirty="0" err="1" smtClean="0">
                <a:latin typeface="Courier New" panose="02070309020205020404" pitchFamily="49" charset="0"/>
                <a:cs typeface="Courier New" panose="02070309020205020404" pitchFamily="49" charset="0"/>
              </a:rPr>
              <a:t>dir</a:t>
            </a:r>
            <a:r>
              <a:rPr lang="en-US" sz="2400" dirty="0" smtClean="0">
                <a:cs typeface="Courier New" panose="02070309020205020404" pitchFamily="49" charset="0"/>
              </a:rPr>
              <a:t>, and </a:t>
            </a:r>
            <a:r>
              <a:rPr lang="en-US" sz="2400" dirty="0" err="1" smtClean="0">
                <a:latin typeface="Courier New" panose="02070309020205020404" pitchFamily="49" charset="0"/>
                <a:cs typeface="Courier New" panose="02070309020205020404" pitchFamily="49" charset="0"/>
              </a:rPr>
              <a:t>pwd</a:t>
            </a:r>
            <a:r>
              <a:rPr lang="en-US" sz="2400" dirty="0" smtClean="0"/>
              <a:t>).</a:t>
            </a:r>
          </a:p>
          <a:p>
            <a:pPr marL="914400" lvl="1" indent="-514350"/>
            <a:r>
              <a:rPr lang="en-US" sz="2400" dirty="0" smtClean="0">
                <a:cs typeface="Courier New" pitchFamily="49" charset="0"/>
              </a:rPr>
              <a:t>Once in the correct folder, type:</a:t>
            </a:r>
            <a:br>
              <a:rPr lang="en-US" sz="2400" dirty="0" smtClean="0">
                <a:cs typeface="Courier New" pitchFamily="49" charset="0"/>
              </a:rPr>
            </a:br>
            <a:r>
              <a:rPr lang="en-US" sz="2400" dirty="0" smtClean="0">
                <a:cs typeface="Courier New" pitchFamily="49" charset="0"/>
              </a:rPr>
              <a:t>	</a:t>
            </a:r>
            <a:r>
              <a:rPr lang="en-US" sz="2000" dirty="0" smtClean="0">
                <a:latin typeface="Courier New" pitchFamily="49" charset="0"/>
                <a:cs typeface="Courier New" pitchFamily="49" charset="0"/>
              </a:rPr>
              <a:t>python test1.py</a:t>
            </a:r>
          </a:p>
          <a:p>
            <a:pPr marL="914400" lvl="1" indent="-514350"/>
            <a:r>
              <a:rPr lang="en-US" sz="2400" dirty="0" smtClean="0">
                <a:cs typeface="Courier New" pitchFamily="49" charset="0"/>
              </a:rPr>
              <a:t>Python will now attempt to execute your script. If there are no errors in your code, you should see something like this:</a:t>
            </a:r>
          </a:p>
          <a:p>
            <a:pPr marL="400050" lvl="1" indent="0">
              <a:buNone/>
            </a:pPr>
            <a:endParaRPr lang="en-US" sz="2400" dirty="0" smtClean="0">
              <a:cs typeface="Courier New" pitchFamily="49"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799" y="4953000"/>
            <a:ext cx="5382377" cy="419159"/>
          </a:xfrm>
          <a:prstGeom prst="rect">
            <a:avLst/>
          </a:prstGeom>
        </p:spPr>
      </p:pic>
      <p:sp>
        <p:nvSpPr>
          <p:cNvPr id="7" name="Slide Number Placeholder 6"/>
          <p:cNvSpPr>
            <a:spLocks noGrp="1"/>
          </p:cNvSpPr>
          <p:nvPr>
            <p:ph type="sldNum" sz="quarter" idx="12"/>
          </p:nvPr>
        </p:nvSpPr>
        <p:spPr/>
        <p:txBody>
          <a:bodyPr/>
          <a:lstStyle/>
          <a:p>
            <a:fld id="{125D8EBD-3626-492B-BEC7-FEAF43DF08E7}" type="slidenum">
              <a:rPr lang="en-US" smtClean="0"/>
              <a:t>5</a:t>
            </a:fld>
            <a:endParaRPr lang="en-US" dirty="0"/>
          </a:p>
        </p:txBody>
      </p:sp>
    </p:spTree>
    <p:extLst>
      <p:ext uri="{BB962C8B-B14F-4D97-AF65-F5344CB8AC3E}">
        <p14:creationId xmlns:p14="http://schemas.microsoft.com/office/powerpoint/2010/main" val="2042270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693988"/>
            <a:ext cx="7772400" cy="1470025"/>
          </a:xfrm>
        </p:spPr>
        <p:txBody>
          <a:bodyPr/>
          <a:lstStyle/>
          <a:p>
            <a:r>
              <a:rPr lang="en-US" dirty="0" smtClean="0">
                <a:latin typeface="Calibri Light" panose="020F0302020204030204" pitchFamily="34" charset="0"/>
              </a:rPr>
              <a:t>2a. sys</a:t>
            </a:r>
            <a:endParaRPr lang="en-US" dirty="0">
              <a:latin typeface="Calibri Light" panose="020F0302020204030204" pitchFamily="34" charset="0"/>
            </a:endParaRPr>
          </a:p>
        </p:txBody>
      </p:sp>
    </p:spTree>
    <p:extLst>
      <p:ext uri="{BB962C8B-B14F-4D97-AF65-F5344CB8AC3E}">
        <p14:creationId xmlns:p14="http://schemas.microsoft.com/office/powerpoint/2010/main" val="3823781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Purpose: </a:t>
            </a:r>
            <a:r>
              <a:rPr lang="en-US" dirty="0" smtClean="0"/>
              <a:t>Wide variety of things... but for our purposes, it mainly provides a way of:</a:t>
            </a:r>
          </a:p>
          <a:p>
            <a:pPr marL="914400" lvl="1" indent="-514350">
              <a:buFont typeface="+mj-lt"/>
              <a:buAutoNum type="arabicPeriod"/>
            </a:pPr>
            <a:r>
              <a:rPr lang="en-US" dirty="0" smtClean="0"/>
              <a:t>getting command line arguments</a:t>
            </a:r>
          </a:p>
          <a:p>
            <a:pPr marL="914400" lvl="1" indent="-514350">
              <a:spcAft>
                <a:spcPts val="1200"/>
              </a:spcAft>
              <a:buFont typeface="+mj-lt"/>
              <a:buAutoNum type="arabicPeriod"/>
            </a:pPr>
            <a:r>
              <a:rPr lang="en-US" dirty="0" smtClean="0"/>
              <a:t>exiting the script early</a:t>
            </a:r>
            <a:r>
              <a:rPr lang="en-US" sz="2000" dirty="0"/>
              <a:t>	</a:t>
            </a:r>
          </a:p>
        </p:txBody>
      </p:sp>
    </p:spTree>
    <p:extLst>
      <p:ext uri="{BB962C8B-B14F-4D97-AF65-F5344CB8AC3E}">
        <p14:creationId xmlns:p14="http://schemas.microsoft.com/office/powerpoint/2010/main" val="393491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prstGeom prst="rect">
            <a:avLst/>
          </a:prstGeom>
        </p:spPr>
        <p:txBody>
          <a:bodyPr lIns="91425" tIns="91425" rIns="91425" bIns="91425" anchor="b" anchorCtr="0">
            <a:noAutofit/>
          </a:bodyPr>
          <a:lstStyle/>
          <a:p>
            <a:pPr>
              <a:buNone/>
            </a:pPr>
            <a:r>
              <a:rPr lang="en"/>
              <a:t>Command line arguments</a:t>
            </a:r>
          </a:p>
        </p:txBody>
      </p:sp>
      <p:sp>
        <p:nvSpPr>
          <p:cNvPr id="84" name="Shape 84"/>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dirty="0"/>
              <a:t>Usually when we run a python script, we type this into the terminal:</a:t>
            </a:r>
          </a:p>
          <a:p>
            <a:pPr marL="457200" lvl="0" indent="0" rtl="0">
              <a:buNone/>
            </a:pPr>
            <a:r>
              <a:rPr lang="en" sz="2400" dirty="0">
                <a:latin typeface="Courier New"/>
                <a:ea typeface="Courier New"/>
                <a:cs typeface="Courier New"/>
                <a:sym typeface="Courier New"/>
              </a:rPr>
              <a:t>python filename.py</a:t>
            </a:r>
          </a:p>
          <a:p>
            <a:endParaRPr lang="en" sz="2400" dirty="0">
              <a:latin typeface="Courier New"/>
              <a:ea typeface="Courier New"/>
              <a:cs typeface="Courier New"/>
              <a:sym typeface="Courier New"/>
            </a:endParaRPr>
          </a:p>
          <a:p>
            <a:pPr marL="0" lvl="0" indent="0" rtl="0">
              <a:buNone/>
            </a:pPr>
            <a:r>
              <a:rPr lang="en" dirty="0"/>
              <a:t>We can also provide additional information when we run our script ("arguments"):</a:t>
            </a:r>
          </a:p>
          <a:p>
            <a:pPr marL="457200" indent="0">
              <a:buNone/>
            </a:pPr>
            <a:r>
              <a:rPr lang="en" sz="2400" dirty="0">
                <a:latin typeface="Courier New"/>
                <a:ea typeface="Courier New"/>
                <a:cs typeface="Courier New"/>
                <a:sym typeface="Courier New"/>
              </a:rPr>
              <a:t>python filename.py arg1 arg2 agr3</a:t>
            </a:r>
          </a:p>
        </p:txBody>
      </p:sp>
    </p:spTree>
    <p:extLst>
      <p:ext uri="{BB962C8B-B14F-4D97-AF65-F5344CB8AC3E}">
        <p14:creationId xmlns:p14="http://schemas.microsoft.com/office/powerpoint/2010/main" val="3282730337"/>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prstGeom prst="rect">
            <a:avLst/>
          </a:prstGeom>
        </p:spPr>
        <p:txBody>
          <a:bodyPr lIns="91425" tIns="91425" rIns="91425" bIns="91425" anchor="b" anchorCtr="0">
            <a:noAutofit/>
          </a:bodyPr>
          <a:lstStyle/>
          <a:p>
            <a:pPr>
              <a:buNone/>
            </a:pPr>
            <a:r>
              <a:rPr lang="en"/>
              <a:t>Command line arguments</a:t>
            </a:r>
          </a:p>
        </p:txBody>
      </p:sp>
      <p:sp>
        <p:nvSpPr>
          <p:cNvPr id="90" name="Shape 90"/>
          <p:cNvSpPr txBox="1">
            <a:spLocks noGrp="1"/>
          </p:cNvSpPr>
          <p:nvPr>
            <p:ph idx="1"/>
          </p:nvPr>
        </p:nvSpPr>
        <p:spPr>
          <a:prstGeom prst="rect">
            <a:avLst/>
          </a:prstGeom>
        </p:spPr>
        <p:txBody>
          <a:bodyPr lIns="91425" tIns="91425" rIns="91425" bIns="91425" anchor="t" anchorCtr="0">
            <a:noAutofit/>
          </a:bodyPr>
          <a:lstStyle/>
          <a:p>
            <a:pPr marL="0" lvl="0" indent="0" rtl="0">
              <a:buNone/>
            </a:pPr>
            <a:r>
              <a:rPr lang="en" sz="2800" dirty="0"/>
              <a:t>You can add as many command line args as you want. All args will be automatically stored (in order) in a list called </a:t>
            </a:r>
            <a:r>
              <a:rPr lang="en" sz="2800" dirty="0">
                <a:latin typeface="Courier New"/>
                <a:ea typeface="Courier New"/>
                <a:cs typeface="Courier New"/>
                <a:sym typeface="Courier New"/>
              </a:rPr>
              <a:t>argv</a:t>
            </a:r>
            <a:r>
              <a:rPr lang="en" sz="2800" dirty="0"/>
              <a:t>. The first item in this list will be the name of your script, followed by any arguments you included.</a:t>
            </a:r>
          </a:p>
          <a:p>
            <a:pPr lvl="0" algn="ctr" rtl="0">
              <a:buNone/>
            </a:pPr>
            <a:endParaRPr lang="en" sz="2000" dirty="0" smtClean="0">
              <a:latin typeface="Courier New"/>
              <a:ea typeface="Courier New"/>
              <a:cs typeface="Courier New"/>
              <a:sym typeface="Courier New"/>
            </a:endParaRPr>
          </a:p>
          <a:p>
            <a:pPr lvl="0" algn="ctr" rtl="0">
              <a:buNone/>
            </a:pPr>
            <a:endParaRPr lang="en" sz="2000" dirty="0">
              <a:latin typeface="Courier New"/>
              <a:ea typeface="Courier New"/>
              <a:cs typeface="Courier New"/>
              <a:sym typeface="Courier New"/>
            </a:endParaRPr>
          </a:p>
          <a:p>
            <a:pPr lvl="0" algn="ctr" rtl="0">
              <a:buNone/>
            </a:pPr>
            <a:r>
              <a:rPr lang="en" sz="2000" dirty="0" smtClean="0">
                <a:latin typeface="Courier New"/>
                <a:ea typeface="Courier New"/>
                <a:cs typeface="Courier New"/>
                <a:sym typeface="Courier New"/>
              </a:rPr>
              <a:t>python </a:t>
            </a:r>
            <a:r>
              <a:rPr lang="en" sz="2000" dirty="0">
                <a:latin typeface="Courier New"/>
                <a:ea typeface="Courier New"/>
                <a:cs typeface="Courier New"/>
                <a:sym typeface="Courier New"/>
              </a:rPr>
              <a:t>filename.py apple banana orange</a:t>
            </a:r>
          </a:p>
          <a:p>
            <a:endParaRPr lang="en" sz="2400" dirty="0">
              <a:latin typeface="Courier New"/>
              <a:ea typeface="Courier New"/>
              <a:cs typeface="Courier New"/>
              <a:sym typeface="Courier New"/>
            </a:endParaRPr>
          </a:p>
        </p:txBody>
      </p:sp>
      <p:graphicFrame>
        <p:nvGraphicFramePr>
          <p:cNvPr id="91" name="Shape 91"/>
          <p:cNvGraphicFramePr/>
          <p:nvPr>
            <p:extLst>
              <p:ext uri="{D42A27DB-BD31-4B8C-83A1-F6EECF244321}">
                <p14:modId xmlns:p14="http://schemas.microsoft.com/office/powerpoint/2010/main" val="473294340"/>
              </p:ext>
            </p:extLst>
          </p:nvPr>
        </p:nvGraphicFramePr>
        <p:xfrm>
          <a:off x="609600" y="5181600"/>
          <a:ext cx="7771225" cy="914340"/>
        </p:xfrm>
        <a:graphic>
          <a:graphicData uri="http://schemas.openxmlformats.org/drawingml/2006/table">
            <a:tbl>
              <a:tblPr>
                <a:noFill/>
              </a:tblPr>
              <a:tblGrid>
                <a:gridCol w="1219625"/>
                <a:gridCol w="2356400"/>
                <a:gridCol w="1367975"/>
                <a:gridCol w="1368025"/>
                <a:gridCol w="1459200"/>
              </a:tblGrid>
              <a:tr h="381000">
                <a:tc>
                  <a:txBody>
                    <a:bodyPr/>
                    <a:lstStyle/>
                    <a:p>
                      <a:pPr>
                        <a:buNone/>
                      </a:pPr>
                      <a:r>
                        <a:rPr lang="en" sz="1800" dirty="0">
                          <a:latin typeface="Courier New"/>
                          <a:ea typeface="Courier New"/>
                          <a:cs typeface="Courier New"/>
                          <a:sym typeface="Courier New"/>
                        </a:rPr>
                        <a:t>argv</a:t>
                      </a:r>
                    </a:p>
                  </a:txBody>
                  <a:tcPr marL="91425" marR="91425" marT="91425" marB="91425">
                    <a:lnL w="9525" cap="flat">
                      <a:solidFill>
                        <a:srgbClr val="000000">
                          <a:alpha val="0"/>
                        </a:srgbClr>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alpha val="0"/>
                        </a:srgbClr>
                      </a:solidFill>
                      <a:prstDash val="solid"/>
                      <a:round/>
                      <a:headEnd type="none" w="med" len="med"/>
                      <a:tailEnd type="none" w="med" len="med"/>
                    </a:lnT>
                    <a:lnB w="9525" cap="flat" cmpd="sng" algn="ctr">
                      <a:noFill/>
                      <a:prstDash val="solid"/>
                      <a:round/>
                      <a:headEnd type="none" w="med" len="med"/>
                      <a:tailEnd type="none" w="med" len="med"/>
                    </a:lnB>
                  </a:tcPr>
                </a:tc>
                <a:tc>
                  <a:txBody>
                    <a:bodyPr/>
                    <a:lstStyle/>
                    <a:p>
                      <a:pPr algn="ctr">
                        <a:buNone/>
                      </a:pPr>
                      <a:r>
                        <a:rPr lang="en" sz="1800" dirty="0">
                          <a:latin typeface="Courier New"/>
                          <a:ea typeface="Courier New"/>
                          <a:cs typeface="Courier New"/>
                          <a:sym typeface="Courier New"/>
                        </a:rPr>
                        <a:t>filename.py</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 sz="1800" dirty="0">
                          <a:latin typeface="Courier New"/>
                          <a:ea typeface="Courier New"/>
                          <a:cs typeface="Courier New"/>
                          <a:sym typeface="Courier New"/>
                        </a:rPr>
                        <a:t>apple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 sz="1800" dirty="0">
                          <a:latin typeface="Courier New"/>
                          <a:ea typeface="Courier New"/>
                          <a:cs typeface="Courier New"/>
                          <a:sym typeface="Courier New"/>
                        </a:rPr>
                        <a:t>banana</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 sz="1800" dirty="0">
                          <a:latin typeface="Courier New"/>
                          <a:ea typeface="Courier New"/>
                          <a:cs typeface="Courier New"/>
                          <a:sym typeface="Courier New"/>
                        </a:rPr>
                        <a:t>orange</a:t>
                      </a:r>
                    </a:p>
                  </a:txBody>
                  <a:tcPr marL="91425" marR="91425" marT="91425" marB="91425">
                    <a:lnL w="9525" cap="flat">
                      <a:solidFill>
                        <a:srgbClr val="000000"/>
                      </a:solidFill>
                      <a:prstDash val="solid"/>
                      <a:round/>
                      <a:headEnd type="none" w="med" len="med"/>
                      <a:tailEnd type="none" w="med" len="med"/>
                    </a:lnL>
                    <a:lnR w="9525" cap="flat">
                      <a:solidFill>
                        <a:srgbClr val="000000"/>
                      </a:solidFill>
                      <a:prstDash val="solid"/>
                      <a:round/>
                      <a:headEnd type="none" w="med" len="med"/>
                      <a:tailEnd type="none" w="med" len="med"/>
                    </a:lnR>
                    <a:lnT w="9525" cap="flat">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1000">
                <a:tc>
                  <a:txBody>
                    <a:bodyPr/>
                    <a:lstStyle/>
                    <a:p>
                      <a:pPr>
                        <a:buNone/>
                      </a:pPr>
                      <a:endParaRPr lang="en" sz="1800">
                        <a:latin typeface="Courier New"/>
                        <a:ea typeface="Courier New"/>
                        <a:cs typeface="Courier New"/>
                        <a:sym typeface="Courier New"/>
                      </a:endParaRPr>
                    </a:p>
                  </a:txBody>
                  <a:tcPr marL="91425" marR="91425" marT="91425" marB="91425">
                    <a:lnL w="9525" cap="flat">
                      <a:noFill/>
                      <a:prstDash val="solid"/>
                      <a:round/>
                      <a:headEnd type="none" w="med" len="med"/>
                      <a:tailEnd type="none" w="med" len="med"/>
                    </a:lnL>
                    <a:lnR w="9525" cap="flat" cmpd="sng" algn="ctr">
                      <a:noFill/>
                      <a:prstDash val="solid"/>
                      <a:round/>
                      <a:headEnd type="none" w="med" len="med"/>
                      <a:tailEnd type="none" w="med" len="med"/>
                    </a:lnR>
                    <a:lnT w="9525" cap="flat">
                      <a:no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buNone/>
                      </a:pPr>
                      <a:r>
                        <a:rPr lang="en" sz="1600" dirty="0" smtClean="0">
                          <a:solidFill>
                            <a:schemeClr val="tx1">
                              <a:lumMod val="50000"/>
                              <a:lumOff val="50000"/>
                            </a:schemeClr>
                          </a:solidFill>
                          <a:latin typeface="Courier New"/>
                          <a:ea typeface="Courier New"/>
                          <a:cs typeface="Courier New"/>
                          <a:sym typeface="Courier New"/>
                        </a:rPr>
                        <a:t>0</a:t>
                      </a:r>
                      <a:endParaRPr lang="en" sz="1600" dirty="0">
                        <a:solidFill>
                          <a:schemeClr val="tx1">
                            <a:lumMod val="50000"/>
                            <a:lumOff val="50000"/>
                          </a:schemeClr>
                        </a:solidFill>
                        <a:latin typeface="Courier New"/>
                        <a:ea typeface="Courier New"/>
                        <a:cs typeface="Courier New"/>
                        <a:sym typeface="Courier New"/>
                      </a:endParaRPr>
                    </a:p>
                  </a:txBody>
                  <a:tcPr marL="91425" marR="91425" marT="91425" marB="91425">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buNone/>
                      </a:pPr>
                      <a:r>
                        <a:rPr lang="en" sz="1600" dirty="0" smtClean="0">
                          <a:solidFill>
                            <a:schemeClr val="tx1">
                              <a:lumMod val="50000"/>
                              <a:lumOff val="50000"/>
                            </a:schemeClr>
                          </a:solidFill>
                          <a:latin typeface="Courier New"/>
                          <a:ea typeface="Courier New"/>
                          <a:cs typeface="Courier New"/>
                          <a:sym typeface="Courier New"/>
                        </a:rPr>
                        <a:t>1</a:t>
                      </a:r>
                      <a:endParaRPr lang="en" sz="1600" dirty="0">
                        <a:solidFill>
                          <a:schemeClr val="tx1">
                            <a:lumMod val="50000"/>
                            <a:lumOff val="50000"/>
                          </a:schemeClr>
                        </a:solidFill>
                        <a:latin typeface="Courier New"/>
                        <a:ea typeface="Courier New"/>
                        <a:cs typeface="Courier New"/>
                        <a:sym typeface="Courier New"/>
                      </a:endParaRPr>
                    </a:p>
                  </a:txBody>
                  <a:tcPr marL="91425" marR="91425" marT="91425" marB="91425">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buNone/>
                      </a:pPr>
                      <a:r>
                        <a:rPr lang="en" sz="1600" dirty="0" smtClean="0">
                          <a:solidFill>
                            <a:schemeClr val="tx1">
                              <a:lumMod val="50000"/>
                              <a:lumOff val="50000"/>
                            </a:schemeClr>
                          </a:solidFill>
                          <a:latin typeface="Courier New"/>
                          <a:ea typeface="Courier New"/>
                          <a:cs typeface="Courier New"/>
                          <a:sym typeface="Courier New"/>
                        </a:rPr>
                        <a:t>2</a:t>
                      </a:r>
                      <a:endParaRPr lang="en" sz="1600" dirty="0">
                        <a:solidFill>
                          <a:schemeClr val="tx1">
                            <a:lumMod val="50000"/>
                            <a:lumOff val="50000"/>
                          </a:schemeClr>
                        </a:solidFill>
                        <a:latin typeface="Courier New"/>
                        <a:ea typeface="Courier New"/>
                        <a:cs typeface="Courier New"/>
                        <a:sym typeface="Courier New"/>
                      </a:endParaRPr>
                    </a:p>
                  </a:txBody>
                  <a:tcPr marL="91425" marR="91425" marT="91425" marB="91425">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buNone/>
                      </a:pPr>
                      <a:r>
                        <a:rPr lang="en" sz="1600" dirty="0" smtClean="0">
                          <a:solidFill>
                            <a:schemeClr val="tx1">
                              <a:lumMod val="50000"/>
                              <a:lumOff val="50000"/>
                            </a:schemeClr>
                          </a:solidFill>
                          <a:latin typeface="Courier New"/>
                          <a:ea typeface="Courier New"/>
                          <a:cs typeface="Courier New"/>
                          <a:sym typeface="Courier New"/>
                        </a:rPr>
                        <a:t>3</a:t>
                      </a:r>
                      <a:endParaRPr lang="en" sz="1600" dirty="0">
                        <a:solidFill>
                          <a:schemeClr val="tx1">
                            <a:lumMod val="50000"/>
                            <a:lumOff val="50000"/>
                          </a:schemeClr>
                        </a:solidFill>
                        <a:latin typeface="Courier New"/>
                        <a:ea typeface="Courier New"/>
                        <a:cs typeface="Courier New"/>
                        <a:sym typeface="Courier New"/>
                      </a:endParaRPr>
                    </a:p>
                  </a:txBody>
                  <a:tcPr marL="91425" marR="91425" marT="91425" marB="91425">
                    <a:lnL w="9525" cap="flat" cmpd="sng" algn="ctr">
                      <a:noFill/>
                      <a:prstDash val="solid"/>
                      <a:round/>
                      <a:headEnd type="none" w="med" len="med"/>
                      <a:tailEnd type="none" w="med" len="med"/>
                    </a:lnL>
                    <a:lnR w="9525" cap="flat">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92" name="Shape 92"/>
          <p:cNvCxnSpPr/>
          <p:nvPr/>
        </p:nvCxnSpPr>
        <p:spPr>
          <a:xfrm flipH="1">
            <a:off x="3108462" y="4588650"/>
            <a:ext cx="106500" cy="494449"/>
          </a:xfrm>
          <a:prstGeom prst="straightConnector1">
            <a:avLst/>
          </a:prstGeom>
          <a:noFill/>
          <a:ln w="19050" cap="flat">
            <a:solidFill>
              <a:schemeClr val="dk2"/>
            </a:solidFill>
            <a:prstDash val="solid"/>
            <a:round/>
            <a:headEnd type="none" w="med" len="med"/>
            <a:tailEnd type="triangle" w="med" len="med"/>
          </a:ln>
        </p:spPr>
      </p:cxnSp>
      <p:cxnSp>
        <p:nvCxnSpPr>
          <p:cNvPr id="10" name="Shape 92"/>
          <p:cNvCxnSpPr/>
          <p:nvPr/>
        </p:nvCxnSpPr>
        <p:spPr>
          <a:xfrm flipH="1">
            <a:off x="4807113" y="4588650"/>
            <a:ext cx="1" cy="494449"/>
          </a:xfrm>
          <a:prstGeom prst="straightConnector1">
            <a:avLst/>
          </a:prstGeom>
          <a:noFill/>
          <a:ln w="19050" cap="flat">
            <a:solidFill>
              <a:schemeClr val="dk2"/>
            </a:solidFill>
            <a:prstDash val="solid"/>
            <a:round/>
            <a:headEnd type="none" w="med" len="med"/>
            <a:tailEnd type="triangle" w="med" len="med"/>
          </a:ln>
        </p:spPr>
      </p:cxnSp>
      <p:cxnSp>
        <p:nvCxnSpPr>
          <p:cNvPr id="13" name="Shape 92"/>
          <p:cNvCxnSpPr/>
          <p:nvPr/>
        </p:nvCxnSpPr>
        <p:spPr>
          <a:xfrm>
            <a:off x="5873914" y="4588650"/>
            <a:ext cx="228599" cy="494449"/>
          </a:xfrm>
          <a:prstGeom prst="straightConnector1">
            <a:avLst/>
          </a:prstGeom>
          <a:noFill/>
          <a:ln w="19050" cap="flat">
            <a:solidFill>
              <a:schemeClr val="dk2"/>
            </a:solidFill>
            <a:prstDash val="solid"/>
            <a:round/>
            <a:headEnd type="none" w="med" len="med"/>
            <a:tailEnd type="triangle" w="med" len="med"/>
          </a:ln>
        </p:spPr>
      </p:cxnSp>
      <p:cxnSp>
        <p:nvCxnSpPr>
          <p:cNvPr id="16" name="Shape 92"/>
          <p:cNvCxnSpPr/>
          <p:nvPr/>
        </p:nvCxnSpPr>
        <p:spPr>
          <a:xfrm>
            <a:off x="7093113" y="4588650"/>
            <a:ext cx="304800" cy="533400"/>
          </a:xfrm>
          <a:prstGeom prst="straightConnector1">
            <a:avLst/>
          </a:prstGeom>
          <a:noFill/>
          <a:ln w="19050" cap="flat">
            <a:solidFill>
              <a:schemeClr val="dk2"/>
            </a:solidFill>
            <a:prstDash val="solid"/>
            <a:round/>
            <a:headEnd type="none" w="med" len="med"/>
            <a:tailEnd type="triangle" w="med" len="med"/>
          </a:ln>
        </p:spPr>
      </p:cxnSp>
    </p:spTree>
    <p:extLst>
      <p:ext uri="{BB962C8B-B14F-4D97-AF65-F5344CB8AC3E}">
        <p14:creationId xmlns:p14="http://schemas.microsoft.com/office/powerpoint/2010/main" val="217470940"/>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1553</TotalTime>
  <Words>3237</Words>
  <Application>Microsoft Office PowerPoint</Application>
  <PresentationFormat>On-screen Show (4:3)</PresentationFormat>
  <Paragraphs>549</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Useful Python modules</vt:lpstr>
      <vt:lpstr>Today's schedule</vt:lpstr>
      <vt:lpstr>1. Review of scripts</vt:lpstr>
      <vt:lpstr>Using scripts</vt:lpstr>
      <vt:lpstr>Using scripts</vt:lpstr>
      <vt:lpstr>2a. sys</vt:lpstr>
      <vt:lpstr>sys</vt:lpstr>
      <vt:lpstr>Command line arguments</vt:lpstr>
      <vt:lpstr>Command line arguments</vt:lpstr>
      <vt:lpstr>Using argv</vt:lpstr>
      <vt:lpstr>Example: argTest.py</vt:lpstr>
      <vt:lpstr>Example: argTest.py</vt:lpstr>
      <vt:lpstr>Example: argTest.py</vt:lpstr>
      <vt:lpstr>Example 2: addMe.py</vt:lpstr>
      <vt:lpstr>Example 2: addMe.py</vt:lpstr>
      <vt:lpstr>Example 2: addMe.py</vt:lpstr>
      <vt:lpstr>Other notes on command line args</vt:lpstr>
      <vt:lpstr>Why use command line args?</vt:lpstr>
      <vt:lpstr>2b. os</vt:lpstr>
      <vt:lpstr>os</vt:lpstr>
      <vt:lpstr>os.path</vt:lpstr>
      <vt:lpstr>A note on file paths</vt:lpstr>
      <vt:lpstr>2c. glob</vt:lpstr>
      <vt:lpstr>glob</vt:lpstr>
      <vt:lpstr>glob</vt:lpstr>
      <vt:lpstr>2d. subprocess</vt:lpstr>
      <vt:lpstr>subprocess</vt:lpstr>
      <vt:lpstr>subprocess</vt:lpstr>
      <vt:lpstr>subprocess</vt:lpstr>
      <vt:lpstr>subprocess - an example</vt:lpstr>
      <vt:lpstr>subprocess - in a custom function</vt:lpstr>
      <vt:lpstr>subprocess - in a custom function</vt:lpstr>
      <vt:lpstr>subprocess - a warning</vt:lpstr>
      <vt:lpstr>2e. time</vt:lpstr>
      <vt:lpstr>time</vt:lpstr>
      <vt:lpstr>3. Odds 'n ends</vt:lpstr>
      <vt:lpstr>+=</vt:lpstr>
      <vt:lpstr>Nested dictionaries</vt:lpstr>
      <vt:lpstr>Nested dictionaries</vt:lpstr>
      <vt:lpstr>Error handling with try-except</vt:lpstr>
      <vt:lpstr>A whole world of built-in functions</vt:lpstr>
      <vt:lpstr>Other useful modules</vt:lpstr>
      <vt:lpstr>Next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dc:creator>
  <cp:lastModifiedBy>Sarah</cp:lastModifiedBy>
  <cp:revision>84</cp:revision>
  <dcterms:created xsi:type="dcterms:W3CDTF">2013-08-22T15:28:06Z</dcterms:created>
  <dcterms:modified xsi:type="dcterms:W3CDTF">2016-09-27T00:13:43Z</dcterms:modified>
</cp:coreProperties>
</file>