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706" r:id="rId5"/>
    <p:sldMasterId id="2147483707" r:id="rId6"/>
    <p:sldMasterId id="2147483708" r:id="rId7"/>
    <p:sldMasterId id="2147483709" r:id="rId8"/>
    <p:sldMasterId id="2147483710" r:id="rId9"/>
    <p:sldMasterId id="2147483711"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56" r:id="rId112"/>
    <p:sldId id="357" r:id="rId113"/>
    <p:sldId id="358" r:id="rId114"/>
    <p:sldId id="359" r:id="rId115"/>
    <p:sldId id="360" r:id="rId116"/>
    <p:sldId id="361"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384" r:id="rId140"/>
    <p:sldId id="385" r:id="rId141"/>
    <p:sldId id="386" r:id="rId142"/>
    <p:sldId id="387" r:id="rId143"/>
    <p:sldId id="388" r:id="rId1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72B8F18-3F01-49B1-9AA1-2A2269C96F73}">
  <a:tblStyle styleId="{672B8F18-3F01-49B1-9AA1-2A2269C96F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107" Type="http://schemas.openxmlformats.org/officeDocument/2006/relationships/slide" Target="slides/slide96.xml"/><Relationship Id="rId106" Type="http://schemas.openxmlformats.org/officeDocument/2006/relationships/slide" Target="slides/slide95.xml"/><Relationship Id="rId105" Type="http://schemas.openxmlformats.org/officeDocument/2006/relationships/slide" Target="slides/slide94.xml"/><Relationship Id="rId104" Type="http://schemas.openxmlformats.org/officeDocument/2006/relationships/slide" Target="slides/slide93.xml"/><Relationship Id="rId109" Type="http://schemas.openxmlformats.org/officeDocument/2006/relationships/slide" Target="slides/slide98.xml"/><Relationship Id="rId108" Type="http://schemas.openxmlformats.org/officeDocument/2006/relationships/slide" Target="slides/slide97.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103" Type="http://schemas.openxmlformats.org/officeDocument/2006/relationships/slide" Target="slides/slide92.xml"/><Relationship Id="rId102" Type="http://schemas.openxmlformats.org/officeDocument/2006/relationships/slide" Target="slides/slide91.xml"/><Relationship Id="rId101" Type="http://schemas.openxmlformats.org/officeDocument/2006/relationships/slide" Target="slides/slide90.xml"/><Relationship Id="rId100" Type="http://schemas.openxmlformats.org/officeDocument/2006/relationships/slide" Target="slides/slide89.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29" Type="http://schemas.openxmlformats.org/officeDocument/2006/relationships/slide" Target="slides/slide118.xml"/><Relationship Id="rId128" Type="http://schemas.openxmlformats.org/officeDocument/2006/relationships/slide" Target="slides/slide117.xml"/><Relationship Id="rId127" Type="http://schemas.openxmlformats.org/officeDocument/2006/relationships/slide" Target="slides/slide116.xml"/><Relationship Id="rId126" Type="http://schemas.openxmlformats.org/officeDocument/2006/relationships/slide" Target="slides/slide115.xml"/><Relationship Id="rId26" Type="http://schemas.openxmlformats.org/officeDocument/2006/relationships/slide" Target="slides/slide15.xml"/><Relationship Id="rId121" Type="http://schemas.openxmlformats.org/officeDocument/2006/relationships/slide" Target="slides/slide110.xml"/><Relationship Id="rId25" Type="http://schemas.openxmlformats.org/officeDocument/2006/relationships/slide" Target="slides/slide14.xml"/><Relationship Id="rId120" Type="http://schemas.openxmlformats.org/officeDocument/2006/relationships/slide" Target="slides/slide109.xml"/><Relationship Id="rId28" Type="http://schemas.openxmlformats.org/officeDocument/2006/relationships/slide" Target="slides/slide17.xml"/><Relationship Id="rId27" Type="http://schemas.openxmlformats.org/officeDocument/2006/relationships/slide" Target="slides/slide16.xml"/><Relationship Id="rId125" Type="http://schemas.openxmlformats.org/officeDocument/2006/relationships/slide" Target="slides/slide114.xml"/><Relationship Id="rId29" Type="http://schemas.openxmlformats.org/officeDocument/2006/relationships/slide" Target="slides/slide18.xml"/><Relationship Id="rId124" Type="http://schemas.openxmlformats.org/officeDocument/2006/relationships/slide" Target="slides/slide113.xml"/><Relationship Id="rId123" Type="http://schemas.openxmlformats.org/officeDocument/2006/relationships/slide" Target="slides/slide112.xml"/><Relationship Id="rId122" Type="http://schemas.openxmlformats.org/officeDocument/2006/relationships/slide" Target="slides/slide111.xml"/><Relationship Id="rId95" Type="http://schemas.openxmlformats.org/officeDocument/2006/relationships/slide" Target="slides/slide84.xml"/><Relationship Id="rId94" Type="http://schemas.openxmlformats.org/officeDocument/2006/relationships/slide" Target="slides/slide83.xml"/><Relationship Id="rId97" Type="http://schemas.openxmlformats.org/officeDocument/2006/relationships/slide" Target="slides/slide86.xml"/><Relationship Id="rId96" Type="http://schemas.openxmlformats.org/officeDocument/2006/relationships/slide" Target="slides/slide85.xml"/><Relationship Id="rId11" Type="http://schemas.openxmlformats.org/officeDocument/2006/relationships/notesMaster" Target="notesMasters/notesMaster1.xml"/><Relationship Id="rId99" Type="http://schemas.openxmlformats.org/officeDocument/2006/relationships/slide" Target="slides/slide88.xml"/><Relationship Id="rId10" Type="http://schemas.openxmlformats.org/officeDocument/2006/relationships/slideMaster" Target="slideMasters/slideMaster6.xml"/><Relationship Id="rId98" Type="http://schemas.openxmlformats.org/officeDocument/2006/relationships/slide" Target="slides/slide87.xml"/><Relationship Id="rId13" Type="http://schemas.openxmlformats.org/officeDocument/2006/relationships/slide" Target="slides/slide2.xml"/><Relationship Id="rId12" Type="http://schemas.openxmlformats.org/officeDocument/2006/relationships/slide" Target="slides/slide1.xml"/><Relationship Id="rId91" Type="http://schemas.openxmlformats.org/officeDocument/2006/relationships/slide" Target="slides/slide80.xml"/><Relationship Id="rId90" Type="http://schemas.openxmlformats.org/officeDocument/2006/relationships/slide" Target="slides/slide79.xml"/><Relationship Id="rId93" Type="http://schemas.openxmlformats.org/officeDocument/2006/relationships/slide" Target="slides/slide82.xml"/><Relationship Id="rId92" Type="http://schemas.openxmlformats.org/officeDocument/2006/relationships/slide" Target="slides/slide81.xml"/><Relationship Id="rId118" Type="http://schemas.openxmlformats.org/officeDocument/2006/relationships/slide" Target="slides/slide107.xml"/><Relationship Id="rId117" Type="http://schemas.openxmlformats.org/officeDocument/2006/relationships/slide" Target="slides/slide106.xml"/><Relationship Id="rId116" Type="http://schemas.openxmlformats.org/officeDocument/2006/relationships/slide" Target="slides/slide105.xml"/><Relationship Id="rId115" Type="http://schemas.openxmlformats.org/officeDocument/2006/relationships/slide" Target="slides/slide104.xml"/><Relationship Id="rId119" Type="http://schemas.openxmlformats.org/officeDocument/2006/relationships/slide" Target="slides/slide108.xml"/><Relationship Id="rId15" Type="http://schemas.openxmlformats.org/officeDocument/2006/relationships/slide" Target="slides/slide4.xml"/><Relationship Id="rId110" Type="http://schemas.openxmlformats.org/officeDocument/2006/relationships/slide" Target="slides/slide99.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14" Type="http://schemas.openxmlformats.org/officeDocument/2006/relationships/slide" Target="slides/slide103.xml"/><Relationship Id="rId18" Type="http://schemas.openxmlformats.org/officeDocument/2006/relationships/slide" Target="slides/slide7.xml"/><Relationship Id="rId113" Type="http://schemas.openxmlformats.org/officeDocument/2006/relationships/slide" Target="slides/slide102.xml"/><Relationship Id="rId112" Type="http://schemas.openxmlformats.org/officeDocument/2006/relationships/slide" Target="slides/slide101.xml"/><Relationship Id="rId111" Type="http://schemas.openxmlformats.org/officeDocument/2006/relationships/slide" Target="slides/slide100.xml"/><Relationship Id="rId84" Type="http://schemas.openxmlformats.org/officeDocument/2006/relationships/slide" Target="slides/slide73.xml"/><Relationship Id="rId83" Type="http://schemas.openxmlformats.org/officeDocument/2006/relationships/slide" Target="slides/slide72.xml"/><Relationship Id="rId86" Type="http://schemas.openxmlformats.org/officeDocument/2006/relationships/slide" Target="slides/slide75.xml"/><Relationship Id="rId85" Type="http://schemas.openxmlformats.org/officeDocument/2006/relationships/slide" Target="slides/slide74.xml"/><Relationship Id="rId88" Type="http://schemas.openxmlformats.org/officeDocument/2006/relationships/slide" Target="slides/slide77.xml"/><Relationship Id="rId87" Type="http://schemas.openxmlformats.org/officeDocument/2006/relationships/slide" Target="slides/slide76.xml"/><Relationship Id="rId89" Type="http://schemas.openxmlformats.org/officeDocument/2006/relationships/slide" Target="slides/slide78.xml"/><Relationship Id="rId80" Type="http://schemas.openxmlformats.org/officeDocument/2006/relationships/slide" Target="slides/slide69.xml"/><Relationship Id="rId82" Type="http://schemas.openxmlformats.org/officeDocument/2006/relationships/slide" Target="slides/slide71.xml"/><Relationship Id="rId81" Type="http://schemas.openxmlformats.org/officeDocument/2006/relationships/slide" Target="slides/slide70.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143" Type="http://schemas.openxmlformats.org/officeDocument/2006/relationships/slide" Target="slides/slide132.xml"/><Relationship Id="rId142" Type="http://schemas.openxmlformats.org/officeDocument/2006/relationships/slide" Target="slides/slide131.xml"/><Relationship Id="rId141" Type="http://schemas.openxmlformats.org/officeDocument/2006/relationships/slide" Target="slides/slide130.xml"/><Relationship Id="rId140" Type="http://schemas.openxmlformats.org/officeDocument/2006/relationships/slide" Target="slides/slide12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144" Type="http://schemas.openxmlformats.org/officeDocument/2006/relationships/slide" Target="slides/slide133.xml"/><Relationship Id="rId73" Type="http://schemas.openxmlformats.org/officeDocument/2006/relationships/slide" Target="slides/slide62.xml"/><Relationship Id="rId72" Type="http://schemas.openxmlformats.org/officeDocument/2006/relationships/slide" Target="slides/slide61.xml"/><Relationship Id="rId75" Type="http://schemas.openxmlformats.org/officeDocument/2006/relationships/slide" Target="slides/slide64.xml"/><Relationship Id="rId74" Type="http://schemas.openxmlformats.org/officeDocument/2006/relationships/slide" Target="slides/slide63.xml"/><Relationship Id="rId77" Type="http://schemas.openxmlformats.org/officeDocument/2006/relationships/slide" Target="slides/slide66.xml"/><Relationship Id="rId76" Type="http://schemas.openxmlformats.org/officeDocument/2006/relationships/slide" Target="slides/slide65.xml"/><Relationship Id="rId79" Type="http://schemas.openxmlformats.org/officeDocument/2006/relationships/slide" Target="slides/slide68.xml"/><Relationship Id="rId78" Type="http://schemas.openxmlformats.org/officeDocument/2006/relationships/slide" Target="slides/slide67.xml"/><Relationship Id="rId71" Type="http://schemas.openxmlformats.org/officeDocument/2006/relationships/slide" Target="slides/slide60.xml"/><Relationship Id="rId70" Type="http://schemas.openxmlformats.org/officeDocument/2006/relationships/slide" Target="slides/slide59.xml"/><Relationship Id="rId139" Type="http://schemas.openxmlformats.org/officeDocument/2006/relationships/slide" Target="slides/slide128.xml"/><Relationship Id="rId138" Type="http://schemas.openxmlformats.org/officeDocument/2006/relationships/slide" Target="slides/slide127.xml"/><Relationship Id="rId137" Type="http://schemas.openxmlformats.org/officeDocument/2006/relationships/slide" Target="slides/slide126.xml"/><Relationship Id="rId132" Type="http://schemas.openxmlformats.org/officeDocument/2006/relationships/slide" Target="slides/slide121.xml"/><Relationship Id="rId131" Type="http://schemas.openxmlformats.org/officeDocument/2006/relationships/slide" Target="slides/slide120.xml"/><Relationship Id="rId130" Type="http://schemas.openxmlformats.org/officeDocument/2006/relationships/slide" Target="slides/slide119.xml"/><Relationship Id="rId136" Type="http://schemas.openxmlformats.org/officeDocument/2006/relationships/slide" Target="slides/slide125.xml"/><Relationship Id="rId135" Type="http://schemas.openxmlformats.org/officeDocument/2006/relationships/slide" Target="slides/slide124.xml"/><Relationship Id="rId134" Type="http://schemas.openxmlformats.org/officeDocument/2006/relationships/slide" Target="slides/slide123.xml"/><Relationship Id="rId133" Type="http://schemas.openxmlformats.org/officeDocument/2006/relationships/slide" Target="slides/slide122.xml"/><Relationship Id="rId62" Type="http://schemas.openxmlformats.org/officeDocument/2006/relationships/slide" Target="slides/slide51.xml"/><Relationship Id="rId61" Type="http://schemas.openxmlformats.org/officeDocument/2006/relationships/slide" Target="slides/slide50.xml"/><Relationship Id="rId64" Type="http://schemas.openxmlformats.org/officeDocument/2006/relationships/slide" Target="slides/slide53.xml"/><Relationship Id="rId63" Type="http://schemas.openxmlformats.org/officeDocument/2006/relationships/slide" Target="slides/slide52.xml"/><Relationship Id="rId66" Type="http://schemas.openxmlformats.org/officeDocument/2006/relationships/slide" Target="slides/slide55.xml"/><Relationship Id="rId65" Type="http://schemas.openxmlformats.org/officeDocument/2006/relationships/slide" Target="slides/slide54.xml"/><Relationship Id="rId68" Type="http://schemas.openxmlformats.org/officeDocument/2006/relationships/slide" Target="slides/slide57.xml"/><Relationship Id="rId67" Type="http://schemas.openxmlformats.org/officeDocument/2006/relationships/slide" Target="slides/slide56.xml"/><Relationship Id="rId60" Type="http://schemas.openxmlformats.org/officeDocument/2006/relationships/slide" Target="slides/slide49.xml"/><Relationship Id="rId69" Type="http://schemas.openxmlformats.org/officeDocument/2006/relationships/slide" Target="slides/slide5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55" Type="http://schemas.openxmlformats.org/officeDocument/2006/relationships/slide" Target="slides/slide44.xml"/><Relationship Id="rId54" Type="http://schemas.openxmlformats.org/officeDocument/2006/relationships/slide" Target="slides/slide43.xml"/><Relationship Id="rId57" Type="http://schemas.openxmlformats.org/officeDocument/2006/relationships/slide" Target="slides/slide46.xml"/><Relationship Id="rId56" Type="http://schemas.openxmlformats.org/officeDocument/2006/relationships/slide" Target="slides/slide45.xml"/><Relationship Id="rId59" Type="http://schemas.openxmlformats.org/officeDocument/2006/relationships/slide" Target="slides/slide48.xml"/><Relationship Id="rId58"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c73bb9194_0_3:notes"/>
          <p:cNvSpPr/>
          <p:nvPr>
            <p:ph idx="2" type="sldImg"/>
          </p:nvPr>
        </p:nvSpPr>
        <p:spPr>
          <a:xfrm>
            <a:off x="428625" y="686405"/>
            <a:ext cx="60006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5c73bb9194_0_3: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en"/>
              <a:t>Thanks so much to BGS,IBI, and GCB for sponsoring this year's bootcamp! Thank you to </a:t>
            </a:r>
            <a:r>
              <a:rPr lang="en"/>
              <a:t>Sarah Middleton</a:t>
            </a:r>
            <a:r>
              <a:rPr lang="en"/>
              <a:t> for creating and making this workshop possible. This workshop is is run by students who are juggling research and volunteering so I apologize in advanced and thank everyone for their patience. There will be two lecturers: Apexa and Scott and handful of TA that will be providing help through out the course.</a:t>
            </a:r>
            <a:endParaRPr/>
          </a:p>
          <a:p>
            <a:pPr indent="0" lvl="0" marL="0" rtl="0" algn="l">
              <a:spcBef>
                <a:spcPts val="0"/>
              </a:spcBef>
              <a:spcAft>
                <a:spcPts val="0"/>
              </a:spcAft>
              <a:buNone/>
            </a:pPr>
            <a:r>
              <a:rPr lang="en"/>
              <a:t>http://upibi.org/</a:t>
            </a:r>
            <a:endParaRPr/>
          </a:p>
        </p:txBody>
      </p:sp>
      <p:sp>
        <p:nvSpPr>
          <p:cNvPr id="361" name="Google Shape;361;g5c73bb9194_0_3:notes"/>
          <p:cNvSpPr txBox="1"/>
          <p:nvPr>
            <p:ph idx="12" type="sldNum"/>
          </p:nvPr>
        </p:nvSpPr>
        <p:spPr>
          <a:xfrm>
            <a:off x="3884613" y="8685214"/>
            <a:ext cx="2971800" cy="457200"/>
          </a:xfrm>
          <a:prstGeom prst="rect">
            <a:avLst/>
          </a:prstGeom>
          <a:noFill/>
          <a:ln>
            <a:noFill/>
          </a:ln>
        </p:spPr>
        <p:txBody>
          <a:bodyPr anchorCtr="0" anchor="b" bIns="45550" lIns="91100" spcFirstLastPara="1" rIns="91100" wrap="square" tIns="45550">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e4e5ad1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e4e5ad1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5" name="Shape 1225"/>
        <p:cNvGrpSpPr/>
        <p:nvPr/>
      </p:nvGrpSpPr>
      <p:grpSpPr>
        <a:xfrm>
          <a:off x="0" y="0"/>
          <a:ext cx="0" cy="0"/>
          <a:chOff x="0" y="0"/>
          <a:chExt cx="0" cy="0"/>
        </a:xfrm>
      </p:grpSpPr>
      <p:sp>
        <p:nvSpPr>
          <p:cNvPr id="1226" name="Google Shape;1226;g5d9c8c768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5d9c8c768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1" name="Shape 1231"/>
        <p:cNvGrpSpPr/>
        <p:nvPr/>
      </p:nvGrpSpPr>
      <p:grpSpPr>
        <a:xfrm>
          <a:off x="0" y="0"/>
          <a:ext cx="0" cy="0"/>
          <a:chOff x="0" y="0"/>
          <a:chExt cx="0" cy="0"/>
        </a:xfrm>
      </p:grpSpPr>
      <p:sp>
        <p:nvSpPr>
          <p:cNvPr id="1232" name="Google Shape;1232;g5d9c8c768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5d9c8c768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8" name="Shape 1238"/>
        <p:cNvGrpSpPr/>
        <p:nvPr/>
      </p:nvGrpSpPr>
      <p:grpSpPr>
        <a:xfrm>
          <a:off x="0" y="0"/>
          <a:ext cx="0" cy="0"/>
          <a:chOff x="0" y="0"/>
          <a:chExt cx="0" cy="0"/>
        </a:xfrm>
      </p:grpSpPr>
      <p:sp>
        <p:nvSpPr>
          <p:cNvPr id="1239" name="Google Shape;1239;g5d9c8c768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5d9c8c768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4" name="Shape 1244"/>
        <p:cNvGrpSpPr/>
        <p:nvPr/>
      </p:nvGrpSpPr>
      <p:grpSpPr>
        <a:xfrm>
          <a:off x="0" y="0"/>
          <a:ext cx="0" cy="0"/>
          <a:chOff x="0" y="0"/>
          <a:chExt cx="0" cy="0"/>
        </a:xfrm>
      </p:grpSpPr>
      <p:sp>
        <p:nvSpPr>
          <p:cNvPr id="1245" name="Google Shape;1245;g5d9c8c768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5d9c8c768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1" name="Shape 1251"/>
        <p:cNvGrpSpPr/>
        <p:nvPr/>
      </p:nvGrpSpPr>
      <p:grpSpPr>
        <a:xfrm>
          <a:off x="0" y="0"/>
          <a:ext cx="0" cy="0"/>
          <a:chOff x="0" y="0"/>
          <a:chExt cx="0" cy="0"/>
        </a:xfrm>
      </p:grpSpPr>
      <p:sp>
        <p:nvSpPr>
          <p:cNvPr id="1252" name="Google Shape;1252;g5d9c8c768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5d9c8c768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7" name="Shape 1257"/>
        <p:cNvGrpSpPr/>
        <p:nvPr/>
      </p:nvGrpSpPr>
      <p:grpSpPr>
        <a:xfrm>
          <a:off x="0" y="0"/>
          <a:ext cx="0" cy="0"/>
          <a:chOff x="0" y="0"/>
          <a:chExt cx="0" cy="0"/>
        </a:xfrm>
      </p:grpSpPr>
      <p:sp>
        <p:nvSpPr>
          <p:cNvPr id="1258" name="Google Shape;1258;g5d9c8c768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5d9c8c768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4" name="Shape 1264"/>
        <p:cNvGrpSpPr/>
        <p:nvPr/>
      </p:nvGrpSpPr>
      <p:grpSpPr>
        <a:xfrm>
          <a:off x="0" y="0"/>
          <a:ext cx="0" cy="0"/>
          <a:chOff x="0" y="0"/>
          <a:chExt cx="0" cy="0"/>
        </a:xfrm>
      </p:grpSpPr>
      <p:sp>
        <p:nvSpPr>
          <p:cNvPr id="1265" name="Google Shape;1265;g5d9c8c768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5d9c8c768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0" name="Shape 1270"/>
        <p:cNvGrpSpPr/>
        <p:nvPr/>
      </p:nvGrpSpPr>
      <p:grpSpPr>
        <a:xfrm>
          <a:off x="0" y="0"/>
          <a:ext cx="0" cy="0"/>
          <a:chOff x="0" y="0"/>
          <a:chExt cx="0" cy="0"/>
        </a:xfrm>
      </p:grpSpPr>
      <p:sp>
        <p:nvSpPr>
          <p:cNvPr id="1271" name="Google Shape;1271;g5d9c8c768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5d9c8c768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7" name="Shape 1277"/>
        <p:cNvGrpSpPr/>
        <p:nvPr/>
      </p:nvGrpSpPr>
      <p:grpSpPr>
        <a:xfrm>
          <a:off x="0" y="0"/>
          <a:ext cx="0" cy="0"/>
          <a:chOff x="0" y="0"/>
          <a:chExt cx="0" cy="0"/>
        </a:xfrm>
      </p:grpSpPr>
      <p:sp>
        <p:nvSpPr>
          <p:cNvPr id="1278" name="Google Shape;1278;g5d9c8c768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5d9c8c768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g5d9c8c768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5d9c8c768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e4e5ad1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e4e5ad1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0" name="Shape 1290"/>
        <p:cNvGrpSpPr/>
        <p:nvPr/>
      </p:nvGrpSpPr>
      <p:grpSpPr>
        <a:xfrm>
          <a:off x="0" y="0"/>
          <a:ext cx="0" cy="0"/>
          <a:chOff x="0" y="0"/>
          <a:chExt cx="0" cy="0"/>
        </a:xfrm>
      </p:grpSpPr>
      <p:sp>
        <p:nvSpPr>
          <p:cNvPr id="1291" name="Google Shape;1291;g5d9c8c768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5d9c8c768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6" name="Shape 1296"/>
        <p:cNvGrpSpPr/>
        <p:nvPr/>
      </p:nvGrpSpPr>
      <p:grpSpPr>
        <a:xfrm>
          <a:off x="0" y="0"/>
          <a:ext cx="0" cy="0"/>
          <a:chOff x="0" y="0"/>
          <a:chExt cx="0" cy="0"/>
        </a:xfrm>
      </p:grpSpPr>
      <p:sp>
        <p:nvSpPr>
          <p:cNvPr id="1297" name="Google Shape;1297;g5d9c8c768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5d9c8c768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3" name="Shape 1303"/>
        <p:cNvGrpSpPr/>
        <p:nvPr/>
      </p:nvGrpSpPr>
      <p:grpSpPr>
        <a:xfrm>
          <a:off x="0" y="0"/>
          <a:ext cx="0" cy="0"/>
          <a:chOff x="0" y="0"/>
          <a:chExt cx="0" cy="0"/>
        </a:xfrm>
      </p:grpSpPr>
      <p:sp>
        <p:nvSpPr>
          <p:cNvPr id="1304" name="Google Shape;1304;g5dabb19ac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5dabb19ac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9" name="Shape 1309"/>
        <p:cNvGrpSpPr/>
        <p:nvPr/>
      </p:nvGrpSpPr>
      <p:grpSpPr>
        <a:xfrm>
          <a:off x="0" y="0"/>
          <a:ext cx="0" cy="0"/>
          <a:chOff x="0" y="0"/>
          <a:chExt cx="0" cy="0"/>
        </a:xfrm>
      </p:grpSpPr>
      <p:sp>
        <p:nvSpPr>
          <p:cNvPr id="1310" name="Google Shape;1310;g5dabb19ac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5dabb19ac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Google Shape;1317;g5dabb19ac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5dabb19ac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2" name="Shape 1322"/>
        <p:cNvGrpSpPr/>
        <p:nvPr/>
      </p:nvGrpSpPr>
      <p:grpSpPr>
        <a:xfrm>
          <a:off x="0" y="0"/>
          <a:ext cx="0" cy="0"/>
          <a:chOff x="0" y="0"/>
          <a:chExt cx="0" cy="0"/>
        </a:xfrm>
      </p:grpSpPr>
      <p:sp>
        <p:nvSpPr>
          <p:cNvPr id="1323" name="Google Shape;1323;g5dabb19ac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5dabb19ac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9" name="Shape 1329"/>
        <p:cNvGrpSpPr/>
        <p:nvPr/>
      </p:nvGrpSpPr>
      <p:grpSpPr>
        <a:xfrm>
          <a:off x="0" y="0"/>
          <a:ext cx="0" cy="0"/>
          <a:chOff x="0" y="0"/>
          <a:chExt cx="0" cy="0"/>
        </a:xfrm>
      </p:grpSpPr>
      <p:sp>
        <p:nvSpPr>
          <p:cNvPr id="1330" name="Google Shape;1330;g5d9f34f2b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5d9f34f2b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5" name="Shape 1335"/>
        <p:cNvGrpSpPr/>
        <p:nvPr/>
      </p:nvGrpSpPr>
      <p:grpSpPr>
        <a:xfrm>
          <a:off x="0" y="0"/>
          <a:ext cx="0" cy="0"/>
          <a:chOff x="0" y="0"/>
          <a:chExt cx="0" cy="0"/>
        </a:xfrm>
      </p:grpSpPr>
      <p:sp>
        <p:nvSpPr>
          <p:cNvPr id="1336" name="Google Shape;1336;g5c79f11e52_0_4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7" name="Google Shape;1337;g5c79f11e52_0_4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8" name="Google Shape;1338;g5c79f11e52_0_4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1" name="Shape 1341"/>
        <p:cNvGrpSpPr/>
        <p:nvPr/>
      </p:nvGrpSpPr>
      <p:grpSpPr>
        <a:xfrm>
          <a:off x="0" y="0"/>
          <a:ext cx="0" cy="0"/>
          <a:chOff x="0" y="0"/>
          <a:chExt cx="0" cy="0"/>
        </a:xfrm>
      </p:grpSpPr>
      <p:sp>
        <p:nvSpPr>
          <p:cNvPr id="1342" name="Google Shape;1342;g5c79f11e52_0_4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3" name="Google Shape;1343;g5c79f11e52_0_4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4" name="Google Shape;1344;g5c79f11e52_0_4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9" name="Shape 1349"/>
        <p:cNvGrpSpPr/>
        <p:nvPr/>
      </p:nvGrpSpPr>
      <p:grpSpPr>
        <a:xfrm>
          <a:off x="0" y="0"/>
          <a:ext cx="0" cy="0"/>
          <a:chOff x="0" y="0"/>
          <a:chExt cx="0" cy="0"/>
        </a:xfrm>
      </p:grpSpPr>
      <p:sp>
        <p:nvSpPr>
          <p:cNvPr id="1350" name="Google Shape;1350;g5c79f11e52_0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1" name="Google Shape;1351;g5c79f11e52_0_4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2" name="Google Shape;1352;g5c79f11e52_0_4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5e4e5ad10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5e4e5ad10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5c79f11e52_0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8" name="Google Shape;1358;g5c79f11e52_0_4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9" name="Google Shape;1359;g5c79f11e52_0_4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2" name="Shape 1362"/>
        <p:cNvGrpSpPr/>
        <p:nvPr/>
      </p:nvGrpSpPr>
      <p:grpSpPr>
        <a:xfrm>
          <a:off x="0" y="0"/>
          <a:ext cx="0" cy="0"/>
          <a:chOff x="0" y="0"/>
          <a:chExt cx="0" cy="0"/>
        </a:xfrm>
      </p:grpSpPr>
      <p:sp>
        <p:nvSpPr>
          <p:cNvPr id="1363" name="Google Shape;1363;g5c79f11e52_0_4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4" name="Google Shape;1364;g5c79f11e52_0_4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5" name="Google Shape;1365;g5c79f11e52_0_4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9" name="Shape 1369"/>
        <p:cNvGrpSpPr/>
        <p:nvPr/>
      </p:nvGrpSpPr>
      <p:grpSpPr>
        <a:xfrm>
          <a:off x="0" y="0"/>
          <a:ext cx="0" cy="0"/>
          <a:chOff x="0" y="0"/>
          <a:chExt cx="0" cy="0"/>
        </a:xfrm>
      </p:grpSpPr>
      <p:sp>
        <p:nvSpPr>
          <p:cNvPr id="1370" name="Google Shape;1370;g5c79f11e52_0_4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1" name="Google Shape;1371;g5c79f11e52_0_4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2" name="Google Shape;1372;g5c79f11e52_0_4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6" name="Shape 1376"/>
        <p:cNvGrpSpPr/>
        <p:nvPr/>
      </p:nvGrpSpPr>
      <p:grpSpPr>
        <a:xfrm>
          <a:off x="0" y="0"/>
          <a:ext cx="0" cy="0"/>
          <a:chOff x="0" y="0"/>
          <a:chExt cx="0" cy="0"/>
        </a:xfrm>
      </p:grpSpPr>
      <p:sp>
        <p:nvSpPr>
          <p:cNvPr id="1377" name="Google Shape;1377;g5c79f11e52_0_4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8" name="Google Shape;1378;g5c79f11e52_0_4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9" name="Google Shape;1379;g5c79f11e52_0_4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9" name="Shape 1389"/>
        <p:cNvGrpSpPr/>
        <p:nvPr/>
      </p:nvGrpSpPr>
      <p:grpSpPr>
        <a:xfrm>
          <a:off x="0" y="0"/>
          <a:ext cx="0" cy="0"/>
          <a:chOff x="0" y="0"/>
          <a:chExt cx="0" cy="0"/>
        </a:xfrm>
      </p:grpSpPr>
      <p:sp>
        <p:nvSpPr>
          <p:cNvPr id="1390" name="Google Shape;1390;g5c79f11e52_0_4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1" name="Google Shape;1391;g5c79f11e52_0_4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2" name="Google Shape;1392;g5c79f11e52_0_4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6" name="Shape 1396"/>
        <p:cNvGrpSpPr/>
        <p:nvPr/>
      </p:nvGrpSpPr>
      <p:grpSpPr>
        <a:xfrm>
          <a:off x="0" y="0"/>
          <a:ext cx="0" cy="0"/>
          <a:chOff x="0" y="0"/>
          <a:chExt cx="0" cy="0"/>
        </a:xfrm>
      </p:grpSpPr>
      <p:sp>
        <p:nvSpPr>
          <p:cNvPr id="1397" name="Google Shape;1397;g5c79f11e52_0_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8" name="Google Shape;1398;g5c79f11e52_0_5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9" name="Google Shape;1399;g5c79f11e52_0_5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g5c79f11e52_0_4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6" name="Google Shape;1406;g5c79f11e52_0_4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7" name="Google Shape;1407;g5c79f11e52_0_4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1" name="Shape 1411"/>
        <p:cNvGrpSpPr/>
        <p:nvPr/>
      </p:nvGrpSpPr>
      <p:grpSpPr>
        <a:xfrm>
          <a:off x="0" y="0"/>
          <a:ext cx="0" cy="0"/>
          <a:chOff x="0" y="0"/>
          <a:chExt cx="0" cy="0"/>
        </a:xfrm>
      </p:grpSpPr>
      <p:sp>
        <p:nvSpPr>
          <p:cNvPr id="1412" name="Google Shape;1412;g5c79f11e52_0_4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3" name="Google Shape;1413;g5c79f11e52_0_4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4" name="Google Shape;1414;g5c79f11e52_0_4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9" name="Shape 1419"/>
        <p:cNvGrpSpPr/>
        <p:nvPr/>
      </p:nvGrpSpPr>
      <p:grpSpPr>
        <a:xfrm>
          <a:off x="0" y="0"/>
          <a:ext cx="0" cy="0"/>
          <a:chOff x="0" y="0"/>
          <a:chExt cx="0" cy="0"/>
        </a:xfrm>
      </p:grpSpPr>
      <p:sp>
        <p:nvSpPr>
          <p:cNvPr id="1420" name="Google Shape;1420;g5c79f11e52_0_4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1" name="Google Shape;1421;g5c79f11e52_0_4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2" name="Google Shape;1422;g5c79f11e52_0_4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Google Shape;1426;g5c79f11e52_0_4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7" name="Google Shape;1427;g5c79f11e52_0_4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8" name="Google Shape;1428;g5c79f11e52_0_4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e4e5ad10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e4e5ad10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3" name="Shape 1433"/>
        <p:cNvGrpSpPr/>
        <p:nvPr/>
      </p:nvGrpSpPr>
      <p:grpSpPr>
        <a:xfrm>
          <a:off x="0" y="0"/>
          <a:ext cx="0" cy="0"/>
          <a:chOff x="0" y="0"/>
          <a:chExt cx="0" cy="0"/>
        </a:xfrm>
      </p:grpSpPr>
      <p:sp>
        <p:nvSpPr>
          <p:cNvPr id="1434" name="Google Shape;1434;g5c79f11e52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5c79f11e5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8" name="Shape 1438"/>
        <p:cNvGrpSpPr/>
        <p:nvPr/>
      </p:nvGrpSpPr>
      <p:grpSpPr>
        <a:xfrm>
          <a:off x="0" y="0"/>
          <a:ext cx="0" cy="0"/>
          <a:chOff x="0" y="0"/>
          <a:chExt cx="0" cy="0"/>
        </a:xfrm>
      </p:grpSpPr>
      <p:sp>
        <p:nvSpPr>
          <p:cNvPr id="1439" name="Google Shape;1439;g5c79f11e52_0_5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0" name="Google Shape;1440;g5c79f11e52_0_5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With numbers, you can also use these shortcuts: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p:txBody>
      </p:sp>
      <p:sp>
        <p:nvSpPr>
          <p:cNvPr id="1441" name="Google Shape;1441;g5c79f11e52_0_5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5" name="Shape 1445"/>
        <p:cNvGrpSpPr/>
        <p:nvPr/>
      </p:nvGrpSpPr>
      <p:grpSpPr>
        <a:xfrm>
          <a:off x="0" y="0"/>
          <a:ext cx="0" cy="0"/>
          <a:chOff x="0" y="0"/>
          <a:chExt cx="0" cy="0"/>
        </a:xfrm>
      </p:grpSpPr>
      <p:sp>
        <p:nvSpPr>
          <p:cNvPr id="1446" name="Google Shape;1446;g5c79f11e52_0_6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7" name="Google Shape;1447;g5c79f11e52_0_6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 else is optional. You really don't need it if you're just going to exit if there's an error. It's mostly useful when you don't want to exit after the error, because then it lets you have code that will only be executed if there was no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check for multiple errors at once. You can also create a multi-except (kind of like a multi-elif). See the docs for more examples.</a:t>
            </a:r>
            <a:endParaRPr/>
          </a:p>
        </p:txBody>
      </p:sp>
      <p:sp>
        <p:nvSpPr>
          <p:cNvPr id="1448" name="Google Shape;1448;g5c79f11e52_0_6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6" name="Shape 1456"/>
        <p:cNvGrpSpPr/>
        <p:nvPr/>
      </p:nvGrpSpPr>
      <p:grpSpPr>
        <a:xfrm>
          <a:off x="0" y="0"/>
          <a:ext cx="0" cy="0"/>
          <a:chOff x="0" y="0"/>
          <a:chExt cx="0" cy="0"/>
        </a:xfrm>
      </p:grpSpPr>
      <p:sp>
        <p:nvSpPr>
          <p:cNvPr id="1457" name="Google Shape;1457;g5c79f11e52_0_7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8" name="Google Shape;1458;g5c79f11e52_0_7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9" name="Google Shape;1459;g5c79f11e52_0_7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e4e5ad10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e4e5ad10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e4e5ad10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e4e5ad10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5e4e5ad10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e4e5ad10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5c79f11e5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5c79f11e5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5c73bb919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5c73bb919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dc61dcbe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dc61dcbe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dafb01a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dafb01a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5dabb19ac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5dabb19ac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5c79f11e52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g5c79f11e52_0_1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g5c79f11e52_0_1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5d4ee734f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5d4ee734f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5dabb19ac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5dabb19ac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5c79f11e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c79f11e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5dabb19ac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5dabb19ac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5d4ee734f0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g5d4ee734f0_0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g5d4ee734f0_0_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5d4ee734f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5d4ee734f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dc6b51597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dc6b5159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5dc6b51597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5dc6b51597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dafb01a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dafb01a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5d4ee734f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5d4ee734f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5dc61dcb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5dc61dcb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5dc61dcbe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5dc61dcbe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5dc61dcbe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5dc61dcbe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5d4ee734f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5d4ee734f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To make this function maximally useful, we can keep it in a separate file</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That way if we ever need to change it (e.g. we find a bug), we only need to change it once, and all other scripts that use it will automatically be up to date</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If, on the other hand, we just copied and pasted this code into each script, we'd have to go through and fix every instance. This can be very annoying, and can also cause more bugs.</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Note, if we want to use one piece of code that works for many situations, we have to make it as generic as possible. That is, we want to write it in such a way that it will work for pretty much any situation we can imagine.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5dc61dcbe4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g5dc61dcbe4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make this function maximally useful, we can keep it in a separate file</a:t>
            </a:r>
            <a:endParaRPr/>
          </a:p>
          <a:p>
            <a:pPr indent="0" lvl="0" marL="0" rtl="0" algn="l">
              <a:spcBef>
                <a:spcPts val="0"/>
              </a:spcBef>
              <a:spcAft>
                <a:spcPts val="0"/>
              </a:spcAft>
              <a:buNone/>
            </a:pPr>
            <a:r>
              <a:rPr lang="en"/>
              <a:t>That way if we ever need to change it (e.g. we find a bug), we only need to change it once, and all other scripts that use it will automatically be up to date</a:t>
            </a:r>
            <a:endParaRPr/>
          </a:p>
          <a:p>
            <a:pPr indent="0" lvl="0" marL="0" rtl="0" algn="l">
              <a:spcBef>
                <a:spcPts val="0"/>
              </a:spcBef>
              <a:spcAft>
                <a:spcPts val="0"/>
              </a:spcAft>
              <a:buNone/>
            </a:pPr>
            <a:r>
              <a:rPr lang="en"/>
              <a:t>If, on the other hand, we just copied and pasted this code into each script, we'd have to go through and fix every instance. This can be very annoying, and can also cause more bugs.</a:t>
            </a:r>
            <a:endParaRPr/>
          </a:p>
          <a:p>
            <a:pPr indent="0" lvl="0" marL="0" rtl="0" algn="l">
              <a:spcBef>
                <a:spcPts val="0"/>
              </a:spcBef>
              <a:spcAft>
                <a:spcPts val="0"/>
              </a:spcAft>
              <a:buNone/>
            </a:pPr>
            <a:r>
              <a:rPr lang="en"/>
              <a:t>Note, if we want to use one piece of code that works for many situations, we have to make it as generic as possible. That is, we want to write it in such a way that it will work for pretty much any situation we can imagine.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5d4ee734f0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g5d4ee734f0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make this function maximally useful, we can keep it in a separate file</a:t>
            </a:r>
            <a:endParaRPr/>
          </a:p>
          <a:p>
            <a:pPr indent="0" lvl="0" marL="0" rtl="0" algn="l">
              <a:spcBef>
                <a:spcPts val="0"/>
              </a:spcBef>
              <a:spcAft>
                <a:spcPts val="0"/>
              </a:spcAft>
              <a:buNone/>
            </a:pPr>
            <a:r>
              <a:rPr lang="en"/>
              <a:t>That way if we ever need to change it (e.g. we find a bug), we only need to change it once, and all other scripts that use it will automatically be up to date</a:t>
            </a:r>
            <a:endParaRPr/>
          </a:p>
          <a:p>
            <a:pPr indent="0" lvl="0" marL="0" rtl="0" algn="l">
              <a:spcBef>
                <a:spcPts val="0"/>
              </a:spcBef>
              <a:spcAft>
                <a:spcPts val="0"/>
              </a:spcAft>
              <a:buNone/>
            </a:pPr>
            <a:r>
              <a:rPr lang="en"/>
              <a:t>If, on the other hand, we just copied and pasted this code into each script, we'd have to go through and fix every instance. This can be very annoying, and can also cause more bugs.</a:t>
            </a:r>
            <a:endParaRPr/>
          </a:p>
          <a:p>
            <a:pPr indent="0" lvl="0" marL="0" rtl="0" algn="l">
              <a:spcBef>
                <a:spcPts val="0"/>
              </a:spcBef>
              <a:spcAft>
                <a:spcPts val="0"/>
              </a:spcAft>
              <a:buNone/>
            </a:pPr>
            <a:r>
              <a:rPr lang="en"/>
              <a:t>Note, if we want to use one piece of code that works for many situations, we have to make it as generic as possible. That is, we want to write it in such a way that it will work for pretty much any situation we can imagine.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5d4ee734f0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2" name="Google Shape;672;g5d4ee734f0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make this function maximally useful, we can keep it in a separate file</a:t>
            </a:r>
            <a:endParaRPr/>
          </a:p>
          <a:p>
            <a:pPr indent="0" lvl="0" marL="0" rtl="0" algn="l">
              <a:spcBef>
                <a:spcPts val="0"/>
              </a:spcBef>
              <a:spcAft>
                <a:spcPts val="0"/>
              </a:spcAft>
              <a:buNone/>
            </a:pPr>
            <a:r>
              <a:rPr lang="en"/>
              <a:t>That way if we ever need to change it (e.g. we find a bug), we only need to change it once, and all other scripts that use it will automatically be up to date</a:t>
            </a:r>
            <a:endParaRPr/>
          </a:p>
          <a:p>
            <a:pPr indent="0" lvl="0" marL="0" rtl="0" algn="l">
              <a:spcBef>
                <a:spcPts val="0"/>
              </a:spcBef>
              <a:spcAft>
                <a:spcPts val="0"/>
              </a:spcAft>
              <a:buNone/>
            </a:pPr>
            <a:r>
              <a:rPr lang="en"/>
              <a:t>If, on the other hand, we just copied and pasted this code into each script, we'd have to go through and fix every instance. This can be very annoying, and can also cause more bugs.</a:t>
            </a:r>
            <a:endParaRPr/>
          </a:p>
          <a:p>
            <a:pPr indent="0" lvl="0" marL="0" rtl="0" algn="l">
              <a:spcBef>
                <a:spcPts val="0"/>
              </a:spcBef>
              <a:spcAft>
                <a:spcPts val="0"/>
              </a:spcAft>
              <a:buNone/>
            </a:pPr>
            <a:r>
              <a:rPr lang="en"/>
              <a:t>Note, if we want to use one piece of code that works for many situations, we have to make it as generic as possible. That is, we want to write it in such a way that it will work for pretty much any situation we can imagine.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5dc61dcbe4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g5dc61dcbe4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make this function maximally useful, we can keep it in a separate file</a:t>
            </a:r>
            <a:endParaRPr/>
          </a:p>
          <a:p>
            <a:pPr indent="0" lvl="0" marL="0" rtl="0" algn="l">
              <a:spcBef>
                <a:spcPts val="0"/>
              </a:spcBef>
              <a:spcAft>
                <a:spcPts val="0"/>
              </a:spcAft>
              <a:buNone/>
            </a:pPr>
            <a:r>
              <a:rPr lang="en"/>
              <a:t>That way if we ever need to change it (e.g. we find a bug), we only need to change it once, and all other scripts that use it will automatically be up to date</a:t>
            </a:r>
            <a:endParaRPr/>
          </a:p>
          <a:p>
            <a:pPr indent="0" lvl="0" marL="0" rtl="0" algn="l">
              <a:spcBef>
                <a:spcPts val="0"/>
              </a:spcBef>
              <a:spcAft>
                <a:spcPts val="0"/>
              </a:spcAft>
              <a:buNone/>
            </a:pPr>
            <a:r>
              <a:rPr lang="en"/>
              <a:t>If, on the other hand, we just copied and pasted this code into each script, we'd have to go through and fix every instance. This can be very annoying, and can also cause more bugs.</a:t>
            </a:r>
            <a:endParaRPr/>
          </a:p>
          <a:p>
            <a:pPr indent="0" lvl="0" marL="0" rtl="0" algn="l">
              <a:spcBef>
                <a:spcPts val="0"/>
              </a:spcBef>
              <a:spcAft>
                <a:spcPts val="0"/>
              </a:spcAft>
              <a:buNone/>
            </a:pPr>
            <a:r>
              <a:rPr lang="en"/>
              <a:t>Note, if we want to use one piece of code that works for many situations, we have to make it as generic as possible. That is, we want to write it in such a way that it will work for pretty much any situation we can imagine.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5d4ee734f0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5d4ee734f0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dc61dcb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dc61dcb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5c79f11e5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g5c79f11e52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g5c79f11e52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5d4ee734f0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4" name="Google Shape;704;g5d4ee734f0_0_1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g5d4ee734f0_0_1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5d4ee734f0_0_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2" name="Google Shape;712;g5d4ee734f0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You do not need to create argv, it is automatically created every time you run a script.</a:t>
            </a:r>
            <a:endParaRPr/>
          </a:p>
          <a:p>
            <a:pPr indent="0" lvl="0" marL="0" rtl="0" algn="l">
              <a:spcBef>
                <a:spcPts val="0"/>
              </a:spcBef>
              <a:spcAft>
                <a:spcPts val="0"/>
              </a:spcAft>
              <a:buNone/>
            </a:pPr>
            <a:r>
              <a:rPr lang="en"/>
              <a:t>Even if you don’t have any args, this list still holds the name of the script that was called, so you can use this to get that info if for some reason you need it.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5d4ee734f0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0" name="Google Shape;730;g5d4ee734f0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g5d4ee734f0_0_6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7" name="Google Shape;737;g5d4ee734f0_0_6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5d4ee734f0_0_6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5" name="Google Shape;745;g5d4ee734f0_0_6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5d4ee734f0_0_7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4" name="Google Shape;754;g5d4ee734f0_0_7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g5d4ee734f0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5d4ee734f0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5d4ee734f0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5d4ee734f0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5d4ee734f0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5d4ee734f0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dc61dcb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dc61dcb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g5d4ee734f0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8" name="Google Shape;788;g5d4ee734f0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"python argTest.py apple banana" should be run on the command line, in the same directory as the script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g5dc6b51597_1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3" name="Google Shape;803;g5dc6b51597_1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"python argTest.py -h” should be run on the command line, in the same directory as the script. -h is the help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g5dc6b51597_1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2" name="Google Shape;812;g5dc6b51597_1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help statement shows the syntax of how the command should be written next to the word “usage”. It then lists the positional and optional arguments and gives a description of each.</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5dc6b51597_1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g5dc6b51597_1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"python argTest.py -h” should be run on the command line, in the same directory as the script. -h is the help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5d4ee734f0_0_4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g5d4ee734f0_0_4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"python argTest.py -h” should be run on the command line, in the same directory as the script. -h is the help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g5dc6b51597_1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7" name="Google Shape;847;g5dc6b51597_1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"python argTest.py -h” should be run on the command line, in the same directory as the script. -h is the help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g5d4ee734f0_0_5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4" name="Google Shape;864;g5d4ee734f0_0_5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"python argTest.py -h” should be run on the command line, in the same directory as the script. -h is the help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5d4ee734f0_0_5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3" name="Google Shape;873;g5d4ee734f0_0_5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"python argTest.py -h” should be run on the command line, in the same directory as the script. -h is the help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g5d4ee734f0_0_5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g5d4ee734f0_0_5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"python argTest.py -h” should be run on the command line, in the same directory as the script. -h is the help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g5d4ee734f0_0_5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1" name="Google Shape;891;g5d4ee734f0_0_5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"python argTest.py -h” should be run on the command line, in the same directory as the script. -h is the help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dc6b51597_1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dc6b51597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g5d4ee734f0_0_5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g5d4ee734f0_0_5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"python argTest.py -h” should be run on the command line, in the same directory as the script. -h is the help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5d4ee734f0_0_5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9" name="Google Shape;909;g5d4ee734f0_0_5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g5d4ee734f0_0_5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8" name="Google Shape;918;g5d4ee734f0_0_5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Now var1 is dog and var2 is cat instead of the reverse.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Google Shape;926;g5d4ee734f0_0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7" name="Google Shape;927;g5d4ee734f0_0_2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g5d4ee734f0_0_2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2" name="Shape 932"/>
        <p:cNvGrpSpPr/>
        <p:nvPr/>
      </p:nvGrpSpPr>
      <p:grpSpPr>
        <a:xfrm>
          <a:off x="0" y="0"/>
          <a:ext cx="0" cy="0"/>
          <a:chOff x="0" y="0"/>
          <a:chExt cx="0" cy="0"/>
        </a:xfrm>
      </p:grpSpPr>
      <p:sp>
        <p:nvSpPr>
          <p:cNvPr id="933" name="Google Shape;933;g5d4ee734f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5d4ee734f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Google Shape;939;g5d4ee734f0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0" name="Google Shape;940;g5d4ee734f0_0_2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g5d4ee734f0_0_2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5d4ee734f0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7" name="Google Shape;947;g5d4ee734f0_0_1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g5d4ee734f0_0_1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1" name="Shape 951"/>
        <p:cNvGrpSpPr/>
        <p:nvPr/>
      </p:nvGrpSpPr>
      <p:grpSpPr>
        <a:xfrm>
          <a:off x="0" y="0"/>
          <a:ext cx="0" cy="0"/>
          <a:chOff x="0" y="0"/>
          <a:chExt cx="0" cy="0"/>
        </a:xfrm>
      </p:grpSpPr>
      <p:sp>
        <p:nvSpPr>
          <p:cNvPr id="952" name="Google Shape;952;g5c79f11e52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3" name="Google Shape;953;g5c79f11e52_0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g5c79f11e52_0_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Google Shape;959;g5dabb19ac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5dabb19ac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g5dabb19ac3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6" name="Google Shape;966;g5dabb19ac3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make this function maximally useful, we can keep it in a separate file</a:t>
            </a:r>
            <a:endParaRPr/>
          </a:p>
          <a:p>
            <a:pPr indent="0" lvl="0" marL="0" rtl="0" algn="l">
              <a:spcBef>
                <a:spcPts val="0"/>
              </a:spcBef>
              <a:spcAft>
                <a:spcPts val="0"/>
              </a:spcAft>
              <a:buNone/>
            </a:pPr>
            <a:r>
              <a:rPr lang="en"/>
              <a:t>That way if we ever need to change it (e.g. we find a bug), we only need to change it once, and all other scripts that use it will automatically be up to date</a:t>
            </a:r>
            <a:endParaRPr/>
          </a:p>
          <a:p>
            <a:pPr indent="0" lvl="0" marL="0" rtl="0" algn="l">
              <a:spcBef>
                <a:spcPts val="0"/>
              </a:spcBef>
              <a:spcAft>
                <a:spcPts val="0"/>
              </a:spcAft>
              <a:buNone/>
            </a:pPr>
            <a:r>
              <a:rPr lang="en"/>
              <a:t>If, on the other hand, we just copied and pasted this code into each script, we'd have to go through and fix every instance. This can be very annoying, and can also cause more bugs.</a:t>
            </a:r>
            <a:endParaRPr/>
          </a:p>
          <a:p>
            <a:pPr indent="0" lvl="0" marL="0" rtl="0" algn="l">
              <a:spcBef>
                <a:spcPts val="0"/>
              </a:spcBef>
              <a:spcAft>
                <a:spcPts val="0"/>
              </a:spcAft>
              <a:buNone/>
            </a:pPr>
            <a:r>
              <a:rPr lang="en"/>
              <a:t>Note, if we want to use one piece of code that works for many situations, we have to make it as generic as possible. That is, we want to write it in such a way that it will work for pretty much any situation we can imagine.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c73bb919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c73bb919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6" name="Shape 976"/>
        <p:cNvGrpSpPr/>
        <p:nvPr/>
      </p:nvGrpSpPr>
      <p:grpSpPr>
        <a:xfrm>
          <a:off x="0" y="0"/>
          <a:ext cx="0" cy="0"/>
          <a:chOff x="0" y="0"/>
          <a:chExt cx="0" cy="0"/>
        </a:xfrm>
      </p:grpSpPr>
      <p:sp>
        <p:nvSpPr>
          <p:cNvPr id="977" name="Google Shape;977;g5d4ee734f0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5d4ee734f0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2" name="Shape 982"/>
        <p:cNvGrpSpPr/>
        <p:nvPr/>
      </p:nvGrpSpPr>
      <p:grpSpPr>
        <a:xfrm>
          <a:off x="0" y="0"/>
          <a:ext cx="0" cy="0"/>
          <a:chOff x="0" y="0"/>
          <a:chExt cx="0" cy="0"/>
        </a:xfrm>
      </p:grpSpPr>
      <p:sp>
        <p:nvSpPr>
          <p:cNvPr id="983" name="Google Shape;983;g5d4ee734f0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4" name="Google Shape;984;g5d4ee734f0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Google Shape;991;g5dc61dcbe4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2" name="Google Shape;992;g5dc61dcbe4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3" name="Shape 1003"/>
        <p:cNvGrpSpPr/>
        <p:nvPr/>
      </p:nvGrpSpPr>
      <p:grpSpPr>
        <a:xfrm>
          <a:off x="0" y="0"/>
          <a:ext cx="0" cy="0"/>
          <a:chOff x="0" y="0"/>
          <a:chExt cx="0" cy="0"/>
        </a:xfrm>
      </p:grpSpPr>
      <p:sp>
        <p:nvSpPr>
          <p:cNvPr id="1004" name="Google Shape;1004;g5d4ee734f0_0_7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5" name="Google Shape;1005;g5d4ee734f0_0_7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2" name="Shape 1012"/>
        <p:cNvGrpSpPr/>
        <p:nvPr/>
      </p:nvGrpSpPr>
      <p:grpSpPr>
        <a:xfrm>
          <a:off x="0" y="0"/>
          <a:ext cx="0" cy="0"/>
          <a:chOff x="0" y="0"/>
          <a:chExt cx="0" cy="0"/>
        </a:xfrm>
      </p:grpSpPr>
      <p:sp>
        <p:nvSpPr>
          <p:cNvPr id="1013" name="Google Shape;1013;g5d4ee734f0_0_7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4" name="Google Shape;1014;g5d4ee734f0_0_7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Google Shape;1024;g5d4ee734f0_0_8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5" name="Google Shape;1025;g5d4ee734f0_0_8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2" name="Shape 1032"/>
        <p:cNvGrpSpPr/>
        <p:nvPr/>
      </p:nvGrpSpPr>
      <p:grpSpPr>
        <a:xfrm>
          <a:off x="0" y="0"/>
          <a:ext cx="0" cy="0"/>
          <a:chOff x="0" y="0"/>
          <a:chExt cx="0" cy="0"/>
        </a:xfrm>
      </p:grpSpPr>
      <p:sp>
        <p:nvSpPr>
          <p:cNvPr id="1033" name="Google Shape;1033;g5d4ee734f0_0_8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4" name="Google Shape;1034;g5d4ee734f0_0_8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g5d4ee734f0_0_8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3" name="Google Shape;1043;g5d4ee734f0_0_8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Google Shape;1056;g5dabb19ac3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7" name="Google Shape;1057;g5dabb19ac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Google Shape;1068;g5dabb19ac3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9" name="Google Shape;1069;g5dabb19ac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dc6b5159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dc6b515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5dc6b51597_1_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g5dabb19ac3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8" name="Google Shape;1078;g5dabb19ac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g5dabb19ac3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7" name="Google Shape;1087;g5dabb19ac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4" name="Shape 1094"/>
        <p:cNvGrpSpPr/>
        <p:nvPr/>
      </p:nvGrpSpPr>
      <p:grpSpPr>
        <a:xfrm>
          <a:off x="0" y="0"/>
          <a:ext cx="0" cy="0"/>
          <a:chOff x="0" y="0"/>
          <a:chExt cx="0" cy="0"/>
        </a:xfrm>
      </p:grpSpPr>
      <p:sp>
        <p:nvSpPr>
          <p:cNvPr id="1095" name="Google Shape;1095;g5dabb19ac3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6" name="Google Shape;1096;g5dabb19ac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g5c79f11e52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5" name="Google Shape;1105;g5c79f11e52_0_1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g5c79f11e52_0_1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9" name="Shape 1109"/>
        <p:cNvGrpSpPr/>
        <p:nvPr/>
      </p:nvGrpSpPr>
      <p:grpSpPr>
        <a:xfrm>
          <a:off x="0" y="0"/>
          <a:ext cx="0" cy="0"/>
          <a:chOff x="0" y="0"/>
          <a:chExt cx="0" cy="0"/>
        </a:xfrm>
      </p:grpSpPr>
      <p:sp>
        <p:nvSpPr>
          <p:cNvPr id="1110" name="Google Shape;1110;g5c79f11e52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1" name="Google Shape;1111;g5c79f11e52_0_1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2" name="Google Shape;1112;g5c79f11e52_0_1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7" name="Shape 1117"/>
        <p:cNvGrpSpPr/>
        <p:nvPr/>
      </p:nvGrpSpPr>
      <p:grpSpPr>
        <a:xfrm>
          <a:off x="0" y="0"/>
          <a:ext cx="0" cy="0"/>
          <a:chOff x="0" y="0"/>
          <a:chExt cx="0" cy="0"/>
        </a:xfrm>
      </p:grpSpPr>
      <p:sp>
        <p:nvSpPr>
          <p:cNvPr id="1118" name="Google Shape;1118;g5c79f11e52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9" name="Google Shape;1119;g5c79f11e52_0_1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0" name="Google Shape;1120;g5c79f11e52_0_1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4" name="Shape 1124"/>
        <p:cNvGrpSpPr/>
        <p:nvPr/>
      </p:nvGrpSpPr>
      <p:grpSpPr>
        <a:xfrm>
          <a:off x="0" y="0"/>
          <a:ext cx="0" cy="0"/>
          <a:chOff x="0" y="0"/>
          <a:chExt cx="0" cy="0"/>
        </a:xfrm>
      </p:grpSpPr>
      <p:sp>
        <p:nvSpPr>
          <p:cNvPr id="1125" name="Google Shape;1125;g5c79f11e52_0_3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6" name="Google Shape;1126;g5c79f11e52_0_3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7" name="Google Shape;1127;g5c79f11e52_0_3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1" name="Shape 1131"/>
        <p:cNvGrpSpPr/>
        <p:nvPr/>
      </p:nvGrpSpPr>
      <p:grpSpPr>
        <a:xfrm>
          <a:off x="0" y="0"/>
          <a:ext cx="0" cy="0"/>
          <a:chOff x="0" y="0"/>
          <a:chExt cx="0" cy="0"/>
        </a:xfrm>
      </p:grpSpPr>
      <p:sp>
        <p:nvSpPr>
          <p:cNvPr id="1132" name="Google Shape;1132;g5c79f11e52_0_9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3" name="Google Shape;1133;g5c79f11e52_0_9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4" name="Google Shape;1134;g5c79f11e52_0_9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g5c79f11e52_0_8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0" name="Google Shape;1140;g5c79f11e52_0_8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1" name="Google Shape;1141;g5c79f11e52_0_8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g5d9c8c7680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5d9c8c768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g5d9c8c7680_0_14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5e4e5ad1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e4e5ad1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9" name="Shape 1159"/>
        <p:cNvGrpSpPr/>
        <p:nvPr/>
      </p:nvGrpSpPr>
      <p:grpSpPr>
        <a:xfrm>
          <a:off x="0" y="0"/>
          <a:ext cx="0" cy="0"/>
          <a:chOff x="0" y="0"/>
          <a:chExt cx="0" cy="0"/>
        </a:xfrm>
      </p:grpSpPr>
      <p:sp>
        <p:nvSpPr>
          <p:cNvPr id="1160" name="Google Shape;1160;g5ef3f72a6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5ef3f72a6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Google Shape;1166;g5c79f11e52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5c79f11e52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0" name="Shape 1170"/>
        <p:cNvGrpSpPr/>
        <p:nvPr/>
      </p:nvGrpSpPr>
      <p:grpSpPr>
        <a:xfrm>
          <a:off x="0" y="0"/>
          <a:ext cx="0" cy="0"/>
          <a:chOff x="0" y="0"/>
          <a:chExt cx="0" cy="0"/>
        </a:xfrm>
      </p:grpSpPr>
      <p:sp>
        <p:nvSpPr>
          <p:cNvPr id="1171" name="Google Shape;1171;g5d9c8c768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2" name="Google Shape;1172;g5d9c8c768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3" name="Google Shape;1173;g5d9c8c768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5d9c8c768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8" name="Google Shape;1178;g5d9c8c7680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9" name="Google Shape;1179;g5d9c8c7680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3" name="Shape 1183"/>
        <p:cNvGrpSpPr/>
        <p:nvPr/>
      </p:nvGrpSpPr>
      <p:grpSpPr>
        <a:xfrm>
          <a:off x="0" y="0"/>
          <a:ext cx="0" cy="0"/>
          <a:chOff x="0" y="0"/>
          <a:chExt cx="0" cy="0"/>
        </a:xfrm>
      </p:grpSpPr>
      <p:sp>
        <p:nvSpPr>
          <p:cNvPr id="1184" name="Google Shape;1184;g5d9c8c768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5d9c8c768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9" name="Shape 1189"/>
        <p:cNvGrpSpPr/>
        <p:nvPr/>
      </p:nvGrpSpPr>
      <p:grpSpPr>
        <a:xfrm>
          <a:off x="0" y="0"/>
          <a:ext cx="0" cy="0"/>
          <a:chOff x="0" y="0"/>
          <a:chExt cx="0" cy="0"/>
        </a:xfrm>
      </p:grpSpPr>
      <p:sp>
        <p:nvSpPr>
          <p:cNvPr id="1190" name="Google Shape;1190;g5d9c8c76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5d9c8c76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Google Shape;1198;g5d9c8c768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5d9c8c768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4" name="Shape 1204"/>
        <p:cNvGrpSpPr/>
        <p:nvPr/>
      </p:nvGrpSpPr>
      <p:grpSpPr>
        <a:xfrm>
          <a:off x="0" y="0"/>
          <a:ext cx="0" cy="0"/>
          <a:chOff x="0" y="0"/>
          <a:chExt cx="0" cy="0"/>
        </a:xfrm>
      </p:grpSpPr>
      <p:sp>
        <p:nvSpPr>
          <p:cNvPr id="1205" name="Google Shape;1205;g5d9c8c768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5d9c8c768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1" name="Shape 1211"/>
        <p:cNvGrpSpPr/>
        <p:nvPr/>
      </p:nvGrpSpPr>
      <p:grpSpPr>
        <a:xfrm>
          <a:off x="0" y="0"/>
          <a:ext cx="0" cy="0"/>
          <a:chOff x="0" y="0"/>
          <a:chExt cx="0" cy="0"/>
        </a:xfrm>
      </p:grpSpPr>
      <p:sp>
        <p:nvSpPr>
          <p:cNvPr id="1212" name="Google Shape;1212;g5d9c8c768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5d9c8c768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8" name="Shape 1218"/>
        <p:cNvGrpSpPr/>
        <p:nvPr/>
      </p:nvGrpSpPr>
      <p:grpSpPr>
        <a:xfrm>
          <a:off x="0" y="0"/>
          <a:ext cx="0" cy="0"/>
          <a:chOff x="0" y="0"/>
          <a:chExt cx="0" cy="0"/>
        </a:xfrm>
      </p:grpSpPr>
      <p:sp>
        <p:nvSpPr>
          <p:cNvPr id="1219" name="Google Shape;1219;g5d9c8c768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5d9c8c76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750"/>
              </a:spcBef>
              <a:spcAft>
                <a:spcPts val="0"/>
              </a:spcAft>
              <a:buClr>
                <a:schemeClr val="dk1"/>
              </a:buClr>
              <a:buSzPts val="1800"/>
              <a:buNone/>
              <a:defRPr sz="1800"/>
            </a:lvl1pPr>
            <a:lvl2pPr lvl="1" rtl="0" algn="ctr">
              <a:lnSpc>
                <a:spcPct val="90000"/>
              </a:lnSpc>
              <a:spcBef>
                <a:spcPts val="375"/>
              </a:spcBef>
              <a:spcAft>
                <a:spcPts val="0"/>
              </a:spcAft>
              <a:buClr>
                <a:schemeClr val="dk1"/>
              </a:buClr>
              <a:buSzPts val="1500"/>
              <a:buNone/>
              <a:defRPr sz="1500"/>
            </a:lvl2pPr>
            <a:lvl3pPr lvl="2" rtl="0" algn="ctr">
              <a:lnSpc>
                <a:spcPct val="90000"/>
              </a:lnSpc>
              <a:spcBef>
                <a:spcPts val="375"/>
              </a:spcBef>
              <a:spcAft>
                <a:spcPts val="0"/>
              </a:spcAft>
              <a:buClr>
                <a:schemeClr val="dk1"/>
              </a:buClr>
              <a:buSzPts val="1350"/>
              <a:buNone/>
              <a:defRPr sz="1350"/>
            </a:lvl3pPr>
            <a:lvl4pPr lvl="3" rtl="0" algn="ctr">
              <a:lnSpc>
                <a:spcPct val="90000"/>
              </a:lnSpc>
              <a:spcBef>
                <a:spcPts val="375"/>
              </a:spcBef>
              <a:spcAft>
                <a:spcPts val="0"/>
              </a:spcAft>
              <a:buClr>
                <a:schemeClr val="dk1"/>
              </a:buClr>
              <a:buSzPts val="1200"/>
              <a:buNone/>
              <a:defRPr sz="1200"/>
            </a:lvl4pPr>
            <a:lvl5pPr lvl="4" rtl="0" algn="ctr">
              <a:lnSpc>
                <a:spcPct val="90000"/>
              </a:lnSpc>
              <a:spcBef>
                <a:spcPts val="375"/>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7" name="Shape 77"/>
        <p:cNvGrpSpPr/>
        <p:nvPr/>
      </p:nvGrpSpPr>
      <p:grpSpPr>
        <a:xfrm>
          <a:off x="0" y="0"/>
          <a:ext cx="0" cy="0"/>
          <a:chOff x="0" y="0"/>
          <a:chExt cx="0" cy="0"/>
        </a:xfrm>
      </p:grpSpPr>
      <p:sp>
        <p:nvSpPr>
          <p:cNvPr id="78" name="Google Shape;78;p1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8"/>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80" name="Google Shape;80;p18"/>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81" name="Google Shape;81;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4" name="Shape 84"/>
        <p:cNvGrpSpPr/>
        <p:nvPr/>
      </p:nvGrpSpPr>
      <p:grpSpPr>
        <a:xfrm>
          <a:off x="0" y="0"/>
          <a:ext cx="0" cy="0"/>
          <a:chOff x="0" y="0"/>
          <a:chExt cx="0" cy="0"/>
        </a:xfrm>
      </p:grpSpPr>
      <p:sp>
        <p:nvSpPr>
          <p:cNvPr id="85" name="Google Shape;85;p19"/>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9"/>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87" name="Google Shape;87;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0" name="Shape 90"/>
        <p:cNvGrpSpPr/>
        <p:nvPr/>
      </p:nvGrpSpPr>
      <p:grpSpPr>
        <a:xfrm>
          <a:off x="0" y="0"/>
          <a:ext cx="0" cy="0"/>
          <a:chOff x="0" y="0"/>
          <a:chExt cx="0" cy="0"/>
        </a:xfrm>
      </p:grpSpPr>
      <p:sp>
        <p:nvSpPr>
          <p:cNvPr id="91" name="Google Shape;91;p20"/>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20"/>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93" name="Google Shape;93;p20"/>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94" name="Google Shape;94;p20"/>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95" name="Google Shape;95;p20"/>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96" name="Google Shape;96;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1" name="Shape 131"/>
        <p:cNvGrpSpPr/>
        <p:nvPr/>
      </p:nvGrpSpPr>
      <p:grpSpPr>
        <a:xfrm>
          <a:off x="0" y="0"/>
          <a:ext cx="0" cy="0"/>
          <a:chOff x="0" y="0"/>
          <a:chExt cx="0" cy="0"/>
        </a:xfrm>
      </p:grpSpPr>
      <p:sp>
        <p:nvSpPr>
          <p:cNvPr id="132" name="Google Shape;132;p26"/>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26"/>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34" name="Google Shape;134;p2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7" name="Shape 137"/>
        <p:cNvGrpSpPr/>
        <p:nvPr/>
      </p:nvGrpSpPr>
      <p:grpSpPr>
        <a:xfrm>
          <a:off x="0" y="0"/>
          <a:ext cx="0" cy="0"/>
          <a:chOff x="0" y="0"/>
          <a:chExt cx="0" cy="0"/>
        </a:xfrm>
      </p:grpSpPr>
      <p:sp>
        <p:nvSpPr>
          <p:cNvPr id="138" name="Google Shape;138;p2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2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0" name="Google Shape;140;p2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3" name="Shape 143"/>
        <p:cNvGrpSpPr/>
        <p:nvPr/>
      </p:nvGrpSpPr>
      <p:grpSpPr>
        <a:xfrm>
          <a:off x="0" y="0"/>
          <a:ext cx="0" cy="0"/>
          <a:chOff x="0" y="0"/>
          <a:chExt cx="0" cy="0"/>
        </a:xfrm>
      </p:grpSpPr>
      <p:sp>
        <p:nvSpPr>
          <p:cNvPr id="144" name="Google Shape;144;p28"/>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8"/>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46" name="Google Shape;146;p2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2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49" name="Shape 149"/>
        <p:cNvGrpSpPr/>
        <p:nvPr/>
      </p:nvGrpSpPr>
      <p:grpSpPr>
        <a:xfrm>
          <a:off x="0" y="0"/>
          <a:ext cx="0" cy="0"/>
          <a:chOff x="0" y="0"/>
          <a:chExt cx="0" cy="0"/>
        </a:xfrm>
      </p:grpSpPr>
      <p:sp>
        <p:nvSpPr>
          <p:cNvPr id="150" name="Google Shape;150;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9"/>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52" name="Google Shape;152;p29"/>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53" name="Google Shape;153;p2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2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6" name="Shape 156"/>
        <p:cNvGrpSpPr/>
        <p:nvPr/>
      </p:nvGrpSpPr>
      <p:grpSpPr>
        <a:xfrm>
          <a:off x="0" y="0"/>
          <a:ext cx="0" cy="0"/>
          <a:chOff x="0" y="0"/>
          <a:chExt cx="0" cy="0"/>
        </a:xfrm>
      </p:grpSpPr>
      <p:sp>
        <p:nvSpPr>
          <p:cNvPr id="157" name="Google Shape;157;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30"/>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59" name="Google Shape;159;p30"/>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60" name="Google Shape;160;p30"/>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61" name="Google Shape;161;p30"/>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62" name="Google Shape;162;p3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p3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4" name="Google Shape;164;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5" name="Shape 165"/>
        <p:cNvGrpSpPr/>
        <p:nvPr/>
      </p:nvGrpSpPr>
      <p:grpSpPr>
        <a:xfrm>
          <a:off x="0" y="0"/>
          <a:ext cx="0" cy="0"/>
          <a:chOff x="0" y="0"/>
          <a:chExt cx="0" cy="0"/>
        </a:xfrm>
      </p:grpSpPr>
      <p:sp>
        <p:nvSpPr>
          <p:cNvPr id="166" name="Google Shape;166;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7" name="Google Shape;167;p3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3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3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0" name="Shape 170"/>
        <p:cNvGrpSpPr/>
        <p:nvPr/>
      </p:nvGrpSpPr>
      <p:grpSpPr>
        <a:xfrm>
          <a:off x="0" y="0"/>
          <a:ext cx="0" cy="0"/>
          <a:chOff x="0" y="0"/>
          <a:chExt cx="0" cy="0"/>
        </a:xfrm>
      </p:grpSpPr>
      <p:sp>
        <p:nvSpPr>
          <p:cNvPr id="171" name="Google Shape;171;p3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p3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p3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74" name="Shape 174"/>
        <p:cNvGrpSpPr/>
        <p:nvPr/>
      </p:nvGrpSpPr>
      <p:grpSpPr>
        <a:xfrm>
          <a:off x="0" y="0"/>
          <a:ext cx="0" cy="0"/>
          <a:chOff x="0" y="0"/>
          <a:chExt cx="0" cy="0"/>
        </a:xfrm>
      </p:grpSpPr>
      <p:sp>
        <p:nvSpPr>
          <p:cNvPr id="175" name="Google Shape;175;p33"/>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 name="Google Shape;176;p33"/>
          <p:cNvSpPr txBox="1"/>
          <p:nvPr>
            <p:ph idx="1" type="body"/>
          </p:nvPr>
        </p:nvSpPr>
        <p:spPr>
          <a:xfrm>
            <a:off x="3575050" y="204788"/>
            <a:ext cx="5111700" cy="43896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77" name="Google Shape;177;p33"/>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78" name="Google Shape;178;p3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3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p3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1" name="Shape 181"/>
        <p:cNvGrpSpPr/>
        <p:nvPr/>
      </p:nvGrpSpPr>
      <p:grpSpPr>
        <a:xfrm>
          <a:off x="0" y="0"/>
          <a:ext cx="0" cy="0"/>
          <a:chOff x="0" y="0"/>
          <a:chExt cx="0" cy="0"/>
        </a:xfrm>
      </p:grpSpPr>
      <p:sp>
        <p:nvSpPr>
          <p:cNvPr id="182" name="Google Shape;182;p34"/>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 name="Google Shape;183;p34"/>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84" name="Google Shape;184;p34"/>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85" name="Google Shape;185;p3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6" name="Google Shape;186;p3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p3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8" name="Shape 188"/>
        <p:cNvGrpSpPr/>
        <p:nvPr/>
      </p:nvGrpSpPr>
      <p:grpSpPr>
        <a:xfrm>
          <a:off x="0" y="0"/>
          <a:ext cx="0" cy="0"/>
          <a:chOff x="0" y="0"/>
          <a:chExt cx="0" cy="0"/>
        </a:xfrm>
      </p:grpSpPr>
      <p:sp>
        <p:nvSpPr>
          <p:cNvPr id="189" name="Google Shape;189;p3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p35"/>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91" name="Google Shape;191;p3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2" name="Google Shape;192;p3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3" name="Google Shape;193;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36"/>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36"/>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97" name="Google Shape;197;p3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p3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p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x" type="tx">
  <p:cSld name="TITLE_AND_BODY">
    <p:spTree>
      <p:nvGrpSpPr>
        <p:cNvPr id="200" name="Shape 200"/>
        <p:cNvGrpSpPr/>
        <p:nvPr/>
      </p:nvGrpSpPr>
      <p:grpSpPr>
        <a:xfrm>
          <a:off x="0" y="0"/>
          <a:ext cx="0" cy="0"/>
          <a:chOff x="0" y="0"/>
          <a:chExt cx="0" cy="0"/>
        </a:xfrm>
      </p:grpSpPr>
      <p:sp>
        <p:nvSpPr>
          <p:cNvPr id="201" name="Google Shape;201;p3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9pPr>
          </a:lstStyle>
          <a:p/>
        </p:txBody>
      </p:sp>
      <p:sp>
        <p:nvSpPr>
          <p:cNvPr id="202" name="Google Shape;202;p3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Char char="•"/>
              <a:defRPr/>
            </a:lvl1pPr>
            <a:lvl2pPr indent="-406400" lvl="1" marL="914400" rtl="0" algn="l">
              <a:spcBef>
                <a:spcPts val="560"/>
              </a:spcBef>
              <a:spcAft>
                <a:spcPts val="0"/>
              </a:spcAft>
              <a:buClr>
                <a:schemeClr val="dk1"/>
              </a:buClr>
              <a:buSzPts val="2800"/>
              <a:buChar char="–"/>
              <a:defRPr/>
            </a:lvl2pPr>
            <a:lvl3pPr indent="-381000" lvl="2" marL="1371600" rtl="0" algn="l">
              <a:spcBef>
                <a:spcPts val="480"/>
              </a:spcBef>
              <a:spcAft>
                <a:spcPts val="0"/>
              </a:spcAft>
              <a:buClr>
                <a:schemeClr val="dk1"/>
              </a:buClr>
              <a:buSzPts val="2400"/>
              <a:buChar char="•"/>
              <a:defRPr/>
            </a:lvl3pPr>
            <a:lvl4pPr indent="-355600" lvl="3" marL="1828800" rtl="0" algn="l">
              <a:spcBef>
                <a:spcPts val="400"/>
              </a:spcBef>
              <a:spcAft>
                <a:spcPts val="0"/>
              </a:spcAft>
              <a:buClr>
                <a:schemeClr val="dk1"/>
              </a:buClr>
              <a:buSzPts val="2000"/>
              <a:buChar char="–"/>
              <a:defRPr/>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9" name="Shape 209"/>
        <p:cNvGrpSpPr/>
        <p:nvPr/>
      </p:nvGrpSpPr>
      <p:grpSpPr>
        <a:xfrm>
          <a:off x="0" y="0"/>
          <a:ext cx="0" cy="0"/>
          <a:chOff x="0" y="0"/>
          <a:chExt cx="0" cy="0"/>
        </a:xfrm>
      </p:grpSpPr>
      <p:sp>
        <p:nvSpPr>
          <p:cNvPr id="210" name="Google Shape;210;p39"/>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1" name="Google Shape;211;p39"/>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12" name="Google Shape;212;p3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3" name="Google Shape;213;p3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5" name="Shape 215"/>
        <p:cNvGrpSpPr/>
        <p:nvPr/>
      </p:nvGrpSpPr>
      <p:grpSpPr>
        <a:xfrm>
          <a:off x="0" y="0"/>
          <a:ext cx="0" cy="0"/>
          <a:chOff x="0" y="0"/>
          <a:chExt cx="0" cy="0"/>
        </a:xfrm>
      </p:grpSpPr>
      <p:sp>
        <p:nvSpPr>
          <p:cNvPr id="216" name="Google Shape;216;p4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7" name="Google Shape;217;p4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8" name="Google Shape;218;p4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9" name="Google Shape;219;p4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0" name="Google Shape;220;p4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1" name="Shape 221"/>
        <p:cNvGrpSpPr/>
        <p:nvPr/>
      </p:nvGrpSpPr>
      <p:grpSpPr>
        <a:xfrm>
          <a:off x="0" y="0"/>
          <a:ext cx="0" cy="0"/>
          <a:chOff x="0" y="0"/>
          <a:chExt cx="0" cy="0"/>
        </a:xfrm>
      </p:grpSpPr>
      <p:sp>
        <p:nvSpPr>
          <p:cNvPr id="222" name="Google Shape;222;p41"/>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3" name="Google Shape;223;p41"/>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224" name="Google Shape;224;p4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5" name="Google Shape;225;p4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6" name="Google Shape;226;p4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27" name="Shape 227"/>
        <p:cNvGrpSpPr/>
        <p:nvPr/>
      </p:nvGrpSpPr>
      <p:grpSpPr>
        <a:xfrm>
          <a:off x="0" y="0"/>
          <a:ext cx="0" cy="0"/>
          <a:chOff x="0" y="0"/>
          <a:chExt cx="0" cy="0"/>
        </a:xfrm>
      </p:grpSpPr>
      <p:sp>
        <p:nvSpPr>
          <p:cNvPr id="228" name="Google Shape;228;p4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9" name="Google Shape;229;p42"/>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230" name="Google Shape;230;p42"/>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231" name="Google Shape;231;p4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2" name="Google Shape;232;p4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3" name="Google Shape;233;p4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34" name="Shape 234"/>
        <p:cNvGrpSpPr/>
        <p:nvPr/>
      </p:nvGrpSpPr>
      <p:grpSpPr>
        <a:xfrm>
          <a:off x="0" y="0"/>
          <a:ext cx="0" cy="0"/>
          <a:chOff x="0" y="0"/>
          <a:chExt cx="0" cy="0"/>
        </a:xfrm>
      </p:grpSpPr>
      <p:sp>
        <p:nvSpPr>
          <p:cNvPr id="235" name="Google Shape;235;p4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43"/>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237" name="Google Shape;237;p43"/>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238" name="Google Shape;238;p43"/>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239" name="Google Shape;239;p43"/>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240" name="Google Shape;240;p4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1" name="Google Shape;241;p4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4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3" name="Shape 243"/>
        <p:cNvGrpSpPr/>
        <p:nvPr/>
      </p:nvGrpSpPr>
      <p:grpSpPr>
        <a:xfrm>
          <a:off x="0" y="0"/>
          <a:ext cx="0" cy="0"/>
          <a:chOff x="0" y="0"/>
          <a:chExt cx="0" cy="0"/>
        </a:xfrm>
      </p:grpSpPr>
      <p:sp>
        <p:nvSpPr>
          <p:cNvPr id="244" name="Google Shape;244;p4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5" name="Google Shape;245;p4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6" name="Google Shape;246;p4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7" name="Google Shape;247;p4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8" name="Shape 248"/>
        <p:cNvGrpSpPr/>
        <p:nvPr/>
      </p:nvGrpSpPr>
      <p:grpSpPr>
        <a:xfrm>
          <a:off x="0" y="0"/>
          <a:ext cx="0" cy="0"/>
          <a:chOff x="0" y="0"/>
          <a:chExt cx="0" cy="0"/>
        </a:xfrm>
      </p:grpSpPr>
      <p:sp>
        <p:nvSpPr>
          <p:cNvPr id="249" name="Google Shape;249;p4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0" name="Google Shape;250;p4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1" name="Google Shape;251;p4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52" name="Shape 252"/>
        <p:cNvGrpSpPr/>
        <p:nvPr/>
      </p:nvGrpSpPr>
      <p:grpSpPr>
        <a:xfrm>
          <a:off x="0" y="0"/>
          <a:ext cx="0" cy="0"/>
          <a:chOff x="0" y="0"/>
          <a:chExt cx="0" cy="0"/>
        </a:xfrm>
      </p:grpSpPr>
      <p:sp>
        <p:nvSpPr>
          <p:cNvPr id="253" name="Google Shape;253;p46"/>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4" name="Google Shape;254;p46"/>
          <p:cNvSpPr txBox="1"/>
          <p:nvPr>
            <p:ph idx="1" type="body"/>
          </p:nvPr>
        </p:nvSpPr>
        <p:spPr>
          <a:xfrm>
            <a:off x="3575050" y="204788"/>
            <a:ext cx="5111700" cy="43896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255" name="Google Shape;255;p46"/>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56" name="Google Shape;256;p4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7" name="Google Shape;257;p4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8" name="Google Shape;258;p4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59" name="Shape 259"/>
        <p:cNvGrpSpPr/>
        <p:nvPr/>
      </p:nvGrpSpPr>
      <p:grpSpPr>
        <a:xfrm>
          <a:off x="0" y="0"/>
          <a:ext cx="0" cy="0"/>
          <a:chOff x="0" y="0"/>
          <a:chExt cx="0" cy="0"/>
        </a:xfrm>
      </p:grpSpPr>
      <p:sp>
        <p:nvSpPr>
          <p:cNvPr id="260" name="Google Shape;260;p47"/>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1" name="Google Shape;261;p47"/>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62" name="Google Shape;262;p47"/>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63" name="Google Shape;263;p4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4" name="Google Shape;264;p4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5" name="Google Shape;265;p4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66" name="Shape 266"/>
        <p:cNvGrpSpPr/>
        <p:nvPr/>
      </p:nvGrpSpPr>
      <p:grpSpPr>
        <a:xfrm>
          <a:off x="0" y="0"/>
          <a:ext cx="0" cy="0"/>
          <a:chOff x="0" y="0"/>
          <a:chExt cx="0" cy="0"/>
        </a:xfrm>
      </p:grpSpPr>
      <p:sp>
        <p:nvSpPr>
          <p:cNvPr id="267" name="Google Shape;267;p4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8" name="Google Shape;268;p48"/>
          <p:cNvSpPr txBox="1"/>
          <p:nvPr>
            <p:ph idx="1" type="body"/>
          </p:nvPr>
        </p:nvSpPr>
        <p:spPr>
          <a:xfrm rot="5400000">
            <a:off x="2874749" y="-1217400"/>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69" name="Google Shape;269;p4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0" name="Google Shape;270;p4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1" name="Google Shape;271;p4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2" name="Shape 272"/>
        <p:cNvGrpSpPr/>
        <p:nvPr/>
      </p:nvGrpSpPr>
      <p:grpSpPr>
        <a:xfrm>
          <a:off x="0" y="0"/>
          <a:ext cx="0" cy="0"/>
          <a:chOff x="0" y="0"/>
          <a:chExt cx="0" cy="0"/>
        </a:xfrm>
      </p:grpSpPr>
      <p:sp>
        <p:nvSpPr>
          <p:cNvPr id="273" name="Google Shape;273;p49"/>
          <p:cNvSpPr txBox="1"/>
          <p:nvPr>
            <p:ph type="title"/>
          </p:nvPr>
        </p:nvSpPr>
        <p:spPr>
          <a:xfrm rot="5400000">
            <a:off x="5463749" y="1371628"/>
            <a:ext cx="4388700" cy="20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4" name="Google Shape;274;p49"/>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75" name="Google Shape;275;p4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6" name="Google Shape;276;p4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7" name="Google Shape;277;p4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x" type="tx">
  <p:cSld name="TITLE_AND_BODY">
    <p:spTree>
      <p:nvGrpSpPr>
        <p:cNvPr id="278" name="Shape 278"/>
        <p:cNvGrpSpPr/>
        <p:nvPr/>
      </p:nvGrpSpPr>
      <p:grpSpPr>
        <a:xfrm>
          <a:off x="0" y="0"/>
          <a:ext cx="0" cy="0"/>
          <a:chOff x="0" y="0"/>
          <a:chExt cx="0" cy="0"/>
        </a:xfrm>
      </p:grpSpPr>
      <p:sp>
        <p:nvSpPr>
          <p:cNvPr id="279" name="Google Shape;279;p5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2pPr>
            <a:lvl3pPr lvl="2"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3pPr>
            <a:lvl4pPr lvl="3"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4pPr>
            <a:lvl5pPr lvl="4"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5pPr>
            <a:lvl6pPr lvl="5"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6pPr>
            <a:lvl7pPr lvl="6"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7pPr>
            <a:lvl8pPr lvl="7"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8pPr>
            <a:lvl9pPr lvl="8"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9pPr>
          </a:lstStyle>
          <a:p/>
        </p:txBody>
      </p:sp>
      <p:sp>
        <p:nvSpPr>
          <p:cNvPr id="280" name="Google Shape;280;p5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31800" lvl="0" marL="457200" rtl="0" algn="l">
              <a:lnSpc>
                <a:spcPct val="100000"/>
              </a:lnSpc>
              <a:spcBef>
                <a:spcPts val="640"/>
              </a:spcBef>
              <a:spcAft>
                <a:spcPts val="0"/>
              </a:spcAft>
              <a:buClr>
                <a:schemeClr val="dk1"/>
              </a:buClr>
              <a:buSzPts val="3200"/>
              <a:buChar char="•"/>
              <a:defRPr/>
            </a:lvl1pPr>
            <a:lvl2pPr indent="-406400" lvl="1" marL="914400" rtl="0" algn="l">
              <a:lnSpc>
                <a:spcPct val="100000"/>
              </a:lnSpc>
              <a:spcBef>
                <a:spcPts val="560"/>
              </a:spcBef>
              <a:spcAft>
                <a:spcPts val="0"/>
              </a:spcAft>
              <a:buClr>
                <a:schemeClr val="dk1"/>
              </a:buClr>
              <a:buSzPts val="2800"/>
              <a:buChar char="–"/>
              <a:defRPr/>
            </a:lvl2pPr>
            <a:lvl3pPr indent="-381000" lvl="2" marL="1371600" rtl="0" algn="l">
              <a:lnSpc>
                <a:spcPct val="100000"/>
              </a:lnSpc>
              <a:spcBef>
                <a:spcPts val="480"/>
              </a:spcBef>
              <a:spcAft>
                <a:spcPts val="0"/>
              </a:spcAft>
              <a:buClr>
                <a:schemeClr val="dk1"/>
              </a:buClr>
              <a:buSzPts val="2400"/>
              <a:buChar char="•"/>
              <a:defRPr/>
            </a:lvl3pPr>
            <a:lvl4pPr indent="-355600" lvl="3" marL="1828800" rtl="0" algn="l">
              <a:lnSpc>
                <a:spcPct val="100000"/>
              </a:lnSpc>
              <a:spcBef>
                <a:spcPts val="400"/>
              </a:spcBef>
              <a:spcAft>
                <a:spcPts val="0"/>
              </a:spcAft>
              <a:buClr>
                <a:schemeClr val="dk1"/>
              </a:buClr>
              <a:buSzPts val="2000"/>
              <a:buChar char="–"/>
              <a:defRPr/>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87" name="Shape 287"/>
        <p:cNvGrpSpPr/>
        <p:nvPr/>
      </p:nvGrpSpPr>
      <p:grpSpPr>
        <a:xfrm>
          <a:off x="0" y="0"/>
          <a:ext cx="0" cy="0"/>
          <a:chOff x="0" y="0"/>
          <a:chExt cx="0" cy="0"/>
        </a:xfrm>
      </p:grpSpPr>
      <p:sp>
        <p:nvSpPr>
          <p:cNvPr id="288" name="Google Shape;288;p5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9" name="Google Shape;289;p5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290" name="Google Shape;290;p5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1" name="Google Shape;291;p5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2" name="Google Shape;292;p5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3" name="Shape 293"/>
        <p:cNvGrpSpPr/>
        <p:nvPr/>
      </p:nvGrpSpPr>
      <p:grpSpPr>
        <a:xfrm>
          <a:off x="0" y="0"/>
          <a:ext cx="0" cy="0"/>
          <a:chOff x="0" y="0"/>
          <a:chExt cx="0" cy="0"/>
        </a:xfrm>
      </p:grpSpPr>
      <p:sp>
        <p:nvSpPr>
          <p:cNvPr id="294" name="Google Shape;294;p5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5" name="Google Shape;295;p5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96" name="Google Shape;296;p5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7" name="Google Shape;297;p5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8" name="Google Shape;298;p5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9" name="Shape 299"/>
        <p:cNvGrpSpPr/>
        <p:nvPr/>
      </p:nvGrpSpPr>
      <p:grpSpPr>
        <a:xfrm>
          <a:off x="0" y="0"/>
          <a:ext cx="0" cy="0"/>
          <a:chOff x="0" y="0"/>
          <a:chExt cx="0" cy="0"/>
        </a:xfrm>
      </p:grpSpPr>
      <p:sp>
        <p:nvSpPr>
          <p:cNvPr id="300" name="Google Shape;300;p5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1" name="Google Shape;301;p54"/>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302" name="Google Shape;302;p5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3" name="Google Shape;303;p5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4" name="Google Shape;304;p5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5" name="Shape 305"/>
        <p:cNvGrpSpPr/>
        <p:nvPr/>
      </p:nvGrpSpPr>
      <p:grpSpPr>
        <a:xfrm>
          <a:off x="0" y="0"/>
          <a:ext cx="0" cy="0"/>
          <a:chOff x="0" y="0"/>
          <a:chExt cx="0" cy="0"/>
        </a:xfrm>
      </p:grpSpPr>
      <p:sp>
        <p:nvSpPr>
          <p:cNvPr id="306" name="Google Shape;306;p5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7" name="Google Shape;307;p55"/>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08" name="Google Shape;308;p55"/>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09" name="Google Shape;309;p5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0" name="Google Shape;310;p5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1" name="Google Shape;311;p5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12" name="Shape 312"/>
        <p:cNvGrpSpPr/>
        <p:nvPr/>
      </p:nvGrpSpPr>
      <p:grpSpPr>
        <a:xfrm>
          <a:off x="0" y="0"/>
          <a:ext cx="0" cy="0"/>
          <a:chOff x="0" y="0"/>
          <a:chExt cx="0" cy="0"/>
        </a:xfrm>
      </p:grpSpPr>
      <p:sp>
        <p:nvSpPr>
          <p:cNvPr id="313" name="Google Shape;313;p5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4" name="Google Shape;314;p56"/>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315" name="Google Shape;315;p5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316" name="Google Shape;316;p56"/>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317" name="Google Shape;317;p56"/>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318" name="Google Shape;318;p5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9" name="Google Shape;319;p5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0" name="Google Shape;320;p5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1" name="Shape 321"/>
        <p:cNvGrpSpPr/>
        <p:nvPr/>
      </p:nvGrpSpPr>
      <p:grpSpPr>
        <a:xfrm>
          <a:off x="0" y="0"/>
          <a:ext cx="0" cy="0"/>
          <a:chOff x="0" y="0"/>
          <a:chExt cx="0" cy="0"/>
        </a:xfrm>
      </p:grpSpPr>
      <p:sp>
        <p:nvSpPr>
          <p:cNvPr id="322" name="Google Shape;322;p5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5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4" name="Google Shape;324;p5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5" name="Google Shape;325;p5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6" name="Shape 326"/>
        <p:cNvGrpSpPr/>
        <p:nvPr/>
      </p:nvGrpSpPr>
      <p:grpSpPr>
        <a:xfrm>
          <a:off x="0" y="0"/>
          <a:ext cx="0" cy="0"/>
          <a:chOff x="0" y="0"/>
          <a:chExt cx="0" cy="0"/>
        </a:xfrm>
      </p:grpSpPr>
      <p:sp>
        <p:nvSpPr>
          <p:cNvPr id="327" name="Google Shape;327;p5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8" name="Google Shape;328;p5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9" name="Google Shape;329;p5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30" name="Shape 330"/>
        <p:cNvGrpSpPr/>
        <p:nvPr/>
      </p:nvGrpSpPr>
      <p:grpSpPr>
        <a:xfrm>
          <a:off x="0" y="0"/>
          <a:ext cx="0" cy="0"/>
          <a:chOff x="0" y="0"/>
          <a:chExt cx="0" cy="0"/>
        </a:xfrm>
      </p:grpSpPr>
      <p:sp>
        <p:nvSpPr>
          <p:cNvPr id="331" name="Google Shape;331;p59"/>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 name="Google Shape;332;p59"/>
          <p:cNvSpPr txBox="1"/>
          <p:nvPr>
            <p:ph idx="1" type="body"/>
          </p:nvPr>
        </p:nvSpPr>
        <p:spPr>
          <a:xfrm>
            <a:off x="3575050" y="204788"/>
            <a:ext cx="5111700" cy="43896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333" name="Google Shape;333;p59"/>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334" name="Google Shape;334;p5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5" name="Google Shape;335;p5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6" name="Google Shape;336;p5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37" name="Shape 337"/>
        <p:cNvGrpSpPr/>
        <p:nvPr/>
      </p:nvGrpSpPr>
      <p:grpSpPr>
        <a:xfrm>
          <a:off x="0" y="0"/>
          <a:ext cx="0" cy="0"/>
          <a:chOff x="0" y="0"/>
          <a:chExt cx="0" cy="0"/>
        </a:xfrm>
      </p:grpSpPr>
      <p:sp>
        <p:nvSpPr>
          <p:cNvPr id="338" name="Google Shape;338;p6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9" name="Google Shape;339;p6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40" name="Google Shape;340;p6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341" name="Google Shape;341;p6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2" name="Google Shape;342;p6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3" name="Google Shape;343;p6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44" name="Shape 344"/>
        <p:cNvGrpSpPr/>
        <p:nvPr/>
      </p:nvGrpSpPr>
      <p:grpSpPr>
        <a:xfrm>
          <a:off x="0" y="0"/>
          <a:ext cx="0" cy="0"/>
          <a:chOff x="0" y="0"/>
          <a:chExt cx="0" cy="0"/>
        </a:xfrm>
      </p:grpSpPr>
      <p:sp>
        <p:nvSpPr>
          <p:cNvPr id="345" name="Google Shape;345;p6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6" name="Google Shape;346;p61"/>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47" name="Google Shape;347;p6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8" name="Google Shape;348;p6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9" name="Google Shape;349;p6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50" name="Shape 350"/>
        <p:cNvGrpSpPr/>
        <p:nvPr/>
      </p:nvGrpSpPr>
      <p:grpSpPr>
        <a:xfrm>
          <a:off x="0" y="0"/>
          <a:ext cx="0" cy="0"/>
          <a:chOff x="0" y="0"/>
          <a:chExt cx="0" cy="0"/>
        </a:xfrm>
      </p:grpSpPr>
      <p:sp>
        <p:nvSpPr>
          <p:cNvPr id="351" name="Google Shape;351;p62"/>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2" name="Google Shape;352;p62"/>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53" name="Google Shape;353;p6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4" name="Google Shape;354;p6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5" name="Google Shape;355;p6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7" name="Shape 3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7.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theme" Target="../theme/theme3.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2" Type="http://schemas.openxmlformats.org/officeDocument/2006/relationships/theme" Target="../theme/theme6.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3" name="Shape 203"/>
        <p:cNvGrpSpPr/>
        <p:nvPr/>
      </p:nvGrpSpPr>
      <p:grpSpPr>
        <a:xfrm>
          <a:off x="0" y="0"/>
          <a:ext cx="0" cy="0"/>
          <a:chOff x="0" y="0"/>
          <a:chExt cx="0" cy="0"/>
        </a:xfrm>
      </p:grpSpPr>
      <p:sp>
        <p:nvSpPr>
          <p:cNvPr id="204" name="Google Shape;204;p3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5" name="Google Shape;205;p3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6" name="Google Shape;206;p3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7" name="Google Shape;207;p3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8" name="Google Shape;208;p3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1" name="Shape 281"/>
        <p:cNvGrpSpPr/>
        <p:nvPr/>
      </p:nvGrpSpPr>
      <p:grpSpPr>
        <a:xfrm>
          <a:off x="0" y="0"/>
          <a:ext cx="0" cy="0"/>
          <a:chOff x="0" y="0"/>
          <a:chExt cx="0" cy="0"/>
        </a:xfrm>
      </p:grpSpPr>
      <p:sp>
        <p:nvSpPr>
          <p:cNvPr id="282" name="Google Shape;282;p5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83" name="Google Shape;283;p5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4" name="Google Shape;284;p5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5" name="Google Shape;285;p5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6" name="Google Shape;286;p5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70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2.gif"/><Relationship Id="rId6" Type="http://schemas.openxmlformats.org/officeDocument/2006/relationships/image" Target="../media/image1.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6.xml"/><Relationship Id="rId3" Type="http://schemas.openxmlformats.org/officeDocument/2006/relationships/hyperlink" Target="https://regex101.com/"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8.xml"/><Relationship Id="rId3" Type="http://schemas.openxmlformats.org/officeDocument/2006/relationships/hyperlink" Target="http://docs.python.org/2/library/glob.html"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1.xml"/><Relationship Id="rId3" Type="http://schemas.openxmlformats.org/officeDocument/2006/relationships/hyperlink" Target="http://docs.python.org/2/library/subprocess.html" TargetMode="External"/><Relationship Id="rId4" Type="http://schemas.openxmlformats.org/officeDocument/2006/relationships/hyperlink" Target="http://stackoverflow.com/questions/89228/calling-an-external-command-in-python"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7.xml"/><Relationship Id="rId3" Type="http://schemas.openxmlformats.org/officeDocument/2006/relationships/image" Target="../media/image20.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9.xml"/><Relationship Id="rId3" Type="http://schemas.openxmlformats.org/officeDocument/2006/relationships/hyperlink" Target="http://docs.python.org/2/library/tim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33.xml"/><Relationship Id="rId3" Type="http://schemas.openxmlformats.org/officeDocument/2006/relationships/hyperlink" Target="https://docs.python.org/2/library/stdtypes.html#string-method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1.xml"/><Relationship Id="rId3" Type="http://schemas.openxmlformats.org/officeDocument/2006/relationships/hyperlink" Target="https://docs.python.org/3/howto/argparse.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4.jpg"/><Relationship Id="rId9" Type="http://schemas.openxmlformats.org/officeDocument/2006/relationships/image" Target="../media/image12.jpg"/><Relationship Id="rId5" Type="http://schemas.openxmlformats.org/officeDocument/2006/relationships/image" Target="../media/image7.jpg"/><Relationship Id="rId6" Type="http://schemas.openxmlformats.org/officeDocument/2006/relationships/image" Target="../media/image10.jpg"/><Relationship Id="rId7" Type="http://schemas.openxmlformats.org/officeDocument/2006/relationships/image" Target="../media/image6.jpg"/><Relationship Id="rId8" Type="http://schemas.openxmlformats.org/officeDocument/2006/relationships/image" Target="../media/image1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4.xml"/><Relationship Id="rId3" Type="http://schemas.openxmlformats.org/officeDocument/2006/relationships/image" Target="../media/image22.png"/><Relationship Id="rId4" Type="http://schemas.openxmlformats.org/officeDocument/2006/relationships/hyperlink" Target="https://docs.python.org/3/library/argparse.html#name-or-flag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4.xml"/><Relationship Id="rId3" Type="http://schemas.openxmlformats.org/officeDocument/2006/relationships/hyperlink" Target="http://docs.python.org/2/library/os.path.html" TargetMode="External"/><Relationship Id="rId4" Type="http://schemas.openxmlformats.org/officeDocument/2006/relationships/hyperlink" Target="http://docs.python.org/2/library/os.html#module-o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8.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93.xml"/><Relationship Id="rId3" Type="http://schemas.openxmlformats.org/officeDocument/2006/relationships/hyperlink" Target="http://docs.python.org/2/library/glob.html"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96.xml"/><Relationship Id="rId3" Type="http://schemas.openxmlformats.org/officeDocument/2006/relationships/hyperlink" Target="https://www.debuggex.com/cheatsheet/regex/python"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97.xml"/><Relationship Id="rId3" Type="http://schemas.openxmlformats.org/officeDocument/2006/relationships/hyperlink" Target="https://www.debuggex.com/cheatsheet/regex/python"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98.xml"/><Relationship Id="rId3" Type="http://schemas.openxmlformats.org/officeDocument/2006/relationships/hyperlink" Target="https://www.debuggex.com/cheatsheet/regex/python"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99.xml"/><Relationship Id="rId3" Type="http://schemas.openxmlformats.org/officeDocument/2006/relationships/hyperlink" Target="https://www.debuggex.com/cheatsheet/regex/pyth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65"/>
          <p:cNvSpPr txBox="1"/>
          <p:nvPr>
            <p:ph type="ctrTitle"/>
          </p:nvPr>
        </p:nvSpPr>
        <p:spPr>
          <a:xfrm>
            <a:off x="89200" y="2248177"/>
            <a:ext cx="9144000" cy="1102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lang="en" sz="4000"/>
              <a:t>Python Modules</a:t>
            </a:r>
            <a:endParaRPr/>
          </a:p>
        </p:txBody>
      </p:sp>
      <p:pic>
        <p:nvPicPr>
          <p:cNvPr id="364" name="Google Shape;364;p65"/>
          <p:cNvPicPr preferRelativeResize="0"/>
          <p:nvPr/>
        </p:nvPicPr>
        <p:blipFill rotWithShape="1">
          <a:blip r:embed="rId3">
            <a:alphaModFix/>
          </a:blip>
          <a:srcRect b="0" l="0" r="0" t="0"/>
          <a:stretch/>
        </p:blipFill>
        <p:spPr>
          <a:xfrm>
            <a:off x="3485444" y="284900"/>
            <a:ext cx="2173115" cy="2383688"/>
          </a:xfrm>
          <a:prstGeom prst="rect">
            <a:avLst/>
          </a:prstGeom>
          <a:noFill/>
          <a:ln>
            <a:noFill/>
          </a:ln>
        </p:spPr>
      </p:pic>
      <p:pic>
        <p:nvPicPr>
          <p:cNvPr descr="http://upibi.org/wp-content/uploads/2015/03/IBI-logo-with-text.jpg" id="365" name="Google Shape;365;p65"/>
          <p:cNvPicPr preferRelativeResize="0"/>
          <p:nvPr/>
        </p:nvPicPr>
        <p:blipFill rotWithShape="1">
          <a:blip r:embed="rId4">
            <a:alphaModFix/>
          </a:blip>
          <a:srcRect b="0" l="0" r="0" t="0"/>
          <a:stretch/>
        </p:blipFill>
        <p:spPr>
          <a:xfrm>
            <a:off x="4752821" y="4512190"/>
            <a:ext cx="1239153" cy="457551"/>
          </a:xfrm>
          <a:prstGeom prst="rect">
            <a:avLst/>
          </a:prstGeom>
          <a:noFill/>
          <a:ln>
            <a:noFill/>
          </a:ln>
        </p:spPr>
      </p:pic>
      <p:sp>
        <p:nvSpPr>
          <p:cNvPr id="366" name="Google Shape;366;p65"/>
          <p:cNvSpPr txBox="1"/>
          <p:nvPr/>
        </p:nvSpPr>
        <p:spPr>
          <a:xfrm>
            <a:off x="3067802" y="4451452"/>
            <a:ext cx="1504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Sponsored by:</a:t>
            </a:r>
            <a:endParaRPr/>
          </a:p>
        </p:txBody>
      </p:sp>
      <p:sp>
        <p:nvSpPr>
          <p:cNvPr id="367" name="Google Shape;367;p65"/>
          <p:cNvSpPr txBox="1"/>
          <p:nvPr/>
        </p:nvSpPr>
        <p:spPr>
          <a:xfrm>
            <a:off x="396500" y="3521925"/>
            <a:ext cx="8090100" cy="438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3000">
                <a:solidFill>
                  <a:srgbClr val="7F7F7F"/>
                </a:solidFill>
                <a:latin typeface="Calibri"/>
                <a:ea typeface="Calibri"/>
                <a:cs typeface="Calibri"/>
                <a:sym typeface="Calibri"/>
              </a:rPr>
              <a:t>(Please sign-in on the counter near the back door and take course survey on Piazza)</a:t>
            </a:r>
            <a:endParaRPr sz="3000"/>
          </a:p>
        </p:txBody>
      </p:sp>
      <p:pic>
        <p:nvPicPr>
          <p:cNvPr id="368" name="Google Shape;368;p65"/>
          <p:cNvPicPr preferRelativeResize="0"/>
          <p:nvPr/>
        </p:nvPicPr>
        <p:blipFill rotWithShape="1">
          <a:blip r:embed="rId5">
            <a:alphaModFix/>
          </a:blip>
          <a:srcRect b="0" l="0" r="0" t="0"/>
          <a:stretch/>
        </p:blipFill>
        <p:spPr>
          <a:xfrm>
            <a:off x="89211" y="4529123"/>
            <a:ext cx="1354873" cy="446550"/>
          </a:xfrm>
          <a:prstGeom prst="rect">
            <a:avLst/>
          </a:prstGeom>
          <a:noFill/>
          <a:ln>
            <a:noFill/>
          </a:ln>
        </p:spPr>
      </p:pic>
      <p:pic>
        <p:nvPicPr>
          <p:cNvPr id="369" name="Google Shape;369;p65"/>
          <p:cNvPicPr preferRelativeResize="0"/>
          <p:nvPr/>
        </p:nvPicPr>
        <p:blipFill rotWithShape="1">
          <a:blip r:embed="rId6">
            <a:alphaModFix/>
          </a:blip>
          <a:srcRect b="17611" l="0" r="0" t="17997"/>
          <a:stretch/>
        </p:blipFill>
        <p:spPr>
          <a:xfrm>
            <a:off x="6493928" y="4463321"/>
            <a:ext cx="1270418" cy="613534"/>
          </a:xfrm>
          <a:prstGeom prst="rect">
            <a:avLst/>
          </a:prstGeom>
          <a:noFill/>
          <a:ln>
            <a:noFill/>
          </a:ln>
        </p:spPr>
      </p:pic>
      <p:pic>
        <p:nvPicPr>
          <p:cNvPr id="370" name="Google Shape;370;p65"/>
          <p:cNvPicPr preferRelativeResize="0"/>
          <p:nvPr/>
        </p:nvPicPr>
        <p:blipFill rotWithShape="1">
          <a:blip r:embed="rId7">
            <a:alphaModFix/>
          </a:blip>
          <a:srcRect b="0" l="0" r="0" t="0"/>
          <a:stretch/>
        </p:blipFill>
        <p:spPr>
          <a:xfrm>
            <a:off x="7880006" y="4451448"/>
            <a:ext cx="696262" cy="609603"/>
          </a:xfrm>
          <a:prstGeom prst="rect">
            <a:avLst/>
          </a:prstGeom>
          <a:noFill/>
          <a:ln>
            <a:noFill/>
          </a:ln>
        </p:spPr>
      </p:pic>
      <p:sp>
        <p:nvSpPr>
          <p:cNvPr id="371" name="Google Shape;371;p65"/>
          <p:cNvSpPr txBox="1"/>
          <p:nvPr/>
        </p:nvSpPr>
        <p:spPr>
          <a:xfrm>
            <a:off x="900800" y="3089890"/>
            <a:ext cx="7132200" cy="752700"/>
          </a:xfrm>
          <a:prstGeom prst="rect">
            <a:avLst/>
          </a:prstGeom>
          <a:noFill/>
          <a:ln>
            <a:noFill/>
          </a:ln>
        </p:spPr>
        <p:txBody>
          <a:bodyPr anchorCtr="0" anchor="t" bIns="91425" lIns="91425" spcFirstLastPara="1" rIns="91425" wrap="square" tIns="91425">
            <a:noAutofit/>
          </a:bodyPr>
          <a:lstStyle/>
          <a:p>
            <a:pPr indent="0" lvl="0" marL="0" rtl="0" algn="ctr">
              <a:spcBef>
                <a:spcPts val="560"/>
              </a:spcBef>
              <a:spcAft>
                <a:spcPts val="0"/>
              </a:spcAft>
              <a:buNone/>
            </a:pPr>
            <a:r>
              <a:rPr lang="en">
                <a:solidFill>
                  <a:srgbClr val="888888"/>
                </a:solidFill>
                <a:latin typeface="Calibri"/>
                <a:ea typeface="Calibri"/>
                <a:cs typeface="Calibri"/>
                <a:sym typeface="Calibri"/>
              </a:rPr>
              <a:t>Slides by Sarah Middleton and Sammy Klasfeld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7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Problem 1</a:t>
            </a:r>
            <a:endParaRPr/>
          </a:p>
        </p:txBody>
      </p:sp>
      <p:sp>
        <p:nvSpPr>
          <p:cNvPr id="439" name="Google Shape;439;p74"/>
          <p:cNvSpPr/>
          <p:nvPr/>
        </p:nvSpPr>
        <p:spPr>
          <a:xfrm>
            <a:off x="5537225" y="1262000"/>
            <a:ext cx="3379200" cy="333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40" name="Google Shape;440;p74"/>
          <p:cNvGraphicFramePr/>
          <p:nvPr/>
        </p:nvGraphicFramePr>
        <p:xfrm>
          <a:off x="6208168" y="1742400"/>
          <a:ext cx="3000000" cy="3000000"/>
        </p:xfrm>
        <a:graphic>
          <a:graphicData uri="http://schemas.openxmlformats.org/drawingml/2006/table">
            <a:tbl>
              <a:tblPr>
                <a:noFill/>
                <a:tableStyleId>{672B8F18-3F01-49B1-9AA1-2A2269C96F73}</a:tableStyleId>
              </a:tblPr>
              <a:tblGrid>
                <a:gridCol w="1124000"/>
                <a:gridCol w="1124000"/>
              </a:tblGrid>
              <a:tr h="293125">
                <a:tc>
                  <a:txBody>
                    <a:bodyPr/>
                    <a:lstStyle/>
                    <a:p>
                      <a:pPr indent="0" lvl="0" marL="0" rtl="0" algn="l">
                        <a:spcBef>
                          <a:spcPts val="0"/>
                        </a:spcBef>
                        <a:spcAft>
                          <a:spcPts val="0"/>
                        </a:spcAft>
                        <a:buNone/>
                      </a:pPr>
                      <a:r>
                        <a:rPr b="1" lang="en" sz="1200"/>
                        <a:t>key</a:t>
                      </a:r>
                      <a:endParaRPr b="1" sz="1200"/>
                    </a:p>
                  </a:txBody>
                  <a:tcPr marT="91425" marB="91425" marR="91425" marL="91425"/>
                </a:tc>
                <a:tc>
                  <a:txBody>
                    <a:bodyPr/>
                    <a:lstStyle/>
                    <a:p>
                      <a:pPr indent="0" lvl="0" marL="0" rtl="0" algn="l">
                        <a:spcBef>
                          <a:spcPts val="0"/>
                        </a:spcBef>
                        <a:spcAft>
                          <a:spcPts val="0"/>
                        </a:spcAft>
                        <a:buNone/>
                      </a:pPr>
                      <a:r>
                        <a:rPr b="1" lang="en" sz="1200"/>
                        <a:t>value</a:t>
                      </a:r>
                      <a:endParaRPr b="1" sz="1200"/>
                    </a:p>
                  </a:txBody>
                  <a:tcPr marT="91425" marB="91425" marR="91425" marL="91425"/>
                </a:tc>
              </a:tr>
              <a:tr h="293125">
                <a:tc>
                  <a:txBody>
                    <a:bodyPr/>
                    <a:lstStyle/>
                    <a:p>
                      <a:pPr indent="0" lvl="0" marL="0" rtl="0" algn="l">
                        <a:spcBef>
                          <a:spcPts val="0"/>
                        </a:spcBef>
                        <a:spcAft>
                          <a:spcPts val="0"/>
                        </a:spcAft>
                        <a:buNone/>
                      </a:pPr>
                      <a:r>
                        <a:rPr lang="en" sz="1200"/>
                        <a:t>apple</a:t>
                      </a:r>
                      <a:endParaRPr sz="1200"/>
                    </a:p>
                  </a:txBody>
                  <a:tcPr marT="91425" marB="91425" marR="91425" marL="91425"/>
                </a:tc>
                <a:tc>
                  <a:txBody>
                    <a:bodyPr/>
                    <a:lstStyle/>
                    <a:p>
                      <a:pPr indent="0" lvl="0" marL="0" rtl="0" algn="l">
                        <a:spcBef>
                          <a:spcPts val="0"/>
                        </a:spcBef>
                        <a:spcAft>
                          <a:spcPts val="0"/>
                        </a:spcAft>
                        <a:buNone/>
                      </a:pPr>
                      <a:r>
                        <a:rPr lang="en" sz="1200"/>
                        <a:t>red</a:t>
                      </a:r>
                      <a:endParaRPr sz="1200"/>
                    </a:p>
                  </a:txBody>
                  <a:tcPr marT="91425" marB="91425" marR="91425" marL="91425"/>
                </a:tc>
              </a:tr>
              <a:tr h="293125">
                <a:tc>
                  <a:txBody>
                    <a:bodyPr/>
                    <a:lstStyle/>
                    <a:p>
                      <a:pPr indent="0" lvl="0" marL="0" rtl="0" algn="l">
                        <a:spcBef>
                          <a:spcPts val="0"/>
                        </a:spcBef>
                        <a:spcAft>
                          <a:spcPts val="0"/>
                        </a:spcAft>
                        <a:buNone/>
                      </a:pPr>
                      <a:r>
                        <a:rPr lang="en" sz="1200"/>
                        <a:t>banana</a:t>
                      </a:r>
                      <a:endParaRPr sz="1200"/>
                    </a:p>
                  </a:txBody>
                  <a:tcPr marT="91425" marB="91425" marR="91425" marL="91425"/>
                </a:tc>
                <a:tc>
                  <a:txBody>
                    <a:bodyPr/>
                    <a:lstStyle/>
                    <a:p>
                      <a:pPr indent="0" lvl="0" marL="0" rtl="0" algn="l">
                        <a:spcBef>
                          <a:spcPts val="0"/>
                        </a:spcBef>
                        <a:spcAft>
                          <a:spcPts val="0"/>
                        </a:spcAft>
                        <a:buNone/>
                      </a:pPr>
                      <a:r>
                        <a:rPr lang="en" sz="1200"/>
                        <a:t>yellow</a:t>
                      </a:r>
                      <a:endParaRPr sz="1200"/>
                    </a:p>
                  </a:txBody>
                  <a:tcPr marT="91425" marB="91425" marR="91425" marL="91425"/>
                </a:tc>
              </a:tr>
              <a:tr h="293125">
                <a:tc>
                  <a:txBody>
                    <a:bodyPr/>
                    <a:lstStyle/>
                    <a:p>
                      <a:pPr indent="0" lvl="0" marL="0" rtl="0" algn="l">
                        <a:spcBef>
                          <a:spcPts val="0"/>
                        </a:spcBef>
                        <a:spcAft>
                          <a:spcPts val="0"/>
                        </a:spcAft>
                        <a:buNone/>
                      </a:pPr>
                      <a:r>
                        <a:rPr lang="en" sz="1200"/>
                        <a:t>grape</a:t>
                      </a:r>
                      <a:endParaRPr sz="1200"/>
                    </a:p>
                  </a:txBody>
                  <a:tcPr marT="91425" marB="91425" marR="91425" marL="91425"/>
                </a:tc>
                <a:tc>
                  <a:txBody>
                    <a:bodyPr/>
                    <a:lstStyle/>
                    <a:p>
                      <a:pPr indent="0" lvl="0" marL="0" rtl="0" algn="l">
                        <a:spcBef>
                          <a:spcPts val="0"/>
                        </a:spcBef>
                        <a:spcAft>
                          <a:spcPts val="0"/>
                        </a:spcAft>
                        <a:buNone/>
                      </a:pPr>
                      <a:r>
                        <a:rPr lang="en" sz="1200"/>
                        <a:t>purple</a:t>
                      </a:r>
                      <a:endParaRPr sz="1200"/>
                    </a:p>
                  </a:txBody>
                  <a:tcPr marT="91425" marB="91425" marR="91425" marL="91425"/>
                </a:tc>
              </a:tr>
            </a:tbl>
          </a:graphicData>
        </a:graphic>
      </p:graphicFrame>
      <p:sp>
        <p:nvSpPr>
          <p:cNvPr id="441" name="Google Shape;441;p74"/>
          <p:cNvSpPr txBox="1"/>
          <p:nvPr/>
        </p:nvSpPr>
        <p:spPr>
          <a:xfrm>
            <a:off x="7002918" y="1397725"/>
            <a:ext cx="12960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fruits</a:t>
            </a:r>
            <a:endParaRPr>
              <a:latin typeface="Calibri"/>
              <a:ea typeface="Calibri"/>
              <a:cs typeface="Calibri"/>
              <a:sym typeface="Calibri"/>
            </a:endParaRPr>
          </a:p>
        </p:txBody>
      </p:sp>
      <p:sp>
        <p:nvSpPr>
          <p:cNvPr id="442" name="Google Shape;442;p74"/>
          <p:cNvSpPr txBox="1"/>
          <p:nvPr>
            <p:ph idx="1" type="body"/>
          </p:nvPr>
        </p:nvSpPr>
        <p:spPr>
          <a:xfrm>
            <a:off x="74800" y="1200150"/>
            <a:ext cx="5126100" cy="3000900"/>
          </a:xfrm>
          <a:prstGeom prst="rect">
            <a:avLst/>
          </a:prstGeom>
          <a:ln cap="flat" cmpd="sng" w="9525">
            <a:solidFill>
              <a:srgbClr val="4A86E8"/>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1 </a:t>
            </a:r>
            <a:r>
              <a:rPr lang="en" sz="2400">
                <a:latin typeface="Courier New"/>
                <a:ea typeface="Courier New"/>
                <a:cs typeface="Courier New"/>
                <a:sym typeface="Courier New"/>
              </a:rPr>
              <a:t># fruit dictionary</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2 </a:t>
            </a:r>
            <a:r>
              <a:rPr lang="en" sz="2400">
                <a:latin typeface="Courier New"/>
                <a:ea typeface="Courier New"/>
                <a:cs typeface="Courier New"/>
                <a:sym typeface="Courier New"/>
              </a:rPr>
              <a:t>fruits = {"apple":"red",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3 </a:t>
            </a:r>
            <a:r>
              <a:rPr lang="en" sz="2400">
                <a:latin typeface="Courier New"/>
                <a:ea typeface="Courier New"/>
                <a:cs typeface="Courier New"/>
                <a:sym typeface="Courier New"/>
              </a:rPr>
              <a:t>"banana":"yellow",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4 </a:t>
            </a:r>
            <a:r>
              <a:rPr lang="en" sz="2400">
                <a:latin typeface="Courier New"/>
                <a:ea typeface="Courier New"/>
                <a:cs typeface="Courier New"/>
                <a:sym typeface="Courier New"/>
              </a:rPr>
              <a:t>"grape":"purple"}</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5</a:t>
            </a:r>
            <a:endParaRPr sz="2400">
              <a:solidFill>
                <a:srgbClr val="7F7F7F"/>
              </a:solidFill>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6 </a:t>
            </a:r>
            <a:r>
              <a:rPr lang="en" sz="2400">
                <a:latin typeface="Courier New"/>
                <a:ea typeface="Courier New"/>
                <a:cs typeface="Courier New"/>
                <a:sym typeface="Courier New"/>
              </a:rPr>
              <a:t>for key in fruits:</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7	</a:t>
            </a:r>
            <a:r>
              <a:rPr lang="en" sz="2400">
                <a:latin typeface="Courier New"/>
                <a:ea typeface="Courier New"/>
                <a:cs typeface="Courier New"/>
                <a:sym typeface="Courier New"/>
              </a:rPr>
              <a:t>	print (fruits[key])</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8" name="Shape 1228"/>
        <p:cNvGrpSpPr/>
        <p:nvPr/>
      </p:nvGrpSpPr>
      <p:grpSpPr>
        <a:xfrm>
          <a:off x="0" y="0"/>
          <a:ext cx="0" cy="0"/>
          <a:chOff x="0" y="0"/>
          <a:chExt cx="0" cy="0"/>
        </a:xfrm>
      </p:grpSpPr>
      <p:sp>
        <p:nvSpPr>
          <p:cNvPr id="1229" name="Google Shape;1229;p164"/>
          <p:cNvSpPr txBox="1"/>
          <p:nvPr>
            <p:ph type="title"/>
          </p:nvPr>
        </p:nvSpPr>
        <p:spPr>
          <a:xfrm>
            <a:off x="606150" y="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230" name="Google Shape;1230;p164"/>
          <p:cNvSpPr txBox="1"/>
          <p:nvPr/>
        </p:nvSpPr>
        <p:spPr>
          <a:xfrm>
            <a:off x="308250" y="1025075"/>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r"GA"</a:t>
            </a:r>
            <a:r>
              <a:rPr lang="en" sz="2400">
                <a:solidFill>
                  <a:schemeClr val="dk1"/>
                </a:solidFill>
                <a:latin typeface="Courier New"/>
                <a:ea typeface="Courier New"/>
                <a:cs typeface="Courier New"/>
                <a:sym typeface="Courier New"/>
              </a:rPr>
              <a:t>, "AGG"):</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4" name="Shape 1234"/>
        <p:cNvGrpSpPr/>
        <p:nvPr/>
      </p:nvGrpSpPr>
      <p:grpSpPr>
        <a:xfrm>
          <a:off x="0" y="0"/>
          <a:ext cx="0" cy="0"/>
          <a:chOff x="0" y="0"/>
          <a:chExt cx="0" cy="0"/>
        </a:xfrm>
      </p:grpSpPr>
      <p:sp>
        <p:nvSpPr>
          <p:cNvPr id="1235" name="Google Shape;1235;p165"/>
          <p:cNvSpPr txBox="1"/>
          <p:nvPr>
            <p:ph type="title"/>
          </p:nvPr>
        </p:nvSpPr>
        <p:spPr>
          <a:xfrm>
            <a:off x="606150" y="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236" name="Google Shape;1236;p165"/>
          <p:cNvSpPr txBox="1"/>
          <p:nvPr/>
        </p:nvSpPr>
        <p:spPr>
          <a:xfrm>
            <a:off x="308250" y="1025075"/>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r"GA"</a:t>
            </a:r>
            <a:r>
              <a:rPr lang="en" sz="2400">
                <a:solidFill>
                  <a:schemeClr val="dk1"/>
                </a:solidFill>
                <a:latin typeface="Courier New"/>
                <a:ea typeface="Courier New"/>
                <a:cs typeface="Courier New"/>
                <a:sym typeface="Courier New"/>
              </a:rPr>
              <a:t>, "AGG"):</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
        <p:nvSpPr>
          <p:cNvPr id="1237" name="Google Shape;1237;p165"/>
          <p:cNvSpPr txBox="1"/>
          <p:nvPr/>
        </p:nvSpPr>
        <p:spPr>
          <a:xfrm>
            <a:off x="223475" y="3952700"/>
            <a:ext cx="4763100" cy="16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Returns:</a:t>
            </a:r>
            <a:endParaRPr b="1" sz="2400">
              <a:latin typeface="Calibri"/>
              <a:ea typeface="Calibri"/>
              <a:cs typeface="Calibri"/>
              <a:sym typeface="Calibri"/>
            </a:endParaRPr>
          </a:p>
          <a:p>
            <a:pPr indent="0" lvl="0" marL="0" rtl="0" algn="l">
              <a:spcBef>
                <a:spcPts val="0"/>
              </a:spcBef>
              <a:spcAft>
                <a:spcPts val="0"/>
              </a:spcAft>
              <a:buNone/>
            </a:pPr>
            <a:r>
              <a:rPr b="1" lang="en" sz="2400">
                <a:latin typeface="Calibri"/>
                <a:ea typeface="Calibri"/>
                <a:cs typeface="Calibri"/>
                <a:sym typeface="Calibri"/>
              </a:rPr>
              <a:t>	</a:t>
            </a:r>
            <a:r>
              <a:rPr lang="en" sz="2400">
                <a:solidFill>
                  <a:schemeClr val="dk1"/>
                </a:solidFill>
                <a:latin typeface="Courier New"/>
                <a:ea typeface="Courier New"/>
                <a:cs typeface="Courier New"/>
                <a:sym typeface="Courier New"/>
              </a:rPr>
              <a:t>no Match</a:t>
            </a:r>
            <a:endParaRPr b="1" sz="2400">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1" name="Shape 1241"/>
        <p:cNvGrpSpPr/>
        <p:nvPr/>
      </p:nvGrpSpPr>
      <p:grpSpPr>
        <a:xfrm>
          <a:off x="0" y="0"/>
          <a:ext cx="0" cy="0"/>
          <a:chOff x="0" y="0"/>
          <a:chExt cx="0" cy="0"/>
        </a:xfrm>
      </p:grpSpPr>
      <p:sp>
        <p:nvSpPr>
          <p:cNvPr id="1242" name="Google Shape;1242;p166"/>
          <p:cNvSpPr txBox="1"/>
          <p:nvPr>
            <p:ph type="title"/>
          </p:nvPr>
        </p:nvSpPr>
        <p:spPr>
          <a:xfrm>
            <a:off x="606150" y="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243" name="Google Shape;1243;p166"/>
          <p:cNvSpPr txBox="1"/>
          <p:nvPr/>
        </p:nvSpPr>
        <p:spPr>
          <a:xfrm>
            <a:off x="308250" y="1025075"/>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r"T|C"</a:t>
            </a:r>
            <a:r>
              <a:rPr lang="en" sz="2400">
                <a:solidFill>
                  <a:schemeClr val="dk1"/>
                </a:solidFill>
                <a:latin typeface="Courier New"/>
                <a:ea typeface="Courier New"/>
                <a:cs typeface="Courier New"/>
                <a:sym typeface="Courier New"/>
              </a:rPr>
              <a:t>, "AGG"):</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7" name="Shape 1247"/>
        <p:cNvGrpSpPr/>
        <p:nvPr/>
      </p:nvGrpSpPr>
      <p:grpSpPr>
        <a:xfrm>
          <a:off x="0" y="0"/>
          <a:ext cx="0" cy="0"/>
          <a:chOff x="0" y="0"/>
          <a:chExt cx="0" cy="0"/>
        </a:xfrm>
      </p:grpSpPr>
      <p:sp>
        <p:nvSpPr>
          <p:cNvPr id="1248" name="Google Shape;1248;p167"/>
          <p:cNvSpPr txBox="1"/>
          <p:nvPr>
            <p:ph type="title"/>
          </p:nvPr>
        </p:nvSpPr>
        <p:spPr>
          <a:xfrm>
            <a:off x="606150" y="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249" name="Google Shape;1249;p167"/>
          <p:cNvSpPr txBox="1"/>
          <p:nvPr/>
        </p:nvSpPr>
        <p:spPr>
          <a:xfrm>
            <a:off x="308250" y="1025075"/>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r"T|C"</a:t>
            </a:r>
            <a:r>
              <a:rPr lang="en" sz="2400">
                <a:solidFill>
                  <a:schemeClr val="dk1"/>
                </a:solidFill>
                <a:latin typeface="Courier New"/>
                <a:ea typeface="Courier New"/>
                <a:cs typeface="Courier New"/>
                <a:sym typeface="Courier New"/>
              </a:rPr>
              <a:t>, "AGG"):</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
        <p:nvSpPr>
          <p:cNvPr id="1250" name="Google Shape;1250;p167"/>
          <p:cNvSpPr txBox="1"/>
          <p:nvPr/>
        </p:nvSpPr>
        <p:spPr>
          <a:xfrm>
            <a:off x="223475" y="3952700"/>
            <a:ext cx="4763100" cy="16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Returns:</a:t>
            </a:r>
            <a:endParaRPr b="1" sz="2400">
              <a:latin typeface="Calibri"/>
              <a:ea typeface="Calibri"/>
              <a:cs typeface="Calibri"/>
              <a:sym typeface="Calibri"/>
            </a:endParaRPr>
          </a:p>
          <a:p>
            <a:pPr indent="0" lvl="0" marL="0" rtl="0" algn="l">
              <a:spcBef>
                <a:spcPts val="0"/>
              </a:spcBef>
              <a:spcAft>
                <a:spcPts val="0"/>
              </a:spcAft>
              <a:buNone/>
            </a:pPr>
            <a:r>
              <a:rPr b="1" lang="en" sz="2400">
                <a:latin typeface="Calibri"/>
                <a:ea typeface="Calibri"/>
                <a:cs typeface="Calibri"/>
                <a:sym typeface="Calibri"/>
              </a:rPr>
              <a:t>	</a:t>
            </a:r>
            <a:r>
              <a:rPr lang="en" sz="2400">
                <a:solidFill>
                  <a:schemeClr val="dk1"/>
                </a:solidFill>
                <a:latin typeface="Courier New"/>
                <a:ea typeface="Courier New"/>
                <a:cs typeface="Courier New"/>
                <a:sym typeface="Courier New"/>
              </a:rPr>
              <a:t>no Match</a:t>
            </a:r>
            <a:endParaRPr b="1" sz="2400">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4" name="Shape 1254"/>
        <p:cNvGrpSpPr/>
        <p:nvPr/>
      </p:nvGrpSpPr>
      <p:grpSpPr>
        <a:xfrm>
          <a:off x="0" y="0"/>
          <a:ext cx="0" cy="0"/>
          <a:chOff x="0" y="0"/>
          <a:chExt cx="0" cy="0"/>
        </a:xfrm>
      </p:grpSpPr>
      <p:sp>
        <p:nvSpPr>
          <p:cNvPr id="1255" name="Google Shape;1255;p168"/>
          <p:cNvSpPr txBox="1"/>
          <p:nvPr>
            <p:ph type="title"/>
          </p:nvPr>
        </p:nvSpPr>
        <p:spPr>
          <a:xfrm>
            <a:off x="606150" y="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256" name="Google Shape;1256;p168"/>
          <p:cNvSpPr txBox="1"/>
          <p:nvPr/>
        </p:nvSpPr>
        <p:spPr>
          <a:xfrm>
            <a:off x="308250" y="1025075"/>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r"A|C"</a:t>
            </a:r>
            <a:r>
              <a:rPr lang="en" sz="2400">
                <a:solidFill>
                  <a:schemeClr val="dk1"/>
                </a:solidFill>
                <a:latin typeface="Courier New"/>
                <a:ea typeface="Courier New"/>
                <a:cs typeface="Courier New"/>
                <a:sym typeface="Courier New"/>
              </a:rPr>
              <a:t>, "AGG"):</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0" name="Shape 1260"/>
        <p:cNvGrpSpPr/>
        <p:nvPr/>
      </p:nvGrpSpPr>
      <p:grpSpPr>
        <a:xfrm>
          <a:off x="0" y="0"/>
          <a:ext cx="0" cy="0"/>
          <a:chOff x="0" y="0"/>
          <a:chExt cx="0" cy="0"/>
        </a:xfrm>
      </p:grpSpPr>
      <p:sp>
        <p:nvSpPr>
          <p:cNvPr id="1261" name="Google Shape;1261;p169"/>
          <p:cNvSpPr txBox="1"/>
          <p:nvPr>
            <p:ph type="title"/>
          </p:nvPr>
        </p:nvSpPr>
        <p:spPr>
          <a:xfrm>
            <a:off x="606150" y="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262" name="Google Shape;1262;p169"/>
          <p:cNvSpPr txBox="1"/>
          <p:nvPr/>
        </p:nvSpPr>
        <p:spPr>
          <a:xfrm>
            <a:off x="308250" y="1025075"/>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r"A|C"</a:t>
            </a:r>
            <a:r>
              <a:rPr lang="en" sz="2400">
                <a:solidFill>
                  <a:schemeClr val="dk1"/>
                </a:solidFill>
                <a:latin typeface="Courier New"/>
                <a:ea typeface="Courier New"/>
                <a:cs typeface="Courier New"/>
                <a:sym typeface="Courier New"/>
              </a:rPr>
              <a:t>, "AGG"):</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p:txBody>
      </p:sp>
      <p:sp>
        <p:nvSpPr>
          <p:cNvPr id="1263" name="Google Shape;1263;p169"/>
          <p:cNvSpPr txBox="1"/>
          <p:nvPr/>
        </p:nvSpPr>
        <p:spPr>
          <a:xfrm>
            <a:off x="223475" y="3952700"/>
            <a:ext cx="4763100" cy="16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Returns:</a:t>
            </a:r>
            <a:endParaRPr b="1" sz="2400">
              <a:latin typeface="Calibri"/>
              <a:ea typeface="Calibri"/>
              <a:cs typeface="Calibri"/>
              <a:sym typeface="Calibri"/>
            </a:endParaRPr>
          </a:p>
          <a:p>
            <a:pPr indent="0" lvl="0" marL="0" rtl="0" algn="l">
              <a:spcBef>
                <a:spcPts val="0"/>
              </a:spcBef>
              <a:spcAft>
                <a:spcPts val="0"/>
              </a:spcAft>
              <a:buNone/>
            </a:pPr>
            <a:r>
              <a:rPr b="1" lang="en" sz="2400">
                <a:latin typeface="Calibri"/>
                <a:ea typeface="Calibri"/>
                <a:cs typeface="Calibri"/>
                <a:sym typeface="Calibri"/>
              </a:rPr>
              <a:t>	</a:t>
            </a:r>
            <a:r>
              <a:rPr lang="en" sz="2400">
                <a:solidFill>
                  <a:schemeClr val="dk1"/>
                </a:solidFill>
                <a:latin typeface="Courier New"/>
                <a:ea typeface="Courier New"/>
                <a:cs typeface="Courier New"/>
                <a:sym typeface="Courier New"/>
              </a:rPr>
              <a:t>Match</a:t>
            </a:r>
            <a:endParaRPr b="1" sz="2400">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7" name="Shape 1267"/>
        <p:cNvGrpSpPr/>
        <p:nvPr/>
      </p:nvGrpSpPr>
      <p:grpSpPr>
        <a:xfrm>
          <a:off x="0" y="0"/>
          <a:ext cx="0" cy="0"/>
          <a:chOff x="0" y="0"/>
          <a:chExt cx="0" cy="0"/>
        </a:xfrm>
      </p:grpSpPr>
      <p:sp>
        <p:nvSpPr>
          <p:cNvPr id="1268" name="Google Shape;1268;p17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269" name="Google Shape;1269;p170"/>
          <p:cNvSpPr txBox="1"/>
          <p:nvPr/>
        </p:nvSpPr>
        <p:spPr>
          <a:xfrm>
            <a:off x="159300" y="1231050"/>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r"[\s]"</a:t>
            </a:r>
            <a:r>
              <a:rPr lang="en" sz="2400">
                <a:solidFill>
                  <a:schemeClr val="dk1"/>
                </a:solidFill>
                <a:latin typeface="Courier New"/>
                <a:ea typeface="Courier New"/>
                <a:cs typeface="Courier New"/>
                <a:sym typeface="Courier New"/>
              </a:rPr>
              <a:t>, "hello world"):</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3" name="Shape 1273"/>
        <p:cNvGrpSpPr/>
        <p:nvPr/>
      </p:nvGrpSpPr>
      <p:grpSpPr>
        <a:xfrm>
          <a:off x="0" y="0"/>
          <a:ext cx="0" cy="0"/>
          <a:chOff x="0" y="0"/>
          <a:chExt cx="0" cy="0"/>
        </a:xfrm>
      </p:grpSpPr>
      <p:sp>
        <p:nvSpPr>
          <p:cNvPr id="1274" name="Google Shape;1274;p17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a:t>
            </a:r>
            <a:r>
              <a:rPr lang="en"/>
              <a:t>Regular Expressions</a:t>
            </a:r>
            <a:endParaRPr/>
          </a:p>
        </p:txBody>
      </p:sp>
      <p:sp>
        <p:nvSpPr>
          <p:cNvPr id="1275" name="Google Shape;1275;p171"/>
          <p:cNvSpPr txBox="1"/>
          <p:nvPr/>
        </p:nvSpPr>
        <p:spPr>
          <a:xfrm>
            <a:off x="159300" y="1231050"/>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r"[\s]"</a:t>
            </a:r>
            <a:r>
              <a:rPr lang="en" sz="2400">
                <a:solidFill>
                  <a:schemeClr val="dk1"/>
                </a:solidFill>
                <a:latin typeface="Courier New"/>
                <a:ea typeface="Courier New"/>
                <a:cs typeface="Courier New"/>
                <a:sym typeface="Courier New"/>
              </a:rPr>
              <a:t>, "hello world"):</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
        <p:nvSpPr>
          <p:cNvPr id="1276" name="Google Shape;1276;p171"/>
          <p:cNvSpPr txBox="1"/>
          <p:nvPr/>
        </p:nvSpPr>
        <p:spPr>
          <a:xfrm>
            <a:off x="223475" y="3952700"/>
            <a:ext cx="4763100" cy="16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Returns:</a:t>
            </a:r>
            <a:endParaRPr b="1" sz="2400">
              <a:latin typeface="Calibri"/>
              <a:ea typeface="Calibri"/>
              <a:cs typeface="Calibri"/>
              <a:sym typeface="Calibri"/>
            </a:endParaRPr>
          </a:p>
          <a:p>
            <a:pPr indent="0" lvl="0" marL="0" rtl="0" algn="l">
              <a:spcBef>
                <a:spcPts val="0"/>
              </a:spcBef>
              <a:spcAft>
                <a:spcPts val="0"/>
              </a:spcAft>
              <a:buNone/>
            </a:pPr>
            <a:r>
              <a:rPr b="1" lang="en" sz="2400">
                <a:latin typeface="Calibri"/>
                <a:ea typeface="Calibri"/>
                <a:cs typeface="Calibri"/>
                <a:sym typeface="Calibri"/>
              </a:rPr>
              <a:t>	</a:t>
            </a:r>
            <a:r>
              <a:rPr lang="en" sz="2400">
                <a:solidFill>
                  <a:schemeClr val="dk1"/>
                </a:solidFill>
                <a:latin typeface="Courier New"/>
                <a:ea typeface="Courier New"/>
                <a:cs typeface="Courier New"/>
                <a:sym typeface="Courier New"/>
              </a:rPr>
              <a:t>Match</a:t>
            </a:r>
            <a:endParaRPr b="1" sz="2400">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0" name="Shape 1280"/>
        <p:cNvGrpSpPr/>
        <p:nvPr/>
      </p:nvGrpSpPr>
      <p:grpSpPr>
        <a:xfrm>
          <a:off x="0" y="0"/>
          <a:ext cx="0" cy="0"/>
          <a:chOff x="0" y="0"/>
          <a:chExt cx="0" cy="0"/>
        </a:xfrm>
      </p:grpSpPr>
      <p:sp>
        <p:nvSpPr>
          <p:cNvPr id="1281" name="Google Shape;1281;p17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282" name="Google Shape;1282;p172"/>
          <p:cNvSpPr txBox="1"/>
          <p:nvPr/>
        </p:nvSpPr>
        <p:spPr>
          <a:xfrm>
            <a:off x="159300" y="1231050"/>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r"[\s]{1}"</a:t>
            </a:r>
            <a:r>
              <a:rPr lang="en" sz="2400">
                <a:solidFill>
                  <a:schemeClr val="dk1"/>
                </a:solidFill>
                <a:latin typeface="Courier New"/>
                <a:ea typeface="Courier New"/>
                <a:cs typeface="Courier New"/>
                <a:sym typeface="Courier New"/>
              </a:rPr>
              <a:t>, "hello world"):</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Google Shape;1287;p17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288" name="Google Shape;1288;p173"/>
          <p:cNvSpPr txBox="1"/>
          <p:nvPr/>
        </p:nvSpPr>
        <p:spPr>
          <a:xfrm>
            <a:off x="159300" y="1231050"/>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r"[\s]{1}"</a:t>
            </a:r>
            <a:r>
              <a:rPr lang="en" sz="2400">
                <a:solidFill>
                  <a:schemeClr val="dk1"/>
                </a:solidFill>
                <a:latin typeface="Courier New"/>
                <a:ea typeface="Courier New"/>
                <a:cs typeface="Courier New"/>
                <a:sym typeface="Courier New"/>
              </a:rPr>
              <a:t>, "hello world"):</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
        <p:nvSpPr>
          <p:cNvPr id="1289" name="Google Shape;1289;p173"/>
          <p:cNvSpPr txBox="1"/>
          <p:nvPr/>
        </p:nvSpPr>
        <p:spPr>
          <a:xfrm>
            <a:off x="223475" y="3952700"/>
            <a:ext cx="4763100" cy="16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Returns:</a:t>
            </a:r>
            <a:endParaRPr b="1" sz="2400">
              <a:latin typeface="Calibri"/>
              <a:ea typeface="Calibri"/>
              <a:cs typeface="Calibri"/>
              <a:sym typeface="Calibri"/>
            </a:endParaRPr>
          </a:p>
          <a:p>
            <a:pPr indent="0" lvl="0" marL="0" rtl="0" algn="l">
              <a:spcBef>
                <a:spcPts val="0"/>
              </a:spcBef>
              <a:spcAft>
                <a:spcPts val="0"/>
              </a:spcAft>
              <a:buNone/>
            </a:pPr>
            <a:r>
              <a:rPr b="1" lang="en" sz="2400">
                <a:latin typeface="Calibri"/>
                <a:ea typeface="Calibri"/>
                <a:cs typeface="Calibri"/>
                <a:sym typeface="Calibri"/>
              </a:rPr>
              <a:t>	</a:t>
            </a:r>
            <a:r>
              <a:rPr lang="en" sz="2400">
                <a:solidFill>
                  <a:schemeClr val="dk1"/>
                </a:solidFill>
                <a:latin typeface="Courier New"/>
                <a:ea typeface="Courier New"/>
                <a:cs typeface="Courier New"/>
                <a:sym typeface="Courier New"/>
              </a:rPr>
              <a:t>Match</a:t>
            </a:r>
            <a:endParaRPr b="1"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75"/>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Problem 1</a:t>
            </a:r>
            <a:endParaRPr/>
          </a:p>
        </p:txBody>
      </p:sp>
      <p:sp>
        <p:nvSpPr>
          <p:cNvPr id="448" name="Google Shape;448;p75"/>
          <p:cNvSpPr txBox="1"/>
          <p:nvPr>
            <p:ph idx="1" type="body"/>
          </p:nvPr>
        </p:nvSpPr>
        <p:spPr>
          <a:xfrm>
            <a:off x="74800" y="1200150"/>
            <a:ext cx="5126100" cy="3000900"/>
          </a:xfrm>
          <a:prstGeom prst="rect">
            <a:avLst/>
          </a:prstGeom>
          <a:ln cap="flat" cmpd="sng" w="9525">
            <a:solidFill>
              <a:srgbClr val="4A86E8"/>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1 </a:t>
            </a:r>
            <a:r>
              <a:rPr lang="en" sz="2400">
                <a:latin typeface="Courier New"/>
                <a:ea typeface="Courier New"/>
                <a:cs typeface="Courier New"/>
                <a:sym typeface="Courier New"/>
              </a:rPr>
              <a:t># fruit dictionary</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2 </a:t>
            </a:r>
            <a:r>
              <a:rPr lang="en" sz="2400">
                <a:latin typeface="Courier New"/>
                <a:ea typeface="Courier New"/>
                <a:cs typeface="Courier New"/>
                <a:sym typeface="Courier New"/>
              </a:rPr>
              <a:t>fruits = {"apple":"red",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3 </a:t>
            </a:r>
            <a:r>
              <a:rPr lang="en" sz="2400">
                <a:latin typeface="Courier New"/>
                <a:ea typeface="Courier New"/>
                <a:cs typeface="Courier New"/>
                <a:sym typeface="Courier New"/>
              </a:rPr>
              <a:t>"banana":"yellow",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4 </a:t>
            </a:r>
            <a:r>
              <a:rPr lang="en" sz="2400">
                <a:latin typeface="Courier New"/>
                <a:ea typeface="Courier New"/>
                <a:cs typeface="Courier New"/>
                <a:sym typeface="Courier New"/>
              </a:rPr>
              <a:t>"grape":"purple"}</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5</a:t>
            </a:r>
            <a:endParaRPr sz="2400">
              <a:solidFill>
                <a:srgbClr val="7F7F7F"/>
              </a:solidFill>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6 </a:t>
            </a:r>
            <a:r>
              <a:rPr lang="en" sz="2400">
                <a:latin typeface="Courier New"/>
                <a:ea typeface="Courier New"/>
                <a:cs typeface="Courier New"/>
                <a:sym typeface="Courier New"/>
              </a:rPr>
              <a:t>for key in fruits:</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7	</a:t>
            </a:r>
            <a:r>
              <a:rPr lang="en" sz="2400">
                <a:latin typeface="Courier New"/>
                <a:ea typeface="Courier New"/>
                <a:cs typeface="Courier New"/>
                <a:sym typeface="Courier New"/>
              </a:rPr>
              <a:t>	print (fruits[key])</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p:txBody>
      </p:sp>
      <p:sp>
        <p:nvSpPr>
          <p:cNvPr id="449" name="Google Shape;449;p75"/>
          <p:cNvSpPr/>
          <p:nvPr/>
        </p:nvSpPr>
        <p:spPr>
          <a:xfrm>
            <a:off x="5537225" y="1262000"/>
            <a:ext cx="3379200" cy="333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0" name="Google Shape;450;p75"/>
          <p:cNvGraphicFramePr/>
          <p:nvPr/>
        </p:nvGraphicFramePr>
        <p:xfrm>
          <a:off x="6208168" y="1742400"/>
          <a:ext cx="3000000" cy="3000000"/>
        </p:xfrm>
        <a:graphic>
          <a:graphicData uri="http://schemas.openxmlformats.org/drawingml/2006/table">
            <a:tbl>
              <a:tblPr>
                <a:noFill/>
                <a:tableStyleId>{672B8F18-3F01-49B1-9AA1-2A2269C96F73}</a:tableStyleId>
              </a:tblPr>
              <a:tblGrid>
                <a:gridCol w="1124000"/>
                <a:gridCol w="1124000"/>
              </a:tblGrid>
              <a:tr h="293125">
                <a:tc>
                  <a:txBody>
                    <a:bodyPr/>
                    <a:lstStyle/>
                    <a:p>
                      <a:pPr indent="0" lvl="0" marL="0" rtl="0" algn="l">
                        <a:spcBef>
                          <a:spcPts val="0"/>
                        </a:spcBef>
                        <a:spcAft>
                          <a:spcPts val="0"/>
                        </a:spcAft>
                        <a:buNone/>
                      </a:pPr>
                      <a:r>
                        <a:rPr b="1" lang="en" sz="1200"/>
                        <a:t>key</a:t>
                      </a:r>
                      <a:endParaRPr b="1" sz="1200"/>
                    </a:p>
                  </a:txBody>
                  <a:tcPr marT="91425" marB="91425" marR="91425" marL="91425"/>
                </a:tc>
                <a:tc>
                  <a:txBody>
                    <a:bodyPr/>
                    <a:lstStyle/>
                    <a:p>
                      <a:pPr indent="0" lvl="0" marL="0" rtl="0" algn="l">
                        <a:spcBef>
                          <a:spcPts val="0"/>
                        </a:spcBef>
                        <a:spcAft>
                          <a:spcPts val="0"/>
                        </a:spcAft>
                        <a:buNone/>
                      </a:pPr>
                      <a:r>
                        <a:rPr b="1" lang="en" sz="1200"/>
                        <a:t>value</a:t>
                      </a:r>
                      <a:endParaRPr b="1" sz="1200"/>
                    </a:p>
                  </a:txBody>
                  <a:tcPr marT="91425" marB="91425" marR="91425" marL="91425"/>
                </a:tc>
              </a:tr>
              <a:tr h="293125">
                <a:tc>
                  <a:txBody>
                    <a:bodyPr/>
                    <a:lstStyle/>
                    <a:p>
                      <a:pPr indent="0" lvl="0" marL="0" rtl="0" algn="l">
                        <a:spcBef>
                          <a:spcPts val="0"/>
                        </a:spcBef>
                        <a:spcAft>
                          <a:spcPts val="0"/>
                        </a:spcAft>
                        <a:buNone/>
                      </a:pPr>
                      <a:r>
                        <a:rPr lang="en" sz="1200"/>
                        <a:t>apple</a:t>
                      </a:r>
                      <a:endParaRPr sz="1200"/>
                    </a:p>
                  </a:txBody>
                  <a:tcPr marT="91425" marB="91425" marR="91425" marL="91425"/>
                </a:tc>
                <a:tc>
                  <a:txBody>
                    <a:bodyPr/>
                    <a:lstStyle/>
                    <a:p>
                      <a:pPr indent="0" lvl="0" marL="0" rtl="0" algn="l">
                        <a:spcBef>
                          <a:spcPts val="0"/>
                        </a:spcBef>
                        <a:spcAft>
                          <a:spcPts val="0"/>
                        </a:spcAft>
                        <a:buNone/>
                      </a:pPr>
                      <a:r>
                        <a:rPr lang="en" sz="1200"/>
                        <a:t>red</a:t>
                      </a:r>
                      <a:endParaRPr sz="1200"/>
                    </a:p>
                  </a:txBody>
                  <a:tcPr marT="91425" marB="91425" marR="91425" marL="91425"/>
                </a:tc>
              </a:tr>
              <a:tr h="293125">
                <a:tc>
                  <a:txBody>
                    <a:bodyPr/>
                    <a:lstStyle/>
                    <a:p>
                      <a:pPr indent="0" lvl="0" marL="0" rtl="0" algn="l">
                        <a:spcBef>
                          <a:spcPts val="0"/>
                        </a:spcBef>
                        <a:spcAft>
                          <a:spcPts val="0"/>
                        </a:spcAft>
                        <a:buNone/>
                      </a:pPr>
                      <a:r>
                        <a:rPr lang="en" sz="1200"/>
                        <a:t>banana</a:t>
                      </a:r>
                      <a:endParaRPr sz="1200"/>
                    </a:p>
                  </a:txBody>
                  <a:tcPr marT="91425" marB="91425" marR="91425" marL="91425"/>
                </a:tc>
                <a:tc>
                  <a:txBody>
                    <a:bodyPr/>
                    <a:lstStyle/>
                    <a:p>
                      <a:pPr indent="0" lvl="0" marL="0" rtl="0" algn="l">
                        <a:spcBef>
                          <a:spcPts val="0"/>
                        </a:spcBef>
                        <a:spcAft>
                          <a:spcPts val="0"/>
                        </a:spcAft>
                        <a:buNone/>
                      </a:pPr>
                      <a:r>
                        <a:rPr lang="en" sz="1200"/>
                        <a:t>yellow</a:t>
                      </a:r>
                      <a:endParaRPr sz="1200"/>
                    </a:p>
                  </a:txBody>
                  <a:tcPr marT="91425" marB="91425" marR="91425" marL="91425"/>
                </a:tc>
              </a:tr>
              <a:tr h="293125">
                <a:tc>
                  <a:txBody>
                    <a:bodyPr/>
                    <a:lstStyle/>
                    <a:p>
                      <a:pPr indent="0" lvl="0" marL="0" rtl="0" algn="l">
                        <a:spcBef>
                          <a:spcPts val="0"/>
                        </a:spcBef>
                        <a:spcAft>
                          <a:spcPts val="0"/>
                        </a:spcAft>
                        <a:buNone/>
                      </a:pPr>
                      <a:r>
                        <a:rPr lang="en" sz="1200"/>
                        <a:t>grape</a:t>
                      </a:r>
                      <a:endParaRPr sz="1200"/>
                    </a:p>
                  </a:txBody>
                  <a:tcPr marT="91425" marB="91425" marR="91425" marL="91425"/>
                </a:tc>
                <a:tc>
                  <a:txBody>
                    <a:bodyPr/>
                    <a:lstStyle/>
                    <a:p>
                      <a:pPr indent="0" lvl="0" marL="0" rtl="0" algn="l">
                        <a:spcBef>
                          <a:spcPts val="0"/>
                        </a:spcBef>
                        <a:spcAft>
                          <a:spcPts val="0"/>
                        </a:spcAft>
                        <a:buNone/>
                      </a:pPr>
                      <a:r>
                        <a:rPr lang="en" sz="1200"/>
                        <a:t>purple</a:t>
                      </a:r>
                      <a:endParaRPr sz="1200"/>
                    </a:p>
                  </a:txBody>
                  <a:tcPr marT="91425" marB="91425" marR="91425" marL="91425"/>
                </a:tc>
              </a:tr>
            </a:tbl>
          </a:graphicData>
        </a:graphic>
      </p:graphicFrame>
      <p:sp>
        <p:nvSpPr>
          <p:cNvPr id="451" name="Google Shape;451;p75"/>
          <p:cNvSpPr txBox="1"/>
          <p:nvPr/>
        </p:nvSpPr>
        <p:spPr>
          <a:xfrm>
            <a:off x="7002918" y="1397725"/>
            <a:ext cx="12960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fruits</a:t>
            </a:r>
            <a:endParaRPr>
              <a:latin typeface="Calibri"/>
              <a:ea typeface="Calibri"/>
              <a:cs typeface="Calibri"/>
              <a:sym typeface="Calibri"/>
            </a:endParaRPr>
          </a:p>
        </p:txBody>
      </p:sp>
      <p:sp>
        <p:nvSpPr>
          <p:cNvPr id="452" name="Google Shape;452;p75"/>
          <p:cNvSpPr txBox="1"/>
          <p:nvPr/>
        </p:nvSpPr>
        <p:spPr>
          <a:xfrm>
            <a:off x="5767950" y="3658275"/>
            <a:ext cx="19134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key =”apple”</a:t>
            </a:r>
            <a:endParaRPr>
              <a:latin typeface="Calibri"/>
              <a:ea typeface="Calibri"/>
              <a:cs typeface="Calibri"/>
              <a:sym typeface="Calibri"/>
            </a:endParaRPr>
          </a:p>
        </p:txBody>
      </p:sp>
      <p:cxnSp>
        <p:nvCxnSpPr>
          <p:cNvPr id="453" name="Google Shape;453;p75"/>
          <p:cNvCxnSpPr/>
          <p:nvPr/>
        </p:nvCxnSpPr>
        <p:spPr>
          <a:xfrm rot="10800000">
            <a:off x="3852675" y="3549600"/>
            <a:ext cx="531000" cy="6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3" name="Shape 1293"/>
        <p:cNvGrpSpPr/>
        <p:nvPr/>
      </p:nvGrpSpPr>
      <p:grpSpPr>
        <a:xfrm>
          <a:off x="0" y="0"/>
          <a:ext cx="0" cy="0"/>
          <a:chOff x="0" y="0"/>
          <a:chExt cx="0" cy="0"/>
        </a:xfrm>
      </p:grpSpPr>
      <p:sp>
        <p:nvSpPr>
          <p:cNvPr id="1294" name="Google Shape;1294;p17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295" name="Google Shape;1295;p174"/>
          <p:cNvSpPr txBox="1"/>
          <p:nvPr/>
        </p:nvSpPr>
        <p:spPr>
          <a:xfrm>
            <a:off x="159300" y="1231050"/>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r"[\s]{2}"</a:t>
            </a:r>
            <a:r>
              <a:rPr lang="en" sz="2400">
                <a:solidFill>
                  <a:schemeClr val="dk1"/>
                </a:solidFill>
                <a:latin typeface="Courier New"/>
                <a:ea typeface="Courier New"/>
                <a:cs typeface="Courier New"/>
                <a:sym typeface="Courier New"/>
              </a:rPr>
              <a:t>, "hello world"):</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sp>
        <p:nvSpPr>
          <p:cNvPr id="1300" name="Google Shape;1300;p175"/>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301" name="Google Shape;1301;p175"/>
          <p:cNvSpPr txBox="1"/>
          <p:nvPr/>
        </p:nvSpPr>
        <p:spPr>
          <a:xfrm>
            <a:off x="159300" y="1231050"/>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import re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r"[\s]{2}"</a:t>
            </a:r>
            <a:r>
              <a:rPr lang="en" sz="2400">
                <a:solidFill>
                  <a:schemeClr val="dk1"/>
                </a:solidFill>
                <a:latin typeface="Courier New"/>
                <a:ea typeface="Courier New"/>
                <a:cs typeface="Courier New"/>
                <a:sym typeface="Courier New"/>
              </a:rPr>
              <a:t>, "hello world"):</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else:</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400">
                <a:solidFill>
                  <a:schemeClr val="dk1"/>
                </a:solidFill>
                <a:latin typeface="Courier New"/>
                <a:ea typeface="Courier New"/>
                <a:cs typeface="Courier New"/>
                <a:sym typeface="Courier New"/>
              </a:rPr>
              <a:t>	print("no Match")</a:t>
            </a:r>
            <a:endParaRPr sz="24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400">
              <a:solidFill>
                <a:schemeClr val="dk1"/>
              </a:solidFill>
              <a:latin typeface="Calibri"/>
              <a:ea typeface="Calibri"/>
              <a:cs typeface="Calibri"/>
              <a:sym typeface="Calibri"/>
            </a:endParaRPr>
          </a:p>
        </p:txBody>
      </p:sp>
      <p:sp>
        <p:nvSpPr>
          <p:cNvPr id="1302" name="Google Shape;1302;p175"/>
          <p:cNvSpPr txBox="1"/>
          <p:nvPr/>
        </p:nvSpPr>
        <p:spPr>
          <a:xfrm>
            <a:off x="223475" y="3952700"/>
            <a:ext cx="4763100" cy="16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Returns:</a:t>
            </a:r>
            <a:endParaRPr b="1" sz="2400">
              <a:latin typeface="Calibri"/>
              <a:ea typeface="Calibri"/>
              <a:cs typeface="Calibri"/>
              <a:sym typeface="Calibri"/>
            </a:endParaRPr>
          </a:p>
          <a:p>
            <a:pPr indent="0" lvl="0" marL="0" rtl="0" algn="l">
              <a:spcBef>
                <a:spcPts val="0"/>
              </a:spcBef>
              <a:spcAft>
                <a:spcPts val="0"/>
              </a:spcAft>
              <a:buNone/>
            </a:pPr>
            <a:r>
              <a:rPr b="1" lang="en" sz="2400">
                <a:latin typeface="Calibri"/>
                <a:ea typeface="Calibri"/>
                <a:cs typeface="Calibri"/>
                <a:sym typeface="Calibri"/>
              </a:rPr>
              <a:t>	</a:t>
            </a:r>
            <a:r>
              <a:rPr lang="en" sz="2400">
                <a:solidFill>
                  <a:schemeClr val="dk1"/>
                </a:solidFill>
                <a:latin typeface="Courier New"/>
                <a:ea typeface="Courier New"/>
                <a:cs typeface="Courier New"/>
                <a:sym typeface="Courier New"/>
              </a:rPr>
              <a:t>no Match</a:t>
            </a:r>
            <a:endParaRPr b="1" sz="2400">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6" name="Shape 1306"/>
        <p:cNvGrpSpPr/>
        <p:nvPr/>
      </p:nvGrpSpPr>
      <p:grpSpPr>
        <a:xfrm>
          <a:off x="0" y="0"/>
          <a:ext cx="0" cy="0"/>
          <a:chOff x="0" y="0"/>
          <a:chExt cx="0" cy="0"/>
        </a:xfrm>
      </p:grpSpPr>
      <p:sp>
        <p:nvSpPr>
          <p:cNvPr id="1307" name="Google Shape;1307;p17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308" name="Google Shape;1308;p176"/>
          <p:cNvSpPr txBox="1"/>
          <p:nvPr/>
        </p:nvSpPr>
        <p:spPr>
          <a:xfrm>
            <a:off x="159300" y="1231050"/>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import re</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dna="ATCGCGGATCCA"</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if re.search(</a:t>
            </a:r>
            <a:r>
              <a:rPr lang="en" sz="2200">
                <a:solidFill>
                  <a:srgbClr val="FF0000"/>
                </a:solidFill>
                <a:latin typeface="Courier New"/>
                <a:ea typeface="Courier New"/>
                <a:cs typeface="Courier New"/>
                <a:sym typeface="Courier New"/>
              </a:rPr>
              <a:t>r"GG[AT]CC"</a:t>
            </a:r>
            <a:r>
              <a:rPr lang="en" sz="2200">
                <a:solidFill>
                  <a:schemeClr val="dk1"/>
                </a:solidFill>
                <a:latin typeface="Courier New"/>
                <a:ea typeface="Courier New"/>
                <a:cs typeface="Courier New"/>
                <a:sym typeface="Courier New"/>
              </a:rPr>
              <a:t>, dna):</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	print("Match")</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else:</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	print("no Match")</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2" name="Shape 1312"/>
        <p:cNvGrpSpPr/>
        <p:nvPr/>
      </p:nvGrpSpPr>
      <p:grpSpPr>
        <a:xfrm>
          <a:off x="0" y="0"/>
          <a:ext cx="0" cy="0"/>
          <a:chOff x="0" y="0"/>
          <a:chExt cx="0" cy="0"/>
        </a:xfrm>
      </p:grpSpPr>
      <p:sp>
        <p:nvSpPr>
          <p:cNvPr id="1313" name="Google Shape;1313;p17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314" name="Google Shape;1314;p177"/>
          <p:cNvSpPr txBox="1"/>
          <p:nvPr/>
        </p:nvSpPr>
        <p:spPr>
          <a:xfrm>
            <a:off x="159300" y="1231050"/>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import re</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dna="ATCGCGGATCCA"</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if re.search(</a:t>
            </a:r>
            <a:r>
              <a:rPr lang="en" sz="2200">
                <a:solidFill>
                  <a:srgbClr val="FF0000"/>
                </a:solidFill>
                <a:latin typeface="Courier New"/>
                <a:ea typeface="Courier New"/>
                <a:cs typeface="Courier New"/>
                <a:sym typeface="Courier New"/>
              </a:rPr>
              <a:t>r</a:t>
            </a:r>
            <a:r>
              <a:rPr lang="en" sz="2200">
                <a:solidFill>
                  <a:srgbClr val="FF0000"/>
                </a:solidFill>
                <a:latin typeface="Courier New"/>
                <a:ea typeface="Courier New"/>
                <a:cs typeface="Courier New"/>
                <a:sym typeface="Courier New"/>
              </a:rPr>
              <a:t>"</a:t>
            </a:r>
            <a:r>
              <a:rPr lang="en" sz="2200">
                <a:solidFill>
                  <a:srgbClr val="FF0000"/>
                </a:solidFill>
                <a:latin typeface="Courier New"/>
                <a:ea typeface="Courier New"/>
                <a:cs typeface="Courier New"/>
                <a:sym typeface="Courier New"/>
              </a:rPr>
              <a:t>GG[AT]CC"</a:t>
            </a:r>
            <a:r>
              <a:rPr lang="en" sz="2200">
                <a:solidFill>
                  <a:schemeClr val="dk1"/>
                </a:solidFill>
                <a:latin typeface="Courier New"/>
                <a:ea typeface="Courier New"/>
                <a:cs typeface="Courier New"/>
                <a:sym typeface="Courier New"/>
              </a:rPr>
              <a:t>, dna):</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	print("Match")</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else:</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	print("no Match")</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200">
              <a:solidFill>
                <a:schemeClr val="dk1"/>
              </a:solidFill>
              <a:latin typeface="Calibri"/>
              <a:ea typeface="Calibri"/>
              <a:cs typeface="Calibri"/>
              <a:sym typeface="Calibri"/>
            </a:endParaRPr>
          </a:p>
        </p:txBody>
      </p:sp>
      <p:sp>
        <p:nvSpPr>
          <p:cNvPr id="1315" name="Google Shape;1315;p177"/>
          <p:cNvSpPr txBox="1"/>
          <p:nvPr/>
        </p:nvSpPr>
        <p:spPr>
          <a:xfrm>
            <a:off x="223475" y="3952700"/>
            <a:ext cx="4763100" cy="16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Returns:</a:t>
            </a:r>
            <a:endParaRPr b="1" sz="2400">
              <a:latin typeface="Calibri"/>
              <a:ea typeface="Calibri"/>
              <a:cs typeface="Calibri"/>
              <a:sym typeface="Calibri"/>
            </a:endParaRPr>
          </a:p>
          <a:p>
            <a:pPr indent="0" lvl="0" marL="0" rtl="0" algn="l">
              <a:spcBef>
                <a:spcPts val="0"/>
              </a:spcBef>
              <a:spcAft>
                <a:spcPts val="0"/>
              </a:spcAft>
              <a:buNone/>
            </a:pPr>
            <a:r>
              <a:rPr b="1" lang="en" sz="2400">
                <a:latin typeface="Calibri"/>
                <a:ea typeface="Calibri"/>
                <a:cs typeface="Calibri"/>
                <a:sym typeface="Calibri"/>
              </a:rPr>
              <a:t>	</a:t>
            </a:r>
            <a:r>
              <a:rPr lang="en" sz="2400">
                <a:solidFill>
                  <a:schemeClr val="dk1"/>
                </a:solidFill>
                <a:latin typeface="Courier New"/>
                <a:ea typeface="Courier New"/>
                <a:cs typeface="Courier New"/>
                <a:sym typeface="Courier New"/>
              </a:rPr>
              <a:t>no Match</a:t>
            </a:r>
            <a:endParaRPr b="1" sz="2400">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9" name="Shape 1319"/>
        <p:cNvGrpSpPr/>
        <p:nvPr/>
      </p:nvGrpSpPr>
      <p:grpSpPr>
        <a:xfrm>
          <a:off x="0" y="0"/>
          <a:ext cx="0" cy="0"/>
          <a:chOff x="0" y="0"/>
          <a:chExt cx="0" cy="0"/>
        </a:xfrm>
      </p:grpSpPr>
      <p:sp>
        <p:nvSpPr>
          <p:cNvPr id="1320" name="Google Shape;1320;p17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321" name="Google Shape;1321;p178"/>
          <p:cNvSpPr txBox="1"/>
          <p:nvPr/>
        </p:nvSpPr>
        <p:spPr>
          <a:xfrm>
            <a:off x="159300" y="1231050"/>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import re</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dna="ATCGCGGACCA"</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if re.search(</a:t>
            </a:r>
            <a:r>
              <a:rPr lang="en" sz="2200">
                <a:solidFill>
                  <a:srgbClr val="FF0000"/>
                </a:solidFill>
                <a:latin typeface="Courier New"/>
                <a:ea typeface="Courier New"/>
                <a:cs typeface="Courier New"/>
                <a:sym typeface="Courier New"/>
              </a:rPr>
              <a:t>r"GG[AT]CC"</a:t>
            </a:r>
            <a:r>
              <a:rPr lang="en" sz="2200">
                <a:solidFill>
                  <a:schemeClr val="dk1"/>
                </a:solidFill>
                <a:latin typeface="Courier New"/>
                <a:ea typeface="Courier New"/>
                <a:cs typeface="Courier New"/>
                <a:sym typeface="Courier New"/>
              </a:rPr>
              <a:t>, dna):</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	print("Match")</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else:</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	print("no Match")</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5" name="Shape 1325"/>
        <p:cNvGrpSpPr/>
        <p:nvPr/>
      </p:nvGrpSpPr>
      <p:grpSpPr>
        <a:xfrm>
          <a:off x="0" y="0"/>
          <a:ext cx="0" cy="0"/>
          <a:chOff x="0" y="0"/>
          <a:chExt cx="0" cy="0"/>
        </a:xfrm>
      </p:grpSpPr>
      <p:sp>
        <p:nvSpPr>
          <p:cNvPr id="1326" name="Google Shape;1326;p17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Practice with Regular Expressions</a:t>
            </a:r>
            <a:endParaRPr/>
          </a:p>
        </p:txBody>
      </p:sp>
      <p:sp>
        <p:nvSpPr>
          <p:cNvPr id="1327" name="Google Shape;1327;p179"/>
          <p:cNvSpPr txBox="1"/>
          <p:nvPr/>
        </p:nvSpPr>
        <p:spPr>
          <a:xfrm>
            <a:off x="159300" y="1231050"/>
            <a:ext cx="7822200" cy="30000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import re</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dna="ATCGCGGACCA"</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if re.search(</a:t>
            </a:r>
            <a:r>
              <a:rPr lang="en" sz="2200">
                <a:solidFill>
                  <a:srgbClr val="FF0000"/>
                </a:solidFill>
                <a:latin typeface="Courier New"/>
                <a:ea typeface="Courier New"/>
                <a:cs typeface="Courier New"/>
                <a:sym typeface="Courier New"/>
              </a:rPr>
              <a:t>r"GG[AT]CC"</a:t>
            </a:r>
            <a:r>
              <a:rPr lang="en" sz="2200">
                <a:solidFill>
                  <a:schemeClr val="dk1"/>
                </a:solidFill>
                <a:latin typeface="Courier New"/>
                <a:ea typeface="Courier New"/>
                <a:cs typeface="Courier New"/>
                <a:sym typeface="Courier New"/>
              </a:rPr>
              <a:t>, dna):</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	print("Match")</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else:</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rPr lang="en" sz="2200">
                <a:solidFill>
                  <a:schemeClr val="dk1"/>
                </a:solidFill>
                <a:latin typeface="Courier New"/>
                <a:ea typeface="Courier New"/>
                <a:cs typeface="Courier New"/>
                <a:sym typeface="Courier New"/>
              </a:rPr>
              <a:t>	print("no Match")</a:t>
            </a:r>
            <a:endParaRPr sz="2200">
              <a:solidFill>
                <a:schemeClr val="dk1"/>
              </a:solidFill>
              <a:latin typeface="Courier New"/>
              <a:ea typeface="Courier New"/>
              <a:cs typeface="Courier New"/>
              <a:sym typeface="Courier New"/>
            </a:endParaRPr>
          </a:p>
          <a:p>
            <a:pPr indent="0" lvl="0" marL="0" rtl="0" algn="l">
              <a:spcBef>
                <a:spcPts val="360"/>
              </a:spcBef>
              <a:spcAft>
                <a:spcPts val="0"/>
              </a:spcAft>
              <a:buNone/>
            </a:pPr>
            <a:r>
              <a:t/>
            </a:r>
            <a:endParaRPr sz="2200">
              <a:solidFill>
                <a:schemeClr val="dk1"/>
              </a:solidFill>
              <a:latin typeface="Calibri"/>
              <a:ea typeface="Calibri"/>
              <a:cs typeface="Calibri"/>
              <a:sym typeface="Calibri"/>
            </a:endParaRPr>
          </a:p>
        </p:txBody>
      </p:sp>
      <p:sp>
        <p:nvSpPr>
          <p:cNvPr id="1328" name="Google Shape;1328;p179"/>
          <p:cNvSpPr txBox="1"/>
          <p:nvPr/>
        </p:nvSpPr>
        <p:spPr>
          <a:xfrm>
            <a:off x="223475" y="3952700"/>
            <a:ext cx="4763100" cy="16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Returns:</a:t>
            </a:r>
            <a:endParaRPr b="1" sz="2400">
              <a:latin typeface="Calibri"/>
              <a:ea typeface="Calibri"/>
              <a:cs typeface="Calibri"/>
              <a:sym typeface="Calibri"/>
            </a:endParaRPr>
          </a:p>
          <a:p>
            <a:pPr indent="0" lvl="0" marL="0" rtl="0" algn="l">
              <a:spcBef>
                <a:spcPts val="0"/>
              </a:spcBef>
              <a:spcAft>
                <a:spcPts val="0"/>
              </a:spcAft>
              <a:buNone/>
            </a:pPr>
            <a:r>
              <a:rPr b="1" lang="en" sz="2400">
                <a:latin typeface="Calibri"/>
                <a:ea typeface="Calibri"/>
                <a:cs typeface="Calibri"/>
                <a:sym typeface="Calibri"/>
              </a:rPr>
              <a:t>	</a:t>
            </a:r>
            <a:r>
              <a:rPr lang="en" sz="2400">
                <a:solidFill>
                  <a:schemeClr val="dk1"/>
                </a:solidFill>
                <a:latin typeface="Courier New"/>
                <a:ea typeface="Courier New"/>
                <a:cs typeface="Courier New"/>
                <a:sym typeface="Courier New"/>
              </a:rPr>
              <a:t> </a:t>
            </a:r>
            <a:r>
              <a:rPr lang="en" sz="2400">
                <a:solidFill>
                  <a:schemeClr val="dk1"/>
                </a:solidFill>
                <a:latin typeface="Courier New"/>
                <a:ea typeface="Courier New"/>
                <a:cs typeface="Courier New"/>
                <a:sym typeface="Courier New"/>
              </a:rPr>
              <a:t>Match</a:t>
            </a:r>
            <a:endParaRPr b="1" sz="2400">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2" name="Shape 1332"/>
        <p:cNvGrpSpPr/>
        <p:nvPr/>
      </p:nvGrpSpPr>
      <p:grpSpPr>
        <a:xfrm>
          <a:off x="0" y="0"/>
          <a:ext cx="0" cy="0"/>
          <a:chOff x="0" y="0"/>
          <a:chExt cx="0" cy="0"/>
        </a:xfrm>
      </p:grpSpPr>
      <p:sp>
        <p:nvSpPr>
          <p:cNvPr id="1333" name="Google Shape;1333;p18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Help with regular expression</a:t>
            </a:r>
            <a:endParaRPr/>
          </a:p>
        </p:txBody>
      </p:sp>
      <p:sp>
        <p:nvSpPr>
          <p:cNvPr id="1334" name="Google Shape;1334;p180"/>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The syntax for regular expressions can get complicated even for advanced programmers</a:t>
            </a:r>
            <a:endParaRPr/>
          </a:p>
          <a:p>
            <a:pPr indent="-342900" lvl="0" marL="457200" rtl="0" algn="l">
              <a:spcBef>
                <a:spcPts val="0"/>
              </a:spcBef>
              <a:spcAft>
                <a:spcPts val="0"/>
              </a:spcAft>
              <a:buSzPts val="1800"/>
              <a:buChar char="•"/>
            </a:pPr>
            <a:r>
              <a:rPr lang="en"/>
              <a:t>There are tools online to test your regular expressions</a:t>
            </a:r>
            <a:endParaRPr/>
          </a:p>
          <a:p>
            <a:pPr indent="-431800" lvl="1" marL="914400" rtl="0" algn="l">
              <a:spcBef>
                <a:spcPts val="0"/>
              </a:spcBef>
              <a:spcAft>
                <a:spcPts val="0"/>
              </a:spcAft>
              <a:buSzPts val="3200"/>
              <a:buChar char="–"/>
            </a:pPr>
            <a:r>
              <a:rPr lang="en" sz="3200" u="sng">
                <a:solidFill>
                  <a:srgbClr val="0B4C8C"/>
                </a:solidFill>
                <a:highlight>
                  <a:srgbClr val="F8F8F8"/>
                </a:highlight>
                <a:latin typeface="Arial"/>
                <a:ea typeface="Arial"/>
                <a:cs typeface="Arial"/>
                <a:sym typeface="Arial"/>
                <a:hlinkClick r:id="rId3"/>
              </a:rPr>
              <a:t>https://regex101.com/</a:t>
            </a:r>
            <a:endParaRPr sz="32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9" name="Shape 1339"/>
        <p:cNvGrpSpPr/>
        <p:nvPr/>
      </p:nvGrpSpPr>
      <p:grpSpPr>
        <a:xfrm>
          <a:off x="0" y="0"/>
          <a:ext cx="0" cy="0"/>
          <a:chOff x="0" y="0"/>
          <a:chExt cx="0" cy="0"/>
        </a:xfrm>
      </p:grpSpPr>
      <p:sp>
        <p:nvSpPr>
          <p:cNvPr id="1340" name="Google Shape;1340;p181"/>
          <p:cNvSpPr txBox="1"/>
          <p:nvPr>
            <p:ph type="ctrTitle"/>
          </p:nvPr>
        </p:nvSpPr>
        <p:spPr>
          <a:xfrm>
            <a:off x="685800" y="2020491"/>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latin typeface="Calibri"/>
                <a:ea typeface="Calibri"/>
                <a:cs typeface="Calibri"/>
                <a:sym typeface="Calibri"/>
              </a:rPr>
              <a:t>glob</a:t>
            </a:r>
            <a:endParaRPr>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5" name="Shape 1345"/>
        <p:cNvGrpSpPr/>
        <p:nvPr/>
      </p:nvGrpSpPr>
      <p:grpSpPr>
        <a:xfrm>
          <a:off x="0" y="0"/>
          <a:ext cx="0" cy="0"/>
          <a:chOff x="0" y="0"/>
          <a:chExt cx="0" cy="0"/>
        </a:xfrm>
      </p:grpSpPr>
      <p:sp>
        <p:nvSpPr>
          <p:cNvPr id="1346" name="Google Shape;1346;p182"/>
          <p:cNvSpPr txBox="1"/>
          <p:nvPr>
            <p:ph type="title"/>
          </p:nvPr>
        </p:nvSpPr>
        <p:spPr>
          <a:xfrm>
            <a:off x="457200" y="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glob</a:t>
            </a:r>
            <a:endParaRPr/>
          </a:p>
        </p:txBody>
      </p:sp>
      <p:sp>
        <p:nvSpPr>
          <p:cNvPr id="1347" name="Google Shape;1347;p182"/>
          <p:cNvSpPr txBox="1"/>
          <p:nvPr>
            <p:ph idx="1" type="body"/>
          </p:nvPr>
        </p:nvSpPr>
        <p:spPr>
          <a:xfrm>
            <a:off x="257475" y="1200150"/>
            <a:ext cx="8429400" cy="365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b="1" lang="en" sz="2800"/>
              <a:t>Purpose: </a:t>
            </a:r>
            <a:r>
              <a:rPr lang="en" sz="2800"/>
              <a:t>Get list of files in a folder that match a certain pattern. Good for when you need to read in a large number of files but don't have a list of all their file names.</a:t>
            </a:r>
            <a:endParaRPr sz="2800"/>
          </a:p>
          <a:p>
            <a:pPr indent="0" lvl="0" marL="0" rtl="0" algn="l">
              <a:lnSpc>
                <a:spcPct val="90000"/>
              </a:lnSpc>
              <a:spcBef>
                <a:spcPts val="640"/>
              </a:spcBef>
              <a:spcAft>
                <a:spcPts val="0"/>
              </a:spcAft>
              <a:buClr>
                <a:schemeClr val="dk1"/>
              </a:buClr>
              <a:buSzPts val="3200"/>
              <a:buNone/>
            </a:pPr>
            <a:r>
              <a:rPr b="1" lang="en" sz="2800"/>
              <a:t>Example:</a:t>
            </a:r>
            <a:endParaRPr sz="2800"/>
          </a:p>
          <a:p>
            <a:pPr indent="0" lvl="0" marL="0" rtl="0" algn="l">
              <a:lnSpc>
                <a:spcPct val="90000"/>
              </a:lnSpc>
              <a:spcBef>
                <a:spcPts val="640"/>
              </a:spcBef>
              <a:spcAft>
                <a:spcPts val="0"/>
              </a:spcAft>
              <a:buClr>
                <a:schemeClr val="dk1"/>
              </a:buClr>
              <a:buSzPts val="3200"/>
              <a:buNone/>
            </a:pPr>
            <a:r>
              <a:rPr lang="en" sz="2800"/>
              <a:t>    </a:t>
            </a:r>
            <a:r>
              <a:rPr lang="en" sz="2400">
                <a:latin typeface="Courier New"/>
                <a:ea typeface="Courier New"/>
                <a:cs typeface="Courier New"/>
                <a:sym typeface="Courier New"/>
              </a:rPr>
              <a:t>glob.glob("../data/sequences/*.fasta")</a:t>
            </a:r>
            <a:endParaRPr sz="2400">
              <a:latin typeface="Courier New"/>
              <a:ea typeface="Courier New"/>
              <a:cs typeface="Courier New"/>
              <a:sym typeface="Courier New"/>
            </a:endParaRPr>
          </a:p>
          <a:p>
            <a:pPr indent="0" lvl="0" marL="0" rtl="0" algn="l">
              <a:lnSpc>
                <a:spcPct val="90000"/>
              </a:lnSpc>
              <a:spcBef>
                <a:spcPts val="400"/>
              </a:spcBef>
              <a:spcAft>
                <a:spcPts val="0"/>
              </a:spcAft>
              <a:buClr>
                <a:schemeClr val="dk1"/>
              </a:buClr>
              <a:buSzPts val="2000"/>
              <a:buNone/>
            </a:pPr>
            <a:r>
              <a:t/>
            </a:r>
            <a:endParaRPr b="1" sz="2000"/>
          </a:p>
          <a:p>
            <a:pPr indent="0" lvl="0" marL="0" rtl="0" algn="l">
              <a:lnSpc>
                <a:spcPct val="90000"/>
              </a:lnSpc>
              <a:spcBef>
                <a:spcPts val="400"/>
              </a:spcBef>
              <a:spcAft>
                <a:spcPts val="0"/>
              </a:spcAft>
              <a:buClr>
                <a:schemeClr val="dk1"/>
              </a:buClr>
              <a:buSzPts val="2000"/>
              <a:buNone/>
            </a:pPr>
            <a:r>
              <a:rPr b="1" lang="en" sz="2000"/>
              <a:t>More info:</a:t>
            </a:r>
            <a:endParaRPr/>
          </a:p>
          <a:p>
            <a:pPr indent="0" lvl="0" marL="0" rtl="0" algn="l">
              <a:lnSpc>
                <a:spcPct val="90000"/>
              </a:lnSpc>
              <a:spcBef>
                <a:spcPts val="400"/>
              </a:spcBef>
              <a:spcAft>
                <a:spcPts val="0"/>
              </a:spcAft>
              <a:buClr>
                <a:schemeClr val="dk1"/>
              </a:buClr>
              <a:buSzPts val="2000"/>
              <a:buNone/>
            </a:pPr>
            <a:r>
              <a:rPr lang="en" sz="2000" u="sng">
                <a:solidFill>
                  <a:schemeClr val="hlink"/>
                </a:solidFill>
                <a:hlinkClick r:id="rId3"/>
              </a:rPr>
              <a:t>http://docs.python.org/2/library/glob.html</a:t>
            </a:r>
            <a:endParaRPr b="1" sz="2000"/>
          </a:p>
        </p:txBody>
      </p:sp>
      <p:sp>
        <p:nvSpPr>
          <p:cNvPr id="1348" name="Google Shape;1348;p182"/>
          <p:cNvSpPr txBox="1"/>
          <p:nvPr/>
        </p:nvSpPr>
        <p:spPr>
          <a:xfrm>
            <a:off x="5562675" y="3857625"/>
            <a:ext cx="3124200" cy="1085700"/>
          </a:xfrm>
          <a:prstGeom prst="rect">
            <a:avLst/>
          </a:prstGeom>
          <a:solidFill>
            <a:schemeClr val="lt2"/>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n" sz="1400">
                <a:solidFill>
                  <a:schemeClr val="dk1"/>
                </a:solidFill>
                <a:latin typeface="Calibri"/>
                <a:ea typeface="Calibri"/>
                <a:cs typeface="Calibri"/>
                <a:sym typeface="Calibri"/>
              </a:rPr>
              <a:t>Important to note:</a:t>
            </a:r>
            <a:endParaRPr/>
          </a:p>
          <a:p>
            <a:pPr indent="0" lvl="0" marL="0" marR="0" rtl="0" algn="l">
              <a:spcBef>
                <a:spcPts val="600"/>
              </a:spcBef>
              <a:spcAft>
                <a:spcPts val="0"/>
              </a:spcAft>
              <a:buNone/>
            </a:pPr>
            <a:r>
              <a:rPr lang="en" sz="1400">
                <a:solidFill>
                  <a:schemeClr val="dk1"/>
                </a:solidFill>
                <a:latin typeface="Calibri"/>
                <a:ea typeface="Calibri"/>
                <a:cs typeface="Calibri"/>
                <a:sym typeface="Calibri"/>
              </a:rPr>
              <a:t>The </a:t>
            </a:r>
            <a:r>
              <a:rPr lang="en" sz="1400">
                <a:solidFill>
                  <a:schemeClr val="dk1"/>
                </a:solidFill>
                <a:latin typeface="Courier New"/>
                <a:ea typeface="Courier New"/>
                <a:cs typeface="Courier New"/>
                <a:sym typeface="Courier New"/>
              </a:rPr>
              <a:t>*</a:t>
            </a:r>
            <a:r>
              <a:rPr lang="en" sz="1400">
                <a:solidFill>
                  <a:schemeClr val="dk1"/>
                </a:solidFill>
                <a:latin typeface="Calibri"/>
                <a:ea typeface="Calibri"/>
                <a:cs typeface="Calibri"/>
                <a:sym typeface="Calibri"/>
              </a:rPr>
              <a:t> here is a wildcard. So this will match any file in </a:t>
            </a:r>
            <a:r>
              <a:rPr lang="en" sz="1200">
                <a:solidFill>
                  <a:schemeClr val="dk1"/>
                </a:solidFill>
                <a:latin typeface="Courier New"/>
                <a:ea typeface="Courier New"/>
                <a:cs typeface="Courier New"/>
                <a:sym typeface="Courier New"/>
              </a:rPr>
              <a:t>../data/sequences/</a:t>
            </a:r>
            <a:r>
              <a:rPr lang="en" sz="1200">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that ends in </a:t>
            </a:r>
            <a:r>
              <a:rPr lang="en" sz="1200">
                <a:solidFill>
                  <a:schemeClr val="dk1"/>
                </a:solidFill>
                <a:latin typeface="Courier New"/>
                <a:ea typeface="Courier New"/>
                <a:cs typeface="Courier New"/>
                <a:sym typeface="Courier New"/>
              </a:rPr>
              <a:t>.fasta</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3" name="Shape 1353"/>
        <p:cNvGrpSpPr/>
        <p:nvPr/>
      </p:nvGrpSpPr>
      <p:grpSpPr>
        <a:xfrm>
          <a:off x="0" y="0"/>
          <a:ext cx="0" cy="0"/>
          <a:chOff x="0" y="0"/>
          <a:chExt cx="0" cy="0"/>
        </a:xfrm>
      </p:grpSpPr>
      <p:sp>
        <p:nvSpPr>
          <p:cNvPr id="1354" name="Google Shape;1354;p183"/>
          <p:cNvSpPr txBox="1"/>
          <p:nvPr>
            <p:ph type="title"/>
          </p:nvPr>
        </p:nvSpPr>
        <p:spPr>
          <a:xfrm>
            <a:off x="361950" y="-60722"/>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glob</a:t>
            </a:r>
            <a:endParaRPr/>
          </a:p>
        </p:txBody>
      </p:sp>
      <p:sp>
        <p:nvSpPr>
          <p:cNvPr id="1355" name="Google Shape;1355;p183"/>
          <p:cNvSpPr txBox="1"/>
          <p:nvPr>
            <p:ph idx="1" type="body"/>
          </p:nvPr>
        </p:nvSpPr>
        <p:spPr>
          <a:xfrm>
            <a:off x="361950" y="752475"/>
            <a:ext cx="8229600" cy="339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import glob</a:t>
            </a:r>
            <a:endParaRPr/>
          </a:p>
          <a:p>
            <a:pPr indent="0" lvl="0" marL="0" rtl="0" algn="l">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glob.glob("sequences/*") </a:t>
            </a:r>
            <a:r>
              <a:rPr i="1" lang="en" sz="1400">
                <a:solidFill>
                  <a:schemeClr val="accent3"/>
                </a:solidFill>
                <a:latin typeface="Courier New"/>
                <a:ea typeface="Courier New"/>
                <a:cs typeface="Courier New"/>
                <a:sym typeface="Courier New"/>
              </a:rPr>
              <a:t>#get list of everything in "sequences" folder</a:t>
            </a:r>
            <a:endParaRPr i="1" sz="1400">
              <a:solidFill>
                <a:schemeClr val="accent3"/>
              </a:solidFill>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['sequences/abcde.fasta', 'sequences/asdas123.fasta', 'sequences/README.txt', 'sequences/seq1.fasta', 'sequences/seq2.fasta', 'sequences/seq3.fasta', 'sequences/temp_file.tmp']</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glob.glob("sequences/*.fasta") </a:t>
            </a:r>
            <a:r>
              <a:rPr i="1" lang="en" sz="1400">
                <a:solidFill>
                  <a:schemeClr val="accent3"/>
                </a:solidFill>
                <a:latin typeface="Courier New"/>
                <a:ea typeface="Courier New"/>
                <a:cs typeface="Courier New"/>
                <a:sym typeface="Courier New"/>
              </a:rPr>
              <a:t>#get list of all with .fasta extension</a:t>
            </a:r>
            <a:endParaRPr i="1" sz="1400">
              <a:solidFill>
                <a:schemeClr val="accent3"/>
              </a:solidFill>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['sequences/abcde.fasta', 'sequences/asdas123.fasta', 'sequences/seq1.fasta', 'sequences/seq2.fasta', 'sequences/seq3.fasta']</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glob.glob("sequences/seq*.fasta") </a:t>
            </a:r>
            <a:r>
              <a:rPr i="1" lang="en" sz="1400">
                <a:solidFill>
                  <a:schemeClr val="accent3"/>
                </a:solidFill>
                <a:latin typeface="Courier New"/>
                <a:ea typeface="Courier New"/>
                <a:cs typeface="Courier New"/>
                <a:sym typeface="Courier New"/>
              </a:rPr>
              <a:t>#get everything named seq*.fasta </a:t>
            </a:r>
            <a:endParaRPr i="1" sz="1400">
              <a:solidFill>
                <a:schemeClr val="accent3"/>
              </a:solidFill>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['sequences/seq1.fasta', 'sequences/seq2.fasta', 'sequences/seq3.fasta']</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glob.glob("*") </a:t>
            </a:r>
            <a:r>
              <a:rPr i="1" lang="en" sz="1400">
                <a:solidFill>
                  <a:schemeClr val="accent3"/>
                </a:solidFill>
                <a:latin typeface="Courier New"/>
                <a:ea typeface="Courier New"/>
                <a:cs typeface="Courier New"/>
                <a:sym typeface="Courier New"/>
              </a:rPr>
              <a:t>#get list of everything in current folder</a:t>
            </a:r>
            <a:endParaRPr i="1" sz="1400">
              <a:solidFill>
                <a:schemeClr val="accent3"/>
              </a:solidFill>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['data', 'lab7_useful_modules.pptx', 'newFolder', 'opt_test.py', 'sequences', 'test_file.txt']</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2400"/>
              <a:buNone/>
            </a:pPr>
            <a:r>
              <a:t/>
            </a:r>
            <a:endParaRPr sz="2400"/>
          </a:p>
          <a:p>
            <a:pPr indent="0" lvl="0" marL="0" rtl="0" algn="l">
              <a:spcBef>
                <a:spcPts val="0"/>
              </a:spcBef>
              <a:spcAft>
                <a:spcPts val="0"/>
              </a:spcAft>
              <a:buClr>
                <a:schemeClr val="dk1"/>
              </a:buClr>
              <a:buSzPts val="2400"/>
              <a:buNone/>
            </a:pPr>
            <a:r>
              <a:rPr lang="en" sz="2400"/>
              <a:t>The * is a wildcard -- it will match anything.</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7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Problem 1</a:t>
            </a:r>
            <a:endParaRPr/>
          </a:p>
        </p:txBody>
      </p:sp>
      <p:sp>
        <p:nvSpPr>
          <p:cNvPr id="459" name="Google Shape;459;p76"/>
          <p:cNvSpPr txBox="1"/>
          <p:nvPr>
            <p:ph idx="1" type="body"/>
          </p:nvPr>
        </p:nvSpPr>
        <p:spPr>
          <a:xfrm>
            <a:off x="74800" y="1200150"/>
            <a:ext cx="5126100" cy="3000900"/>
          </a:xfrm>
          <a:prstGeom prst="rect">
            <a:avLst/>
          </a:prstGeom>
          <a:ln cap="flat" cmpd="sng" w="9525">
            <a:solidFill>
              <a:srgbClr val="4A86E8"/>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1 </a:t>
            </a:r>
            <a:r>
              <a:rPr lang="en" sz="2400">
                <a:latin typeface="Courier New"/>
                <a:ea typeface="Courier New"/>
                <a:cs typeface="Courier New"/>
                <a:sym typeface="Courier New"/>
              </a:rPr>
              <a:t># fruit dictionary</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2 </a:t>
            </a:r>
            <a:r>
              <a:rPr lang="en" sz="2400">
                <a:latin typeface="Courier New"/>
                <a:ea typeface="Courier New"/>
                <a:cs typeface="Courier New"/>
                <a:sym typeface="Courier New"/>
              </a:rPr>
              <a:t>fruits = {"apple":"red",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3 </a:t>
            </a:r>
            <a:r>
              <a:rPr lang="en" sz="2400">
                <a:latin typeface="Courier New"/>
                <a:ea typeface="Courier New"/>
                <a:cs typeface="Courier New"/>
                <a:sym typeface="Courier New"/>
              </a:rPr>
              <a:t>"banana":"yellow",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4 </a:t>
            </a:r>
            <a:r>
              <a:rPr lang="en" sz="2400">
                <a:latin typeface="Courier New"/>
                <a:ea typeface="Courier New"/>
                <a:cs typeface="Courier New"/>
                <a:sym typeface="Courier New"/>
              </a:rPr>
              <a:t>"grape":"purple"}</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5</a:t>
            </a:r>
            <a:endParaRPr sz="2400">
              <a:solidFill>
                <a:srgbClr val="7F7F7F"/>
              </a:solidFill>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6 </a:t>
            </a:r>
            <a:r>
              <a:rPr lang="en" sz="2400">
                <a:latin typeface="Courier New"/>
                <a:ea typeface="Courier New"/>
                <a:cs typeface="Courier New"/>
                <a:sym typeface="Courier New"/>
              </a:rPr>
              <a:t>for key in fruits:</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7	</a:t>
            </a:r>
            <a:r>
              <a:rPr lang="en" sz="2400">
                <a:latin typeface="Courier New"/>
                <a:ea typeface="Courier New"/>
                <a:cs typeface="Courier New"/>
                <a:sym typeface="Courier New"/>
              </a:rPr>
              <a:t>	print (fruits[key])</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p:txBody>
      </p:sp>
      <p:sp>
        <p:nvSpPr>
          <p:cNvPr id="460" name="Google Shape;460;p76"/>
          <p:cNvSpPr/>
          <p:nvPr/>
        </p:nvSpPr>
        <p:spPr>
          <a:xfrm>
            <a:off x="5537225" y="1262000"/>
            <a:ext cx="3379200" cy="333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61" name="Google Shape;461;p76"/>
          <p:cNvGraphicFramePr/>
          <p:nvPr/>
        </p:nvGraphicFramePr>
        <p:xfrm>
          <a:off x="6208168" y="1742400"/>
          <a:ext cx="3000000" cy="3000000"/>
        </p:xfrm>
        <a:graphic>
          <a:graphicData uri="http://schemas.openxmlformats.org/drawingml/2006/table">
            <a:tbl>
              <a:tblPr>
                <a:noFill/>
                <a:tableStyleId>{672B8F18-3F01-49B1-9AA1-2A2269C96F73}</a:tableStyleId>
              </a:tblPr>
              <a:tblGrid>
                <a:gridCol w="1124000"/>
                <a:gridCol w="1124000"/>
              </a:tblGrid>
              <a:tr h="293125">
                <a:tc>
                  <a:txBody>
                    <a:bodyPr/>
                    <a:lstStyle/>
                    <a:p>
                      <a:pPr indent="0" lvl="0" marL="0" rtl="0" algn="l">
                        <a:spcBef>
                          <a:spcPts val="0"/>
                        </a:spcBef>
                        <a:spcAft>
                          <a:spcPts val="0"/>
                        </a:spcAft>
                        <a:buNone/>
                      </a:pPr>
                      <a:r>
                        <a:rPr b="1" lang="en" sz="1200"/>
                        <a:t>key</a:t>
                      </a:r>
                      <a:endParaRPr b="1" sz="1200"/>
                    </a:p>
                  </a:txBody>
                  <a:tcPr marT="91425" marB="91425" marR="91425" marL="91425"/>
                </a:tc>
                <a:tc>
                  <a:txBody>
                    <a:bodyPr/>
                    <a:lstStyle/>
                    <a:p>
                      <a:pPr indent="0" lvl="0" marL="0" rtl="0" algn="l">
                        <a:spcBef>
                          <a:spcPts val="0"/>
                        </a:spcBef>
                        <a:spcAft>
                          <a:spcPts val="0"/>
                        </a:spcAft>
                        <a:buNone/>
                      </a:pPr>
                      <a:r>
                        <a:rPr b="1" lang="en" sz="1200"/>
                        <a:t>value</a:t>
                      </a:r>
                      <a:endParaRPr b="1" sz="1200"/>
                    </a:p>
                  </a:txBody>
                  <a:tcPr marT="91425" marB="91425" marR="91425" marL="91425"/>
                </a:tc>
              </a:tr>
              <a:tr h="293125">
                <a:tc>
                  <a:txBody>
                    <a:bodyPr/>
                    <a:lstStyle/>
                    <a:p>
                      <a:pPr indent="0" lvl="0" marL="0" rtl="0" algn="l">
                        <a:spcBef>
                          <a:spcPts val="0"/>
                        </a:spcBef>
                        <a:spcAft>
                          <a:spcPts val="0"/>
                        </a:spcAft>
                        <a:buNone/>
                      </a:pPr>
                      <a:r>
                        <a:rPr lang="en" sz="1200"/>
                        <a:t>apple</a:t>
                      </a:r>
                      <a:endParaRPr sz="1200"/>
                    </a:p>
                  </a:txBody>
                  <a:tcPr marT="91425" marB="91425" marR="91425" marL="91425"/>
                </a:tc>
                <a:tc>
                  <a:txBody>
                    <a:bodyPr/>
                    <a:lstStyle/>
                    <a:p>
                      <a:pPr indent="0" lvl="0" marL="0" rtl="0" algn="l">
                        <a:spcBef>
                          <a:spcPts val="0"/>
                        </a:spcBef>
                        <a:spcAft>
                          <a:spcPts val="0"/>
                        </a:spcAft>
                        <a:buNone/>
                      </a:pPr>
                      <a:r>
                        <a:rPr lang="en" sz="1200"/>
                        <a:t>red</a:t>
                      </a:r>
                      <a:endParaRPr sz="1200"/>
                    </a:p>
                  </a:txBody>
                  <a:tcPr marT="91425" marB="91425" marR="91425" marL="91425"/>
                </a:tc>
              </a:tr>
              <a:tr h="293125">
                <a:tc>
                  <a:txBody>
                    <a:bodyPr/>
                    <a:lstStyle/>
                    <a:p>
                      <a:pPr indent="0" lvl="0" marL="0" rtl="0" algn="l">
                        <a:spcBef>
                          <a:spcPts val="0"/>
                        </a:spcBef>
                        <a:spcAft>
                          <a:spcPts val="0"/>
                        </a:spcAft>
                        <a:buNone/>
                      </a:pPr>
                      <a:r>
                        <a:rPr lang="en" sz="1200"/>
                        <a:t>banana</a:t>
                      </a:r>
                      <a:endParaRPr sz="1200"/>
                    </a:p>
                  </a:txBody>
                  <a:tcPr marT="91425" marB="91425" marR="91425" marL="91425"/>
                </a:tc>
                <a:tc>
                  <a:txBody>
                    <a:bodyPr/>
                    <a:lstStyle/>
                    <a:p>
                      <a:pPr indent="0" lvl="0" marL="0" rtl="0" algn="l">
                        <a:spcBef>
                          <a:spcPts val="0"/>
                        </a:spcBef>
                        <a:spcAft>
                          <a:spcPts val="0"/>
                        </a:spcAft>
                        <a:buNone/>
                      </a:pPr>
                      <a:r>
                        <a:rPr lang="en" sz="1200"/>
                        <a:t>yellow</a:t>
                      </a:r>
                      <a:endParaRPr sz="1200"/>
                    </a:p>
                  </a:txBody>
                  <a:tcPr marT="91425" marB="91425" marR="91425" marL="91425"/>
                </a:tc>
              </a:tr>
              <a:tr h="293125">
                <a:tc>
                  <a:txBody>
                    <a:bodyPr/>
                    <a:lstStyle/>
                    <a:p>
                      <a:pPr indent="0" lvl="0" marL="0" rtl="0" algn="l">
                        <a:spcBef>
                          <a:spcPts val="0"/>
                        </a:spcBef>
                        <a:spcAft>
                          <a:spcPts val="0"/>
                        </a:spcAft>
                        <a:buNone/>
                      </a:pPr>
                      <a:r>
                        <a:rPr lang="en" sz="1200"/>
                        <a:t>grape</a:t>
                      </a:r>
                      <a:endParaRPr sz="1200"/>
                    </a:p>
                  </a:txBody>
                  <a:tcPr marT="91425" marB="91425" marR="91425" marL="91425"/>
                </a:tc>
                <a:tc>
                  <a:txBody>
                    <a:bodyPr/>
                    <a:lstStyle/>
                    <a:p>
                      <a:pPr indent="0" lvl="0" marL="0" rtl="0" algn="l">
                        <a:spcBef>
                          <a:spcPts val="0"/>
                        </a:spcBef>
                        <a:spcAft>
                          <a:spcPts val="0"/>
                        </a:spcAft>
                        <a:buNone/>
                      </a:pPr>
                      <a:r>
                        <a:rPr lang="en" sz="1200"/>
                        <a:t>purple</a:t>
                      </a:r>
                      <a:endParaRPr sz="1200"/>
                    </a:p>
                  </a:txBody>
                  <a:tcPr marT="91425" marB="91425" marR="91425" marL="91425"/>
                </a:tc>
              </a:tr>
            </a:tbl>
          </a:graphicData>
        </a:graphic>
      </p:graphicFrame>
      <p:sp>
        <p:nvSpPr>
          <p:cNvPr id="462" name="Google Shape;462;p76"/>
          <p:cNvSpPr txBox="1"/>
          <p:nvPr/>
        </p:nvSpPr>
        <p:spPr>
          <a:xfrm>
            <a:off x="7002918" y="1397725"/>
            <a:ext cx="12960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fruits</a:t>
            </a:r>
            <a:endParaRPr>
              <a:latin typeface="Calibri"/>
              <a:ea typeface="Calibri"/>
              <a:cs typeface="Calibri"/>
              <a:sym typeface="Calibri"/>
            </a:endParaRPr>
          </a:p>
        </p:txBody>
      </p:sp>
      <p:sp>
        <p:nvSpPr>
          <p:cNvPr id="463" name="Google Shape;463;p76"/>
          <p:cNvSpPr txBox="1"/>
          <p:nvPr/>
        </p:nvSpPr>
        <p:spPr>
          <a:xfrm>
            <a:off x="5767950" y="3658275"/>
            <a:ext cx="19134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key =”apple”</a:t>
            </a:r>
            <a:endParaRPr>
              <a:latin typeface="Calibri"/>
              <a:ea typeface="Calibri"/>
              <a:cs typeface="Calibri"/>
              <a:sym typeface="Calibri"/>
            </a:endParaRPr>
          </a:p>
        </p:txBody>
      </p:sp>
      <p:cxnSp>
        <p:nvCxnSpPr>
          <p:cNvPr id="464" name="Google Shape;464;p76"/>
          <p:cNvCxnSpPr/>
          <p:nvPr/>
        </p:nvCxnSpPr>
        <p:spPr>
          <a:xfrm rot="10800000">
            <a:off x="4571950" y="3922800"/>
            <a:ext cx="531000" cy="6900"/>
          </a:xfrm>
          <a:prstGeom prst="straightConnector1">
            <a:avLst/>
          </a:prstGeom>
          <a:noFill/>
          <a:ln cap="flat" cmpd="sng" w="38100">
            <a:solidFill>
              <a:schemeClr val="dk2"/>
            </a:solidFill>
            <a:prstDash val="solid"/>
            <a:round/>
            <a:headEnd len="med" w="med" type="none"/>
            <a:tailEnd len="med" w="med" type="triangle"/>
          </a:ln>
        </p:spPr>
      </p:cxnSp>
      <p:sp>
        <p:nvSpPr>
          <p:cNvPr id="465" name="Google Shape;465;p76"/>
          <p:cNvSpPr txBox="1"/>
          <p:nvPr/>
        </p:nvSpPr>
        <p:spPr>
          <a:xfrm>
            <a:off x="74800" y="4061750"/>
            <a:ext cx="19134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0000"/>
                </a:solidFill>
                <a:latin typeface="Calibri"/>
                <a:ea typeface="Calibri"/>
                <a:cs typeface="Calibri"/>
                <a:sym typeface="Calibri"/>
              </a:rPr>
              <a:t>red</a:t>
            </a:r>
            <a:endParaRPr sz="2200">
              <a:solidFill>
                <a:srgbClr val="FF0000"/>
              </a:solidFill>
              <a:latin typeface="Calibri"/>
              <a:ea typeface="Calibri"/>
              <a:cs typeface="Calibri"/>
              <a:sym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0" name="Shape 1360"/>
        <p:cNvGrpSpPr/>
        <p:nvPr/>
      </p:nvGrpSpPr>
      <p:grpSpPr>
        <a:xfrm>
          <a:off x="0" y="0"/>
          <a:ext cx="0" cy="0"/>
          <a:chOff x="0" y="0"/>
          <a:chExt cx="0" cy="0"/>
        </a:xfrm>
      </p:grpSpPr>
      <p:sp>
        <p:nvSpPr>
          <p:cNvPr id="1361" name="Google Shape;1361;p184"/>
          <p:cNvSpPr txBox="1"/>
          <p:nvPr>
            <p:ph type="ctrTitle"/>
          </p:nvPr>
        </p:nvSpPr>
        <p:spPr>
          <a:xfrm>
            <a:off x="685800" y="2020491"/>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latin typeface="Calibri"/>
                <a:ea typeface="Calibri"/>
                <a:cs typeface="Calibri"/>
                <a:sym typeface="Calibri"/>
              </a:rPr>
              <a:t>subprocess</a:t>
            </a:r>
            <a:endParaRPr>
              <a:latin typeface="Calibri"/>
              <a:ea typeface="Calibri"/>
              <a:cs typeface="Calibri"/>
              <a:sym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6" name="Shape 1366"/>
        <p:cNvGrpSpPr/>
        <p:nvPr/>
      </p:nvGrpSpPr>
      <p:grpSpPr>
        <a:xfrm>
          <a:off x="0" y="0"/>
          <a:ext cx="0" cy="0"/>
          <a:chOff x="0" y="0"/>
          <a:chExt cx="0" cy="0"/>
        </a:xfrm>
      </p:grpSpPr>
      <p:sp>
        <p:nvSpPr>
          <p:cNvPr id="1367" name="Google Shape;1367;p18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subprocess</a:t>
            </a:r>
            <a:endParaRPr/>
          </a:p>
        </p:txBody>
      </p:sp>
      <p:sp>
        <p:nvSpPr>
          <p:cNvPr id="1368" name="Google Shape;1368;p18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 sz="2800"/>
              <a:t>Purpose: </a:t>
            </a:r>
            <a:r>
              <a:rPr lang="en" sz="2800"/>
              <a:t>Launch another program or a shell command from within a Python script.</a:t>
            </a:r>
            <a:endParaRPr/>
          </a:p>
          <a:p>
            <a:pPr indent="0" lvl="0" marL="0" rtl="0" algn="l">
              <a:spcBef>
                <a:spcPts val="560"/>
              </a:spcBef>
              <a:spcAft>
                <a:spcPts val="0"/>
              </a:spcAft>
              <a:buClr>
                <a:schemeClr val="dk1"/>
              </a:buClr>
              <a:buSzPts val="2800"/>
              <a:buNone/>
            </a:pPr>
            <a:r>
              <a:rPr b="1" lang="en" sz="2800"/>
              <a:t>Example:</a:t>
            </a:r>
            <a:endParaRPr/>
          </a:p>
          <a:p>
            <a:pPr indent="0" lvl="0" marL="0" rtl="0" algn="l">
              <a:spcBef>
                <a:spcPts val="480"/>
              </a:spcBef>
              <a:spcAft>
                <a:spcPts val="0"/>
              </a:spcAft>
              <a:buClr>
                <a:schemeClr val="dk1"/>
              </a:buClr>
              <a:buSzPts val="2400"/>
              <a:buNone/>
            </a:pPr>
            <a:r>
              <a:rPr lang="en" sz="2400"/>
              <a:t>    </a:t>
            </a:r>
            <a:r>
              <a:rPr lang="en" sz="2400">
                <a:latin typeface="Courier New"/>
                <a:ea typeface="Courier New"/>
                <a:cs typeface="Courier New"/>
                <a:sym typeface="Courier New"/>
              </a:rPr>
              <a:t>subprocess.Popen("python other_script.py")</a:t>
            </a:r>
            <a:endParaRPr sz="24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t/>
            </a:r>
            <a:endParaRPr sz="2400"/>
          </a:p>
          <a:p>
            <a:pPr indent="0" lvl="0" marL="0" rtl="0" algn="l">
              <a:spcBef>
                <a:spcPts val="400"/>
              </a:spcBef>
              <a:spcAft>
                <a:spcPts val="0"/>
              </a:spcAft>
              <a:buClr>
                <a:schemeClr val="dk1"/>
              </a:buClr>
              <a:buSzPts val="2000"/>
              <a:buNone/>
            </a:pPr>
            <a:r>
              <a:rPr b="1" lang="en" sz="2000"/>
              <a:t>More info:</a:t>
            </a:r>
            <a:endParaRPr/>
          </a:p>
          <a:p>
            <a:pPr indent="0" lvl="0" marL="0" rtl="0" algn="l">
              <a:spcBef>
                <a:spcPts val="400"/>
              </a:spcBef>
              <a:spcAft>
                <a:spcPts val="0"/>
              </a:spcAft>
              <a:buClr>
                <a:schemeClr val="dk1"/>
              </a:buClr>
              <a:buSzPts val="2000"/>
              <a:buNone/>
            </a:pPr>
            <a:r>
              <a:rPr lang="en" sz="2000" u="sng">
                <a:solidFill>
                  <a:schemeClr val="hlink"/>
                </a:solidFill>
                <a:hlinkClick r:id="rId3"/>
              </a:rPr>
              <a:t>http://docs.python.org/2/library/subprocess.html</a:t>
            </a:r>
            <a:endParaRPr sz="2000"/>
          </a:p>
          <a:p>
            <a:pPr indent="0" lvl="0" marL="0" rtl="0" algn="l">
              <a:spcBef>
                <a:spcPts val="400"/>
              </a:spcBef>
              <a:spcAft>
                <a:spcPts val="0"/>
              </a:spcAft>
              <a:buClr>
                <a:schemeClr val="dk1"/>
              </a:buClr>
              <a:buSzPts val="2000"/>
              <a:buNone/>
            </a:pPr>
            <a:r>
              <a:rPr lang="en" sz="2000" u="sng">
                <a:solidFill>
                  <a:schemeClr val="hlink"/>
                </a:solidFill>
                <a:hlinkClick r:id="rId4"/>
              </a:rPr>
              <a:t>http://stackoverflow.com/questions/89228/calling-an-external-command-in-python</a:t>
            </a:r>
            <a:endParaRPr sz="20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3" name="Shape 1373"/>
        <p:cNvGrpSpPr/>
        <p:nvPr/>
      </p:nvGrpSpPr>
      <p:grpSpPr>
        <a:xfrm>
          <a:off x="0" y="0"/>
          <a:ext cx="0" cy="0"/>
          <a:chOff x="0" y="0"/>
          <a:chExt cx="0" cy="0"/>
        </a:xfrm>
      </p:grpSpPr>
      <p:sp>
        <p:nvSpPr>
          <p:cNvPr id="1374" name="Google Shape;1374;p18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subprocess</a:t>
            </a:r>
            <a:endParaRPr/>
          </a:p>
        </p:txBody>
      </p:sp>
      <p:sp>
        <p:nvSpPr>
          <p:cNvPr id="1375" name="Google Shape;1375;p18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
              <a:t>Basic command:</a:t>
            </a:r>
            <a:endParaRPr/>
          </a:p>
          <a:p>
            <a:pPr indent="0" lvl="0" marL="0" rtl="0" algn="l">
              <a:spcBef>
                <a:spcPts val="640"/>
              </a:spcBef>
              <a:spcAft>
                <a:spcPts val="0"/>
              </a:spcAft>
              <a:buClr>
                <a:schemeClr val="dk1"/>
              </a:buClr>
              <a:buSzPts val="3200"/>
              <a:buNone/>
            </a:pPr>
            <a:r>
              <a:rPr lang="en"/>
              <a:t>    </a:t>
            </a:r>
            <a:r>
              <a:rPr lang="en" sz="1800">
                <a:latin typeface="Courier New"/>
                <a:ea typeface="Courier New"/>
                <a:cs typeface="Courier New"/>
                <a:sym typeface="Courier New"/>
              </a:rPr>
              <a:t>job = subprocess.Popen(</a:t>
            </a:r>
            <a:r>
              <a:rPr i="1" lang="en" sz="1800">
                <a:latin typeface="Courier New"/>
                <a:ea typeface="Courier New"/>
                <a:cs typeface="Courier New"/>
                <a:sym typeface="Courier New"/>
              </a:rPr>
              <a:t>command</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640"/>
              </a:spcBef>
              <a:spcAft>
                <a:spcPts val="0"/>
              </a:spcAft>
              <a:buClr>
                <a:schemeClr val="dk1"/>
              </a:buClr>
              <a:buSzPts val="3200"/>
              <a:buNone/>
            </a:pPr>
            <a:r>
              <a:rPr lang="en"/>
              <a:t>Recommended version:</a:t>
            </a:r>
            <a:endParaRPr/>
          </a:p>
          <a:p>
            <a:pPr indent="0" lvl="0" marL="0" rtl="0" algn="l">
              <a:spcBef>
                <a:spcPts val="640"/>
              </a:spcBef>
              <a:spcAft>
                <a:spcPts val="0"/>
              </a:spcAft>
              <a:buClr>
                <a:schemeClr val="dk1"/>
              </a:buClr>
              <a:buSzPts val="3200"/>
              <a:buNone/>
            </a:pPr>
            <a:r>
              <a:rPr lang="en"/>
              <a:t>    </a:t>
            </a:r>
            <a:r>
              <a:rPr lang="en" sz="1800">
                <a:latin typeface="Courier New"/>
                <a:ea typeface="Courier New"/>
                <a:cs typeface="Courier New"/>
                <a:sym typeface="Courier New"/>
              </a:rPr>
              <a:t>job = subprocess.Popen(</a:t>
            </a:r>
            <a:r>
              <a:rPr i="1" lang="en" sz="1800">
                <a:latin typeface="Courier New"/>
                <a:ea typeface="Courier New"/>
                <a:cs typeface="Courier New"/>
                <a:sym typeface="Courier New"/>
              </a:rPr>
              <a:t>command</a:t>
            </a:r>
            <a:r>
              <a:rPr lang="en" sz="1800">
                <a:latin typeface="Courier New"/>
                <a:ea typeface="Courier New"/>
                <a:cs typeface="Courier New"/>
                <a:sym typeface="Courier New"/>
              </a:rPr>
              <a:t>, shell=True, stdout=subprocess.PIPE, stderr=subprocess.STDOUT)</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0" name="Shape 1380"/>
        <p:cNvGrpSpPr/>
        <p:nvPr/>
      </p:nvGrpSpPr>
      <p:grpSpPr>
        <a:xfrm>
          <a:off x="0" y="0"/>
          <a:ext cx="0" cy="0"/>
          <a:chOff x="0" y="0"/>
          <a:chExt cx="0" cy="0"/>
        </a:xfrm>
      </p:grpSpPr>
      <p:sp>
        <p:nvSpPr>
          <p:cNvPr id="1381" name="Google Shape;1381;p18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subprocess</a:t>
            </a:r>
            <a:endParaRPr/>
          </a:p>
        </p:txBody>
      </p:sp>
      <p:sp>
        <p:nvSpPr>
          <p:cNvPr id="1382" name="Google Shape;1382;p18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
              <a:t>Basic command:</a:t>
            </a:r>
            <a:endParaRPr/>
          </a:p>
          <a:p>
            <a:pPr indent="0" lvl="0" marL="0" rtl="0" algn="l">
              <a:spcBef>
                <a:spcPts val="640"/>
              </a:spcBef>
              <a:spcAft>
                <a:spcPts val="0"/>
              </a:spcAft>
              <a:buClr>
                <a:schemeClr val="dk1"/>
              </a:buClr>
              <a:buSzPts val="3200"/>
              <a:buNone/>
            </a:pPr>
            <a:r>
              <a:rPr lang="en"/>
              <a:t>    </a:t>
            </a:r>
            <a:r>
              <a:rPr lang="en" sz="1800">
                <a:latin typeface="Courier New"/>
                <a:ea typeface="Courier New"/>
                <a:cs typeface="Courier New"/>
                <a:sym typeface="Courier New"/>
              </a:rPr>
              <a:t>job = subprocess.Popen(</a:t>
            </a:r>
            <a:r>
              <a:rPr i="1" lang="en" sz="1800">
                <a:latin typeface="Courier New"/>
                <a:ea typeface="Courier New"/>
                <a:cs typeface="Courier New"/>
                <a:sym typeface="Courier New"/>
              </a:rPr>
              <a:t>command</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640"/>
              </a:spcBef>
              <a:spcAft>
                <a:spcPts val="0"/>
              </a:spcAft>
              <a:buClr>
                <a:schemeClr val="dk1"/>
              </a:buClr>
              <a:buSzPts val="3200"/>
              <a:buNone/>
            </a:pPr>
            <a:r>
              <a:rPr lang="en"/>
              <a:t>Recommended version:</a:t>
            </a:r>
            <a:endParaRPr/>
          </a:p>
          <a:p>
            <a:pPr indent="0" lvl="0" marL="0" rtl="0" algn="l">
              <a:spcBef>
                <a:spcPts val="640"/>
              </a:spcBef>
              <a:spcAft>
                <a:spcPts val="0"/>
              </a:spcAft>
              <a:buClr>
                <a:schemeClr val="dk1"/>
              </a:buClr>
              <a:buSzPts val="3200"/>
              <a:buNone/>
            </a:pPr>
            <a:r>
              <a:rPr lang="en"/>
              <a:t>    </a:t>
            </a:r>
            <a:r>
              <a:rPr lang="en" sz="1800">
                <a:latin typeface="Courier New"/>
                <a:ea typeface="Courier New"/>
                <a:cs typeface="Courier New"/>
                <a:sym typeface="Courier New"/>
              </a:rPr>
              <a:t>job = subprocess.Popen(</a:t>
            </a:r>
            <a:r>
              <a:rPr i="1" lang="en" sz="1800">
                <a:latin typeface="Courier New"/>
                <a:ea typeface="Courier New"/>
                <a:cs typeface="Courier New"/>
                <a:sym typeface="Courier New"/>
              </a:rPr>
              <a:t>command</a:t>
            </a:r>
            <a:r>
              <a:rPr lang="en" sz="1800">
                <a:latin typeface="Courier New"/>
                <a:ea typeface="Courier New"/>
                <a:cs typeface="Courier New"/>
                <a:sym typeface="Courier New"/>
              </a:rPr>
              <a:t>, shell=True, stdout=subprocess.PIPE, stderr=subprocess.STDOUT)</a:t>
            </a:r>
            <a:endParaRPr/>
          </a:p>
        </p:txBody>
      </p:sp>
      <p:cxnSp>
        <p:nvCxnSpPr>
          <p:cNvPr id="1383" name="Google Shape;1383;p187"/>
          <p:cNvCxnSpPr/>
          <p:nvPr/>
        </p:nvCxnSpPr>
        <p:spPr>
          <a:xfrm>
            <a:off x="6178924" y="3686175"/>
            <a:ext cx="0" cy="457200"/>
          </a:xfrm>
          <a:prstGeom prst="straightConnector1">
            <a:avLst/>
          </a:prstGeom>
          <a:noFill/>
          <a:ln cap="flat" cmpd="sng" w="19050">
            <a:solidFill>
              <a:srgbClr val="4A7DBA"/>
            </a:solidFill>
            <a:prstDash val="solid"/>
            <a:round/>
            <a:headEnd len="med" w="med" type="triangle"/>
            <a:tailEnd len="sm" w="sm" type="none"/>
          </a:ln>
        </p:spPr>
      </p:cxnSp>
      <p:sp>
        <p:nvSpPr>
          <p:cNvPr id="1384" name="Google Shape;1384;p187"/>
          <p:cNvSpPr txBox="1"/>
          <p:nvPr/>
        </p:nvSpPr>
        <p:spPr>
          <a:xfrm>
            <a:off x="4502525" y="4143375"/>
            <a:ext cx="33528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Allows us to capture the "standard error" stream of the command. In other words, this will allow us to check if our command succeeded or gave an error.</a:t>
            </a:r>
            <a:endParaRPr sz="1200">
              <a:solidFill>
                <a:schemeClr val="dk1"/>
              </a:solidFill>
              <a:latin typeface="Calibri"/>
              <a:ea typeface="Calibri"/>
              <a:cs typeface="Calibri"/>
              <a:sym typeface="Calibri"/>
            </a:endParaRPr>
          </a:p>
        </p:txBody>
      </p:sp>
      <p:cxnSp>
        <p:nvCxnSpPr>
          <p:cNvPr id="1385" name="Google Shape;1385;p187"/>
          <p:cNvCxnSpPr/>
          <p:nvPr/>
        </p:nvCxnSpPr>
        <p:spPr>
          <a:xfrm>
            <a:off x="2156012" y="3686175"/>
            <a:ext cx="0" cy="457200"/>
          </a:xfrm>
          <a:prstGeom prst="straightConnector1">
            <a:avLst/>
          </a:prstGeom>
          <a:noFill/>
          <a:ln cap="flat" cmpd="sng" w="19050">
            <a:solidFill>
              <a:srgbClr val="4A7DBA"/>
            </a:solidFill>
            <a:prstDash val="solid"/>
            <a:round/>
            <a:headEnd len="med" w="med" type="triangle"/>
            <a:tailEnd len="sm" w="sm" type="none"/>
          </a:ln>
        </p:spPr>
      </p:cxnSp>
      <p:sp>
        <p:nvSpPr>
          <p:cNvPr id="1386" name="Google Shape;1386;p187"/>
          <p:cNvSpPr txBox="1"/>
          <p:nvPr/>
        </p:nvSpPr>
        <p:spPr>
          <a:xfrm>
            <a:off x="593900" y="4143375"/>
            <a:ext cx="3124200" cy="7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If the command would normally output something to the terminal, this allows us to capture that output in a string variable. That way we can read through it in our code and use it, if necessary.</a:t>
            </a:r>
            <a:endParaRPr sz="1200">
              <a:solidFill>
                <a:schemeClr val="dk1"/>
              </a:solidFill>
              <a:latin typeface="Calibri"/>
              <a:ea typeface="Calibri"/>
              <a:cs typeface="Calibri"/>
              <a:sym typeface="Calibri"/>
            </a:endParaRPr>
          </a:p>
        </p:txBody>
      </p:sp>
      <p:cxnSp>
        <p:nvCxnSpPr>
          <p:cNvPr id="1387" name="Google Shape;1387;p187"/>
          <p:cNvCxnSpPr/>
          <p:nvPr/>
        </p:nvCxnSpPr>
        <p:spPr>
          <a:xfrm flipH="1" rot="10800000">
            <a:off x="6410325" y="2544163"/>
            <a:ext cx="304800" cy="571500"/>
          </a:xfrm>
          <a:prstGeom prst="straightConnector1">
            <a:avLst/>
          </a:prstGeom>
          <a:noFill/>
          <a:ln cap="flat" cmpd="sng" w="19050">
            <a:solidFill>
              <a:srgbClr val="4A7DBA"/>
            </a:solidFill>
            <a:prstDash val="solid"/>
            <a:round/>
            <a:headEnd len="med" w="med" type="triangle"/>
            <a:tailEnd len="sm" w="sm" type="none"/>
          </a:ln>
        </p:spPr>
      </p:cxnSp>
      <p:sp>
        <p:nvSpPr>
          <p:cNvPr id="1388" name="Google Shape;1388;p187"/>
          <p:cNvSpPr txBox="1"/>
          <p:nvPr/>
        </p:nvSpPr>
        <p:spPr>
          <a:xfrm>
            <a:off x="6334125" y="2158814"/>
            <a:ext cx="22098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Allows us to run shell (terminal) commands</a:t>
            </a:r>
            <a:endParaRPr sz="1200">
              <a:solidFill>
                <a:schemeClr val="dk1"/>
              </a:solidFill>
              <a:latin typeface="Calibri"/>
              <a:ea typeface="Calibri"/>
              <a:cs typeface="Calibri"/>
              <a:sym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3" name="Shape 1393"/>
        <p:cNvGrpSpPr/>
        <p:nvPr/>
      </p:nvGrpSpPr>
      <p:grpSpPr>
        <a:xfrm>
          <a:off x="0" y="0"/>
          <a:ext cx="0" cy="0"/>
          <a:chOff x="0" y="0"/>
          <a:chExt cx="0" cy="0"/>
        </a:xfrm>
      </p:grpSpPr>
      <p:sp>
        <p:nvSpPr>
          <p:cNvPr id="1394" name="Google Shape;1394;p188"/>
          <p:cNvSpPr txBox="1"/>
          <p:nvPr>
            <p:ph type="title"/>
          </p:nvPr>
        </p:nvSpPr>
        <p:spPr>
          <a:xfrm>
            <a:off x="457200" y="5700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subprocess - an example</a:t>
            </a:r>
            <a:endParaRPr/>
          </a:p>
        </p:txBody>
      </p:sp>
      <p:sp>
        <p:nvSpPr>
          <p:cNvPr id="1395" name="Google Shape;1395;p188"/>
          <p:cNvSpPr txBox="1"/>
          <p:nvPr>
            <p:ph idx="1" type="body"/>
          </p:nvPr>
        </p:nvSpPr>
        <p:spPr>
          <a:xfrm>
            <a:off x="457200" y="914400"/>
            <a:ext cx="8229600" cy="339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3"/>
              </a:buClr>
              <a:buSzPts val="1600"/>
              <a:buNone/>
            </a:pPr>
            <a:r>
              <a:rPr i="1" lang="en" sz="1400">
                <a:solidFill>
                  <a:srgbClr val="38761D"/>
                </a:solidFill>
                <a:latin typeface="Courier New"/>
                <a:ea typeface="Courier New"/>
                <a:cs typeface="Courier New"/>
                <a:sym typeface="Courier New"/>
              </a:rPr>
              <a:t># create and run command, use variable 'job' to access results</a:t>
            </a:r>
            <a:endParaRPr sz="1400">
              <a:solidFill>
                <a:srgbClr val="38761D"/>
              </a:solidFill>
            </a:endParaRPr>
          </a:p>
          <a:p>
            <a:pPr indent="0" lvl="0" marL="0" rtl="0" algn="l">
              <a:spcBef>
                <a:spcPts val="320"/>
              </a:spcBef>
              <a:spcAft>
                <a:spcPts val="0"/>
              </a:spcAft>
              <a:buClr>
                <a:schemeClr val="dk1"/>
              </a:buClr>
              <a:buSzPts val="1600"/>
              <a:buNone/>
            </a:pPr>
            <a:r>
              <a:rPr lang="en" sz="1400">
                <a:latin typeface="Courier New"/>
                <a:ea typeface="Courier New"/>
                <a:cs typeface="Courier New"/>
                <a:sym typeface="Courier New"/>
              </a:rPr>
              <a:t>command = </a:t>
            </a:r>
            <a:r>
              <a:rPr lang="en" sz="1400">
                <a:solidFill>
                  <a:srgbClr val="7F7F7F"/>
                </a:solidFill>
                <a:latin typeface="Courier New"/>
                <a:ea typeface="Courier New"/>
                <a:cs typeface="Courier New"/>
                <a:sym typeface="Courier New"/>
              </a:rPr>
              <a:t>"blastn -query seq1.fasta -db refseq_rna"</a:t>
            </a:r>
            <a:endParaRPr sz="1400"/>
          </a:p>
          <a:p>
            <a:pPr indent="0" lvl="0" marL="0" rtl="0" algn="l">
              <a:spcBef>
                <a:spcPts val="320"/>
              </a:spcBef>
              <a:spcAft>
                <a:spcPts val="0"/>
              </a:spcAft>
              <a:buClr>
                <a:schemeClr val="accent6"/>
              </a:buClr>
              <a:buSzPts val="1600"/>
              <a:buNone/>
            </a:pPr>
            <a:r>
              <a:rPr b="1" lang="en" sz="1400">
                <a:solidFill>
                  <a:schemeClr val="accent6"/>
                </a:solidFill>
                <a:latin typeface="Courier New"/>
                <a:ea typeface="Courier New"/>
                <a:cs typeface="Courier New"/>
                <a:sym typeface="Courier New"/>
              </a:rPr>
              <a:t>job</a:t>
            </a:r>
            <a:r>
              <a:rPr lang="en" sz="1400">
                <a:latin typeface="Courier New"/>
                <a:ea typeface="Courier New"/>
                <a:cs typeface="Courier New"/>
                <a:sym typeface="Courier New"/>
              </a:rPr>
              <a:t> = subprocess.Popen(command, shell=</a:t>
            </a:r>
            <a:r>
              <a:rPr lang="en" sz="1400">
                <a:solidFill>
                  <a:srgbClr val="0070C0"/>
                </a:solidFill>
                <a:latin typeface="Courier New"/>
                <a:ea typeface="Courier New"/>
                <a:cs typeface="Courier New"/>
                <a:sym typeface="Courier New"/>
              </a:rPr>
              <a:t>True</a:t>
            </a:r>
            <a:r>
              <a:rPr lang="en" sz="1400">
                <a:latin typeface="Courier New"/>
                <a:ea typeface="Courier New"/>
                <a:cs typeface="Courier New"/>
                <a:sym typeface="Courier New"/>
              </a:rPr>
              <a:t>, stdout=subprocess.PIPE, stderr=subprocess.STDOUT)</a:t>
            </a:r>
            <a:endParaRPr sz="1400">
              <a:latin typeface="Courier New"/>
              <a:ea typeface="Courier New"/>
              <a:cs typeface="Courier New"/>
              <a:sym typeface="Courier New"/>
            </a:endParaRPr>
          </a:p>
          <a:p>
            <a:pPr indent="0" lvl="0" marL="0" rtl="0" algn="l">
              <a:spcBef>
                <a:spcPts val="320"/>
              </a:spcBef>
              <a:spcAft>
                <a:spcPts val="0"/>
              </a:spcAft>
              <a:buClr>
                <a:schemeClr val="dk1"/>
              </a:buClr>
              <a:buSzPts val="1600"/>
              <a:buNone/>
            </a:pPr>
            <a:r>
              <a:t/>
            </a:r>
            <a:endParaRPr sz="1400">
              <a:latin typeface="Courier New"/>
              <a:ea typeface="Courier New"/>
              <a:cs typeface="Courier New"/>
              <a:sym typeface="Courier New"/>
            </a:endParaRPr>
          </a:p>
          <a:p>
            <a:pPr indent="0" lvl="0" marL="0" rtl="0" algn="l">
              <a:spcBef>
                <a:spcPts val="320"/>
              </a:spcBef>
              <a:spcAft>
                <a:spcPts val="0"/>
              </a:spcAft>
              <a:buClr>
                <a:schemeClr val="accent3"/>
              </a:buClr>
              <a:buSzPts val="1600"/>
              <a:buNone/>
            </a:pPr>
            <a:r>
              <a:rPr i="1" lang="en" sz="1400">
                <a:solidFill>
                  <a:srgbClr val="38761D"/>
                </a:solidFill>
                <a:latin typeface="Courier New"/>
                <a:ea typeface="Courier New"/>
                <a:cs typeface="Courier New"/>
                <a:sym typeface="Courier New"/>
              </a:rPr>
              <a:t># read whatever this command would have printed to the screen,</a:t>
            </a:r>
            <a:endParaRPr sz="1400">
              <a:solidFill>
                <a:srgbClr val="38761D"/>
              </a:solidFill>
            </a:endParaRPr>
          </a:p>
          <a:p>
            <a:pPr indent="0" lvl="0" marL="0" rtl="0" algn="l">
              <a:spcBef>
                <a:spcPts val="320"/>
              </a:spcBef>
              <a:spcAft>
                <a:spcPts val="0"/>
              </a:spcAft>
              <a:buClr>
                <a:schemeClr val="accent3"/>
              </a:buClr>
              <a:buSzPts val="1600"/>
              <a:buNone/>
            </a:pPr>
            <a:r>
              <a:rPr i="1" lang="en" sz="1400">
                <a:solidFill>
                  <a:srgbClr val="38761D"/>
                </a:solidFill>
                <a:latin typeface="Courier New"/>
                <a:ea typeface="Courier New"/>
                <a:cs typeface="Courier New"/>
                <a:sym typeface="Courier New"/>
              </a:rPr>
              <a:t># and then actually print it (it's suppressed otherwise)</a:t>
            </a:r>
            <a:endParaRPr sz="1400">
              <a:solidFill>
                <a:srgbClr val="38761D"/>
              </a:solidFill>
            </a:endParaRPr>
          </a:p>
          <a:p>
            <a:pPr indent="0" lvl="0" marL="0" rtl="0" algn="l">
              <a:spcBef>
                <a:spcPts val="320"/>
              </a:spcBef>
              <a:spcAft>
                <a:spcPts val="0"/>
              </a:spcAft>
              <a:buClr>
                <a:schemeClr val="dk1"/>
              </a:buClr>
              <a:buSzPts val="1600"/>
              <a:buNone/>
            </a:pPr>
            <a:r>
              <a:rPr lang="en" sz="1400">
                <a:latin typeface="Courier New"/>
                <a:ea typeface="Courier New"/>
                <a:cs typeface="Courier New"/>
                <a:sym typeface="Courier New"/>
              </a:rPr>
              <a:t>jobOutput = </a:t>
            </a:r>
            <a:r>
              <a:rPr b="1" lang="en" sz="1400">
                <a:solidFill>
                  <a:schemeClr val="accent6"/>
                </a:solidFill>
                <a:latin typeface="Courier New"/>
                <a:ea typeface="Courier New"/>
                <a:cs typeface="Courier New"/>
                <a:sym typeface="Courier New"/>
              </a:rPr>
              <a:t>job</a:t>
            </a:r>
            <a:r>
              <a:rPr lang="en" sz="1400">
                <a:latin typeface="Courier New"/>
                <a:ea typeface="Courier New"/>
                <a:cs typeface="Courier New"/>
                <a:sym typeface="Courier New"/>
              </a:rPr>
              <a:t>.stdout.readlines()</a:t>
            </a:r>
            <a:endParaRPr sz="1400"/>
          </a:p>
          <a:p>
            <a:pPr indent="0" lvl="0" marL="0" rtl="0" algn="l">
              <a:spcBef>
                <a:spcPts val="320"/>
              </a:spcBef>
              <a:spcAft>
                <a:spcPts val="0"/>
              </a:spcAft>
              <a:buClr>
                <a:srgbClr val="0070C0"/>
              </a:buClr>
              <a:buSzPts val="1600"/>
              <a:buNone/>
            </a:pPr>
            <a:r>
              <a:rPr lang="en" sz="1400">
                <a:solidFill>
                  <a:srgbClr val="0070C0"/>
                </a:solidFill>
                <a:latin typeface="Courier New"/>
                <a:ea typeface="Courier New"/>
                <a:cs typeface="Courier New"/>
                <a:sym typeface="Courier New"/>
              </a:rPr>
              <a:t>for</a:t>
            </a:r>
            <a:r>
              <a:rPr lang="en" sz="1400">
                <a:latin typeface="Courier New"/>
                <a:ea typeface="Courier New"/>
                <a:cs typeface="Courier New"/>
                <a:sym typeface="Courier New"/>
              </a:rPr>
              <a:t> line </a:t>
            </a:r>
            <a:r>
              <a:rPr lang="en" sz="1400">
                <a:solidFill>
                  <a:srgbClr val="0070C0"/>
                </a:solidFill>
                <a:latin typeface="Courier New"/>
                <a:ea typeface="Courier New"/>
                <a:cs typeface="Courier New"/>
                <a:sym typeface="Courier New"/>
              </a:rPr>
              <a:t>in</a:t>
            </a:r>
            <a:r>
              <a:rPr lang="en" sz="1400">
                <a:latin typeface="Courier New"/>
                <a:ea typeface="Courier New"/>
                <a:cs typeface="Courier New"/>
                <a:sym typeface="Courier New"/>
              </a:rPr>
              <a:t> jobOutput:</a:t>
            </a:r>
            <a:endParaRPr sz="1400">
              <a:latin typeface="Courier New"/>
              <a:ea typeface="Courier New"/>
              <a:cs typeface="Courier New"/>
              <a:sym typeface="Courier New"/>
            </a:endParaRPr>
          </a:p>
          <a:p>
            <a:pPr indent="0" lvl="0" marL="0" rtl="0" algn="l">
              <a:spcBef>
                <a:spcPts val="320"/>
              </a:spcBef>
              <a:spcAft>
                <a:spcPts val="0"/>
              </a:spcAft>
              <a:buClr>
                <a:schemeClr val="dk1"/>
              </a:buClr>
              <a:buSzPts val="1600"/>
              <a:buNone/>
            </a:pPr>
            <a:r>
              <a:rPr lang="en" sz="1400">
                <a:latin typeface="Courier New"/>
                <a:ea typeface="Courier New"/>
                <a:cs typeface="Courier New"/>
                <a:sym typeface="Courier New"/>
              </a:rPr>
              <a:t>    </a:t>
            </a:r>
            <a:r>
              <a:rPr lang="en" sz="1400">
                <a:solidFill>
                  <a:srgbClr val="0070C0"/>
                </a:solidFill>
                <a:latin typeface="Courier New"/>
                <a:ea typeface="Courier New"/>
                <a:cs typeface="Courier New"/>
                <a:sym typeface="Courier New"/>
              </a:rPr>
              <a:t>print</a:t>
            </a:r>
            <a:r>
              <a:rPr lang="en" sz="1400">
                <a:latin typeface="Courier New"/>
                <a:ea typeface="Courier New"/>
                <a:cs typeface="Courier New"/>
                <a:sym typeface="Courier New"/>
              </a:rPr>
              <a:t> line,</a:t>
            </a:r>
            <a:endParaRPr sz="1400"/>
          </a:p>
          <a:p>
            <a:pPr indent="0" lvl="0" marL="0" rtl="0" algn="l">
              <a:spcBef>
                <a:spcPts val="320"/>
              </a:spcBef>
              <a:spcAft>
                <a:spcPts val="0"/>
              </a:spcAft>
              <a:buClr>
                <a:schemeClr val="dk1"/>
              </a:buClr>
              <a:buSzPts val="1600"/>
              <a:buNone/>
            </a:pPr>
            <a:r>
              <a:t/>
            </a:r>
            <a:endParaRPr sz="1400">
              <a:latin typeface="Courier New"/>
              <a:ea typeface="Courier New"/>
              <a:cs typeface="Courier New"/>
              <a:sym typeface="Courier New"/>
            </a:endParaRPr>
          </a:p>
          <a:p>
            <a:pPr indent="0" lvl="0" marL="0" rtl="0" algn="l">
              <a:spcBef>
                <a:spcPts val="320"/>
              </a:spcBef>
              <a:spcAft>
                <a:spcPts val="0"/>
              </a:spcAft>
              <a:buClr>
                <a:schemeClr val="accent3"/>
              </a:buClr>
              <a:buSzPts val="1600"/>
              <a:buNone/>
            </a:pPr>
            <a:r>
              <a:rPr i="1" lang="en" sz="1400">
                <a:solidFill>
                  <a:srgbClr val="38761D"/>
                </a:solidFill>
                <a:latin typeface="Courier New"/>
                <a:ea typeface="Courier New"/>
                <a:cs typeface="Courier New"/>
                <a:sym typeface="Courier New"/>
              </a:rPr>
              <a:t># check for error and ensure that the script does not continue</a:t>
            </a:r>
            <a:endParaRPr sz="1400">
              <a:solidFill>
                <a:srgbClr val="38761D"/>
              </a:solidFill>
            </a:endParaRPr>
          </a:p>
          <a:p>
            <a:pPr indent="0" lvl="0" marL="0" rtl="0" algn="l">
              <a:spcBef>
                <a:spcPts val="320"/>
              </a:spcBef>
              <a:spcAft>
                <a:spcPts val="0"/>
              </a:spcAft>
              <a:buClr>
                <a:schemeClr val="accent3"/>
              </a:buClr>
              <a:buSzPts val="1600"/>
              <a:buNone/>
            </a:pPr>
            <a:r>
              <a:rPr i="1" lang="en" sz="1400">
                <a:solidFill>
                  <a:srgbClr val="38761D"/>
                </a:solidFill>
                <a:latin typeface="Courier New"/>
                <a:ea typeface="Courier New"/>
                <a:cs typeface="Courier New"/>
                <a:sym typeface="Courier New"/>
              </a:rPr>
              <a:t># until the command has finished executing.</a:t>
            </a:r>
            <a:endParaRPr sz="1400">
              <a:solidFill>
                <a:srgbClr val="38761D"/>
              </a:solidFill>
            </a:endParaRPr>
          </a:p>
          <a:p>
            <a:pPr indent="0" lvl="0" marL="0" rtl="0" algn="l">
              <a:spcBef>
                <a:spcPts val="320"/>
              </a:spcBef>
              <a:spcAft>
                <a:spcPts val="0"/>
              </a:spcAft>
              <a:buClr>
                <a:schemeClr val="dk1"/>
              </a:buClr>
              <a:buSzPts val="1600"/>
              <a:buNone/>
            </a:pPr>
            <a:r>
              <a:rPr lang="en" sz="1400">
                <a:latin typeface="Courier New"/>
                <a:ea typeface="Courier New"/>
                <a:cs typeface="Courier New"/>
                <a:sym typeface="Courier New"/>
              </a:rPr>
              <a:t>result = </a:t>
            </a:r>
            <a:r>
              <a:rPr b="1" lang="en" sz="1400">
                <a:solidFill>
                  <a:schemeClr val="accent6"/>
                </a:solidFill>
                <a:latin typeface="Courier New"/>
                <a:ea typeface="Courier New"/>
                <a:cs typeface="Courier New"/>
                <a:sym typeface="Courier New"/>
              </a:rPr>
              <a:t>job</a:t>
            </a:r>
            <a:r>
              <a:rPr lang="en" sz="1400">
                <a:latin typeface="Courier New"/>
                <a:ea typeface="Courier New"/>
                <a:cs typeface="Courier New"/>
                <a:sym typeface="Courier New"/>
              </a:rPr>
              <a:t>.wait() </a:t>
            </a:r>
            <a:endParaRPr sz="1400"/>
          </a:p>
          <a:p>
            <a:pPr indent="0" lvl="0" marL="0" rtl="0" algn="l">
              <a:spcBef>
                <a:spcPts val="320"/>
              </a:spcBef>
              <a:spcAft>
                <a:spcPts val="0"/>
              </a:spcAft>
              <a:buClr>
                <a:srgbClr val="0070C0"/>
              </a:buClr>
              <a:buSzPts val="1600"/>
              <a:buNone/>
            </a:pPr>
            <a:r>
              <a:rPr lang="en" sz="1400">
                <a:solidFill>
                  <a:srgbClr val="0070C0"/>
                </a:solidFill>
                <a:latin typeface="Courier New"/>
                <a:ea typeface="Courier New"/>
                <a:cs typeface="Courier New"/>
                <a:sym typeface="Courier New"/>
              </a:rPr>
              <a:t>if</a:t>
            </a:r>
            <a:r>
              <a:rPr lang="en" sz="1400">
                <a:latin typeface="Courier New"/>
                <a:ea typeface="Courier New"/>
                <a:cs typeface="Courier New"/>
                <a:sym typeface="Courier New"/>
              </a:rPr>
              <a:t> result != </a:t>
            </a:r>
            <a:r>
              <a:rPr lang="en" sz="1400">
                <a:solidFill>
                  <a:srgbClr val="FF0000"/>
                </a:solidFill>
                <a:latin typeface="Courier New"/>
                <a:ea typeface="Courier New"/>
                <a:cs typeface="Courier New"/>
                <a:sym typeface="Courier New"/>
              </a:rPr>
              <a:t>0</a:t>
            </a:r>
            <a:r>
              <a:rPr lang="en" sz="1400">
                <a:latin typeface="Courier New"/>
                <a:ea typeface="Courier New"/>
                <a:cs typeface="Courier New"/>
                <a:sym typeface="Courier New"/>
              </a:rPr>
              <a:t>:</a:t>
            </a:r>
            <a:endParaRPr sz="1400"/>
          </a:p>
          <a:p>
            <a:pPr indent="0" lvl="0" marL="0" rtl="0" algn="l">
              <a:spcBef>
                <a:spcPts val="320"/>
              </a:spcBef>
              <a:spcAft>
                <a:spcPts val="0"/>
              </a:spcAft>
              <a:buClr>
                <a:schemeClr val="dk1"/>
              </a:buClr>
              <a:buSzPts val="1600"/>
              <a:buNone/>
            </a:pPr>
            <a:r>
              <a:rPr lang="en" sz="1400">
                <a:latin typeface="Courier New"/>
                <a:ea typeface="Courier New"/>
                <a:cs typeface="Courier New"/>
                <a:sym typeface="Courier New"/>
              </a:rPr>
              <a:t>    </a:t>
            </a:r>
            <a:r>
              <a:rPr lang="en" sz="1400">
                <a:solidFill>
                  <a:srgbClr val="0070C0"/>
                </a:solidFill>
                <a:latin typeface="Courier New"/>
                <a:ea typeface="Courier New"/>
                <a:cs typeface="Courier New"/>
                <a:sym typeface="Courier New"/>
              </a:rPr>
              <a:t>print</a:t>
            </a:r>
            <a:r>
              <a:rPr lang="en" sz="1400">
                <a:latin typeface="Courier New"/>
                <a:ea typeface="Courier New"/>
                <a:cs typeface="Courier New"/>
                <a:sym typeface="Courier New"/>
              </a:rPr>
              <a:t> </a:t>
            </a:r>
            <a:r>
              <a:rPr lang="en" sz="1400">
                <a:solidFill>
                  <a:srgbClr val="7F7F7F"/>
                </a:solidFill>
                <a:latin typeface="Courier New"/>
                <a:ea typeface="Courier New"/>
                <a:cs typeface="Courier New"/>
                <a:sym typeface="Courier New"/>
              </a:rPr>
              <a:t>"There was an error running the command."</a:t>
            </a:r>
            <a:endParaRPr sz="1400">
              <a:solidFill>
                <a:srgbClr val="7F7F7F"/>
              </a:solidFill>
              <a:latin typeface="Courier New"/>
              <a:ea typeface="Courier New"/>
              <a:cs typeface="Courier New"/>
              <a:sym typeface="Courier New"/>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0" name="Shape 1400"/>
        <p:cNvGrpSpPr/>
        <p:nvPr/>
      </p:nvGrpSpPr>
      <p:grpSpPr>
        <a:xfrm>
          <a:off x="0" y="0"/>
          <a:ext cx="0" cy="0"/>
          <a:chOff x="0" y="0"/>
          <a:chExt cx="0" cy="0"/>
        </a:xfrm>
      </p:grpSpPr>
      <p:sp>
        <p:nvSpPr>
          <p:cNvPr id="1401" name="Google Shape;1401;p189"/>
          <p:cNvSpPr txBox="1"/>
          <p:nvPr>
            <p:ph type="title"/>
          </p:nvPr>
        </p:nvSpPr>
        <p:spPr>
          <a:xfrm>
            <a:off x="457200" y="5700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subprocess - an example</a:t>
            </a:r>
            <a:endParaRPr/>
          </a:p>
        </p:txBody>
      </p:sp>
      <p:sp>
        <p:nvSpPr>
          <p:cNvPr id="1402" name="Google Shape;1402;p189"/>
          <p:cNvSpPr txBox="1"/>
          <p:nvPr>
            <p:ph idx="1" type="body"/>
          </p:nvPr>
        </p:nvSpPr>
        <p:spPr>
          <a:xfrm>
            <a:off x="457200" y="914400"/>
            <a:ext cx="8229600" cy="339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3"/>
              </a:buClr>
              <a:buSzPts val="1600"/>
              <a:buNone/>
            </a:pPr>
            <a:r>
              <a:rPr i="1" lang="en" sz="1400">
                <a:solidFill>
                  <a:srgbClr val="38761D"/>
                </a:solidFill>
                <a:latin typeface="Courier New"/>
                <a:ea typeface="Courier New"/>
                <a:cs typeface="Courier New"/>
                <a:sym typeface="Courier New"/>
              </a:rPr>
              <a:t># create and run command, use variable 'job' to access results</a:t>
            </a:r>
            <a:endParaRPr sz="1400">
              <a:solidFill>
                <a:srgbClr val="38761D"/>
              </a:solidFill>
            </a:endParaRPr>
          </a:p>
          <a:p>
            <a:pPr indent="0" lvl="0" marL="0" rtl="0" algn="l">
              <a:spcBef>
                <a:spcPts val="320"/>
              </a:spcBef>
              <a:spcAft>
                <a:spcPts val="0"/>
              </a:spcAft>
              <a:buClr>
                <a:schemeClr val="dk1"/>
              </a:buClr>
              <a:buSzPts val="1600"/>
              <a:buNone/>
            </a:pPr>
            <a:r>
              <a:rPr lang="en" sz="1400">
                <a:latin typeface="Courier New"/>
                <a:ea typeface="Courier New"/>
                <a:cs typeface="Courier New"/>
                <a:sym typeface="Courier New"/>
              </a:rPr>
              <a:t>command = </a:t>
            </a:r>
            <a:r>
              <a:rPr lang="en" sz="1400">
                <a:solidFill>
                  <a:srgbClr val="7F7F7F"/>
                </a:solidFill>
                <a:latin typeface="Courier New"/>
                <a:ea typeface="Courier New"/>
                <a:cs typeface="Courier New"/>
                <a:sym typeface="Courier New"/>
              </a:rPr>
              <a:t>"blastn -query seq1.fasta -db refseq_rna"</a:t>
            </a:r>
            <a:endParaRPr sz="1400"/>
          </a:p>
          <a:p>
            <a:pPr indent="0" lvl="0" marL="0" rtl="0" algn="l">
              <a:spcBef>
                <a:spcPts val="320"/>
              </a:spcBef>
              <a:spcAft>
                <a:spcPts val="0"/>
              </a:spcAft>
              <a:buClr>
                <a:schemeClr val="accent6"/>
              </a:buClr>
              <a:buSzPts val="1600"/>
              <a:buNone/>
            </a:pPr>
            <a:r>
              <a:rPr b="1" lang="en" sz="1400">
                <a:solidFill>
                  <a:schemeClr val="accent6"/>
                </a:solidFill>
                <a:latin typeface="Courier New"/>
                <a:ea typeface="Courier New"/>
                <a:cs typeface="Courier New"/>
                <a:sym typeface="Courier New"/>
              </a:rPr>
              <a:t>job</a:t>
            </a:r>
            <a:r>
              <a:rPr lang="en" sz="1400">
                <a:latin typeface="Courier New"/>
                <a:ea typeface="Courier New"/>
                <a:cs typeface="Courier New"/>
                <a:sym typeface="Courier New"/>
              </a:rPr>
              <a:t> = subprocess.Popen(command, shell=</a:t>
            </a:r>
            <a:r>
              <a:rPr lang="en" sz="1400">
                <a:solidFill>
                  <a:srgbClr val="0070C0"/>
                </a:solidFill>
                <a:latin typeface="Courier New"/>
                <a:ea typeface="Courier New"/>
                <a:cs typeface="Courier New"/>
                <a:sym typeface="Courier New"/>
              </a:rPr>
              <a:t>True</a:t>
            </a:r>
            <a:r>
              <a:rPr lang="en" sz="1400">
                <a:latin typeface="Courier New"/>
                <a:ea typeface="Courier New"/>
                <a:cs typeface="Courier New"/>
                <a:sym typeface="Courier New"/>
              </a:rPr>
              <a:t>, stdout=subprocess.PIPE, stderr=subprocess.STDOUT)</a:t>
            </a:r>
            <a:endParaRPr sz="1400">
              <a:latin typeface="Courier New"/>
              <a:ea typeface="Courier New"/>
              <a:cs typeface="Courier New"/>
              <a:sym typeface="Courier New"/>
            </a:endParaRPr>
          </a:p>
          <a:p>
            <a:pPr indent="0" lvl="0" marL="0" rtl="0" algn="l">
              <a:spcBef>
                <a:spcPts val="320"/>
              </a:spcBef>
              <a:spcAft>
                <a:spcPts val="0"/>
              </a:spcAft>
              <a:buClr>
                <a:schemeClr val="dk1"/>
              </a:buClr>
              <a:buSzPts val="1600"/>
              <a:buNone/>
            </a:pPr>
            <a:r>
              <a:t/>
            </a:r>
            <a:endParaRPr sz="1400">
              <a:latin typeface="Courier New"/>
              <a:ea typeface="Courier New"/>
              <a:cs typeface="Courier New"/>
              <a:sym typeface="Courier New"/>
            </a:endParaRPr>
          </a:p>
          <a:p>
            <a:pPr indent="0" lvl="0" marL="0" rtl="0" algn="l">
              <a:spcBef>
                <a:spcPts val="320"/>
              </a:spcBef>
              <a:spcAft>
                <a:spcPts val="0"/>
              </a:spcAft>
              <a:buClr>
                <a:schemeClr val="accent3"/>
              </a:buClr>
              <a:buSzPts val="1600"/>
              <a:buNone/>
            </a:pPr>
            <a:r>
              <a:rPr i="1" lang="en" sz="1400">
                <a:solidFill>
                  <a:srgbClr val="38761D"/>
                </a:solidFill>
                <a:latin typeface="Courier New"/>
                <a:ea typeface="Courier New"/>
                <a:cs typeface="Courier New"/>
                <a:sym typeface="Courier New"/>
              </a:rPr>
              <a:t># read whatever this command would have printed to the screen,</a:t>
            </a:r>
            <a:endParaRPr sz="1400">
              <a:solidFill>
                <a:srgbClr val="38761D"/>
              </a:solidFill>
            </a:endParaRPr>
          </a:p>
          <a:p>
            <a:pPr indent="0" lvl="0" marL="0" rtl="0" algn="l">
              <a:spcBef>
                <a:spcPts val="320"/>
              </a:spcBef>
              <a:spcAft>
                <a:spcPts val="0"/>
              </a:spcAft>
              <a:buClr>
                <a:schemeClr val="accent3"/>
              </a:buClr>
              <a:buSzPts val="1600"/>
              <a:buNone/>
            </a:pPr>
            <a:r>
              <a:rPr i="1" lang="en" sz="1400">
                <a:solidFill>
                  <a:srgbClr val="38761D"/>
                </a:solidFill>
                <a:latin typeface="Courier New"/>
                <a:ea typeface="Courier New"/>
                <a:cs typeface="Courier New"/>
                <a:sym typeface="Courier New"/>
              </a:rPr>
              <a:t># and then actually print it (it's suppressed otherwise)</a:t>
            </a:r>
            <a:endParaRPr sz="1400">
              <a:solidFill>
                <a:srgbClr val="38761D"/>
              </a:solidFill>
            </a:endParaRPr>
          </a:p>
          <a:p>
            <a:pPr indent="0" lvl="0" marL="0" rtl="0" algn="l">
              <a:spcBef>
                <a:spcPts val="320"/>
              </a:spcBef>
              <a:spcAft>
                <a:spcPts val="0"/>
              </a:spcAft>
              <a:buClr>
                <a:schemeClr val="dk1"/>
              </a:buClr>
              <a:buSzPts val="1600"/>
              <a:buNone/>
            </a:pPr>
            <a:r>
              <a:rPr lang="en" sz="1400">
                <a:latin typeface="Courier New"/>
                <a:ea typeface="Courier New"/>
                <a:cs typeface="Courier New"/>
                <a:sym typeface="Courier New"/>
              </a:rPr>
              <a:t>jobOutput = </a:t>
            </a:r>
            <a:r>
              <a:rPr b="1" lang="en" sz="1400">
                <a:solidFill>
                  <a:schemeClr val="accent6"/>
                </a:solidFill>
                <a:latin typeface="Courier New"/>
                <a:ea typeface="Courier New"/>
                <a:cs typeface="Courier New"/>
                <a:sym typeface="Courier New"/>
              </a:rPr>
              <a:t>job</a:t>
            </a:r>
            <a:r>
              <a:rPr lang="en" sz="1400">
                <a:latin typeface="Courier New"/>
                <a:ea typeface="Courier New"/>
                <a:cs typeface="Courier New"/>
                <a:sym typeface="Courier New"/>
              </a:rPr>
              <a:t>.stdout.readlines()</a:t>
            </a:r>
            <a:endParaRPr sz="1400"/>
          </a:p>
          <a:p>
            <a:pPr indent="0" lvl="0" marL="0" rtl="0" algn="l">
              <a:spcBef>
                <a:spcPts val="320"/>
              </a:spcBef>
              <a:spcAft>
                <a:spcPts val="0"/>
              </a:spcAft>
              <a:buClr>
                <a:srgbClr val="0070C0"/>
              </a:buClr>
              <a:buSzPts val="1600"/>
              <a:buNone/>
            </a:pPr>
            <a:r>
              <a:rPr lang="en" sz="1400">
                <a:solidFill>
                  <a:srgbClr val="0070C0"/>
                </a:solidFill>
                <a:latin typeface="Courier New"/>
                <a:ea typeface="Courier New"/>
                <a:cs typeface="Courier New"/>
                <a:sym typeface="Courier New"/>
              </a:rPr>
              <a:t>for</a:t>
            </a:r>
            <a:r>
              <a:rPr lang="en" sz="1400">
                <a:latin typeface="Courier New"/>
                <a:ea typeface="Courier New"/>
                <a:cs typeface="Courier New"/>
                <a:sym typeface="Courier New"/>
              </a:rPr>
              <a:t> line </a:t>
            </a:r>
            <a:r>
              <a:rPr lang="en" sz="1400">
                <a:solidFill>
                  <a:srgbClr val="0070C0"/>
                </a:solidFill>
                <a:latin typeface="Courier New"/>
                <a:ea typeface="Courier New"/>
                <a:cs typeface="Courier New"/>
                <a:sym typeface="Courier New"/>
              </a:rPr>
              <a:t>in</a:t>
            </a:r>
            <a:r>
              <a:rPr lang="en" sz="1400">
                <a:latin typeface="Courier New"/>
                <a:ea typeface="Courier New"/>
                <a:cs typeface="Courier New"/>
                <a:sym typeface="Courier New"/>
              </a:rPr>
              <a:t> jobOutput:</a:t>
            </a:r>
            <a:endParaRPr sz="1400">
              <a:latin typeface="Courier New"/>
              <a:ea typeface="Courier New"/>
              <a:cs typeface="Courier New"/>
              <a:sym typeface="Courier New"/>
            </a:endParaRPr>
          </a:p>
          <a:p>
            <a:pPr indent="0" lvl="0" marL="0" rtl="0" algn="l">
              <a:spcBef>
                <a:spcPts val="320"/>
              </a:spcBef>
              <a:spcAft>
                <a:spcPts val="0"/>
              </a:spcAft>
              <a:buClr>
                <a:schemeClr val="dk1"/>
              </a:buClr>
              <a:buSzPts val="1600"/>
              <a:buNone/>
            </a:pPr>
            <a:r>
              <a:rPr lang="en" sz="1400">
                <a:latin typeface="Courier New"/>
                <a:ea typeface="Courier New"/>
                <a:cs typeface="Courier New"/>
                <a:sym typeface="Courier New"/>
              </a:rPr>
              <a:t>    </a:t>
            </a:r>
            <a:r>
              <a:rPr lang="en" sz="1400">
                <a:solidFill>
                  <a:srgbClr val="0070C0"/>
                </a:solidFill>
                <a:latin typeface="Courier New"/>
                <a:ea typeface="Courier New"/>
                <a:cs typeface="Courier New"/>
                <a:sym typeface="Courier New"/>
              </a:rPr>
              <a:t>print</a:t>
            </a:r>
            <a:r>
              <a:rPr lang="en" sz="1400">
                <a:latin typeface="Courier New"/>
                <a:ea typeface="Courier New"/>
                <a:cs typeface="Courier New"/>
                <a:sym typeface="Courier New"/>
              </a:rPr>
              <a:t> line,</a:t>
            </a:r>
            <a:endParaRPr sz="1400"/>
          </a:p>
          <a:p>
            <a:pPr indent="0" lvl="0" marL="0" rtl="0" algn="l">
              <a:spcBef>
                <a:spcPts val="320"/>
              </a:spcBef>
              <a:spcAft>
                <a:spcPts val="0"/>
              </a:spcAft>
              <a:buClr>
                <a:schemeClr val="dk1"/>
              </a:buClr>
              <a:buSzPts val="1600"/>
              <a:buNone/>
            </a:pPr>
            <a:r>
              <a:t/>
            </a:r>
            <a:endParaRPr sz="1400">
              <a:latin typeface="Courier New"/>
              <a:ea typeface="Courier New"/>
              <a:cs typeface="Courier New"/>
              <a:sym typeface="Courier New"/>
            </a:endParaRPr>
          </a:p>
          <a:p>
            <a:pPr indent="0" lvl="0" marL="0" rtl="0" algn="l">
              <a:spcBef>
                <a:spcPts val="320"/>
              </a:spcBef>
              <a:spcAft>
                <a:spcPts val="0"/>
              </a:spcAft>
              <a:buClr>
                <a:schemeClr val="accent3"/>
              </a:buClr>
              <a:buSzPts val="1600"/>
              <a:buNone/>
            </a:pPr>
            <a:r>
              <a:rPr i="1" lang="en" sz="1400">
                <a:solidFill>
                  <a:srgbClr val="38761D"/>
                </a:solidFill>
                <a:latin typeface="Courier New"/>
                <a:ea typeface="Courier New"/>
                <a:cs typeface="Courier New"/>
                <a:sym typeface="Courier New"/>
              </a:rPr>
              <a:t># check for error and ensure that the script does not continue</a:t>
            </a:r>
            <a:endParaRPr sz="1400">
              <a:solidFill>
                <a:srgbClr val="38761D"/>
              </a:solidFill>
            </a:endParaRPr>
          </a:p>
          <a:p>
            <a:pPr indent="0" lvl="0" marL="0" rtl="0" algn="l">
              <a:spcBef>
                <a:spcPts val="320"/>
              </a:spcBef>
              <a:spcAft>
                <a:spcPts val="0"/>
              </a:spcAft>
              <a:buClr>
                <a:schemeClr val="accent3"/>
              </a:buClr>
              <a:buSzPts val="1600"/>
              <a:buNone/>
            </a:pPr>
            <a:r>
              <a:rPr i="1" lang="en" sz="1400">
                <a:solidFill>
                  <a:srgbClr val="38761D"/>
                </a:solidFill>
                <a:latin typeface="Courier New"/>
                <a:ea typeface="Courier New"/>
                <a:cs typeface="Courier New"/>
                <a:sym typeface="Courier New"/>
              </a:rPr>
              <a:t># until the command has finished executing.</a:t>
            </a:r>
            <a:endParaRPr sz="1400">
              <a:solidFill>
                <a:srgbClr val="38761D"/>
              </a:solidFill>
            </a:endParaRPr>
          </a:p>
          <a:p>
            <a:pPr indent="0" lvl="0" marL="0" rtl="0" algn="l">
              <a:spcBef>
                <a:spcPts val="320"/>
              </a:spcBef>
              <a:spcAft>
                <a:spcPts val="0"/>
              </a:spcAft>
              <a:buClr>
                <a:schemeClr val="dk1"/>
              </a:buClr>
              <a:buSzPts val="1600"/>
              <a:buNone/>
            </a:pPr>
            <a:r>
              <a:rPr lang="en" sz="1400">
                <a:latin typeface="Courier New"/>
                <a:ea typeface="Courier New"/>
                <a:cs typeface="Courier New"/>
                <a:sym typeface="Courier New"/>
              </a:rPr>
              <a:t>result = </a:t>
            </a:r>
            <a:r>
              <a:rPr b="1" lang="en" sz="1400">
                <a:solidFill>
                  <a:schemeClr val="accent6"/>
                </a:solidFill>
                <a:latin typeface="Courier New"/>
                <a:ea typeface="Courier New"/>
                <a:cs typeface="Courier New"/>
                <a:sym typeface="Courier New"/>
              </a:rPr>
              <a:t>job</a:t>
            </a:r>
            <a:r>
              <a:rPr lang="en" sz="1400">
                <a:latin typeface="Courier New"/>
                <a:ea typeface="Courier New"/>
                <a:cs typeface="Courier New"/>
                <a:sym typeface="Courier New"/>
              </a:rPr>
              <a:t>.wait() </a:t>
            </a:r>
            <a:endParaRPr sz="1400"/>
          </a:p>
          <a:p>
            <a:pPr indent="0" lvl="0" marL="0" rtl="0" algn="l">
              <a:spcBef>
                <a:spcPts val="320"/>
              </a:spcBef>
              <a:spcAft>
                <a:spcPts val="0"/>
              </a:spcAft>
              <a:buClr>
                <a:srgbClr val="0070C0"/>
              </a:buClr>
              <a:buSzPts val="1600"/>
              <a:buNone/>
            </a:pPr>
            <a:r>
              <a:rPr lang="en" sz="1400">
                <a:solidFill>
                  <a:srgbClr val="0070C0"/>
                </a:solidFill>
                <a:latin typeface="Courier New"/>
                <a:ea typeface="Courier New"/>
                <a:cs typeface="Courier New"/>
                <a:sym typeface="Courier New"/>
              </a:rPr>
              <a:t>if</a:t>
            </a:r>
            <a:r>
              <a:rPr lang="en" sz="1400">
                <a:latin typeface="Courier New"/>
                <a:ea typeface="Courier New"/>
                <a:cs typeface="Courier New"/>
                <a:sym typeface="Courier New"/>
              </a:rPr>
              <a:t> result != </a:t>
            </a:r>
            <a:r>
              <a:rPr lang="en" sz="1400">
                <a:solidFill>
                  <a:srgbClr val="FF0000"/>
                </a:solidFill>
                <a:latin typeface="Courier New"/>
                <a:ea typeface="Courier New"/>
                <a:cs typeface="Courier New"/>
                <a:sym typeface="Courier New"/>
              </a:rPr>
              <a:t>0</a:t>
            </a:r>
            <a:r>
              <a:rPr lang="en" sz="1400">
                <a:latin typeface="Courier New"/>
                <a:ea typeface="Courier New"/>
                <a:cs typeface="Courier New"/>
                <a:sym typeface="Courier New"/>
              </a:rPr>
              <a:t>:</a:t>
            </a:r>
            <a:endParaRPr sz="1400"/>
          </a:p>
          <a:p>
            <a:pPr indent="0" lvl="0" marL="0" rtl="0" algn="l">
              <a:spcBef>
                <a:spcPts val="320"/>
              </a:spcBef>
              <a:spcAft>
                <a:spcPts val="0"/>
              </a:spcAft>
              <a:buClr>
                <a:schemeClr val="dk1"/>
              </a:buClr>
              <a:buSzPts val="1600"/>
              <a:buNone/>
            </a:pPr>
            <a:r>
              <a:rPr lang="en" sz="1400">
                <a:latin typeface="Courier New"/>
                <a:ea typeface="Courier New"/>
                <a:cs typeface="Courier New"/>
                <a:sym typeface="Courier New"/>
              </a:rPr>
              <a:t>    </a:t>
            </a:r>
            <a:r>
              <a:rPr lang="en" sz="1400">
                <a:solidFill>
                  <a:srgbClr val="0070C0"/>
                </a:solidFill>
                <a:latin typeface="Courier New"/>
                <a:ea typeface="Courier New"/>
                <a:cs typeface="Courier New"/>
                <a:sym typeface="Courier New"/>
              </a:rPr>
              <a:t>print</a:t>
            </a:r>
            <a:r>
              <a:rPr lang="en" sz="1400">
                <a:latin typeface="Courier New"/>
                <a:ea typeface="Courier New"/>
                <a:cs typeface="Courier New"/>
                <a:sym typeface="Courier New"/>
              </a:rPr>
              <a:t> </a:t>
            </a:r>
            <a:r>
              <a:rPr lang="en" sz="1400">
                <a:solidFill>
                  <a:srgbClr val="7F7F7F"/>
                </a:solidFill>
                <a:latin typeface="Courier New"/>
                <a:ea typeface="Courier New"/>
                <a:cs typeface="Courier New"/>
                <a:sym typeface="Courier New"/>
              </a:rPr>
              <a:t>"There was an error running the command."</a:t>
            </a:r>
            <a:endParaRPr sz="1400">
              <a:solidFill>
                <a:srgbClr val="7F7F7F"/>
              </a:solidFill>
              <a:latin typeface="Courier New"/>
              <a:ea typeface="Courier New"/>
              <a:cs typeface="Courier New"/>
              <a:sym typeface="Courier New"/>
            </a:endParaRPr>
          </a:p>
        </p:txBody>
      </p:sp>
      <p:sp>
        <p:nvSpPr>
          <p:cNvPr id="1403" name="Google Shape;1403;p189"/>
          <p:cNvSpPr/>
          <p:nvPr/>
        </p:nvSpPr>
        <p:spPr>
          <a:xfrm>
            <a:off x="6353175" y="2999700"/>
            <a:ext cx="2666100" cy="276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Courier New"/>
                <a:ea typeface="Courier New"/>
                <a:cs typeface="Courier New"/>
                <a:sym typeface="Courier New"/>
              </a:rPr>
              <a:t>(in useful_fns.py)</a:t>
            </a:r>
            <a:endParaRPr sz="1800">
              <a:solidFill>
                <a:schemeClr val="dk1"/>
              </a:solidFill>
              <a:latin typeface="Calibri"/>
              <a:ea typeface="Calibri"/>
              <a:cs typeface="Calibri"/>
              <a:sym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8" name="Shape 1408"/>
        <p:cNvGrpSpPr/>
        <p:nvPr/>
      </p:nvGrpSpPr>
      <p:grpSpPr>
        <a:xfrm>
          <a:off x="0" y="0"/>
          <a:ext cx="0" cy="0"/>
          <a:chOff x="0" y="0"/>
          <a:chExt cx="0" cy="0"/>
        </a:xfrm>
      </p:grpSpPr>
      <p:sp>
        <p:nvSpPr>
          <p:cNvPr id="1409" name="Google Shape;1409;p19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subprocess - in a custom function</a:t>
            </a:r>
            <a:endParaRPr/>
          </a:p>
        </p:txBody>
      </p:sp>
      <p:sp>
        <p:nvSpPr>
          <p:cNvPr id="1410" name="Google Shape;1410;p190"/>
          <p:cNvSpPr txBox="1"/>
          <p:nvPr>
            <p:ph idx="1" type="body"/>
          </p:nvPr>
        </p:nvSpPr>
        <p:spPr>
          <a:xfrm>
            <a:off x="304800" y="1200150"/>
            <a:ext cx="8534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3"/>
              </a:buClr>
              <a:buSzPts val="1400"/>
              <a:buNone/>
            </a:pPr>
            <a:r>
              <a:rPr i="1" lang="en" sz="1400">
                <a:solidFill>
                  <a:schemeClr val="accent3"/>
                </a:solidFill>
                <a:latin typeface="Courier New"/>
                <a:ea typeface="Courier New"/>
                <a:cs typeface="Courier New"/>
                <a:sym typeface="Courier New"/>
              </a:rPr>
              <a:t># Using the custom function in another script:</a:t>
            </a:r>
            <a:endParaRPr/>
          </a:p>
          <a:p>
            <a:pPr indent="0" lvl="0" marL="0" rtl="0" algn="l">
              <a:spcBef>
                <a:spcPts val="280"/>
              </a:spcBef>
              <a:spcAft>
                <a:spcPts val="0"/>
              </a:spcAft>
              <a:buClr>
                <a:srgbClr val="0070C0"/>
              </a:buClr>
              <a:buSzPts val="14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useful_fns </a:t>
            </a:r>
            <a:r>
              <a:rPr lang="en" sz="1400">
                <a:solidFill>
                  <a:srgbClr val="0070C0"/>
                </a:solidFill>
                <a:latin typeface="Courier New"/>
                <a:ea typeface="Courier New"/>
                <a:cs typeface="Courier New"/>
                <a:sym typeface="Courier New"/>
              </a:rPr>
              <a:t>as</a:t>
            </a:r>
            <a:r>
              <a:rPr lang="en" sz="1400">
                <a:latin typeface="Courier New"/>
                <a:ea typeface="Courier New"/>
                <a:cs typeface="Courier New"/>
                <a:sym typeface="Courier New"/>
              </a:rPr>
              <a:t> uf</a:t>
            </a:r>
            <a:endParaRPr sz="1400">
              <a:latin typeface="Courier New"/>
              <a:ea typeface="Courier New"/>
              <a:cs typeface="Courier New"/>
              <a:sym typeface="Courier New"/>
            </a:endParaRPr>
          </a:p>
          <a:p>
            <a:pPr indent="0" lvl="0" marL="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command = </a:t>
            </a:r>
            <a:r>
              <a:rPr lang="en" sz="1400">
                <a:solidFill>
                  <a:srgbClr val="7F7F7F"/>
                </a:solidFill>
                <a:latin typeface="Courier New"/>
                <a:ea typeface="Courier New"/>
                <a:cs typeface="Courier New"/>
                <a:sym typeface="Courier New"/>
              </a:rPr>
              <a:t>"blastn -query seq1.fasta -db refseq_rna"</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(output, result, error) = uf.run_command(command, verbose=</a:t>
            </a:r>
            <a:r>
              <a:rPr lang="en" sz="1400">
                <a:solidFill>
                  <a:srgbClr val="0070C0"/>
                </a:solidFill>
                <a:latin typeface="Courier New"/>
                <a:ea typeface="Courier New"/>
                <a:cs typeface="Courier New"/>
                <a:sym typeface="Courier New"/>
              </a:rPr>
              <a:t>True</a:t>
            </a:r>
            <a:r>
              <a:rPr lang="en" sz="1400">
                <a:latin typeface="Courier New"/>
                <a:ea typeface="Courier New"/>
                <a:cs typeface="Courier New"/>
                <a:sym typeface="Courier New"/>
              </a:rPr>
              <a:t>)</a:t>
            </a:r>
            <a:endParaRPr/>
          </a:p>
          <a:p>
            <a:pPr indent="0" lvl="0" marL="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280"/>
              </a:spcBef>
              <a:spcAft>
                <a:spcPts val="0"/>
              </a:spcAft>
              <a:buClr>
                <a:schemeClr val="accent3"/>
              </a:buClr>
              <a:buSzPts val="1400"/>
              <a:buNone/>
            </a:pPr>
            <a:r>
              <a:rPr i="1" lang="en" sz="1400">
                <a:solidFill>
                  <a:schemeClr val="accent3"/>
                </a:solidFill>
                <a:latin typeface="Courier New"/>
                <a:ea typeface="Courier New"/>
                <a:cs typeface="Courier New"/>
                <a:sym typeface="Courier New"/>
              </a:rPr>
              <a:t># check for error</a:t>
            </a:r>
            <a:endParaRPr/>
          </a:p>
          <a:p>
            <a:pPr indent="0" lvl="0" marL="0" rtl="0" algn="l">
              <a:spcBef>
                <a:spcPts val="280"/>
              </a:spcBef>
              <a:spcAft>
                <a:spcPts val="0"/>
              </a:spcAft>
              <a:buClr>
                <a:srgbClr val="0070C0"/>
              </a:buClr>
              <a:buSzPts val="1400"/>
              <a:buNone/>
            </a:pPr>
            <a:r>
              <a:rPr lang="en" sz="1400">
                <a:solidFill>
                  <a:srgbClr val="0070C0"/>
                </a:solidFill>
                <a:latin typeface="Courier New"/>
                <a:ea typeface="Courier New"/>
                <a:cs typeface="Courier New"/>
                <a:sym typeface="Courier New"/>
              </a:rPr>
              <a:t>if</a:t>
            </a:r>
            <a:r>
              <a:rPr lang="en" sz="1400">
                <a:latin typeface="Courier New"/>
                <a:ea typeface="Courier New"/>
                <a:cs typeface="Courier New"/>
                <a:sym typeface="Courier New"/>
              </a:rPr>
              <a:t> error:</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	</a:t>
            </a:r>
            <a:r>
              <a:rPr lang="en" sz="1400">
                <a:solidFill>
                  <a:srgbClr val="0070C0"/>
                </a:solidFill>
                <a:latin typeface="Courier New"/>
                <a:ea typeface="Courier New"/>
                <a:cs typeface="Courier New"/>
                <a:sym typeface="Courier New"/>
              </a:rPr>
              <a:t>print</a:t>
            </a:r>
            <a:r>
              <a:rPr lang="en" sz="1400">
                <a:latin typeface="Courier New"/>
                <a:ea typeface="Courier New"/>
                <a:cs typeface="Courier New"/>
                <a:sym typeface="Courier New"/>
              </a:rPr>
              <a:t> "Error running command:", command</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	</a:t>
            </a:r>
            <a:r>
              <a:rPr lang="en" sz="1400">
                <a:solidFill>
                  <a:srgbClr val="0070C0"/>
                </a:solidFill>
                <a:latin typeface="Courier New"/>
                <a:ea typeface="Courier New"/>
                <a:cs typeface="Courier New"/>
                <a:sym typeface="Courier New"/>
              </a:rPr>
              <a:t>print</a:t>
            </a:r>
            <a:r>
              <a:rPr lang="en" sz="1400">
                <a:latin typeface="Courier New"/>
                <a:ea typeface="Courier New"/>
                <a:cs typeface="Courier New"/>
                <a:sym typeface="Courier New"/>
              </a:rPr>
              <a:t> "Exiting."</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	sys.exit()</a:t>
            </a:r>
            <a:endParaRPr/>
          </a:p>
          <a:p>
            <a:pPr indent="0" lvl="0" marL="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280"/>
              </a:spcBef>
              <a:spcAft>
                <a:spcPts val="0"/>
              </a:spcAft>
              <a:buClr>
                <a:schemeClr val="accent3"/>
              </a:buClr>
              <a:buSzPts val="1400"/>
              <a:buNone/>
            </a:pPr>
            <a:r>
              <a:rPr i="1" lang="en" sz="1400">
                <a:solidFill>
                  <a:schemeClr val="accent3"/>
                </a:solidFill>
                <a:latin typeface="Courier New"/>
                <a:ea typeface="Courier New"/>
                <a:cs typeface="Courier New"/>
                <a:sym typeface="Courier New"/>
              </a:rPr>
              <a:t># use output, or whatever</a:t>
            </a:r>
            <a:endParaRPr i="1" sz="1400">
              <a:solidFill>
                <a:schemeClr val="accent3"/>
              </a:solidFill>
              <a:latin typeface="Courier New"/>
              <a:ea typeface="Courier New"/>
              <a:cs typeface="Courier New"/>
              <a:sym typeface="Courier New"/>
            </a:endParaRPr>
          </a:p>
          <a:p>
            <a:pPr indent="0" lvl="0" marL="0" rtl="0" algn="l">
              <a:spcBef>
                <a:spcPts val="280"/>
              </a:spcBef>
              <a:spcAft>
                <a:spcPts val="0"/>
              </a:spcAft>
              <a:buClr>
                <a:srgbClr val="0070C0"/>
              </a:buClr>
              <a:buSzPts val="1400"/>
              <a:buNone/>
            </a:pPr>
            <a:r>
              <a:rPr lang="en" sz="1400">
                <a:solidFill>
                  <a:srgbClr val="0070C0"/>
                </a:solidFill>
                <a:latin typeface="Courier New"/>
                <a:ea typeface="Courier New"/>
                <a:cs typeface="Courier New"/>
                <a:sym typeface="Courier New"/>
              </a:rPr>
              <a:t>for</a:t>
            </a:r>
            <a:r>
              <a:rPr lang="en" sz="1400">
                <a:latin typeface="Courier New"/>
                <a:ea typeface="Courier New"/>
                <a:cs typeface="Courier New"/>
                <a:sym typeface="Courier New"/>
              </a:rPr>
              <a:t> line </a:t>
            </a:r>
            <a:r>
              <a:rPr lang="en" sz="1400">
                <a:solidFill>
                  <a:srgbClr val="0070C0"/>
                </a:solidFill>
                <a:latin typeface="Courier New"/>
                <a:ea typeface="Courier New"/>
                <a:cs typeface="Courier New"/>
                <a:sym typeface="Courier New"/>
              </a:rPr>
              <a:t>in</a:t>
            </a:r>
            <a:r>
              <a:rPr lang="en" sz="1400">
                <a:latin typeface="Courier New"/>
                <a:ea typeface="Courier New"/>
                <a:cs typeface="Courier New"/>
                <a:sym typeface="Courier New"/>
              </a:rPr>
              <a:t> output:</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	...</a:t>
            </a:r>
            <a:endParaRPr sz="1400">
              <a:latin typeface="Courier New"/>
              <a:ea typeface="Courier New"/>
              <a:cs typeface="Courier New"/>
              <a:sym typeface="Courier New"/>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5" name="Shape 1415"/>
        <p:cNvGrpSpPr/>
        <p:nvPr/>
      </p:nvGrpSpPr>
      <p:grpSpPr>
        <a:xfrm>
          <a:off x="0" y="0"/>
          <a:ext cx="0" cy="0"/>
          <a:chOff x="0" y="0"/>
          <a:chExt cx="0" cy="0"/>
        </a:xfrm>
      </p:grpSpPr>
      <p:sp>
        <p:nvSpPr>
          <p:cNvPr id="1416" name="Google Shape;1416;p19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subprocess - a warning</a:t>
            </a:r>
            <a:endParaRPr/>
          </a:p>
        </p:txBody>
      </p:sp>
      <p:sp>
        <p:nvSpPr>
          <p:cNvPr id="1417" name="Google Shape;1417;p191"/>
          <p:cNvSpPr txBox="1"/>
          <p:nvPr>
            <p:ph idx="1" type="body"/>
          </p:nvPr>
        </p:nvSpPr>
        <p:spPr>
          <a:xfrm>
            <a:off x="457200" y="4114800"/>
            <a:ext cx="8229600" cy="708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50"/>
              <a:buNone/>
            </a:pPr>
            <a:r>
              <a:rPr lang="en" sz="1250"/>
              <a:t>If you set shell = True, this executes the command using the shell. This is good because it lets us do more things, but it's potentially dangerous because it essentially opens up a way for someone to run malicious shell commands (like in the example above, a command to delete all of your files...). Should you worry about this? Probably not, UNLESS you plan to run code </a:t>
            </a:r>
            <a:r>
              <a:rPr b="1" lang="en" sz="1250"/>
              <a:t>on your computer/server that accepts input from strangers over the internet</a:t>
            </a:r>
            <a:r>
              <a:rPr lang="en" sz="1250"/>
              <a:t>. If you're just running the code yourself, or letting other people run the code on their own computers themselves, this is a non-issue.</a:t>
            </a:r>
            <a:endParaRPr sz="1250"/>
          </a:p>
        </p:txBody>
      </p:sp>
      <p:pic>
        <p:nvPicPr>
          <p:cNvPr id="1418" name="Google Shape;1418;p191"/>
          <p:cNvPicPr preferRelativeResize="0"/>
          <p:nvPr/>
        </p:nvPicPr>
        <p:blipFill rotWithShape="1">
          <a:blip r:embed="rId3">
            <a:alphaModFix/>
          </a:blip>
          <a:srcRect b="0" l="0" r="0" t="0"/>
          <a:stretch/>
        </p:blipFill>
        <p:spPr>
          <a:xfrm>
            <a:off x="728663" y="1385888"/>
            <a:ext cx="5765006" cy="237172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3" name="Shape 1423"/>
        <p:cNvGrpSpPr/>
        <p:nvPr/>
      </p:nvGrpSpPr>
      <p:grpSpPr>
        <a:xfrm>
          <a:off x="0" y="0"/>
          <a:ext cx="0" cy="0"/>
          <a:chOff x="0" y="0"/>
          <a:chExt cx="0" cy="0"/>
        </a:xfrm>
      </p:grpSpPr>
      <p:sp>
        <p:nvSpPr>
          <p:cNvPr id="1424" name="Google Shape;1424;p192"/>
          <p:cNvSpPr txBox="1"/>
          <p:nvPr>
            <p:ph type="ctrTitle"/>
          </p:nvPr>
        </p:nvSpPr>
        <p:spPr>
          <a:xfrm>
            <a:off x="685800" y="2020491"/>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latin typeface="Calibri"/>
                <a:ea typeface="Calibri"/>
                <a:cs typeface="Calibri"/>
                <a:sym typeface="Calibri"/>
              </a:rPr>
              <a:t>time</a:t>
            </a:r>
            <a:endParaRPr>
              <a:latin typeface="Calibri"/>
              <a:ea typeface="Calibri"/>
              <a:cs typeface="Calibri"/>
              <a:sym typeface="Calibri"/>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9" name="Shape 1429"/>
        <p:cNvGrpSpPr/>
        <p:nvPr/>
      </p:nvGrpSpPr>
      <p:grpSpPr>
        <a:xfrm>
          <a:off x="0" y="0"/>
          <a:ext cx="0" cy="0"/>
          <a:chOff x="0" y="0"/>
          <a:chExt cx="0" cy="0"/>
        </a:xfrm>
      </p:grpSpPr>
      <p:sp>
        <p:nvSpPr>
          <p:cNvPr id="1430" name="Google Shape;1430;p19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time</a:t>
            </a:r>
            <a:endParaRPr/>
          </a:p>
        </p:txBody>
      </p:sp>
      <p:sp>
        <p:nvSpPr>
          <p:cNvPr id="1431" name="Google Shape;1431;p193"/>
          <p:cNvSpPr txBox="1"/>
          <p:nvPr>
            <p:ph idx="1" type="body"/>
          </p:nvPr>
        </p:nvSpPr>
        <p:spPr>
          <a:xfrm>
            <a:off x="381000" y="1063375"/>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960"/>
              <a:buNone/>
            </a:pPr>
            <a:r>
              <a:rPr b="1" lang="en" sz="2800"/>
              <a:t>Purpose: </a:t>
            </a:r>
            <a:r>
              <a:rPr lang="en" sz="2800"/>
              <a:t>Get the current system time. Can be used to time your code. </a:t>
            </a:r>
            <a:endParaRPr sz="2800"/>
          </a:p>
          <a:p>
            <a:pPr indent="0" lvl="0" marL="0" rtl="0" algn="l">
              <a:lnSpc>
                <a:spcPct val="90000"/>
              </a:lnSpc>
              <a:spcBef>
                <a:spcPts val="592"/>
              </a:spcBef>
              <a:spcAft>
                <a:spcPts val="0"/>
              </a:spcAft>
              <a:buClr>
                <a:schemeClr val="dk1"/>
              </a:buClr>
              <a:buSzPts val="2960"/>
              <a:buNone/>
            </a:pPr>
            <a:r>
              <a:rPr b="1" lang="en" sz="2800"/>
              <a:t>Example:</a:t>
            </a:r>
            <a:endParaRPr sz="2800"/>
          </a:p>
          <a:p>
            <a:pPr indent="0" lvl="0" marL="0" rtl="0" algn="l">
              <a:lnSpc>
                <a:spcPct val="90000"/>
              </a:lnSpc>
              <a:spcBef>
                <a:spcPts val="333"/>
              </a:spcBef>
              <a:spcAft>
                <a:spcPts val="0"/>
              </a:spcAft>
              <a:buClr>
                <a:schemeClr val="dk1"/>
              </a:buClr>
              <a:buSzPts val="1665"/>
              <a:buNone/>
            </a:pPr>
            <a:r>
              <a:rPr b="1" lang="en" sz="1665">
                <a:latin typeface="Courier New"/>
                <a:ea typeface="Courier New"/>
                <a:cs typeface="Courier New"/>
                <a:sym typeface="Courier New"/>
              </a:rPr>
              <a:t>	</a:t>
            </a:r>
            <a:r>
              <a:rPr lang="en" sz="1665">
                <a:solidFill>
                  <a:srgbClr val="0070C0"/>
                </a:solidFill>
                <a:latin typeface="Courier New"/>
                <a:ea typeface="Courier New"/>
                <a:cs typeface="Courier New"/>
                <a:sym typeface="Courier New"/>
              </a:rPr>
              <a:t>import</a:t>
            </a:r>
            <a:r>
              <a:rPr lang="en" sz="1665">
                <a:latin typeface="Courier New"/>
                <a:ea typeface="Courier New"/>
                <a:cs typeface="Courier New"/>
                <a:sym typeface="Courier New"/>
              </a:rPr>
              <a:t> time</a:t>
            </a:r>
            <a:endParaRPr/>
          </a:p>
          <a:p>
            <a:pPr indent="0" lvl="0" marL="0" rtl="0" algn="l">
              <a:lnSpc>
                <a:spcPct val="90000"/>
              </a:lnSpc>
              <a:spcBef>
                <a:spcPts val="333"/>
              </a:spcBef>
              <a:spcAft>
                <a:spcPts val="0"/>
              </a:spcAft>
              <a:buClr>
                <a:schemeClr val="dk1"/>
              </a:buClr>
              <a:buSzPts val="1665"/>
              <a:buNone/>
            </a:pPr>
            <a:r>
              <a:t/>
            </a:r>
            <a:endParaRPr b="1" sz="1665">
              <a:latin typeface="Courier New"/>
              <a:ea typeface="Courier New"/>
              <a:cs typeface="Courier New"/>
              <a:sym typeface="Courier New"/>
            </a:endParaRPr>
          </a:p>
          <a:p>
            <a:pPr indent="0" lvl="0" marL="0" rtl="0" algn="l">
              <a:lnSpc>
                <a:spcPct val="90000"/>
              </a:lnSpc>
              <a:spcBef>
                <a:spcPts val="333"/>
              </a:spcBef>
              <a:spcAft>
                <a:spcPts val="0"/>
              </a:spcAft>
              <a:buClr>
                <a:schemeClr val="dk1"/>
              </a:buClr>
              <a:buSzPts val="1665"/>
              <a:buNone/>
            </a:pPr>
            <a:r>
              <a:rPr b="1" lang="en" sz="1665">
                <a:latin typeface="Courier New"/>
                <a:ea typeface="Courier New"/>
                <a:cs typeface="Courier New"/>
                <a:sym typeface="Courier New"/>
              </a:rPr>
              <a:t>	</a:t>
            </a:r>
            <a:r>
              <a:rPr lang="en" sz="1665">
                <a:latin typeface="Courier New"/>
                <a:ea typeface="Courier New"/>
                <a:cs typeface="Courier New"/>
                <a:sym typeface="Courier New"/>
              </a:rPr>
              <a:t>startTime = time.time()</a:t>
            </a:r>
            <a:endParaRPr/>
          </a:p>
          <a:p>
            <a:pPr indent="0" lvl="0" marL="0" rtl="0" algn="l">
              <a:lnSpc>
                <a:spcPct val="90000"/>
              </a:lnSpc>
              <a:spcBef>
                <a:spcPts val="333"/>
              </a:spcBef>
              <a:spcAft>
                <a:spcPts val="0"/>
              </a:spcAft>
              <a:buClr>
                <a:schemeClr val="dk1"/>
              </a:buClr>
              <a:buSzPts val="1665"/>
              <a:buNone/>
            </a:pPr>
            <a:r>
              <a:rPr lang="en" sz="1665">
                <a:latin typeface="Courier New"/>
                <a:ea typeface="Courier New"/>
                <a:cs typeface="Courier New"/>
                <a:sym typeface="Courier New"/>
              </a:rPr>
              <a:t>	</a:t>
            </a:r>
            <a:r>
              <a:rPr i="1" lang="en" sz="1665">
                <a:solidFill>
                  <a:srgbClr val="7F7F7F"/>
                </a:solidFill>
                <a:latin typeface="Courier New"/>
                <a:ea typeface="Courier New"/>
                <a:cs typeface="Courier New"/>
                <a:sym typeface="Courier New"/>
              </a:rPr>
              <a:t>...some code...</a:t>
            </a:r>
            <a:endParaRPr/>
          </a:p>
          <a:p>
            <a:pPr indent="0" lvl="0" marL="0" rtl="0" algn="l">
              <a:lnSpc>
                <a:spcPct val="90000"/>
              </a:lnSpc>
              <a:spcBef>
                <a:spcPts val="333"/>
              </a:spcBef>
              <a:spcAft>
                <a:spcPts val="0"/>
              </a:spcAft>
              <a:buClr>
                <a:schemeClr val="dk1"/>
              </a:buClr>
              <a:buSzPts val="1665"/>
              <a:buNone/>
            </a:pPr>
            <a:r>
              <a:rPr lang="en" sz="1665">
                <a:latin typeface="Courier New"/>
                <a:ea typeface="Courier New"/>
                <a:cs typeface="Courier New"/>
                <a:sym typeface="Courier New"/>
              </a:rPr>
              <a:t>	endTime = time.time()</a:t>
            </a:r>
            <a:endParaRPr/>
          </a:p>
          <a:p>
            <a:pPr indent="0" lvl="0" marL="0" rtl="0" algn="l">
              <a:lnSpc>
                <a:spcPct val="90000"/>
              </a:lnSpc>
              <a:spcBef>
                <a:spcPts val="333"/>
              </a:spcBef>
              <a:spcAft>
                <a:spcPts val="0"/>
              </a:spcAft>
              <a:buClr>
                <a:schemeClr val="dk1"/>
              </a:buClr>
              <a:buSzPts val="1665"/>
              <a:buNone/>
            </a:pPr>
            <a:r>
              <a:rPr lang="en" sz="1665">
                <a:latin typeface="Courier New"/>
                <a:ea typeface="Courier New"/>
                <a:cs typeface="Courier New"/>
                <a:sym typeface="Courier New"/>
              </a:rPr>
              <a:t>	elapsedTime = endTime - startTime</a:t>
            </a:r>
            <a:endParaRPr sz="1665">
              <a:latin typeface="Courier New"/>
              <a:ea typeface="Courier New"/>
              <a:cs typeface="Courier New"/>
              <a:sym typeface="Courier New"/>
            </a:endParaRPr>
          </a:p>
          <a:p>
            <a:pPr indent="0" lvl="0" marL="0" rtl="0" algn="l">
              <a:lnSpc>
                <a:spcPct val="90000"/>
              </a:lnSpc>
              <a:spcBef>
                <a:spcPts val="592"/>
              </a:spcBef>
              <a:spcAft>
                <a:spcPts val="0"/>
              </a:spcAft>
              <a:buClr>
                <a:schemeClr val="dk1"/>
              </a:buClr>
              <a:buSzPts val="2960"/>
              <a:buNone/>
            </a:pPr>
            <a:r>
              <a:t/>
            </a:r>
            <a:endParaRPr sz="1200"/>
          </a:p>
          <a:p>
            <a:pPr indent="0" lvl="0" marL="0" rtl="0" algn="l">
              <a:lnSpc>
                <a:spcPct val="90000"/>
              </a:lnSpc>
              <a:spcBef>
                <a:spcPts val="444"/>
              </a:spcBef>
              <a:spcAft>
                <a:spcPts val="0"/>
              </a:spcAft>
              <a:buClr>
                <a:schemeClr val="dk1"/>
              </a:buClr>
              <a:buSzPts val="2220"/>
              <a:buNone/>
            </a:pPr>
            <a:r>
              <a:rPr b="1" lang="en" sz="2220"/>
              <a:t>More info:</a:t>
            </a:r>
            <a:endParaRPr/>
          </a:p>
          <a:p>
            <a:pPr indent="0" lvl="0" marL="0" rtl="0" algn="l">
              <a:lnSpc>
                <a:spcPct val="90000"/>
              </a:lnSpc>
              <a:spcBef>
                <a:spcPts val="444"/>
              </a:spcBef>
              <a:spcAft>
                <a:spcPts val="0"/>
              </a:spcAft>
              <a:buClr>
                <a:schemeClr val="dk1"/>
              </a:buClr>
              <a:buSzPts val="2220"/>
              <a:buNone/>
            </a:pPr>
            <a:r>
              <a:rPr lang="en" sz="2220" u="sng">
                <a:solidFill>
                  <a:schemeClr val="hlink"/>
                </a:solidFill>
                <a:hlinkClick r:id="rId3"/>
              </a:rPr>
              <a:t>http://docs.python.org/2/library/time.html</a:t>
            </a:r>
            <a:endParaRPr sz="2220"/>
          </a:p>
        </p:txBody>
      </p:sp>
      <p:sp>
        <p:nvSpPr>
          <p:cNvPr id="1432" name="Google Shape;1432;p193"/>
          <p:cNvSpPr/>
          <p:nvPr/>
        </p:nvSpPr>
        <p:spPr>
          <a:xfrm>
            <a:off x="5619300" y="2019300"/>
            <a:ext cx="2991300" cy="1676400"/>
          </a:xfrm>
          <a:prstGeom prst="rect">
            <a:avLst/>
          </a:prstGeom>
          <a:solidFill>
            <a:schemeClr val="lt2"/>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i="1" lang="en" sz="1200">
                <a:solidFill>
                  <a:schemeClr val="dk1"/>
                </a:solidFill>
                <a:latin typeface="Calibri"/>
                <a:ea typeface="Calibri"/>
                <a:cs typeface="Calibri"/>
                <a:sym typeface="Calibri"/>
              </a:rPr>
              <a:t>Important to note:</a:t>
            </a:r>
            <a:endParaRPr/>
          </a:p>
          <a:p>
            <a:pPr indent="0" lvl="0" marL="0" marR="0" rtl="0" algn="l">
              <a:spcBef>
                <a:spcPts val="600"/>
              </a:spcBef>
              <a:spcAft>
                <a:spcPts val="0"/>
              </a:spcAft>
              <a:buNone/>
            </a:pPr>
            <a:r>
              <a:rPr lang="en" sz="1200">
                <a:solidFill>
                  <a:schemeClr val="dk1"/>
                </a:solidFill>
                <a:latin typeface="Courier New"/>
                <a:ea typeface="Courier New"/>
                <a:cs typeface="Courier New"/>
                <a:sym typeface="Courier New"/>
              </a:rPr>
              <a:t>time.time()</a:t>
            </a:r>
            <a:r>
              <a:rPr lang="en" sz="1200">
                <a:solidFill>
                  <a:schemeClr val="dk1"/>
                </a:solidFill>
                <a:latin typeface="Calibri"/>
                <a:ea typeface="Calibri"/>
                <a:cs typeface="Calibri"/>
                <a:sym typeface="Calibri"/>
              </a:rPr>
              <a:t> returns a </a:t>
            </a:r>
            <a:r>
              <a:rPr lang="en" sz="1200">
                <a:solidFill>
                  <a:schemeClr val="dk1"/>
                </a:solidFill>
                <a:latin typeface="Courier New"/>
                <a:ea typeface="Courier New"/>
                <a:cs typeface="Courier New"/>
                <a:sym typeface="Courier New"/>
              </a:rPr>
              <a:t>float</a:t>
            </a:r>
            <a:r>
              <a:rPr lang="en" sz="1200">
                <a:solidFill>
                  <a:schemeClr val="dk1"/>
                </a:solidFill>
                <a:latin typeface="Calibri"/>
                <a:ea typeface="Calibri"/>
                <a:cs typeface="Calibri"/>
                <a:sym typeface="Calibri"/>
              </a:rPr>
              <a:t> that indicates the time, in seconds, since the start of the "epoch" (this is operating system-dependent) at the current moment. It won't make much sense by itself, but we can use it to make simple timers as shown here.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7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Problem 1</a:t>
            </a:r>
            <a:endParaRPr/>
          </a:p>
        </p:txBody>
      </p:sp>
      <p:sp>
        <p:nvSpPr>
          <p:cNvPr id="471" name="Google Shape;471;p77"/>
          <p:cNvSpPr txBox="1"/>
          <p:nvPr>
            <p:ph idx="1" type="body"/>
          </p:nvPr>
        </p:nvSpPr>
        <p:spPr>
          <a:xfrm>
            <a:off x="74800" y="1200150"/>
            <a:ext cx="5126100" cy="3000900"/>
          </a:xfrm>
          <a:prstGeom prst="rect">
            <a:avLst/>
          </a:prstGeom>
          <a:ln cap="flat" cmpd="sng" w="9525">
            <a:solidFill>
              <a:srgbClr val="4A86E8"/>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1 </a:t>
            </a:r>
            <a:r>
              <a:rPr lang="en" sz="2400">
                <a:latin typeface="Courier New"/>
                <a:ea typeface="Courier New"/>
                <a:cs typeface="Courier New"/>
                <a:sym typeface="Courier New"/>
              </a:rPr>
              <a:t># fruit dictionary</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2 </a:t>
            </a:r>
            <a:r>
              <a:rPr lang="en" sz="2400">
                <a:latin typeface="Courier New"/>
                <a:ea typeface="Courier New"/>
                <a:cs typeface="Courier New"/>
                <a:sym typeface="Courier New"/>
              </a:rPr>
              <a:t>fruits = {"apple":"red",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3 </a:t>
            </a:r>
            <a:r>
              <a:rPr lang="en" sz="2400">
                <a:latin typeface="Courier New"/>
                <a:ea typeface="Courier New"/>
                <a:cs typeface="Courier New"/>
                <a:sym typeface="Courier New"/>
              </a:rPr>
              <a:t>"banana":"yellow",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4 </a:t>
            </a:r>
            <a:r>
              <a:rPr lang="en" sz="2400">
                <a:latin typeface="Courier New"/>
                <a:ea typeface="Courier New"/>
                <a:cs typeface="Courier New"/>
                <a:sym typeface="Courier New"/>
              </a:rPr>
              <a:t>"grape":"purple"}</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5</a:t>
            </a:r>
            <a:endParaRPr sz="2400">
              <a:solidFill>
                <a:srgbClr val="7F7F7F"/>
              </a:solidFill>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6 </a:t>
            </a:r>
            <a:r>
              <a:rPr lang="en" sz="2400">
                <a:latin typeface="Courier New"/>
                <a:ea typeface="Courier New"/>
                <a:cs typeface="Courier New"/>
                <a:sym typeface="Courier New"/>
              </a:rPr>
              <a:t>for key in fruits:</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7	</a:t>
            </a:r>
            <a:r>
              <a:rPr lang="en" sz="2400">
                <a:latin typeface="Courier New"/>
                <a:ea typeface="Courier New"/>
                <a:cs typeface="Courier New"/>
                <a:sym typeface="Courier New"/>
              </a:rPr>
              <a:t>	print (fruits[key])</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p:txBody>
      </p:sp>
      <p:sp>
        <p:nvSpPr>
          <p:cNvPr id="472" name="Google Shape;472;p77"/>
          <p:cNvSpPr/>
          <p:nvPr/>
        </p:nvSpPr>
        <p:spPr>
          <a:xfrm>
            <a:off x="5537225" y="1262000"/>
            <a:ext cx="3379200" cy="333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3" name="Google Shape;473;p77"/>
          <p:cNvGraphicFramePr/>
          <p:nvPr/>
        </p:nvGraphicFramePr>
        <p:xfrm>
          <a:off x="6208168" y="1742400"/>
          <a:ext cx="3000000" cy="3000000"/>
        </p:xfrm>
        <a:graphic>
          <a:graphicData uri="http://schemas.openxmlformats.org/drawingml/2006/table">
            <a:tbl>
              <a:tblPr>
                <a:noFill/>
                <a:tableStyleId>{672B8F18-3F01-49B1-9AA1-2A2269C96F73}</a:tableStyleId>
              </a:tblPr>
              <a:tblGrid>
                <a:gridCol w="1124000"/>
                <a:gridCol w="1124000"/>
              </a:tblGrid>
              <a:tr h="293125">
                <a:tc>
                  <a:txBody>
                    <a:bodyPr/>
                    <a:lstStyle/>
                    <a:p>
                      <a:pPr indent="0" lvl="0" marL="0" rtl="0" algn="l">
                        <a:spcBef>
                          <a:spcPts val="0"/>
                        </a:spcBef>
                        <a:spcAft>
                          <a:spcPts val="0"/>
                        </a:spcAft>
                        <a:buNone/>
                      </a:pPr>
                      <a:r>
                        <a:rPr b="1" lang="en" sz="1200"/>
                        <a:t>key</a:t>
                      </a:r>
                      <a:endParaRPr b="1" sz="1200"/>
                    </a:p>
                  </a:txBody>
                  <a:tcPr marT="91425" marB="91425" marR="91425" marL="91425"/>
                </a:tc>
                <a:tc>
                  <a:txBody>
                    <a:bodyPr/>
                    <a:lstStyle/>
                    <a:p>
                      <a:pPr indent="0" lvl="0" marL="0" rtl="0" algn="l">
                        <a:spcBef>
                          <a:spcPts val="0"/>
                        </a:spcBef>
                        <a:spcAft>
                          <a:spcPts val="0"/>
                        </a:spcAft>
                        <a:buNone/>
                      </a:pPr>
                      <a:r>
                        <a:rPr b="1" lang="en" sz="1200"/>
                        <a:t>value</a:t>
                      </a:r>
                      <a:endParaRPr b="1" sz="1200"/>
                    </a:p>
                  </a:txBody>
                  <a:tcPr marT="91425" marB="91425" marR="91425" marL="91425"/>
                </a:tc>
              </a:tr>
              <a:tr h="293125">
                <a:tc>
                  <a:txBody>
                    <a:bodyPr/>
                    <a:lstStyle/>
                    <a:p>
                      <a:pPr indent="0" lvl="0" marL="0" rtl="0" algn="l">
                        <a:spcBef>
                          <a:spcPts val="0"/>
                        </a:spcBef>
                        <a:spcAft>
                          <a:spcPts val="0"/>
                        </a:spcAft>
                        <a:buNone/>
                      </a:pPr>
                      <a:r>
                        <a:rPr lang="en" sz="1200"/>
                        <a:t>apple</a:t>
                      </a:r>
                      <a:endParaRPr sz="1200"/>
                    </a:p>
                  </a:txBody>
                  <a:tcPr marT="91425" marB="91425" marR="91425" marL="91425"/>
                </a:tc>
                <a:tc>
                  <a:txBody>
                    <a:bodyPr/>
                    <a:lstStyle/>
                    <a:p>
                      <a:pPr indent="0" lvl="0" marL="0" rtl="0" algn="l">
                        <a:spcBef>
                          <a:spcPts val="0"/>
                        </a:spcBef>
                        <a:spcAft>
                          <a:spcPts val="0"/>
                        </a:spcAft>
                        <a:buNone/>
                      </a:pPr>
                      <a:r>
                        <a:rPr lang="en" sz="1200"/>
                        <a:t>red</a:t>
                      </a:r>
                      <a:endParaRPr sz="1200"/>
                    </a:p>
                  </a:txBody>
                  <a:tcPr marT="91425" marB="91425" marR="91425" marL="91425"/>
                </a:tc>
              </a:tr>
              <a:tr h="293125">
                <a:tc>
                  <a:txBody>
                    <a:bodyPr/>
                    <a:lstStyle/>
                    <a:p>
                      <a:pPr indent="0" lvl="0" marL="0" rtl="0" algn="l">
                        <a:spcBef>
                          <a:spcPts val="0"/>
                        </a:spcBef>
                        <a:spcAft>
                          <a:spcPts val="0"/>
                        </a:spcAft>
                        <a:buNone/>
                      </a:pPr>
                      <a:r>
                        <a:rPr lang="en" sz="1200"/>
                        <a:t>banana</a:t>
                      </a:r>
                      <a:endParaRPr sz="1200"/>
                    </a:p>
                  </a:txBody>
                  <a:tcPr marT="91425" marB="91425" marR="91425" marL="91425"/>
                </a:tc>
                <a:tc>
                  <a:txBody>
                    <a:bodyPr/>
                    <a:lstStyle/>
                    <a:p>
                      <a:pPr indent="0" lvl="0" marL="0" rtl="0" algn="l">
                        <a:spcBef>
                          <a:spcPts val="0"/>
                        </a:spcBef>
                        <a:spcAft>
                          <a:spcPts val="0"/>
                        </a:spcAft>
                        <a:buNone/>
                      </a:pPr>
                      <a:r>
                        <a:rPr lang="en" sz="1200"/>
                        <a:t>yellow</a:t>
                      </a:r>
                      <a:endParaRPr sz="1200"/>
                    </a:p>
                  </a:txBody>
                  <a:tcPr marT="91425" marB="91425" marR="91425" marL="91425"/>
                </a:tc>
              </a:tr>
              <a:tr h="293125">
                <a:tc>
                  <a:txBody>
                    <a:bodyPr/>
                    <a:lstStyle/>
                    <a:p>
                      <a:pPr indent="0" lvl="0" marL="0" rtl="0" algn="l">
                        <a:spcBef>
                          <a:spcPts val="0"/>
                        </a:spcBef>
                        <a:spcAft>
                          <a:spcPts val="0"/>
                        </a:spcAft>
                        <a:buNone/>
                      </a:pPr>
                      <a:r>
                        <a:rPr lang="en" sz="1200"/>
                        <a:t>grape</a:t>
                      </a:r>
                      <a:endParaRPr sz="1200"/>
                    </a:p>
                  </a:txBody>
                  <a:tcPr marT="91425" marB="91425" marR="91425" marL="91425"/>
                </a:tc>
                <a:tc>
                  <a:txBody>
                    <a:bodyPr/>
                    <a:lstStyle/>
                    <a:p>
                      <a:pPr indent="0" lvl="0" marL="0" rtl="0" algn="l">
                        <a:spcBef>
                          <a:spcPts val="0"/>
                        </a:spcBef>
                        <a:spcAft>
                          <a:spcPts val="0"/>
                        </a:spcAft>
                        <a:buNone/>
                      </a:pPr>
                      <a:r>
                        <a:rPr lang="en" sz="1200"/>
                        <a:t>purple</a:t>
                      </a:r>
                      <a:endParaRPr sz="1200"/>
                    </a:p>
                  </a:txBody>
                  <a:tcPr marT="91425" marB="91425" marR="91425" marL="91425"/>
                </a:tc>
              </a:tr>
            </a:tbl>
          </a:graphicData>
        </a:graphic>
      </p:graphicFrame>
      <p:sp>
        <p:nvSpPr>
          <p:cNvPr id="474" name="Google Shape;474;p77"/>
          <p:cNvSpPr txBox="1"/>
          <p:nvPr/>
        </p:nvSpPr>
        <p:spPr>
          <a:xfrm>
            <a:off x="7002918" y="1397725"/>
            <a:ext cx="12960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fruits</a:t>
            </a:r>
            <a:endParaRPr>
              <a:latin typeface="Calibri"/>
              <a:ea typeface="Calibri"/>
              <a:cs typeface="Calibri"/>
              <a:sym typeface="Calibri"/>
            </a:endParaRPr>
          </a:p>
        </p:txBody>
      </p:sp>
      <p:sp>
        <p:nvSpPr>
          <p:cNvPr id="475" name="Google Shape;475;p77"/>
          <p:cNvSpPr txBox="1"/>
          <p:nvPr/>
        </p:nvSpPr>
        <p:spPr>
          <a:xfrm>
            <a:off x="5767950" y="3658275"/>
            <a:ext cx="19134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key =</a:t>
            </a:r>
            <a:r>
              <a:rPr lang="en" strike="sngStrike">
                <a:latin typeface="Calibri"/>
                <a:ea typeface="Calibri"/>
                <a:cs typeface="Calibri"/>
                <a:sym typeface="Calibri"/>
              </a:rPr>
              <a:t>”apple”</a:t>
            </a:r>
            <a:r>
              <a:rPr lang="en">
                <a:solidFill>
                  <a:schemeClr val="dk1"/>
                </a:solidFill>
                <a:latin typeface="Calibri"/>
                <a:ea typeface="Calibri"/>
                <a:cs typeface="Calibri"/>
                <a:sym typeface="Calibri"/>
              </a:rPr>
              <a:t>  </a:t>
            </a:r>
            <a:r>
              <a:rPr lang="en">
                <a:latin typeface="Calibri"/>
                <a:ea typeface="Calibri"/>
                <a:cs typeface="Calibri"/>
                <a:sym typeface="Calibri"/>
              </a:rPr>
              <a:t>”banana”</a:t>
            </a:r>
            <a:endParaRPr>
              <a:latin typeface="Calibri"/>
              <a:ea typeface="Calibri"/>
              <a:cs typeface="Calibri"/>
              <a:sym typeface="Calibri"/>
            </a:endParaRPr>
          </a:p>
        </p:txBody>
      </p:sp>
      <p:cxnSp>
        <p:nvCxnSpPr>
          <p:cNvPr id="476" name="Google Shape;476;p77"/>
          <p:cNvCxnSpPr/>
          <p:nvPr/>
        </p:nvCxnSpPr>
        <p:spPr>
          <a:xfrm rot="10800000">
            <a:off x="3852675" y="3549600"/>
            <a:ext cx="531000" cy="6900"/>
          </a:xfrm>
          <a:prstGeom prst="straightConnector1">
            <a:avLst/>
          </a:prstGeom>
          <a:noFill/>
          <a:ln cap="flat" cmpd="sng" w="38100">
            <a:solidFill>
              <a:schemeClr val="dk2"/>
            </a:solidFill>
            <a:prstDash val="solid"/>
            <a:round/>
            <a:headEnd len="med" w="med" type="none"/>
            <a:tailEnd len="med" w="med" type="triangle"/>
          </a:ln>
        </p:spPr>
      </p:cxnSp>
      <p:sp>
        <p:nvSpPr>
          <p:cNvPr id="477" name="Google Shape;477;p77"/>
          <p:cNvSpPr txBox="1"/>
          <p:nvPr/>
        </p:nvSpPr>
        <p:spPr>
          <a:xfrm>
            <a:off x="74800" y="4061750"/>
            <a:ext cx="19134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0000"/>
                </a:solidFill>
                <a:latin typeface="Calibri"/>
                <a:ea typeface="Calibri"/>
                <a:cs typeface="Calibri"/>
                <a:sym typeface="Calibri"/>
              </a:rPr>
              <a:t>red</a:t>
            </a:r>
            <a:endParaRPr sz="2200">
              <a:solidFill>
                <a:srgbClr val="FF0000"/>
              </a:solidFill>
              <a:latin typeface="Calibri"/>
              <a:ea typeface="Calibri"/>
              <a:cs typeface="Calibri"/>
              <a:sym typeface="Calibri"/>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6" name="Shape 1436"/>
        <p:cNvGrpSpPr/>
        <p:nvPr/>
      </p:nvGrpSpPr>
      <p:grpSpPr>
        <a:xfrm>
          <a:off x="0" y="0"/>
          <a:ext cx="0" cy="0"/>
          <a:chOff x="0" y="0"/>
          <a:chExt cx="0" cy="0"/>
        </a:xfrm>
      </p:grpSpPr>
      <p:sp>
        <p:nvSpPr>
          <p:cNvPr id="1437" name="Google Shape;1437;p194"/>
          <p:cNvSpPr txBox="1"/>
          <p:nvPr>
            <p:ph type="title"/>
          </p:nvPr>
        </p:nvSpPr>
        <p:spPr>
          <a:xfrm>
            <a:off x="512763" y="2061000"/>
            <a:ext cx="77724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Extra Python Life Hacks</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2" name="Shape 1442"/>
        <p:cNvGrpSpPr/>
        <p:nvPr/>
      </p:nvGrpSpPr>
      <p:grpSpPr>
        <a:xfrm>
          <a:off x="0" y="0"/>
          <a:ext cx="0" cy="0"/>
          <a:chOff x="0" y="0"/>
          <a:chExt cx="0" cy="0"/>
        </a:xfrm>
      </p:grpSpPr>
      <p:sp>
        <p:nvSpPr>
          <p:cNvPr id="1443" name="Google Shape;1443;p19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latin typeface="Calibri"/>
                <a:ea typeface="Calibri"/>
                <a:cs typeface="Calibri"/>
                <a:sym typeface="Calibri"/>
              </a:rPr>
              <a:t>+=</a:t>
            </a:r>
            <a:endParaRPr>
              <a:latin typeface="Calibri"/>
              <a:ea typeface="Calibri"/>
              <a:cs typeface="Calibri"/>
              <a:sym typeface="Calibri"/>
            </a:endParaRPr>
          </a:p>
        </p:txBody>
      </p:sp>
      <p:sp>
        <p:nvSpPr>
          <p:cNvPr id="1444" name="Google Shape;1444;p195"/>
          <p:cNvSpPr txBox="1"/>
          <p:nvPr>
            <p:ph idx="1" type="body"/>
          </p:nvPr>
        </p:nvSpPr>
        <p:spPr>
          <a:xfrm>
            <a:off x="457200" y="1200150"/>
            <a:ext cx="7986000" cy="3054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 sz="3000"/>
              <a:t>This is a shortcut for adding/concatenating onto a variable. Works for strings and numbers.</a:t>
            </a:r>
            <a:endParaRPr sz="3000"/>
          </a:p>
          <a:p>
            <a:pPr indent="0" lvl="0" marL="0" rtl="0" algn="l">
              <a:spcBef>
                <a:spcPts val="640"/>
              </a:spcBef>
              <a:spcAft>
                <a:spcPts val="0"/>
              </a:spcAft>
              <a:buClr>
                <a:schemeClr val="dk1"/>
              </a:buClr>
              <a:buSzPts val="3200"/>
              <a:buNone/>
            </a:pPr>
            <a:r>
              <a:rPr lang="en" sz="3000"/>
              <a:t>Examples:</a:t>
            </a:r>
            <a:endParaRPr sz="3000"/>
          </a:p>
          <a:p>
            <a:pPr indent="0" lvl="2" marL="800100" rtl="0" algn="l">
              <a:spcBef>
                <a:spcPts val="400"/>
              </a:spcBef>
              <a:spcAft>
                <a:spcPts val="0"/>
              </a:spcAft>
              <a:buClr>
                <a:schemeClr val="dk1"/>
              </a:buClr>
              <a:buSzPts val="2000"/>
              <a:buNone/>
            </a:pPr>
            <a:r>
              <a:rPr lang="en" sz="1800">
                <a:latin typeface="Courier New"/>
                <a:ea typeface="Courier New"/>
                <a:cs typeface="Courier New"/>
                <a:sym typeface="Courier New"/>
              </a:rPr>
              <a:t>count = 0</a:t>
            </a:r>
            <a:endParaRPr sz="1800"/>
          </a:p>
          <a:p>
            <a:pPr indent="0" lvl="2" marL="800100" rtl="0" algn="l">
              <a:spcBef>
                <a:spcPts val="400"/>
              </a:spcBef>
              <a:spcAft>
                <a:spcPts val="0"/>
              </a:spcAft>
              <a:buClr>
                <a:schemeClr val="accent1"/>
              </a:buClr>
              <a:buSzPts val="2000"/>
              <a:buNone/>
            </a:pPr>
            <a:r>
              <a:rPr b="1" lang="en" sz="1800">
                <a:solidFill>
                  <a:schemeClr val="accent1"/>
                </a:solidFill>
                <a:latin typeface="Courier New"/>
                <a:ea typeface="Courier New"/>
                <a:cs typeface="Courier New"/>
                <a:sym typeface="Courier New"/>
              </a:rPr>
              <a:t>while</a:t>
            </a:r>
            <a:r>
              <a:rPr lang="en" sz="1800">
                <a:latin typeface="Courier New"/>
                <a:ea typeface="Courier New"/>
                <a:cs typeface="Courier New"/>
                <a:sym typeface="Courier New"/>
              </a:rPr>
              <a:t> count &lt; 100:</a:t>
            </a:r>
            <a:endParaRPr sz="1800"/>
          </a:p>
          <a:p>
            <a:pPr indent="0" lvl="2" marL="800100" rtl="0" algn="l">
              <a:spcBef>
                <a:spcPts val="400"/>
              </a:spcBef>
              <a:spcAft>
                <a:spcPts val="0"/>
              </a:spcAft>
              <a:buClr>
                <a:schemeClr val="dk1"/>
              </a:buClr>
              <a:buSzPts val="2000"/>
              <a:buNone/>
            </a:pPr>
            <a:r>
              <a:rPr lang="en" sz="1800">
                <a:latin typeface="Courier New"/>
                <a:ea typeface="Courier New"/>
                <a:cs typeface="Courier New"/>
                <a:sym typeface="Courier New"/>
              </a:rPr>
              <a:t>    count += 1 </a:t>
            </a:r>
            <a:r>
              <a:rPr i="1" lang="en" sz="1800">
                <a:solidFill>
                  <a:srgbClr val="76923C"/>
                </a:solidFill>
                <a:latin typeface="Courier New"/>
                <a:ea typeface="Courier New"/>
                <a:cs typeface="Courier New"/>
                <a:sym typeface="Courier New"/>
              </a:rPr>
              <a:t>#same as count = count + 1</a:t>
            </a:r>
            <a:endParaRPr sz="1800"/>
          </a:p>
          <a:p>
            <a:pPr indent="0" lvl="2" marL="800100" rtl="0" algn="l">
              <a:spcBef>
                <a:spcPts val="400"/>
              </a:spcBef>
              <a:spcAft>
                <a:spcPts val="0"/>
              </a:spcAft>
              <a:buClr>
                <a:schemeClr val="dk1"/>
              </a:buClr>
              <a:buSzPts val="2000"/>
              <a:buNone/>
            </a:pPr>
            <a:r>
              <a:t/>
            </a:r>
            <a:endParaRPr sz="1800">
              <a:latin typeface="Courier New"/>
              <a:ea typeface="Courier New"/>
              <a:cs typeface="Courier New"/>
              <a:sym typeface="Courier New"/>
            </a:endParaRPr>
          </a:p>
          <a:p>
            <a:pPr indent="0" lvl="2" marL="800100" rtl="0" algn="l">
              <a:spcBef>
                <a:spcPts val="400"/>
              </a:spcBef>
              <a:spcAft>
                <a:spcPts val="0"/>
              </a:spcAft>
              <a:buClr>
                <a:schemeClr val="dk1"/>
              </a:buClr>
              <a:buSzPts val="2000"/>
              <a:buNone/>
            </a:pPr>
            <a:r>
              <a:rPr lang="en" sz="1800">
                <a:latin typeface="Courier New"/>
                <a:ea typeface="Courier New"/>
                <a:cs typeface="Courier New"/>
                <a:sym typeface="Courier New"/>
              </a:rPr>
              <a:t>name = ""</a:t>
            </a:r>
            <a:endParaRPr sz="1800"/>
          </a:p>
          <a:p>
            <a:pPr indent="0" lvl="2" marL="800100" rtl="0" algn="l">
              <a:spcBef>
                <a:spcPts val="400"/>
              </a:spcBef>
              <a:spcAft>
                <a:spcPts val="0"/>
              </a:spcAft>
              <a:buClr>
                <a:schemeClr val="accent1"/>
              </a:buClr>
              <a:buSzPts val="2000"/>
              <a:buNone/>
            </a:pPr>
            <a:r>
              <a:rPr b="1" lang="en" sz="1800">
                <a:solidFill>
                  <a:schemeClr val="accent1"/>
                </a:solidFill>
                <a:latin typeface="Courier New"/>
                <a:ea typeface="Courier New"/>
                <a:cs typeface="Courier New"/>
                <a:sym typeface="Courier New"/>
              </a:rPr>
              <a:t>for</a:t>
            </a:r>
            <a:r>
              <a:rPr lang="en" sz="1800">
                <a:latin typeface="Courier New"/>
                <a:ea typeface="Courier New"/>
                <a:cs typeface="Courier New"/>
                <a:sym typeface="Courier New"/>
              </a:rPr>
              <a:t> c </a:t>
            </a:r>
            <a:r>
              <a:rPr b="1" lang="en" sz="1800">
                <a:solidFill>
                  <a:schemeClr val="accent1"/>
                </a:solidFill>
                <a:latin typeface="Courier New"/>
                <a:ea typeface="Courier New"/>
                <a:cs typeface="Courier New"/>
                <a:sym typeface="Courier New"/>
              </a:rPr>
              <a:t>in</a:t>
            </a:r>
            <a:r>
              <a:rPr lang="en" sz="1800">
                <a:latin typeface="Courier New"/>
                <a:ea typeface="Courier New"/>
                <a:cs typeface="Courier New"/>
                <a:sym typeface="Courier New"/>
              </a:rPr>
              <a:t> "Wilfred"</a:t>
            </a:r>
            <a:endParaRPr sz="1800"/>
          </a:p>
          <a:p>
            <a:pPr indent="0" lvl="2" marL="800100" rtl="0" algn="l">
              <a:spcBef>
                <a:spcPts val="400"/>
              </a:spcBef>
              <a:spcAft>
                <a:spcPts val="0"/>
              </a:spcAft>
              <a:buClr>
                <a:schemeClr val="dk1"/>
              </a:buClr>
              <a:buSzPts val="2000"/>
              <a:buNone/>
            </a:pPr>
            <a:r>
              <a:rPr lang="en" sz="1800">
                <a:latin typeface="Courier New"/>
                <a:ea typeface="Courier New"/>
                <a:cs typeface="Courier New"/>
                <a:sym typeface="Courier New"/>
              </a:rPr>
              <a:t>    name += c </a:t>
            </a:r>
            <a:r>
              <a:rPr i="1" lang="en" sz="1800">
                <a:solidFill>
                  <a:srgbClr val="76923C"/>
                </a:solidFill>
                <a:latin typeface="Courier New"/>
                <a:ea typeface="Courier New"/>
                <a:cs typeface="Courier New"/>
                <a:sym typeface="Courier New"/>
              </a:rPr>
              <a:t>#same as name = name + c</a:t>
            </a:r>
            <a:endParaRPr i="1" sz="1800">
              <a:solidFill>
                <a:srgbClr val="76923C"/>
              </a:solidFill>
              <a:latin typeface="Courier New"/>
              <a:ea typeface="Courier New"/>
              <a:cs typeface="Courier New"/>
              <a:sym typeface="Courier New"/>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9" name="Shape 1449"/>
        <p:cNvGrpSpPr/>
        <p:nvPr/>
      </p:nvGrpSpPr>
      <p:grpSpPr>
        <a:xfrm>
          <a:off x="0" y="0"/>
          <a:ext cx="0" cy="0"/>
          <a:chOff x="0" y="0"/>
          <a:chExt cx="0" cy="0"/>
        </a:xfrm>
      </p:grpSpPr>
      <p:sp>
        <p:nvSpPr>
          <p:cNvPr id="1450" name="Google Shape;1450;p196"/>
          <p:cNvSpPr txBox="1"/>
          <p:nvPr>
            <p:ph type="title"/>
          </p:nvPr>
        </p:nvSpPr>
        <p:spPr>
          <a:xfrm>
            <a:off x="457200" y="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sz="3000"/>
              <a:t>Error handling with try-except</a:t>
            </a:r>
            <a:endParaRPr sz="3000"/>
          </a:p>
        </p:txBody>
      </p:sp>
      <p:sp>
        <p:nvSpPr>
          <p:cNvPr id="1451" name="Google Shape;1451;p196"/>
          <p:cNvSpPr txBox="1"/>
          <p:nvPr>
            <p:ph idx="1" type="body"/>
          </p:nvPr>
        </p:nvSpPr>
        <p:spPr>
          <a:xfrm>
            <a:off x="399850" y="657300"/>
            <a:ext cx="8229600" cy="3828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250"/>
              <a:buNone/>
            </a:pPr>
            <a:r>
              <a:rPr b="1" lang="en" sz="2250"/>
              <a:t>Purpose: </a:t>
            </a:r>
            <a:r>
              <a:rPr lang="en" sz="2250"/>
              <a:t>catch a specific error before it causes the script to terminate, and handle the error in a manner of your choosing.</a:t>
            </a:r>
            <a:endParaRPr/>
          </a:p>
          <a:p>
            <a:pPr indent="0" lvl="0" marL="0" rtl="0" algn="l">
              <a:lnSpc>
                <a:spcPct val="80000"/>
              </a:lnSpc>
              <a:spcBef>
                <a:spcPts val="400"/>
              </a:spcBef>
              <a:spcAft>
                <a:spcPts val="0"/>
              </a:spcAft>
              <a:buClr>
                <a:schemeClr val="dk1"/>
              </a:buClr>
              <a:buSzPts val="2000"/>
              <a:buNone/>
            </a:pPr>
            <a:r>
              <a:t/>
            </a:r>
            <a:endParaRPr sz="600"/>
          </a:p>
          <a:p>
            <a:pPr indent="0" lvl="0" marL="0" rtl="0" algn="l">
              <a:lnSpc>
                <a:spcPct val="80000"/>
              </a:lnSpc>
              <a:spcBef>
                <a:spcPts val="400"/>
              </a:spcBef>
              <a:spcAft>
                <a:spcPts val="0"/>
              </a:spcAft>
              <a:buClr>
                <a:schemeClr val="dk1"/>
              </a:buClr>
              <a:buSzPts val="2000"/>
              <a:buNone/>
            </a:pPr>
            <a:r>
              <a:rPr lang="en" sz="2000"/>
              <a:t>Syntax:</a:t>
            </a:r>
            <a:endParaRPr/>
          </a:p>
          <a:p>
            <a:pPr indent="0" lvl="2" marL="800100" rtl="0" algn="l">
              <a:lnSpc>
                <a:spcPct val="80000"/>
              </a:lnSpc>
              <a:spcBef>
                <a:spcPts val="300"/>
              </a:spcBef>
              <a:spcAft>
                <a:spcPts val="0"/>
              </a:spcAft>
              <a:buClr>
                <a:schemeClr val="accent1"/>
              </a:buClr>
              <a:buSzPts val="1500"/>
              <a:buNone/>
            </a:pPr>
            <a:r>
              <a:rPr b="1" lang="en" sz="1400">
                <a:solidFill>
                  <a:schemeClr val="accent1"/>
                </a:solidFill>
                <a:latin typeface="Courier New"/>
                <a:ea typeface="Courier New"/>
                <a:cs typeface="Courier New"/>
                <a:sym typeface="Courier New"/>
              </a:rPr>
              <a:t>try</a:t>
            </a:r>
            <a:r>
              <a:rPr lang="en" sz="1400">
                <a:latin typeface="Courier New"/>
                <a:ea typeface="Courier New"/>
                <a:cs typeface="Courier New"/>
                <a:sym typeface="Courier New"/>
              </a:rPr>
              <a:t>:</a:t>
            </a:r>
            <a:endParaRPr sz="1400"/>
          </a:p>
          <a:p>
            <a:pPr indent="0" lvl="2" marL="800100" rtl="0" algn="l">
              <a:lnSpc>
                <a:spcPct val="80000"/>
              </a:lnSpc>
              <a:spcBef>
                <a:spcPts val="300"/>
              </a:spcBef>
              <a:spcAft>
                <a:spcPts val="0"/>
              </a:spcAft>
              <a:buClr>
                <a:schemeClr val="dk1"/>
              </a:buClr>
              <a:buSzPts val="1500"/>
              <a:buNone/>
            </a:pPr>
            <a:r>
              <a:rPr lang="en" sz="1400">
                <a:latin typeface="Courier New"/>
                <a:ea typeface="Courier New"/>
                <a:cs typeface="Courier New"/>
                <a:sym typeface="Courier New"/>
              </a:rPr>
              <a:t>    </a:t>
            </a:r>
            <a:r>
              <a:rPr i="1" lang="en" sz="1400">
                <a:latin typeface="Courier New"/>
                <a:ea typeface="Courier New"/>
                <a:cs typeface="Courier New"/>
                <a:sym typeface="Courier New"/>
              </a:rPr>
              <a:t>...some code here...</a:t>
            </a:r>
            <a:endParaRPr sz="1400"/>
          </a:p>
          <a:p>
            <a:pPr indent="0" lvl="2" marL="800100" rtl="0" algn="l">
              <a:lnSpc>
                <a:spcPct val="80000"/>
              </a:lnSpc>
              <a:spcBef>
                <a:spcPts val="300"/>
              </a:spcBef>
              <a:spcAft>
                <a:spcPts val="0"/>
              </a:spcAft>
              <a:buClr>
                <a:schemeClr val="dk1"/>
              </a:buClr>
              <a:buSzPts val="1500"/>
              <a:buNone/>
            </a:pPr>
            <a:r>
              <a:rPr i="1" lang="en" sz="1400">
                <a:latin typeface="Courier New"/>
                <a:ea typeface="Courier New"/>
                <a:cs typeface="Courier New"/>
                <a:sym typeface="Courier New"/>
              </a:rPr>
              <a:t>    ...that might create an error...</a:t>
            </a:r>
            <a:endParaRPr sz="1400"/>
          </a:p>
          <a:p>
            <a:pPr indent="0" lvl="2" marL="800100" rtl="0" algn="l">
              <a:lnSpc>
                <a:spcPct val="80000"/>
              </a:lnSpc>
              <a:spcBef>
                <a:spcPts val="300"/>
              </a:spcBef>
              <a:spcAft>
                <a:spcPts val="0"/>
              </a:spcAft>
              <a:buClr>
                <a:schemeClr val="accent1"/>
              </a:buClr>
              <a:buSzPts val="1500"/>
              <a:buNone/>
            </a:pPr>
            <a:r>
              <a:rPr b="1" lang="en" sz="1400">
                <a:solidFill>
                  <a:schemeClr val="accent1"/>
                </a:solidFill>
                <a:latin typeface="Courier New"/>
                <a:ea typeface="Courier New"/>
                <a:cs typeface="Courier New"/>
                <a:sym typeface="Courier New"/>
              </a:rPr>
              <a:t>except</a:t>
            </a:r>
            <a:r>
              <a:rPr lang="en" sz="1400">
                <a:latin typeface="Courier New"/>
                <a:ea typeface="Courier New"/>
                <a:cs typeface="Courier New"/>
                <a:sym typeface="Courier New"/>
              </a:rPr>
              <a:t> ErrorName:</a:t>
            </a:r>
            <a:endParaRPr sz="1400"/>
          </a:p>
          <a:p>
            <a:pPr indent="0" lvl="2" marL="800100" rtl="0" algn="l">
              <a:lnSpc>
                <a:spcPct val="80000"/>
              </a:lnSpc>
              <a:spcBef>
                <a:spcPts val="300"/>
              </a:spcBef>
              <a:spcAft>
                <a:spcPts val="0"/>
              </a:spcAft>
              <a:buClr>
                <a:schemeClr val="dk1"/>
              </a:buClr>
              <a:buSzPts val="1500"/>
              <a:buNone/>
            </a:pPr>
            <a:r>
              <a:rPr lang="en" sz="1400">
                <a:latin typeface="Courier New"/>
                <a:ea typeface="Courier New"/>
                <a:cs typeface="Courier New"/>
                <a:sym typeface="Courier New"/>
              </a:rPr>
              <a:t>    </a:t>
            </a:r>
            <a:r>
              <a:rPr i="1" lang="en" sz="1400">
                <a:latin typeface="Courier New"/>
                <a:ea typeface="Courier New"/>
                <a:cs typeface="Courier New"/>
                <a:sym typeface="Courier New"/>
              </a:rPr>
              <a:t>...code to execute if error occurs...</a:t>
            </a:r>
            <a:endParaRPr sz="1400"/>
          </a:p>
          <a:p>
            <a:pPr indent="0" lvl="2" marL="800100" rtl="0" algn="l">
              <a:lnSpc>
                <a:spcPct val="80000"/>
              </a:lnSpc>
              <a:spcBef>
                <a:spcPts val="300"/>
              </a:spcBef>
              <a:spcAft>
                <a:spcPts val="0"/>
              </a:spcAft>
              <a:buClr>
                <a:schemeClr val="accent1"/>
              </a:buClr>
              <a:buSzPts val="1500"/>
              <a:buNone/>
            </a:pPr>
            <a:r>
              <a:rPr b="1" lang="en" sz="1400">
                <a:solidFill>
                  <a:schemeClr val="accent1"/>
                </a:solidFill>
                <a:latin typeface="Courier New"/>
                <a:ea typeface="Courier New"/>
                <a:cs typeface="Courier New"/>
                <a:sym typeface="Courier New"/>
              </a:rPr>
              <a:t>else</a:t>
            </a:r>
            <a:r>
              <a:rPr lang="en" sz="1400">
                <a:latin typeface="Courier New"/>
                <a:ea typeface="Courier New"/>
                <a:cs typeface="Courier New"/>
                <a:sym typeface="Courier New"/>
              </a:rPr>
              <a:t>:</a:t>
            </a:r>
            <a:endParaRPr sz="1400"/>
          </a:p>
          <a:p>
            <a:pPr indent="0" lvl="2" marL="800100" rtl="0" algn="l">
              <a:lnSpc>
                <a:spcPct val="80000"/>
              </a:lnSpc>
              <a:spcBef>
                <a:spcPts val="300"/>
              </a:spcBef>
              <a:spcAft>
                <a:spcPts val="0"/>
              </a:spcAft>
              <a:buClr>
                <a:schemeClr val="dk1"/>
              </a:buClr>
              <a:buSzPts val="1500"/>
              <a:buNone/>
            </a:pPr>
            <a:r>
              <a:rPr lang="en" sz="1400">
                <a:latin typeface="Courier New"/>
                <a:ea typeface="Courier New"/>
                <a:cs typeface="Courier New"/>
                <a:sym typeface="Courier New"/>
              </a:rPr>
              <a:t>    </a:t>
            </a:r>
            <a:r>
              <a:rPr i="1" lang="en" sz="1400">
                <a:latin typeface="Courier New"/>
                <a:ea typeface="Courier New"/>
                <a:cs typeface="Courier New"/>
                <a:sym typeface="Courier New"/>
              </a:rPr>
              <a:t>...(optional) code to execute if no error...</a:t>
            </a:r>
            <a:endParaRPr sz="1400"/>
          </a:p>
          <a:p>
            <a:pPr indent="0" lvl="0" marL="0" rtl="0" algn="l">
              <a:lnSpc>
                <a:spcPct val="80000"/>
              </a:lnSpc>
              <a:spcBef>
                <a:spcPts val="400"/>
              </a:spcBef>
              <a:spcAft>
                <a:spcPts val="0"/>
              </a:spcAft>
              <a:buClr>
                <a:schemeClr val="dk1"/>
              </a:buClr>
              <a:buSzPts val="2000"/>
              <a:buNone/>
            </a:pPr>
            <a:r>
              <a:t/>
            </a:r>
            <a:endParaRPr sz="1000"/>
          </a:p>
          <a:p>
            <a:pPr indent="0" lvl="0" marL="0" rtl="0" algn="l">
              <a:lnSpc>
                <a:spcPct val="80000"/>
              </a:lnSpc>
              <a:spcBef>
                <a:spcPts val="400"/>
              </a:spcBef>
              <a:spcAft>
                <a:spcPts val="0"/>
              </a:spcAft>
              <a:buClr>
                <a:schemeClr val="dk1"/>
              </a:buClr>
              <a:buSzPts val="2000"/>
              <a:buNone/>
            </a:pPr>
            <a:r>
              <a:rPr lang="en" sz="2000"/>
              <a:t>Example:</a:t>
            </a:r>
            <a:endParaRPr/>
          </a:p>
          <a:p>
            <a:pPr indent="0" lvl="2" marL="800100" rtl="0" algn="l">
              <a:lnSpc>
                <a:spcPct val="80000"/>
              </a:lnSpc>
              <a:spcBef>
                <a:spcPts val="300"/>
              </a:spcBef>
              <a:spcAft>
                <a:spcPts val="0"/>
              </a:spcAft>
              <a:buClr>
                <a:schemeClr val="dk1"/>
              </a:buClr>
              <a:buSzPts val="1500"/>
              <a:buNone/>
            </a:pPr>
            <a:r>
              <a:rPr lang="en" sz="1400">
                <a:latin typeface="Courier New"/>
                <a:ea typeface="Courier New"/>
                <a:cs typeface="Courier New"/>
                <a:sym typeface="Courier New"/>
              </a:rPr>
              <a:t>try:</a:t>
            </a:r>
            <a:endParaRPr sz="1400"/>
          </a:p>
          <a:p>
            <a:pPr indent="0" lvl="2" marL="800100" rtl="0" algn="l">
              <a:lnSpc>
                <a:spcPct val="80000"/>
              </a:lnSpc>
              <a:spcBef>
                <a:spcPts val="300"/>
              </a:spcBef>
              <a:spcAft>
                <a:spcPts val="0"/>
              </a:spcAft>
              <a:buClr>
                <a:schemeClr val="dk1"/>
              </a:buClr>
              <a:buSzPts val="1500"/>
              <a:buNone/>
            </a:pPr>
            <a:r>
              <a:rPr lang="en" sz="1400">
                <a:latin typeface="Courier New"/>
                <a:ea typeface="Courier New"/>
                <a:cs typeface="Courier New"/>
                <a:sym typeface="Courier New"/>
              </a:rPr>
              <a:t>    inFile = open(fileName, 'r')</a:t>
            </a:r>
            <a:endParaRPr sz="1400"/>
          </a:p>
          <a:p>
            <a:pPr indent="0" lvl="2" marL="800100" rtl="0" algn="l">
              <a:lnSpc>
                <a:spcPct val="80000"/>
              </a:lnSpc>
              <a:spcBef>
                <a:spcPts val="300"/>
              </a:spcBef>
              <a:spcAft>
                <a:spcPts val="0"/>
              </a:spcAft>
              <a:buClr>
                <a:schemeClr val="dk1"/>
              </a:buClr>
              <a:buSzPts val="1500"/>
              <a:buNone/>
            </a:pPr>
            <a:r>
              <a:rPr lang="en" sz="1400">
                <a:latin typeface="Courier New"/>
                <a:ea typeface="Courier New"/>
                <a:cs typeface="Courier New"/>
                <a:sym typeface="Courier New"/>
              </a:rPr>
              <a:t>except IOError:</a:t>
            </a:r>
            <a:endParaRPr sz="1400"/>
          </a:p>
          <a:p>
            <a:pPr indent="0" lvl="2" marL="800100" rtl="0" algn="l">
              <a:lnSpc>
                <a:spcPct val="80000"/>
              </a:lnSpc>
              <a:spcBef>
                <a:spcPts val="300"/>
              </a:spcBef>
              <a:spcAft>
                <a:spcPts val="0"/>
              </a:spcAft>
              <a:buClr>
                <a:schemeClr val="dk1"/>
              </a:buClr>
              <a:buSzPts val="1500"/>
              <a:buNone/>
            </a:pPr>
            <a:r>
              <a:rPr lang="en" sz="1400">
                <a:latin typeface="Courier New"/>
                <a:ea typeface="Courier New"/>
                <a:cs typeface="Courier New"/>
                <a:sym typeface="Courier New"/>
              </a:rPr>
              <a:t>    print "Error: could not open", fileName, "--exiting."</a:t>
            </a:r>
            <a:endParaRPr sz="1400"/>
          </a:p>
          <a:p>
            <a:pPr indent="0" lvl="2" marL="800100" rtl="0" algn="l">
              <a:lnSpc>
                <a:spcPct val="80000"/>
              </a:lnSpc>
              <a:spcBef>
                <a:spcPts val="300"/>
              </a:spcBef>
              <a:spcAft>
                <a:spcPts val="0"/>
              </a:spcAft>
              <a:buClr>
                <a:schemeClr val="dk1"/>
              </a:buClr>
              <a:buSzPts val="1500"/>
              <a:buNone/>
            </a:pPr>
            <a:r>
              <a:rPr lang="en" sz="1400">
                <a:latin typeface="Courier New"/>
                <a:ea typeface="Courier New"/>
                <a:cs typeface="Courier New"/>
                <a:sym typeface="Courier New"/>
              </a:rPr>
              <a:t>    sys.exit()</a:t>
            </a:r>
            <a:endParaRPr sz="1400"/>
          </a:p>
          <a:p>
            <a:pPr indent="0" lvl="2" marL="800100" rtl="0" algn="l">
              <a:lnSpc>
                <a:spcPct val="80000"/>
              </a:lnSpc>
              <a:spcBef>
                <a:spcPts val="300"/>
              </a:spcBef>
              <a:spcAft>
                <a:spcPts val="0"/>
              </a:spcAft>
              <a:buClr>
                <a:schemeClr val="dk1"/>
              </a:buClr>
              <a:buSzPts val="1500"/>
              <a:buNone/>
            </a:pPr>
            <a:r>
              <a:rPr lang="en" sz="1400">
                <a:latin typeface="Courier New"/>
                <a:ea typeface="Courier New"/>
                <a:cs typeface="Courier New"/>
                <a:sym typeface="Courier New"/>
              </a:rPr>
              <a:t>for line in inFile:</a:t>
            </a:r>
            <a:endParaRPr sz="1400"/>
          </a:p>
          <a:p>
            <a:pPr indent="0" lvl="2" marL="800100" rtl="0" algn="l">
              <a:lnSpc>
                <a:spcPct val="80000"/>
              </a:lnSpc>
              <a:spcBef>
                <a:spcPts val="300"/>
              </a:spcBef>
              <a:spcAft>
                <a:spcPts val="0"/>
              </a:spcAft>
              <a:buClr>
                <a:schemeClr val="dk1"/>
              </a:buClr>
              <a:buSzPts val="1500"/>
              <a:buNone/>
            </a:pPr>
            <a:r>
              <a:rPr lang="en" sz="1400">
                <a:latin typeface="Courier New"/>
                <a:ea typeface="Courier New"/>
                <a:cs typeface="Courier New"/>
                <a:sym typeface="Courier New"/>
              </a:rPr>
              <a:t>...</a:t>
            </a:r>
            <a:endParaRPr sz="1400"/>
          </a:p>
          <a:p>
            <a:pPr indent="0" lvl="2" marL="800100" rtl="0" algn="l">
              <a:lnSpc>
                <a:spcPct val="80000"/>
              </a:lnSpc>
              <a:spcBef>
                <a:spcPts val="300"/>
              </a:spcBef>
              <a:spcAft>
                <a:spcPts val="0"/>
              </a:spcAft>
              <a:buClr>
                <a:schemeClr val="dk1"/>
              </a:buClr>
              <a:buSzPts val="1500"/>
              <a:buNone/>
            </a:pPr>
            <a:r>
              <a:t/>
            </a:r>
            <a:endParaRPr sz="1400">
              <a:latin typeface="Courier New"/>
              <a:ea typeface="Courier New"/>
              <a:cs typeface="Courier New"/>
              <a:sym typeface="Courier New"/>
            </a:endParaRPr>
          </a:p>
        </p:txBody>
      </p:sp>
      <p:sp>
        <p:nvSpPr>
          <p:cNvPr id="1452" name="Google Shape;1452;p196"/>
          <p:cNvSpPr txBox="1"/>
          <p:nvPr/>
        </p:nvSpPr>
        <p:spPr>
          <a:xfrm>
            <a:off x="6450725" y="2124252"/>
            <a:ext cx="24384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You must provide the specific name of the error type (e.g. </a:t>
            </a:r>
            <a:r>
              <a:rPr lang="en" sz="1100">
                <a:solidFill>
                  <a:schemeClr val="dk1"/>
                </a:solidFill>
                <a:latin typeface="Courier New"/>
                <a:ea typeface="Courier New"/>
                <a:cs typeface="Courier New"/>
                <a:sym typeface="Courier New"/>
              </a:rPr>
              <a:t>TypeError, ValueError, IOError</a:t>
            </a:r>
            <a:r>
              <a:rPr lang="en" sz="1200">
                <a:solidFill>
                  <a:schemeClr val="dk1"/>
                </a:solidFill>
                <a:latin typeface="Calibri"/>
                <a:ea typeface="Calibri"/>
                <a:cs typeface="Calibri"/>
                <a:sym typeface="Calibri"/>
              </a:rPr>
              <a:t>, etc)</a:t>
            </a:r>
            <a:endParaRPr sz="1200">
              <a:solidFill>
                <a:schemeClr val="dk1"/>
              </a:solidFill>
              <a:latin typeface="Calibri"/>
              <a:ea typeface="Calibri"/>
              <a:cs typeface="Calibri"/>
              <a:sym typeface="Calibri"/>
            </a:endParaRPr>
          </a:p>
        </p:txBody>
      </p:sp>
      <p:cxnSp>
        <p:nvCxnSpPr>
          <p:cNvPr id="1453" name="Google Shape;1453;p196"/>
          <p:cNvCxnSpPr/>
          <p:nvPr/>
        </p:nvCxnSpPr>
        <p:spPr>
          <a:xfrm rot="10800000">
            <a:off x="3186850" y="2431375"/>
            <a:ext cx="3200400" cy="0"/>
          </a:xfrm>
          <a:prstGeom prst="straightConnector1">
            <a:avLst/>
          </a:prstGeom>
          <a:noFill/>
          <a:ln cap="flat" cmpd="sng" w="12700">
            <a:solidFill>
              <a:srgbClr val="4A7DBA"/>
            </a:solidFill>
            <a:prstDash val="solid"/>
            <a:round/>
            <a:headEnd len="sm" w="sm" type="none"/>
            <a:tailEnd len="med" w="med" type="triangle"/>
          </a:ln>
        </p:spPr>
      </p:cxnSp>
      <p:sp>
        <p:nvSpPr>
          <p:cNvPr id="1454" name="Google Shape;1454;p196"/>
          <p:cNvSpPr txBox="1"/>
          <p:nvPr/>
        </p:nvSpPr>
        <p:spPr>
          <a:xfrm>
            <a:off x="5705725" y="3302625"/>
            <a:ext cx="3049500" cy="48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You can do anything you want in the except block; you do not have to exit. However, in general it's good form to at least print some kind of message/warning.</a:t>
            </a:r>
            <a:endParaRPr sz="1200">
              <a:solidFill>
                <a:schemeClr val="dk1"/>
              </a:solidFill>
              <a:latin typeface="Calibri"/>
              <a:ea typeface="Calibri"/>
              <a:cs typeface="Calibri"/>
              <a:sym typeface="Calibri"/>
            </a:endParaRPr>
          </a:p>
        </p:txBody>
      </p:sp>
      <p:cxnSp>
        <p:nvCxnSpPr>
          <p:cNvPr id="1455" name="Google Shape;1455;p196"/>
          <p:cNvCxnSpPr/>
          <p:nvPr/>
        </p:nvCxnSpPr>
        <p:spPr>
          <a:xfrm flipH="1">
            <a:off x="4422525" y="3991750"/>
            <a:ext cx="1327800" cy="220800"/>
          </a:xfrm>
          <a:prstGeom prst="straightConnector1">
            <a:avLst/>
          </a:prstGeom>
          <a:noFill/>
          <a:ln cap="flat" cmpd="sng" w="12700">
            <a:solidFill>
              <a:srgbClr val="4A7DBA"/>
            </a:solidFill>
            <a:prstDash val="solid"/>
            <a:round/>
            <a:headEnd len="sm" w="sm" type="none"/>
            <a:tailEnd len="med" w="med" type="triangle"/>
          </a:ln>
        </p:spPr>
      </p:cxn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0" name="Shape 1460"/>
        <p:cNvGrpSpPr/>
        <p:nvPr/>
      </p:nvGrpSpPr>
      <p:grpSpPr>
        <a:xfrm>
          <a:off x="0" y="0"/>
          <a:ext cx="0" cy="0"/>
          <a:chOff x="0" y="0"/>
          <a:chExt cx="0" cy="0"/>
        </a:xfrm>
      </p:grpSpPr>
      <p:sp>
        <p:nvSpPr>
          <p:cNvPr id="1461" name="Google Shape;1461;p197"/>
          <p:cNvSpPr txBox="1"/>
          <p:nvPr>
            <p:ph type="title"/>
          </p:nvPr>
        </p:nvSpPr>
        <p:spPr>
          <a:xfrm>
            <a:off x="457200" y="12952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sz="3000"/>
              <a:t>A whole world of built-in functions</a:t>
            </a:r>
            <a:endParaRPr sz="3000"/>
          </a:p>
        </p:txBody>
      </p:sp>
      <p:sp>
        <p:nvSpPr>
          <p:cNvPr id="1462" name="Google Shape;1462;p197"/>
          <p:cNvSpPr txBox="1"/>
          <p:nvPr>
            <p:ph idx="1" type="body"/>
          </p:nvPr>
        </p:nvSpPr>
        <p:spPr>
          <a:xfrm>
            <a:off x="412600" y="80440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 sz="2480"/>
              <a:t>There's tons of stuff I didn't get a chance to tell you about</a:t>
            </a:r>
            <a:endParaRPr/>
          </a:p>
          <a:p>
            <a:pPr indent="-342900" lvl="0" marL="342900" rtl="0" algn="l">
              <a:lnSpc>
                <a:spcPct val="80000"/>
              </a:lnSpc>
              <a:spcBef>
                <a:spcPts val="1096"/>
              </a:spcBef>
              <a:spcAft>
                <a:spcPts val="0"/>
              </a:spcAft>
              <a:buClr>
                <a:schemeClr val="dk1"/>
              </a:buClr>
              <a:buSzPts val="2480"/>
              <a:buChar char="•"/>
            </a:pPr>
            <a:r>
              <a:rPr lang="en" sz="2480"/>
              <a:t>In particular, there are several functions out that that automatically do things I made you do manually (sorry! It's for the sake of learning!)</a:t>
            </a:r>
            <a:endParaRPr/>
          </a:p>
          <a:p>
            <a:pPr indent="-285750" lvl="1" marL="742950" rtl="0" algn="l">
              <a:lnSpc>
                <a:spcPct val="80000"/>
              </a:lnSpc>
              <a:spcBef>
                <a:spcPts val="1034"/>
              </a:spcBef>
              <a:spcAft>
                <a:spcPts val="0"/>
              </a:spcAft>
              <a:buClr>
                <a:schemeClr val="dk1"/>
              </a:buClr>
              <a:buSzPts val="2170"/>
              <a:buChar char="–"/>
            </a:pPr>
            <a:r>
              <a:rPr lang="en" sz="2170"/>
              <a:t>String functions: </a:t>
            </a:r>
            <a:r>
              <a:rPr lang="en" sz="2015" u="sng">
                <a:solidFill>
                  <a:schemeClr val="hlink"/>
                </a:solidFill>
                <a:hlinkClick r:id="rId3"/>
              </a:rPr>
              <a:t>https://docs.python.org/2/library/stdtypes.html#string-methods</a:t>
            </a:r>
            <a:endParaRPr sz="2015"/>
          </a:p>
          <a:p>
            <a:pPr indent="-228600" lvl="2" marL="1143000" rtl="0" algn="l">
              <a:lnSpc>
                <a:spcPct val="80000"/>
              </a:lnSpc>
              <a:spcBef>
                <a:spcPts val="972"/>
              </a:spcBef>
              <a:spcAft>
                <a:spcPts val="0"/>
              </a:spcAft>
              <a:buClr>
                <a:schemeClr val="dk1"/>
              </a:buClr>
              <a:buSzPts val="1860"/>
              <a:buChar char="•"/>
            </a:pPr>
            <a:r>
              <a:rPr lang="en" sz="1860">
                <a:latin typeface="Courier New"/>
                <a:ea typeface="Courier New"/>
                <a:cs typeface="Courier New"/>
                <a:sym typeface="Courier New"/>
              </a:rPr>
              <a:t>string.count()</a:t>
            </a:r>
            <a:endParaRPr/>
          </a:p>
          <a:p>
            <a:pPr indent="-228600" lvl="2" marL="1143000" rtl="0" algn="l">
              <a:lnSpc>
                <a:spcPct val="80000"/>
              </a:lnSpc>
              <a:spcBef>
                <a:spcPts val="972"/>
              </a:spcBef>
              <a:spcAft>
                <a:spcPts val="0"/>
              </a:spcAft>
              <a:buClr>
                <a:schemeClr val="dk1"/>
              </a:buClr>
              <a:buSzPts val="1860"/>
              <a:buChar char="•"/>
            </a:pPr>
            <a:r>
              <a:rPr lang="en" sz="1860">
                <a:latin typeface="Courier New"/>
                <a:ea typeface="Courier New"/>
                <a:cs typeface="Courier New"/>
                <a:sym typeface="Courier New"/>
              </a:rPr>
              <a:t>string.upper() / string.lower()</a:t>
            </a:r>
            <a:endParaRPr/>
          </a:p>
          <a:p>
            <a:pPr indent="-228600" lvl="2" marL="1143000" rtl="0" algn="l">
              <a:lnSpc>
                <a:spcPct val="80000"/>
              </a:lnSpc>
              <a:spcBef>
                <a:spcPts val="972"/>
              </a:spcBef>
              <a:spcAft>
                <a:spcPts val="0"/>
              </a:spcAft>
              <a:buClr>
                <a:schemeClr val="dk1"/>
              </a:buClr>
              <a:buSzPts val="1860"/>
              <a:buChar char="•"/>
            </a:pPr>
            <a:r>
              <a:rPr lang="en" sz="1860">
                <a:latin typeface="Courier New"/>
                <a:ea typeface="Courier New"/>
                <a:cs typeface="Courier New"/>
                <a:sym typeface="Courier New"/>
              </a:rPr>
              <a:t>string.find()</a:t>
            </a:r>
            <a:endParaRPr/>
          </a:p>
          <a:p>
            <a:pPr indent="-228600" lvl="2" marL="1143000" rtl="0" algn="l">
              <a:lnSpc>
                <a:spcPct val="80000"/>
              </a:lnSpc>
              <a:spcBef>
                <a:spcPts val="972"/>
              </a:spcBef>
              <a:spcAft>
                <a:spcPts val="0"/>
              </a:spcAft>
              <a:buClr>
                <a:schemeClr val="dk1"/>
              </a:buClr>
              <a:buSzPts val="1860"/>
              <a:buChar char="•"/>
            </a:pPr>
            <a:r>
              <a:rPr lang="en" sz="1860">
                <a:latin typeface="Courier New"/>
                <a:ea typeface="Courier New"/>
                <a:cs typeface="Courier New"/>
                <a:sym typeface="Courier New"/>
              </a:rPr>
              <a:t>string.join()</a:t>
            </a:r>
            <a:endParaRPr/>
          </a:p>
          <a:p>
            <a:pPr indent="-285750" lvl="1" marL="742950" rtl="0" algn="l">
              <a:lnSpc>
                <a:spcPct val="80000"/>
              </a:lnSpc>
              <a:spcBef>
                <a:spcPts val="1034"/>
              </a:spcBef>
              <a:spcAft>
                <a:spcPts val="0"/>
              </a:spcAft>
              <a:buClr>
                <a:schemeClr val="dk1"/>
              </a:buClr>
              <a:buSzPts val="2170"/>
              <a:buChar char="–"/>
            </a:pPr>
            <a:r>
              <a:rPr lang="en" sz="2170">
                <a:latin typeface="Courier New"/>
                <a:ea typeface="Courier New"/>
                <a:cs typeface="Courier New"/>
                <a:sym typeface="Courier New"/>
              </a:rPr>
              <a:t>random.choice()</a:t>
            </a:r>
            <a:endParaRPr/>
          </a:p>
          <a:p>
            <a:pPr indent="-285750" lvl="1" marL="742950" rtl="0" algn="l">
              <a:lnSpc>
                <a:spcPct val="80000"/>
              </a:lnSpc>
              <a:spcBef>
                <a:spcPts val="1034"/>
              </a:spcBef>
              <a:spcAft>
                <a:spcPts val="0"/>
              </a:spcAft>
              <a:buClr>
                <a:schemeClr val="dk1"/>
              </a:buClr>
              <a:buSzPts val="2170"/>
              <a:buChar char="–"/>
            </a:pPr>
            <a:r>
              <a:rPr lang="en" sz="2170"/>
              <a:t>many more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7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Problem 1</a:t>
            </a:r>
            <a:endParaRPr/>
          </a:p>
        </p:txBody>
      </p:sp>
      <p:sp>
        <p:nvSpPr>
          <p:cNvPr id="483" name="Google Shape;483;p78"/>
          <p:cNvSpPr txBox="1"/>
          <p:nvPr>
            <p:ph idx="1" type="body"/>
          </p:nvPr>
        </p:nvSpPr>
        <p:spPr>
          <a:xfrm>
            <a:off x="74800" y="1200150"/>
            <a:ext cx="5126100" cy="3000900"/>
          </a:xfrm>
          <a:prstGeom prst="rect">
            <a:avLst/>
          </a:prstGeom>
          <a:ln cap="flat" cmpd="sng" w="9525">
            <a:solidFill>
              <a:srgbClr val="4A86E8"/>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1 </a:t>
            </a:r>
            <a:r>
              <a:rPr lang="en" sz="2400">
                <a:latin typeface="Courier New"/>
                <a:ea typeface="Courier New"/>
                <a:cs typeface="Courier New"/>
                <a:sym typeface="Courier New"/>
              </a:rPr>
              <a:t># fruit dictionary</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2 </a:t>
            </a:r>
            <a:r>
              <a:rPr lang="en" sz="2400">
                <a:latin typeface="Courier New"/>
                <a:ea typeface="Courier New"/>
                <a:cs typeface="Courier New"/>
                <a:sym typeface="Courier New"/>
              </a:rPr>
              <a:t>fruits = {"apple":"red",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3 </a:t>
            </a:r>
            <a:r>
              <a:rPr lang="en" sz="2400">
                <a:latin typeface="Courier New"/>
                <a:ea typeface="Courier New"/>
                <a:cs typeface="Courier New"/>
                <a:sym typeface="Courier New"/>
              </a:rPr>
              <a:t>"banana":"yellow",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4 </a:t>
            </a:r>
            <a:r>
              <a:rPr lang="en" sz="2400">
                <a:latin typeface="Courier New"/>
                <a:ea typeface="Courier New"/>
                <a:cs typeface="Courier New"/>
                <a:sym typeface="Courier New"/>
              </a:rPr>
              <a:t>"grape":"purple"}</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5</a:t>
            </a:r>
            <a:endParaRPr sz="2400">
              <a:solidFill>
                <a:srgbClr val="7F7F7F"/>
              </a:solidFill>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6 </a:t>
            </a:r>
            <a:r>
              <a:rPr lang="en" sz="2400">
                <a:latin typeface="Courier New"/>
                <a:ea typeface="Courier New"/>
                <a:cs typeface="Courier New"/>
                <a:sym typeface="Courier New"/>
              </a:rPr>
              <a:t>for key in fruits:</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7	</a:t>
            </a:r>
            <a:r>
              <a:rPr lang="en" sz="2400">
                <a:latin typeface="Courier New"/>
                <a:ea typeface="Courier New"/>
                <a:cs typeface="Courier New"/>
                <a:sym typeface="Courier New"/>
              </a:rPr>
              <a:t>	print (fruits[key])</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p:txBody>
      </p:sp>
      <p:sp>
        <p:nvSpPr>
          <p:cNvPr id="484" name="Google Shape;484;p78"/>
          <p:cNvSpPr/>
          <p:nvPr/>
        </p:nvSpPr>
        <p:spPr>
          <a:xfrm>
            <a:off x="5537225" y="1262000"/>
            <a:ext cx="3379200" cy="333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5" name="Google Shape;485;p78"/>
          <p:cNvGraphicFramePr/>
          <p:nvPr/>
        </p:nvGraphicFramePr>
        <p:xfrm>
          <a:off x="6208168" y="1742400"/>
          <a:ext cx="3000000" cy="3000000"/>
        </p:xfrm>
        <a:graphic>
          <a:graphicData uri="http://schemas.openxmlformats.org/drawingml/2006/table">
            <a:tbl>
              <a:tblPr>
                <a:noFill/>
                <a:tableStyleId>{672B8F18-3F01-49B1-9AA1-2A2269C96F73}</a:tableStyleId>
              </a:tblPr>
              <a:tblGrid>
                <a:gridCol w="1124000"/>
                <a:gridCol w="1124000"/>
              </a:tblGrid>
              <a:tr h="293125">
                <a:tc>
                  <a:txBody>
                    <a:bodyPr/>
                    <a:lstStyle/>
                    <a:p>
                      <a:pPr indent="0" lvl="0" marL="0" rtl="0" algn="l">
                        <a:spcBef>
                          <a:spcPts val="0"/>
                        </a:spcBef>
                        <a:spcAft>
                          <a:spcPts val="0"/>
                        </a:spcAft>
                        <a:buNone/>
                      </a:pPr>
                      <a:r>
                        <a:rPr b="1" lang="en" sz="1200"/>
                        <a:t>key</a:t>
                      </a:r>
                      <a:endParaRPr b="1" sz="1200"/>
                    </a:p>
                  </a:txBody>
                  <a:tcPr marT="91425" marB="91425" marR="91425" marL="91425"/>
                </a:tc>
                <a:tc>
                  <a:txBody>
                    <a:bodyPr/>
                    <a:lstStyle/>
                    <a:p>
                      <a:pPr indent="0" lvl="0" marL="0" rtl="0" algn="l">
                        <a:spcBef>
                          <a:spcPts val="0"/>
                        </a:spcBef>
                        <a:spcAft>
                          <a:spcPts val="0"/>
                        </a:spcAft>
                        <a:buNone/>
                      </a:pPr>
                      <a:r>
                        <a:rPr b="1" lang="en" sz="1200"/>
                        <a:t>value</a:t>
                      </a:r>
                      <a:endParaRPr b="1" sz="1200"/>
                    </a:p>
                  </a:txBody>
                  <a:tcPr marT="91425" marB="91425" marR="91425" marL="91425"/>
                </a:tc>
              </a:tr>
              <a:tr h="293125">
                <a:tc>
                  <a:txBody>
                    <a:bodyPr/>
                    <a:lstStyle/>
                    <a:p>
                      <a:pPr indent="0" lvl="0" marL="0" rtl="0" algn="l">
                        <a:spcBef>
                          <a:spcPts val="0"/>
                        </a:spcBef>
                        <a:spcAft>
                          <a:spcPts val="0"/>
                        </a:spcAft>
                        <a:buNone/>
                      </a:pPr>
                      <a:r>
                        <a:rPr lang="en" sz="1200"/>
                        <a:t>apple</a:t>
                      </a:r>
                      <a:endParaRPr sz="1200"/>
                    </a:p>
                  </a:txBody>
                  <a:tcPr marT="91425" marB="91425" marR="91425" marL="91425"/>
                </a:tc>
                <a:tc>
                  <a:txBody>
                    <a:bodyPr/>
                    <a:lstStyle/>
                    <a:p>
                      <a:pPr indent="0" lvl="0" marL="0" rtl="0" algn="l">
                        <a:spcBef>
                          <a:spcPts val="0"/>
                        </a:spcBef>
                        <a:spcAft>
                          <a:spcPts val="0"/>
                        </a:spcAft>
                        <a:buNone/>
                      </a:pPr>
                      <a:r>
                        <a:rPr lang="en" sz="1200"/>
                        <a:t>red</a:t>
                      </a:r>
                      <a:endParaRPr sz="1200"/>
                    </a:p>
                  </a:txBody>
                  <a:tcPr marT="91425" marB="91425" marR="91425" marL="91425"/>
                </a:tc>
              </a:tr>
              <a:tr h="293125">
                <a:tc>
                  <a:txBody>
                    <a:bodyPr/>
                    <a:lstStyle/>
                    <a:p>
                      <a:pPr indent="0" lvl="0" marL="0" rtl="0" algn="l">
                        <a:spcBef>
                          <a:spcPts val="0"/>
                        </a:spcBef>
                        <a:spcAft>
                          <a:spcPts val="0"/>
                        </a:spcAft>
                        <a:buNone/>
                      </a:pPr>
                      <a:r>
                        <a:rPr lang="en" sz="1200"/>
                        <a:t>banana</a:t>
                      </a:r>
                      <a:endParaRPr sz="1200"/>
                    </a:p>
                  </a:txBody>
                  <a:tcPr marT="91425" marB="91425" marR="91425" marL="91425"/>
                </a:tc>
                <a:tc>
                  <a:txBody>
                    <a:bodyPr/>
                    <a:lstStyle/>
                    <a:p>
                      <a:pPr indent="0" lvl="0" marL="0" rtl="0" algn="l">
                        <a:spcBef>
                          <a:spcPts val="0"/>
                        </a:spcBef>
                        <a:spcAft>
                          <a:spcPts val="0"/>
                        </a:spcAft>
                        <a:buNone/>
                      </a:pPr>
                      <a:r>
                        <a:rPr lang="en" sz="1200"/>
                        <a:t>yellow</a:t>
                      </a:r>
                      <a:endParaRPr sz="1200"/>
                    </a:p>
                  </a:txBody>
                  <a:tcPr marT="91425" marB="91425" marR="91425" marL="91425"/>
                </a:tc>
              </a:tr>
              <a:tr h="293125">
                <a:tc>
                  <a:txBody>
                    <a:bodyPr/>
                    <a:lstStyle/>
                    <a:p>
                      <a:pPr indent="0" lvl="0" marL="0" rtl="0" algn="l">
                        <a:spcBef>
                          <a:spcPts val="0"/>
                        </a:spcBef>
                        <a:spcAft>
                          <a:spcPts val="0"/>
                        </a:spcAft>
                        <a:buNone/>
                      </a:pPr>
                      <a:r>
                        <a:rPr lang="en" sz="1200"/>
                        <a:t>grape</a:t>
                      </a:r>
                      <a:endParaRPr sz="1200"/>
                    </a:p>
                  </a:txBody>
                  <a:tcPr marT="91425" marB="91425" marR="91425" marL="91425"/>
                </a:tc>
                <a:tc>
                  <a:txBody>
                    <a:bodyPr/>
                    <a:lstStyle/>
                    <a:p>
                      <a:pPr indent="0" lvl="0" marL="0" rtl="0" algn="l">
                        <a:spcBef>
                          <a:spcPts val="0"/>
                        </a:spcBef>
                        <a:spcAft>
                          <a:spcPts val="0"/>
                        </a:spcAft>
                        <a:buNone/>
                      </a:pPr>
                      <a:r>
                        <a:rPr lang="en" sz="1200"/>
                        <a:t>purple</a:t>
                      </a:r>
                      <a:endParaRPr sz="1200"/>
                    </a:p>
                  </a:txBody>
                  <a:tcPr marT="91425" marB="91425" marR="91425" marL="91425"/>
                </a:tc>
              </a:tr>
            </a:tbl>
          </a:graphicData>
        </a:graphic>
      </p:graphicFrame>
      <p:sp>
        <p:nvSpPr>
          <p:cNvPr id="486" name="Google Shape;486;p78"/>
          <p:cNvSpPr txBox="1"/>
          <p:nvPr/>
        </p:nvSpPr>
        <p:spPr>
          <a:xfrm>
            <a:off x="7002918" y="1397725"/>
            <a:ext cx="12960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fruits</a:t>
            </a:r>
            <a:endParaRPr>
              <a:latin typeface="Calibri"/>
              <a:ea typeface="Calibri"/>
              <a:cs typeface="Calibri"/>
              <a:sym typeface="Calibri"/>
            </a:endParaRPr>
          </a:p>
        </p:txBody>
      </p:sp>
      <p:sp>
        <p:nvSpPr>
          <p:cNvPr id="487" name="Google Shape;487;p78"/>
          <p:cNvSpPr txBox="1"/>
          <p:nvPr/>
        </p:nvSpPr>
        <p:spPr>
          <a:xfrm>
            <a:off x="5767950" y="3658275"/>
            <a:ext cx="19134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key =”apple”</a:t>
            </a:r>
            <a:endParaRPr>
              <a:latin typeface="Calibri"/>
              <a:ea typeface="Calibri"/>
              <a:cs typeface="Calibri"/>
              <a:sym typeface="Calibri"/>
            </a:endParaRPr>
          </a:p>
        </p:txBody>
      </p:sp>
      <p:cxnSp>
        <p:nvCxnSpPr>
          <p:cNvPr id="488" name="Google Shape;488;p78"/>
          <p:cNvCxnSpPr/>
          <p:nvPr/>
        </p:nvCxnSpPr>
        <p:spPr>
          <a:xfrm rot="10800000">
            <a:off x="4571950" y="3922800"/>
            <a:ext cx="531000" cy="6900"/>
          </a:xfrm>
          <a:prstGeom prst="straightConnector1">
            <a:avLst/>
          </a:prstGeom>
          <a:noFill/>
          <a:ln cap="flat" cmpd="sng" w="38100">
            <a:solidFill>
              <a:schemeClr val="dk2"/>
            </a:solidFill>
            <a:prstDash val="solid"/>
            <a:round/>
            <a:headEnd len="med" w="med" type="none"/>
            <a:tailEnd len="med" w="med" type="triangle"/>
          </a:ln>
        </p:spPr>
      </p:cxnSp>
      <p:sp>
        <p:nvSpPr>
          <p:cNvPr id="489" name="Google Shape;489;p78"/>
          <p:cNvSpPr txBox="1"/>
          <p:nvPr/>
        </p:nvSpPr>
        <p:spPr>
          <a:xfrm>
            <a:off x="74800" y="4061750"/>
            <a:ext cx="1913400" cy="10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0000"/>
                </a:solidFill>
                <a:latin typeface="Calibri"/>
                <a:ea typeface="Calibri"/>
                <a:cs typeface="Calibri"/>
                <a:sym typeface="Calibri"/>
              </a:rPr>
              <a:t>r</a:t>
            </a:r>
            <a:r>
              <a:rPr lang="en" sz="2200">
                <a:solidFill>
                  <a:srgbClr val="FF0000"/>
                </a:solidFill>
                <a:latin typeface="Calibri"/>
                <a:ea typeface="Calibri"/>
                <a:cs typeface="Calibri"/>
                <a:sym typeface="Calibri"/>
              </a:rPr>
              <a:t>ed</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 sz="2200">
                <a:solidFill>
                  <a:srgbClr val="FF0000"/>
                </a:solidFill>
                <a:latin typeface="Calibri"/>
                <a:ea typeface="Calibri"/>
                <a:cs typeface="Calibri"/>
                <a:sym typeface="Calibri"/>
              </a:rPr>
              <a:t>y</a:t>
            </a:r>
            <a:r>
              <a:rPr lang="en" sz="2200">
                <a:solidFill>
                  <a:srgbClr val="FF0000"/>
                </a:solidFill>
                <a:latin typeface="Calibri"/>
                <a:ea typeface="Calibri"/>
                <a:cs typeface="Calibri"/>
                <a:sym typeface="Calibri"/>
              </a:rPr>
              <a:t>ellow</a:t>
            </a:r>
            <a:endParaRPr sz="2200">
              <a:solidFill>
                <a:srgbClr val="FF0000"/>
              </a:solidFill>
              <a:latin typeface="Calibri"/>
              <a:ea typeface="Calibri"/>
              <a:cs typeface="Calibri"/>
              <a:sym typeface="Calibri"/>
            </a:endParaRPr>
          </a:p>
          <a:p>
            <a:pPr indent="0" lvl="0" marL="0" rtl="0" algn="l">
              <a:spcBef>
                <a:spcPts val="0"/>
              </a:spcBef>
              <a:spcAft>
                <a:spcPts val="0"/>
              </a:spcAft>
              <a:buNone/>
            </a:pPr>
            <a:r>
              <a:t/>
            </a:r>
            <a:endParaRPr sz="2200">
              <a:solidFill>
                <a:srgbClr val="FF0000"/>
              </a:solidFill>
              <a:latin typeface="Calibri"/>
              <a:ea typeface="Calibri"/>
              <a:cs typeface="Calibri"/>
              <a:sym typeface="Calibri"/>
            </a:endParaRPr>
          </a:p>
        </p:txBody>
      </p:sp>
      <p:sp>
        <p:nvSpPr>
          <p:cNvPr id="490" name="Google Shape;490;p78"/>
          <p:cNvSpPr txBox="1"/>
          <p:nvPr/>
        </p:nvSpPr>
        <p:spPr>
          <a:xfrm>
            <a:off x="5767950" y="3658275"/>
            <a:ext cx="19134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key =</a:t>
            </a:r>
            <a:r>
              <a:rPr lang="en" strike="sngStrike">
                <a:latin typeface="Calibri"/>
                <a:ea typeface="Calibri"/>
                <a:cs typeface="Calibri"/>
                <a:sym typeface="Calibri"/>
              </a:rPr>
              <a:t>”apple”</a:t>
            </a:r>
            <a:r>
              <a:rPr lang="en">
                <a:solidFill>
                  <a:schemeClr val="dk1"/>
                </a:solidFill>
                <a:latin typeface="Calibri"/>
                <a:ea typeface="Calibri"/>
                <a:cs typeface="Calibri"/>
                <a:sym typeface="Calibri"/>
              </a:rPr>
              <a:t>  </a:t>
            </a:r>
            <a:r>
              <a:rPr lang="en">
                <a:latin typeface="Calibri"/>
                <a:ea typeface="Calibri"/>
                <a:cs typeface="Calibri"/>
                <a:sym typeface="Calibri"/>
              </a:rPr>
              <a:t>”banana”</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Problem 1</a:t>
            </a:r>
            <a:endParaRPr/>
          </a:p>
        </p:txBody>
      </p:sp>
      <p:sp>
        <p:nvSpPr>
          <p:cNvPr id="496" name="Google Shape;496;p79"/>
          <p:cNvSpPr txBox="1"/>
          <p:nvPr>
            <p:ph idx="1" type="body"/>
          </p:nvPr>
        </p:nvSpPr>
        <p:spPr>
          <a:xfrm>
            <a:off x="74800" y="1200150"/>
            <a:ext cx="5126100" cy="3000900"/>
          </a:xfrm>
          <a:prstGeom prst="rect">
            <a:avLst/>
          </a:prstGeom>
          <a:ln cap="flat" cmpd="sng" w="9525">
            <a:solidFill>
              <a:srgbClr val="4A86E8"/>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1 </a:t>
            </a:r>
            <a:r>
              <a:rPr lang="en" sz="2400">
                <a:latin typeface="Courier New"/>
                <a:ea typeface="Courier New"/>
                <a:cs typeface="Courier New"/>
                <a:sym typeface="Courier New"/>
              </a:rPr>
              <a:t># fruit dictionary</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2 </a:t>
            </a:r>
            <a:r>
              <a:rPr lang="en" sz="2400">
                <a:latin typeface="Courier New"/>
                <a:ea typeface="Courier New"/>
                <a:cs typeface="Courier New"/>
                <a:sym typeface="Courier New"/>
              </a:rPr>
              <a:t>fruits = {"apple":"red",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3 </a:t>
            </a:r>
            <a:r>
              <a:rPr lang="en" sz="2400">
                <a:latin typeface="Courier New"/>
                <a:ea typeface="Courier New"/>
                <a:cs typeface="Courier New"/>
                <a:sym typeface="Courier New"/>
              </a:rPr>
              <a:t>"banana":"yellow",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4 </a:t>
            </a:r>
            <a:r>
              <a:rPr lang="en" sz="2400">
                <a:latin typeface="Courier New"/>
                <a:ea typeface="Courier New"/>
                <a:cs typeface="Courier New"/>
                <a:sym typeface="Courier New"/>
              </a:rPr>
              <a:t>"grape":"purple"}</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5</a:t>
            </a:r>
            <a:endParaRPr sz="2400">
              <a:solidFill>
                <a:srgbClr val="7F7F7F"/>
              </a:solidFill>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6 </a:t>
            </a:r>
            <a:r>
              <a:rPr lang="en" sz="2400">
                <a:latin typeface="Courier New"/>
                <a:ea typeface="Courier New"/>
                <a:cs typeface="Courier New"/>
                <a:sym typeface="Courier New"/>
              </a:rPr>
              <a:t>for key in fruits:</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7	</a:t>
            </a:r>
            <a:r>
              <a:rPr lang="en" sz="2400">
                <a:latin typeface="Courier New"/>
                <a:ea typeface="Courier New"/>
                <a:cs typeface="Courier New"/>
                <a:sym typeface="Courier New"/>
              </a:rPr>
              <a:t>	print (fruits[key])</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p:txBody>
      </p:sp>
      <p:sp>
        <p:nvSpPr>
          <p:cNvPr id="497" name="Google Shape;497;p79"/>
          <p:cNvSpPr/>
          <p:nvPr/>
        </p:nvSpPr>
        <p:spPr>
          <a:xfrm>
            <a:off x="5537225" y="1262000"/>
            <a:ext cx="3379200" cy="333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98" name="Google Shape;498;p79"/>
          <p:cNvGraphicFramePr/>
          <p:nvPr/>
        </p:nvGraphicFramePr>
        <p:xfrm>
          <a:off x="6208168" y="1742400"/>
          <a:ext cx="3000000" cy="3000000"/>
        </p:xfrm>
        <a:graphic>
          <a:graphicData uri="http://schemas.openxmlformats.org/drawingml/2006/table">
            <a:tbl>
              <a:tblPr>
                <a:noFill/>
                <a:tableStyleId>{672B8F18-3F01-49B1-9AA1-2A2269C96F73}</a:tableStyleId>
              </a:tblPr>
              <a:tblGrid>
                <a:gridCol w="1124000"/>
                <a:gridCol w="1124000"/>
              </a:tblGrid>
              <a:tr h="293125">
                <a:tc>
                  <a:txBody>
                    <a:bodyPr/>
                    <a:lstStyle/>
                    <a:p>
                      <a:pPr indent="0" lvl="0" marL="0" rtl="0" algn="l">
                        <a:spcBef>
                          <a:spcPts val="0"/>
                        </a:spcBef>
                        <a:spcAft>
                          <a:spcPts val="0"/>
                        </a:spcAft>
                        <a:buNone/>
                      </a:pPr>
                      <a:r>
                        <a:rPr b="1" lang="en" sz="1200"/>
                        <a:t>key</a:t>
                      </a:r>
                      <a:endParaRPr b="1" sz="1200"/>
                    </a:p>
                  </a:txBody>
                  <a:tcPr marT="91425" marB="91425" marR="91425" marL="91425"/>
                </a:tc>
                <a:tc>
                  <a:txBody>
                    <a:bodyPr/>
                    <a:lstStyle/>
                    <a:p>
                      <a:pPr indent="0" lvl="0" marL="0" rtl="0" algn="l">
                        <a:spcBef>
                          <a:spcPts val="0"/>
                        </a:spcBef>
                        <a:spcAft>
                          <a:spcPts val="0"/>
                        </a:spcAft>
                        <a:buNone/>
                      </a:pPr>
                      <a:r>
                        <a:rPr b="1" lang="en" sz="1200"/>
                        <a:t>value</a:t>
                      </a:r>
                      <a:endParaRPr b="1" sz="1200"/>
                    </a:p>
                  </a:txBody>
                  <a:tcPr marT="91425" marB="91425" marR="91425" marL="91425"/>
                </a:tc>
              </a:tr>
              <a:tr h="293125">
                <a:tc>
                  <a:txBody>
                    <a:bodyPr/>
                    <a:lstStyle/>
                    <a:p>
                      <a:pPr indent="0" lvl="0" marL="0" rtl="0" algn="l">
                        <a:spcBef>
                          <a:spcPts val="0"/>
                        </a:spcBef>
                        <a:spcAft>
                          <a:spcPts val="0"/>
                        </a:spcAft>
                        <a:buNone/>
                      </a:pPr>
                      <a:r>
                        <a:rPr lang="en" sz="1200"/>
                        <a:t>apple</a:t>
                      </a:r>
                      <a:endParaRPr sz="1200"/>
                    </a:p>
                  </a:txBody>
                  <a:tcPr marT="91425" marB="91425" marR="91425" marL="91425"/>
                </a:tc>
                <a:tc>
                  <a:txBody>
                    <a:bodyPr/>
                    <a:lstStyle/>
                    <a:p>
                      <a:pPr indent="0" lvl="0" marL="0" rtl="0" algn="l">
                        <a:spcBef>
                          <a:spcPts val="0"/>
                        </a:spcBef>
                        <a:spcAft>
                          <a:spcPts val="0"/>
                        </a:spcAft>
                        <a:buNone/>
                      </a:pPr>
                      <a:r>
                        <a:rPr lang="en" sz="1200"/>
                        <a:t>red</a:t>
                      </a:r>
                      <a:endParaRPr sz="1200"/>
                    </a:p>
                  </a:txBody>
                  <a:tcPr marT="91425" marB="91425" marR="91425" marL="91425"/>
                </a:tc>
              </a:tr>
              <a:tr h="293125">
                <a:tc>
                  <a:txBody>
                    <a:bodyPr/>
                    <a:lstStyle/>
                    <a:p>
                      <a:pPr indent="0" lvl="0" marL="0" rtl="0" algn="l">
                        <a:spcBef>
                          <a:spcPts val="0"/>
                        </a:spcBef>
                        <a:spcAft>
                          <a:spcPts val="0"/>
                        </a:spcAft>
                        <a:buNone/>
                      </a:pPr>
                      <a:r>
                        <a:rPr lang="en" sz="1200"/>
                        <a:t>banana</a:t>
                      </a:r>
                      <a:endParaRPr sz="1200"/>
                    </a:p>
                  </a:txBody>
                  <a:tcPr marT="91425" marB="91425" marR="91425" marL="91425"/>
                </a:tc>
                <a:tc>
                  <a:txBody>
                    <a:bodyPr/>
                    <a:lstStyle/>
                    <a:p>
                      <a:pPr indent="0" lvl="0" marL="0" rtl="0" algn="l">
                        <a:spcBef>
                          <a:spcPts val="0"/>
                        </a:spcBef>
                        <a:spcAft>
                          <a:spcPts val="0"/>
                        </a:spcAft>
                        <a:buNone/>
                      </a:pPr>
                      <a:r>
                        <a:rPr lang="en" sz="1200"/>
                        <a:t>yellow</a:t>
                      </a:r>
                      <a:endParaRPr sz="1200"/>
                    </a:p>
                  </a:txBody>
                  <a:tcPr marT="91425" marB="91425" marR="91425" marL="91425"/>
                </a:tc>
              </a:tr>
              <a:tr h="293125">
                <a:tc>
                  <a:txBody>
                    <a:bodyPr/>
                    <a:lstStyle/>
                    <a:p>
                      <a:pPr indent="0" lvl="0" marL="0" rtl="0" algn="l">
                        <a:spcBef>
                          <a:spcPts val="0"/>
                        </a:spcBef>
                        <a:spcAft>
                          <a:spcPts val="0"/>
                        </a:spcAft>
                        <a:buNone/>
                      </a:pPr>
                      <a:r>
                        <a:rPr lang="en" sz="1200"/>
                        <a:t>grape</a:t>
                      </a:r>
                      <a:endParaRPr sz="1200"/>
                    </a:p>
                  </a:txBody>
                  <a:tcPr marT="91425" marB="91425" marR="91425" marL="91425"/>
                </a:tc>
                <a:tc>
                  <a:txBody>
                    <a:bodyPr/>
                    <a:lstStyle/>
                    <a:p>
                      <a:pPr indent="0" lvl="0" marL="0" rtl="0" algn="l">
                        <a:spcBef>
                          <a:spcPts val="0"/>
                        </a:spcBef>
                        <a:spcAft>
                          <a:spcPts val="0"/>
                        </a:spcAft>
                        <a:buNone/>
                      </a:pPr>
                      <a:r>
                        <a:rPr lang="en" sz="1200"/>
                        <a:t>purple</a:t>
                      </a:r>
                      <a:endParaRPr sz="1200"/>
                    </a:p>
                  </a:txBody>
                  <a:tcPr marT="91425" marB="91425" marR="91425" marL="91425"/>
                </a:tc>
              </a:tr>
            </a:tbl>
          </a:graphicData>
        </a:graphic>
      </p:graphicFrame>
      <p:sp>
        <p:nvSpPr>
          <p:cNvPr id="499" name="Google Shape;499;p79"/>
          <p:cNvSpPr txBox="1"/>
          <p:nvPr/>
        </p:nvSpPr>
        <p:spPr>
          <a:xfrm>
            <a:off x="7002918" y="1397725"/>
            <a:ext cx="12960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fruits</a:t>
            </a:r>
            <a:endParaRPr>
              <a:latin typeface="Calibri"/>
              <a:ea typeface="Calibri"/>
              <a:cs typeface="Calibri"/>
              <a:sym typeface="Calibri"/>
            </a:endParaRPr>
          </a:p>
        </p:txBody>
      </p:sp>
      <p:sp>
        <p:nvSpPr>
          <p:cNvPr id="500" name="Google Shape;500;p79"/>
          <p:cNvSpPr txBox="1"/>
          <p:nvPr/>
        </p:nvSpPr>
        <p:spPr>
          <a:xfrm>
            <a:off x="5767950" y="3658275"/>
            <a:ext cx="19134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key =”apple”</a:t>
            </a:r>
            <a:endParaRPr>
              <a:latin typeface="Calibri"/>
              <a:ea typeface="Calibri"/>
              <a:cs typeface="Calibri"/>
              <a:sym typeface="Calibri"/>
            </a:endParaRPr>
          </a:p>
        </p:txBody>
      </p:sp>
      <p:cxnSp>
        <p:nvCxnSpPr>
          <p:cNvPr id="501" name="Google Shape;501;p79"/>
          <p:cNvCxnSpPr/>
          <p:nvPr/>
        </p:nvCxnSpPr>
        <p:spPr>
          <a:xfrm rot="10800000">
            <a:off x="3832325" y="3549600"/>
            <a:ext cx="531000" cy="6900"/>
          </a:xfrm>
          <a:prstGeom prst="straightConnector1">
            <a:avLst/>
          </a:prstGeom>
          <a:noFill/>
          <a:ln cap="flat" cmpd="sng" w="38100">
            <a:solidFill>
              <a:schemeClr val="dk2"/>
            </a:solidFill>
            <a:prstDash val="solid"/>
            <a:round/>
            <a:headEnd len="med" w="med" type="none"/>
            <a:tailEnd len="med" w="med" type="triangle"/>
          </a:ln>
        </p:spPr>
      </p:cxnSp>
      <p:sp>
        <p:nvSpPr>
          <p:cNvPr id="502" name="Google Shape;502;p79"/>
          <p:cNvSpPr txBox="1"/>
          <p:nvPr/>
        </p:nvSpPr>
        <p:spPr>
          <a:xfrm>
            <a:off x="74800" y="4061750"/>
            <a:ext cx="1913400" cy="10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0000"/>
                </a:solidFill>
                <a:latin typeface="Calibri"/>
                <a:ea typeface="Calibri"/>
                <a:cs typeface="Calibri"/>
                <a:sym typeface="Calibri"/>
              </a:rPr>
              <a:t>red</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 sz="2200">
                <a:solidFill>
                  <a:srgbClr val="FF0000"/>
                </a:solidFill>
                <a:latin typeface="Calibri"/>
                <a:ea typeface="Calibri"/>
                <a:cs typeface="Calibri"/>
                <a:sym typeface="Calibri"/>
              </a:rPr>
              <a:t>yellow</a:t>
            </a:r>
            <a:endParaRPr sz="2200">
              <a:solidFill>
                <a:srgbClr val="FF0000"/>
              </a:solidFill>
              <a:latin typeface="Calibri"/>
              <a:ea typeface="Calibri"/>
              <a:cs typeface="Calibri"/>
              <a:sym typeface="Calibri"/>
            </a:endParaRPr>
          </a:p>
          <a:p>
            <a:pPr indent="0" lvl="0" marL="0" rtl="0" algn="l">
              <a:spcBef>
                <a:spcPts val="0"/>
              </a:spcBef>
              <a:spcAft>
                <a:spcPts val="0"/>
              </a:spcAft>
              <a:buNone/>
            </a:pPr>
            <a:r>
              <a:t/>
            </a:r>
            <a:endParaRPr sz="2200">
              <a:solidFill>
                <a:srgbClr val="FF0000"/>
              </a:solidFill>
              <a:latin typeface="Calibri"/>
              <a:ea typeface="Calibri"/>
              <a:cs typeface="Calibri"/>
              <a:sym typeface="Calibri"/>
            </a:endParaRPr>
          </a:p>
        </p:txBody>
      </p:sp>
      <p:sp>
        <p:nvSpPr>
          <p:cNvPr id="503" name="Google Shape;503;p79"/>
          <p:cNvSpPr txBox="1"/>
          <p:nvPr/>
        </p:nvSpPr>
        <p:spPr>
          <a:xfrm>
            <a:off x="5767950" y="3658275"/>
            <a:ext cx="28023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key =</a:t>
            </a:r>
            <a:r>
              <a:rPr lang="en" strike="sngStrike">
                <a:latin typeface="Calibri"/>
                <a:ea typeface="Calibri"/>
                <a:cs typeface="Calibri"/>
                <a:sym typeface="Calibri"/>
              </a:rPr>
              <a:t>”apple”  ”banana”</a:t>
            </a:r>
            <a:r>
              <a:rPr lang="en">
                <a:latin typeface="Calibri"/>
                <a:ea typeface="Calibri"/>
                <a:cs typeface="Calibri"/>
                <a:sym typeface="Calibri"/>
              </a:rPr>
              <a:t>  ”grape”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8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Problem 1</a:t>
            </a:r>
            <a:endParaRPr/>
          </a:p>
        </p:txBody>
      </p:sp>
      <p:sp>
        <p:nvSpPr>
          <p:cNvPr id="509" name="Google Shape;509;p80"/>
          <p:cNvSpPr txBox="1"/>
          <p:nvPr>
            <p:ph idx="1" type="body"/>
          </p:nvPr>
        </p:nvSpPr>
        <p:spPr>
          <a:xfrm>
            <a:off x="74800" y="1200150"/>
            <a:ext cx="5126100" cy="3000900"/>
          </a:xfrm>
          <a:prstGeom prst="rect">
            <a:avLst/>
          </a:prstGeom>
          <a:ln cap="flat" cmpd="sng" w="9525">
            <a:solidFill>
              <a:srgbClr val="4A86E8"/>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1 </a:t>
            </a:r>
            <a:r>
              <a:rPr lang="en" sz="2400">
                <a:latin typeface="Courier New"/>
                <a:ea typeface="Courier New"/>
                <a:cs typeface="Courier New"/>
                <a:sym typeface="Courier New"/>
              </a:rPr>
              <a:t># fruit dictionary</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2 </a:t>
            </a:r>
            <a:r>
              <a:rPr lang="en" sz="2400">
                <a:latin typeface="Courier New"/>
                <a:ea typeface="Courier New"/>
                <a:cs typeface="Courier New"/>
                <a:sym typeface="Courier New"/>
              </a:rPr>
              <a:t>fruits = {"apple":"red",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3 </a:t>
            </a:r>
            <a:r>
              <a:rPr lang="en" sz="2400">
                <a:latin typeface="Courier New"/>
                <a:ea typeface="Courier New"/>
                <a:cs typeface="Courier New"/>
                <a:sym typeface="Courier New"/>
              </a:rPr>
              <a:t>"banana":"yellow",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4 </a:t>
            </a:r>
            <a:r>
              <a:rPr lang="en" sz="2400">
                <a:latin typeface="Courier New"/>
                <a:ea typeface="Courier New"/>
                <a:cs typeface="Courier New"/>
                <a:sym typeface="Courier New"/>
              </a:rPr>
              <a:t>"grape":"purple"}</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5</a:t>
            </a:r>
            <a:endParaRPr sz="2400">
              <a:solidFill>
                <a:srgbClr val="7F7F7F"/>
              </a:solidFill>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6 </a:t>
            </a:r>
            <a:r>
              <a:rPr lang="en" sz="2400">
                <a:latin typeface="Courier New"/>
                <a:ea typeface="Courier New"/>
                <a:cs typeface="Courier New"/>
                <a:sym typeface="Courier New"/>
              </a:rPr>
              <a:t>for key in fruits:</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7	</a:t>
            </a:r>
            <a:r>
              <a:rPr lang="en" sz="2400">
                <a:latin typeface="Courier New"/>
                <a:ea typeface="Courier New"/>
                <a:cs typeface="Courier New"/>
                <a:sym typeface="Courier New"/>
              </a:rPr>
              <a:t>	print (fruits[key])</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p:txBody>
      </p:sp>
      <p:sp>
        <p:nvSpPr>
          <p:cNvPr id="510" name="Google Shape;510;p80"/>
          <p:cNvSpPr/>
          <p:nvPr/>
        </p:nvSpPr>
        <p:spPr>
          <a:xfrm>
            <a:off x="5537225" y="1262000"/>
            <a:ext cx="3379200" cy="333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11" name="Google Shape;511;p80"/>
          <p:cNvGraphicFramePr/>
          <p:nvPr/>
        </p:nvGraphicFramePr>
        <p:xfrm>
          <a:off x="6208168" y="1742400"/>
          <a:ext cx="3000000" cy="3000000"/>
        </p:xfrm>
        <a:graphic>
          <a:graphicData uri="http://schemas.openxmlformats.org/drawingml/2006/table">
            <a:tbl>
              <a:tblPr>
                <a:noFill/>
                <a:tableStyleId>{672B8F18-3F01-49B1-9AA1-2A2269C96F73}</a:tableStyleId>
              </a:tblPr>
              <a:tblGrid>
                <a:gridCol w="1124000"/>
                <a:gridCol w="1124000"/>
              </a:tblGrid>
              <a:tr h="293125">
                <a:tc>
                  <a:txBody>
                    <a:bodyPr/>
                    <a:lstStyle/>
                    <a:p>
                      <a:pPr indent="0" lvl="0" marL="0" rtl="0" algn="l">
                        <a:spcBef>
                          <a:spcPts val="0"/>
                        </a:spcBef>
                        <a:spcAft>
                          <a:spcPts val="0"/>
                        </a:spcAft>
                        <a:buNone/>
                      </a:pPr>
                      <a:r>
                        <a:rPr b="1" lang="en" sz="1200"/>
                        <a:t>key</a:t>
                      </a:r>
                      <a:endParaRPr b="1" sz="1200"/>
                    </a:p>
                  </a:txBody>
                  <a:tcPr marT="91425" marB="91425" marR="91425" marL="91425"/>
                </a:tc>
                <a:tc>
                  <a:txBody>
                    <a:bodyPr/>
                    <a:lstStyle/>
                    <a:p>
                      <a:pPr indent="0" lvl="0" marL="0" rtl="0" algn="l">
                        <a:spcBef>
                          <a:spcPts val="0"/>
                        </a:spcBef>
                        <a:spcAft>
                          <a:spcPts val="0"/>
                        </a:spcAft>
                        <a:buNone/>
                      </a:pPr>
                      <a:r>
                        <a:rPr b="1" lang="en" sz="1200"/>
                        <a:t>value</a:t>
                      </a:r>
                      <a:endParaRPr b="1" sz="1200"/>
                    </a:p>
                  </a:txBody>
                  <a:tcPr marT="91425" marB="91425" marR="91425" marL="91425"/>
                </a:tc>
              </a:tr>
              <a:tr h="293125">
                <a:tc>
                  <a:txBody>
                    <a:bodyPr/>
                    <a:lstStyle/>
                    <a:p>
                      <a:pPr indent="0" lvl="0" marL="0" rtl="0" algn="l">
                        <a:spcBef>
                          <a:spcPts val="0"/>
                        </a:spcBef>
                        <a:spcAft>
                          <a:spcPts val="0"/>
                        </a:spcAft>
                        <a:buNone/>
                      </a:pPr>
                      <a:r>
                        <a:rPr lang="en" sz="1200"/>
                        <a:t>apple</a:t>
                      </a:r>
                      <a:endParaRPr sz="1200"/>
                    </a:p>
                  </a:txBody>
                  <a:tcPr marT="91425" marB="91425" marR="91425" marL="91425"/>
                </a:tc>
                <a:tc>
                  <a:txBody>
                    <a:bodyPr/>
                    <a:lstStyle/>
                    <a:p>
                      <a:pPr indent="0" lvl="0" marL="0" rtl="0" algn="l">
                        <a:spcBef>
                          <a:spcPts val="0"/>
                        </a:spcBef>
                        <a:spcAft>
                          <a:spcPts val="0"/>
                        </a:spcAft>
                        <a:buNone/>
                      </a:pPr>
                      <a:r>
                        <a:rPr lang="en" sz="1200"/>
                        <a:t>red</a:t>
                      </a:r>
                      <a:endParaRPr sz="1200"/>
                    </a:p>
                  </a:txBody>
                  <a:tcPr marT="91425" marB="91425" marR="91425" marL="91425"/>
                </a:tc>
              </a:tr>
              <a:tr h="293125">
                <a:tc>
                  <a:txBody>
                    <a:bodyPr/>
                    <a:lstStyle/>
                    <a:p>
                      <a:pPr indent="0" lvl="0" marL="0" rtl="0" algn="l">
                        <a:spcBef>
                          <a:spcPts val="0"/>
                        </a:spcBef>
                        <a:spcAft>
                          <a:spcPts val="0"/>
                        </a:spcAft>
                        <a:buNone/>
                      </a:pPr>
                      <a:r>
                        <a:rPr lang="en" sz="1200"/>
                        <a:t>banana</a:t>
                      </a:r>
                      <a:endParaRPr sz="1200"/>
                    </a:p>
                  </a:txBody>
                  <a:tcPr marT="91425" marB="91425" marR="91425" marL="91425"/>
                </a:tc>
                <a:tc>
                  <a:txBody>
                    <a:bodyPr/>
                    <a:lstStyle/>
                    <a:p>
                      <a:pPr indent="0" lvl="0" marL="0" rtl="0" algn="l">
                        <a:spcBef>
                          <a:spcPts val="0"/>
                        </a:spcBef>
                        <a:spcAft>
                          <a:spcPts val="0"/>
                        </a:spcAft>
                        <a:buNone/>
                      </a:pPr>
                      <a:r>
                        <a:rPr lang="en" sz="1200"/>
                        <a:t>yellow</a:t>
                      </a:r>
                      <a:endParaRPr sz="1200"/>
                    </a:p>
                  </a:txBody>
                  <a:tcPr marT="91425" marB="91425" marR="91425" marL="91425"/>
                </a:tc>
              </a:tr>
              <a:tr h="293125">
                <a:tc>
                  <a:txBody>
                    <a:bodyPr/>
                    <a:lstStyle/>
                    <a:p>
                      <a:pPr indent="0" lvl="0" marL="0" rtl="0" algn="l">
                        <a:spcBef>
                          <a:spcPts val="0"/>
                        </a:spcBef>
                        <a:spcAft>
                          <a:spcPts val="0"/>
                        </a:spcAft>
                        <a:buNone/>
                      </a:pPr>
                      <a:r>
                        <a:rPr lang="en" sz="1200"/>
                        <a:t>grape</a:t>
                      </a:r>
                      <a:endParaRPr sz="1200"/>
                    </a:p>
                  </a:txBody>
                  <a:tcPr marT="91425" marB="91425" marR="91425" marL="91425"/>
                </a:tc>
                <a:tc>
                  <a:txBody>
                    <a:bodyPr/>
                    <a:lstStyle/>
                    <a:p>
                      <a:pPr indent="0" lvl="0" marL="0" rtl="0" algn="l">
                        <a:spcBef>
                          <a:spcPts val="0"/>
                        </a:spcBef>
                        <a:spcAft>
                          <a:spcPts val="0"/>
                        </a:spcAft>
                        <a:buNone/>
                      </a:pPr>
                      <a:r>
                        <a:rPr lang="en" sz="1200"/>
                        <a:t>purple</a:t>
                      </a:r>
                      <a:endParaRPr sz="1200"/>
                    </a:p>
                  </a:txBody>
                  <a:tcPr marT="91425" marB="91425" marR="91425" marL="91425"/>
                </a:tc>
              </a:tr>
            </a:tbl>
          </a:graphicData>
        </a:graphic>
      </p:graphicFrame>
      <p:sp>
        <p:nvSpPr>
          <p:cNvPr id="512" name="Google Shape;512;p80"/>
          <p:cNvSpPr txBox="1"/>
          <p:nvPr/>
        </p:nvSpPr>
        <p:spPr>
          <a:xfrm>
            <a:off x="7002918" y="1397725"/>
            <a:ext cx="12960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fruits</a:t>
            </a:r>
            <a:endParaRPr>
              <a:latin typeface="Calibri"/>
              <a:ea typeface="Calibri"/>
              <a:cs typeface="Calibri"/>
              <a:sym typeface="Calibri"/>
            </a:endParaRPr>
          </a:p>
        </p:txBody>
      </p:sp>
      <p:sp>
        <p:nvSpPr>
          <p:cNvPr id="513" name="Google Shape;513;p80"/>
          <p:cNvSpPr txBox="1"/>
          <p:nvPr/>
        </p:nvSpPr>
        <p:spPr>
          <a:xfrm>
            <a:off x="5767950" y="3658275"/>
            <a:ext cx="19134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key =”apple”</a:t>
            </a:r>
            <a:endParaRPr>
              <a:latin typeface="Calibri"/>
              <a:ea typeface="Calibri"/>
              <a:cs typeface="Calibri"/>
              <a:sym typeface="Calibri"/>
            </a:endParaRPr>
          </a:p>
        </p:txBody>
      </p:sp>
      <p:cxnSp>
        <p:nvCxnSpPr>
          <p:cNvPr id="514" name="Google Shape;514;p80"/>
          <p:cNvCxnSpPr/>
          <p:nvPr/>
        </p:nvCxnSpPr>
        <p:spPr>
          <a:xfrm rot="10800000">
            <a:off x="4605875" y="3943175"/>
            <a:ext cx="531000" cy="6900"/>
          </a:xfrm>
          <a:prstGeom prst="straightConnector1">
            <a:avLst/>
          </a:prstGeom>
          <a:noFill/>
          <a:ln cap="flat" cmpd="sng" w="38100">
            <a:solidFill>
              <a:schemeClr val="dk2"/>
            </a:solidFill>
            <a:prstDash val="solid"/>
            <a:round/>
            <a:headEnd len="med" w="med" type="none"/>
            <a:tailEnd len="med" w="med" type="triangle"/>
          </a:ln>
        </p:spPr>
      </p:cxnSp>
      <p:sp>
        <p:nvSpPr>
          <p:cNvPr id="515" name="Google Shape;515;p80"/>
          <p:cNvSpPr txBox="1"/>
          <p:nvPr/>
        </p:nvSpPr>
        <p:spPr>
          <a:xfrm>
            <a:off x="74800" y="4061750"/>
            <a:ext cx="1913400" cy="10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0000"/>
                </a:solidFill>
                <a:latin typeface="Calibri"/>
                <a:ea typeface="Calibri"/>
                <a:cs typeface="Calibri"/>
                <a:sym typeface="Calibri"/>
              </a:rPr>
              <a:t>red</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 sz="2200">
                <a:solidFill>
                  <a:srgbClr val="FF0000"/>
                </a:solidFill>
                <a:latin typeface="Calibri"/>
                <a:ea typeface="Calibri"/>
                <a:cs typeface="Calibri"/>
                <a:sym typeface="Calibri"/>
              </a:rPr>
              <a:t>y</a:t>
            </a:r>
            <a:r>
              <a:rPr lang="en" sz="2200">
                <a:solidFill>
                  <a:srgbClr val="FF0000"/>
                </a:solidFill>
                <a:latin typeface="Calibri"/>
                <a:ea typeface="Calibri"/>
                <a:cs typeface="Calibri"/>
                <a:sym typeface="Calibri"/>
              </a:rPr>
              <a:t>ellow</a:t>
            </a:r>
            <a:endParaRPr sz="2200">
              <a:solidFill>
                <a:srgbClr val="FF0000"/>
              </a:solidFill>
              <a:latin typeface="Calibri"/>
              <a:ea typeface="Calibri"/>
              <a:cs typeface="Calibri"/>
              <a:sym typeface="Calibri"/>
            </a:endParaRPr>
          </a:p>
          <a:p>
            <a:pPr indent="0" lvl="0" marL="0" rtl="0" algn="l">
              <a:spcBef>
                <a:spcPts val="0"/>
              </a:spcBef>
              <a:spcAft>
                <a:spcPts val="0"/>
              </a:spcAft>
              <a:buNone/>
            </a:pPr>
            <a:r>
              <a:rPr lang="en" sz="2200">
                <a:solidFill>
                  <a:srgbClr val="FF0000"/>
                </a:solidFill>
                <a:latin typeface="Calibri"/>
                <a:ea typeface="Calibri"/>
                <a:cs typeface="Calibri"/>
                <a:sym typeface="Calibri"/>
              </a:rPr>
              <a:t>purple</a:t>
            </a:r>
            <a:endParaRPr sz="2200">
              <a:solidFill>
                <a:srgbClr val="FF0000"/>
              </a:solidFill>
              <a:latin typeface="Calibri"/>
              <a:ea typeface="Calibri"/>
              <a:cs typeface="Calibri"/>
              <a:sym typeface="Calibri"/>
            </a:endParaRPr>
          </a:p>
          <a:p>
            <a:pPr indent="0" lvl="0" marL="0" rtl="0" algn="l">
              <a:spcBef>
                <a:spcPts val="0"/>
              </a:spcBef>
              <a:spcAft>
                <a:spcPts val="0"/>
              </a:spcAft>
              <a:buNone/>
            </a:pPr>
            <a:r>
              <a:t/>
            </a:r>
            <a:endParaRPr sz="2200">
              <a:solidFill>
                <a:srgbClr val="FF0000"/>
              </a:solidFill>
              <a:latin typeface="Calibri"/>
              <a:ea typeface="Calibri"/>
              <a:cs typeface="Calibri"/>
              <a:sym typeface="Calibri"/>
            </a:endParaRPr>
          </a:p>
        </p:txBody>
      </p:sp>
      <p:sp>
        <p:nvSpPr>
          <p:cNvPr id="516" name="Google Shape;516;p80"/>
          <p:cNvSpPr txBox="1"/>
          <p:nvPr/>
        </p:nvSpPr>
        <p:spPr>
          <a:xfrm>
            <a:off x="5767950" y="3658275"/>
            <a:ext cx="28023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key =</a:t>
            </a:r>
            <a:r>
              <a:rPr lang="en" strike="sngStrike">
                <a:latin typeface="Calibri"/>
                <a:ea typeface="Calibri"/>
                <a:cs typeface="Calibri"/>
                <a:sym typeface="Calibri"/>
              </a:rPr>
              <a:t>”apple”  ”banana”</a:t>
            </a:r>
            <a:r>
              <a:rPr lang="en">
                <a:latin typeface="Calibri"/>
                <a:ea typeface="Calibri"/>
                <a:cs typeface="Calibri"/>
                <a:sym typeface="Calibri"/>
              </a:rPr>
              <a:t>  ”grape”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81"/>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What we need for today’s class</a:t>
            </a:r>
            <a:endParaRPr/>
          </a:p>
        </p:txBody>
      </p:sp>
      <p:sp>
        <p:nvSpPr>
          <p:cNvPr id="522" name="Google Shape;522;p81"/>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
              <a:t>Your favorite text editor</a:t>
            </a:r>
            <a:endParaRPr/>
          </a:p>
          <a:p>
            <a:pPr indent="-342900" lvl="0" marL="457200" rtl="0" algn="l">
              <a:spcBef>
                <a:spcPts val="0"/>
              </a:spcBef>
              <a:spcAft>
                <a:spcPts val="0"/>
              </a:spcAft>
              <a:buSzPts val="1800"/>
              <a:buChar char="•"/>
            </a:pPr>
            <a:r>
              <a:rPr lang="en"/>
              <a:t>A linux command 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0" st="0"/>
                                            </p:txEl>
                                          </p:spTgt>
                                        </p:tgtEl>
                                        <p:attrNameLst>
                                          <p:attrName>style.visibility</p:attrName>
                                        </p:attrNameLst>
                                      </p:cBhvr>
                                      <p:to>
                                        <p:strVal val="visible"/>
                                      </p:to>
                                    </p:set>
                                    <p:animEffect filter="fade" transition="in">
                                      <p:cBhvr>
                                        <p:cTn dur="1000"/>
                                        <p:tgtEl>
                                          <p:spTgt spid="5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1" st="1"/>
                                            </p:txEl>
                                          </p:spTgt>
                                        </p:tgtEl>
                                        <p:attrNameLst>
                                          <p:attrName>style.visibility</p:attrName>
                                        </p:attrNameLst>
                                      </p:cBhvr>
                                      <p:to>
                                        <p:strVal val="visible"/>
                                      </p:to>
                                    </p:set>
                                    <p:animEffect filter="fade" transition="in">
                                      <p:cBhvr>
                                        <p:cTn dur="1000"/>
                                        <p:tgtEl>
                                          <p:spTgt spid="52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82"/>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Today’s schedule</a:t>
            </a:r>
            <a:endParaRPr/>
          </a:p>
        </p:txBody>
      </p:sp>
      <p:sp>
        <p:nvSpPr>
          <p:cNvPr id="528" name="Google Shape;528;p82"/>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AutoNum type="arabicPeriod"/>
            </a:pPr>
            <a:r>
              <a:rPr lang="en"/>
              <a:t>Review: file paths</a:t>
            </a:r>
            <a:endParaRPr/>
          </a:p>
          <a:p>
            <a:pPr indent="-342900" lvl="0" marL="457200" rtl="0" algn="l">
              <a:spcBef>
                <a:spcPts val="0"/>
              </a:spcBef>
              <a:spcAft>
                <a:spcPts val="0"/>
              </a:spcAft>
              <a:buSzPts val="1800"/>
              <a:buAutoNum type="arabicPeriod"/>
            </a:pPr>
            <a:r>
              <a:rPr lang="en"/>
              <a:t>Review: writing scripts (instead of notebooks)</a:t>
            </a:r>
            <a:endParaRPr/>
          </a:p>
          <a:p>
            <a:pPr indent="-342900" lvl="0" marL="457200" rtl="0" algn="l">
              <a:spcBef>
                <a:spcPts val="0"/>
              </a:spcBef>
              <a:spcAft>
                <a:spcPts val="0"/>
              </a:spcAft>
              <a:buSzPts val="1800"/>
              <a:buAutoNum type="arabicPeriod"/>
            </a:pPr>
            <a:r>
              <a:rPr lang="en"/>
              <a:t>Writing your own modules</a:t>
            </a:r>
            <a:endParaRPr/>
          </a:p>
          <a:p>
            <a:pPr indent="-342900" lvl="0" marL="457200" rtl="0" algn="l">
              <a:spcBef>
                <a:spcPts val="0"/>
              </a:spcBef>
              <a:spcAft>
                <a:spcPts val="0"/>
              </a:spcAft>
              <a:buSzPts val="1800"/>
              <a:buAutoNum type="arabicPeriod"/>
            </a:pPr>
            <a:r>
              <a:rPr lang="en"/>
              <a:t>Useful modules for writing scripts</a:t>
            </a:r>
            <a:endParaRPr/>
          </a:p>
          <a:p>
            <a:pPr indent="-342900" lvl="1" marL="914400" rtl="0" algn="l">
              <a:spcBef>
                <a:spcPts val="0"/>
              </a:spcBef>
              <a:spcAft>
                <a:spcPts val="0"/>
              </a:spcAft>
              <a:buSzPts val="1800"/>
              <a:buAutoNum type="alphaLcPeriod"/>
            </a:pPr>
            <a:r>
              <a:rPr lang="en"/>
              <a:t>argparse - command line arguments</a:t>
            </a:r>
            <a:endParaRPr/>
          </a:p>
          <a:p>
            <a:pPr indent="-342900" lvl="1" marL="914400" rtl="0" algn="l">
              <a:spcBef>
                <a:spcPts val="0"/>
              </a:spcBef>
              <a:spcAft>
                <a:spcPts val="0"/>
              </a:spcAft>
              <a:buSzPts val="1800"/>
              <a:buAutoNum type="alphaLcPeriod"/>
            </a:pPr>
            <a:r>
              <a:rPr lang="en"/>
              <a:t>sys - exiting scripts early</a:t>
            </a:r>
            <a:endParaRPr/>
          </a:p>
          <a:p>
            <a:pPr indent="-342900" lvl="1" marL="914400" rtl="0" algn="l">
              <a:spcBef>
                <a:spcPts val="0"/>
              </a:spcBef>
              <a:spcAft>
                <a:spcPts val="0"/>
              </a:spcAft>
              <a:buSzPts val="1800"/>
              <a:buAutoNum type="alphaLcPeriod"/>
            </a:pPr>
            <a:r>
              <a:rPr lang="en"/>
              <a:t>os - doing things with file systems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83"/>
          <p:cNvSpPr txBox="1"/>
          <p:nvPr>
            <p:ph type="ctrTitle"/>
          </p:nvPr>
        </p:nvSpPr>
        <p:spPr>
          <a:xfrm>
            <a:off x="1143000" y="841772"/>
            <a:ext cx="6858000" cy="1790700"/>
          </a:xfrm>
          <a:prstGeom prst="rect">
            <a:avLst/>
          </a:prstGeom>
        </p:spPr>
        <p:txBody>
          <a:bodyPr anchorCtr="0" anchor="b" bIns="45700" lIns="91425" spcFirstLastPara="1" rIns="91425" wrap="square" tIns="45700">
            <a:noAutofit/>
          </a:bodyPr>
          <a:lstStyle/>
          <a:p>
            <a:pPr indent="-514350" lvl="0" marL="457200" rtl="0" algn="ctr">
              <a:spcBef>
                <a:spcPts val="0"/>
              </a:spcBef>
              <a:spcAft>
                <a:spcPts val="0"/>
              </a:spcAft>
              <a:buSzPts val="4500"/>
              <a:buAutoNum type="arabicPeriod"/>
            </a:pPr>
            <a:r>
              <a:rPr lang="en"/>
              <a:t>File Paths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66"/>
          <p:cNvSpPr txBox="1"/>
          <p:nvPr>
            <p:ph type="ctrTitle"/>
          </p:nvPr>
        </p:nvSpPr>
        <p:spPr>
          <a:xfrm>
            <a:off x="1143000" y="841772"/>
            <a:ext cx="6858000" cy="179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PICTURE TIME!!!!</a:t>
            </a:r>
            <a:endParaRPr/>
          </a:p>
        </p:txBody>
      </p:sp>
      <p:sp>
        <p:nvSpPr>
          <p:cNvPr id="377" name="Google Shape;377;p66"/>
          <p:cNvSpPr txBox="1"/>
          <p:nvPr>
            <p:ph idx="1" type="subTitle"/>
          </p:nvPr>
        </p:nvSpPr>
        <p:spPr>
          <a:xfrm>
            <a:off x="1143000" y="2701528"/>
            <a:ext cx="6858000" cy="12417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a:t>(PLEASE STAND UP AT THE FRONT OF THE CLASS ROOM WITH 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4"/>
          <p:cNvSpPr txBox="1"/>
          <p:nvPr>
            <p:ph type="title"/>
          </p:nvPr>
        </p:nvSpPr>
        <p:spPr>
          <a:xfrm>
            <a:off x="3040125" y="205975"/>
            <a:ext cx="564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File Paths</a:t>
            </a:r>
            <a:endParaRPr b="1"/>
          </a:p>
        </p:txBody>
      </p:sp>
      <p:sp>
        <p:nvSpPr>
          <p:cNvPr id="539" name="Google Shape;539;p84"/>
          <p:cNvSpPr txBox="1"/>
          <p:nvPr>
            <p:ph idx="1" type="body"/>
          </p:nvPr>
        </p:nvSpPr>
        <p:spPr>
          <a:xfrm>
            <a:off x="2579375" y="1440800"/>
            <a:ext cx="6330600" cy="3394500"/>
          </a:xfrm>
          <a:prstGeom prst="rect">
            <a:avLst/>
          </a:prstGeom>
        </p:spPr>
        <p:txBody>
          <a:bodyPr anchorCtr="0" anchor="t" bIns="45700" lIns="91425" spcFirstLastPara="1" rIns="91425" wrap="square" tIns="45700">
            <a:noAutofit/>
          </a:bodyPr>
          <a:lstStyle/>
          <a:p>
            <a:pPr indent="-355600" lvl="0" marL="457200" rtl="0" algn="l">
              <a:lnSpc>
                <a:spcPct val="100000"/>
              </a:lnSpc>
              <a:spcBef>
                <a:spcPts val="360"/>
              </a:spcBef>
              <a:spcAft>
                <a:spcPts val="0"/>
              </a:spcAft>
              <a:buSzPts val="2000"/>
              <a:buChar char="•"/>
            </a:pPr>
            <a:r>
              <a:rPr lang="en" sz="2000"/>
              <a:t>Files paths are </a:t>
            </a:r>
            <a:r>
              <a:rPr b="1" lang="en" sz="2000"/>
              <a:t>a string of characters that represent an address of where files are located on your system</a:t>
            </a:r>
            <a:endParaRPr b="1" sz="2000"/>
          </a:p>
          <a:p>
            <a:pPr indent="0" lvl="0" marL="457200" rtl="0" algn="l">
              <a:lnSpc>
                <a:spcPct val="100000"/>
              </a:lnSpc>
              <a:spcBef>
                <a:spcPts val="360"/>
              </a:spcBef>
              <a:spcAft>
                <a:spcPts val="0"/>
              </a:spcAft>
              <a:buNone/>
            </a:pPr>
            <a:r>
              <a:t/>
            </a:r>
            <a:endParaRPr b="1" sz="2000"/>
          </a:p>
          <a:p>
            <a:pPr indent="-355600" lvl="0" marL="457200" rtl="0" algn="l">
              <a:lnSpc>
                <a:spcPct val="100000"/>
              </a:lnSpc>
              <a:spcBef>
                <a:spcPts val="360"/>
              </a:spcBef>
              <a:spcAft>
                <a:spcPts val="0"/>
              </a:spcAft>
              <a:buSzPts val="2000"/>
              <a:buChar char="•"/>
            </a:pPr>
            <a:r>
              <a:rPr lang="en" sz="2000"/>
              <a:t>Used to represent the directory/file relationship, the delimiting character is most commonly the slash (“/”)</a:t>
            </a:r>
            <a:endParaRPr sz="2000"/>
          </a:p>
          <a:p>
            <a:pPr indent="0" lvl="0" marL="457200" rtl="0" algn="l">
              <a:lnSpc>
                <a:spcPct val="100000"/>
              </a:lnSpc>
              <a:spcBef>
                <a:spcPts val="360"/>
              </a:spcBef>
              <a:spcAft>
                <a:spcPts val="0"/>
              </a:spcAft>
              <a:buNone/>
            </a:pPr>
            <a:r>
              <a:t/>
            </a:r>
            <a:endParaRPr sz="2000"/>
          </a:p>
          <a:p>
            <a:pPr indent="-355600" lvl="0" marL="457200" rtl="0" algn="l">
              <a:lnSpc>
                <a:spcPct val="100000"/>
              </a:lnSpc>
              <a:spcBef>
                <a:spcPts val="360"/>
              </a:spcBef>
              <a:spcAft>
                <a:spcPts val="0"/>
              </a:spcAft>
              <a:buSzPts val="2000"/>
              <a:buChar char="•"/>
            </a:pPr>
            <a:r>
              <a:rPr lang="en" sz="2000"/>
              <a:t>For example, the file path to “gcb_logo.png” (which is located based on the figure to the left) is:</a:t>
            </a:r>
            <a:br>
              <a:rPr lang="en" sz="2000"/>
            </a:br>
            <a:r>
              <a:rPr lang="en" sz="2000">
                <a:solidFill>
                  <a:srgbClr val="0000FF"/>
                </a:solidFill>
                <a:latin typeface="Courier New"/>
                <a:ea typeface="Courier New"/>
                <a:cs typeface="Courier New"/>
                <a:sym typeface="Courier New"/>
              </a:rPr>
              <a:t>/home/sklasfeld/Pictures/gcb_logo.png</a:t>
            </a:r>
            <a:endParaRPr sz="2000">
              <a:solidFill>
                <a:srgbClr val="0000FF"/>
              </a:solidFill>
              <a:latin typeface="Courier New"/>
              <a:ea typeface="Courier New"/>
              <a:cs typeface="Courier New"/>
              <a:sym typeface="Courier New"/>
            </a:endParaRPr>
          </a:p>
        </p:txBody>
      </p:sp>
      <p:pic>
        <p:nvPicPr>
          <p:cNvPr descr="File and folder paths" id="540" name="Google Shape;540;p84"/>
          <p:cNvPicPr preferRelativeResize="0"/>
          <p:nvPr/>
        </p:nvPicPr>
        <p:blipFill rotWithShape="1">
          <a:blip r:embed="rId3">
            <a:alphaModFix/>
          </a:blip>
          <a:srcRect b="0" l="0" r="52890" t="0"/>
          <a:stretch/>
        </p:blipFill>
        <p:spPr>
          <a:xfrm>
            <a:off x="136679" y="497775"/>
            <a:ext cx="1171200" cy="4400550"/>
          </a:xfrm>
          <a:prstGeom prst="rect">
            <a:avLst/>
          </a:prstGeom>
          <a:noFill/>
          <a:ln>
            <a:noFill/>
          </a:ln>
        </p:spPr>
      </p:pic>
      <p:sp>
        <p:nvSpPr>
          <p:cNvPr id="541" name="Google Shape;541;p84"/>
          <p:cNvSpPr txBox="1"/>
          <p:nvPr/>
        </p:nvSpPr>
        <p:spPr>
          <a:xfrm>
            <a:off x="382575" y="435125"/>
            <a:ext cx="19512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/home/sklasfeld</a:t>
            </a:r>
            <a:endParaRPr>
              <a:highlight>
                <a:srgbClr val="FFFFFF"/>
              </a:highlight>
              <a:latin typeface="Calibri"/>
              <a:ea typeface="Calibri"/>
              <a:cs typeface="Calibri"/>
              <a:sym typeface="Calibri"/>
            </a:endParaRPr>
          </a:p>
        </p:txBody>
      </p:sp>
      <p:sp>
        <p:nvSpPr>
          <p:cNvPr id="542" name="Google Shape;542;p84"/>
          <p:cNvSpPr txBox="1"/>
          <p:nvPr/>
        </p:nvSpPr>
        <p:spPr>
          <a:xfrm>
            <a:off x="794075" y="819300"/>
            <a:ext cx="11712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Pictures</a:t>
            </a:r>
            <a:endParaRPr>
              <a:highlight>
                <a:srgbClr val="FFFFFF"/>
              </a:highlight>
              <a:latin typeface="Calibri"/>
              <a:ea typeface="Calibri"/>
              <a:cs typeface="Calibri"/>
              <a:sym typeface="Calibri"/>
            </a:endParaRPr>
          </a:p>
        </p:txBody>
      </p:sp>
      <p:sp>
        <p:nvSpPr>
          <p:cNvPr id="543" name="Google Shape;543;p84"/>
          <p:cNvSpPr txBox="1"/>
          <p:nvPr/>
        </p:nvSpPr>
        <p:spPr>
          <a:xfrm>
            <a:off x="1162375" y="1149200"/>
            <a:ext cx="12936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gcb_logo.png</a:t>
            </a:r>
            <a:endParaRPr>
              <a:highlight>
                <a:srgbClr val="FFFFFF"/>
              </a:highlight>
              <a:latin typeface="Calibri"/>
              <a:ea typeface="Calibri"/>
              <a:cs typeface="Calibri"/>
              <a:sym typeface="Calibri"/>
            </a:endParaRPr>
          </a:p>
        </p:txBody>
      </p:sp>
      <p:sp>
        <p:nvSpPr>
          <p:cNvPr id="544" name="Google Shape;544;p84"/>
          <p:cNvSpPr txBox="1"/>
          <p:nvPr/>
        </p:nvSpPr>
        <p:spPr>
          <a:xfrm>
            <a:off x="1206200" y="1526625"/>
            <a:ext cx="12936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piChart.png</a:t>
            </a:r>
            <a:endParaRPr>
              <a:highlight>
                <a:srgbClr val="FFFFFF"/>
              </a:highlight>
              <a:latin typeface="Calibri"/>
              <a:ea typeface="Calibri"/>
              <a:cs typeface="Calibri"/>
              <a:sym typeface="Calibri"/>
            </a:endParaRPr>
          </a:p>
        </p:txBody>
      </p:sp>
      <p:sp>
        <p:nvSpPr>
          <p:cNvPr id="545" name="Google Shape;545;p84"/>
          <p:cNvSpPr txBox="1"/>
          <p:nvPr/>
        </p:nvSpPr>
        <p:spPr>
          <a:xfrm>
            <a:off x="1162375" y="1904050"/>
            <a:ext cx="15897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dancing_man.gif</a:t>
            </a:r>
            <a:endParaRPr>
              <a:highlight>
                <a:srgbClr val="FFFFFF"/>
              </a:highlight>
              <a:latin typeface="Calibri"/>
              <a:ea typeface="Calibri"/>
              <a:cs typeface="Calibri"/>
              <a:sym typeface="Calibri"/>
            </a:endParaRPr>
          </a:p>
        </p:txBody>
      </p:sp>
      <p:sp>
        <p:nvSpPr>
          <p:cNvPr id="546" name="Google Shape;546;p84"/>
          <p:cNvSpPr txBox="1"/>
          <p:nvPr/>
        </p:nvSpPr>
        <p:spPr>
          <a:xfrm>
            <a:off x="794075" y="2341450"/>
            <a:ext cx="15897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Downloads</a:t>
            </a:r>
            <a:endParaRPr>
              <a:highlight>
                <a:srgbClr val="FFFFFF"/>
              </a:highlight>
              <a:latin typeface="Calibri"/>
              <a:ea typeface="Calibri"/>
              <a:cs typeface="Calibri"/>
              <a:sym typeface="Calibri"/>
            </a:endParaRPr>
          </a:p>
        </p:txBody>
      </p:sp>
      <p:sp>
        <p:nvSpPr>
          <p:cNvPr id="547" name="Google Shape;547;p84"/>
          <p:cNvSpPr txBox="1"/>
          <p:nvPr/>
        </p:nvSpPr>
        <p:spPr>
          <a:xfrm>
            <a:off x="1206200" y="2658900"/>
            <a:ext cx="15897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peak2gene.py</a:t>
            </a:r>
            <a:endParaRPr>
              <a:highlight>
                <a:srgbClr val="FFFFFF"/>
              </a:highlight>
              <a:latin typeface="Calibri"/>
              <a:ea typeface="Calibri"/>
              <a:cs typeface="Calibri"/>
              <a:sym typeface="Calibri"/>
            </a:endParaRPr>
          </a:p>
        </p:txBody>
      </p:sp>
      <p:sp>
        <p:nvSpPr>
          <p:cNvPr id="548" name="Google Shape;548;p84"/>
          <p:cNvSpPr txBox="1"/>
          <p:nvPr/>
        </p:nvSpPr>
        <p:spPr>
          <a:xfrm>
            <a:off x="794075" y="3077025"/>
            <a:ext cx="15897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Documents</a:t>
            </a:r>
            <a:endParaRPr>
              <a:highlight>
                <a:srgbClr val="FFFFFF"/>
              </a:highlight>
              <a:latin typeface="Calibri"/>
              <a:ea typeface="Calibri"/>
              <a:cs typeface="Calibri"/>
              <a:sym typeface="Calibri"/>
            </a:endParaRPr>
          </a:p>
        </p:txBody>
      </p:sp>
      <p:sp>
        <p:nvSpPr>
          <p:cNvPr id="549" name="Google Shape;549;p84"/>
          <p:cNvSpPr txBox="1"/>
          <p:nvPr/>
        </p:nvSpPr>
        <p:spPr>
          <a:xfrm>
            <a:off x="1239675" y="3413750"/>
            <a:ext cx="15897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BGSA_form.docx</a:t>
            </a:r>
            <a:endParaRPr>
              <a:highlight>
                <a:srgbClr val="FFFFFF"/>
              </a:highlight>
              <a:latin typeface="Calibri"/>
              <a:ea typeface="Calibri"/>
              <a:cs typeface="Calibri"/>
              <a:sym typeface="Calibri"/>
            </a:endParaRPr>
          </a:p>
        </p:txBody>
      </p:sp>
      <p:pic>
        <p:nvPicPr>
          <p:cNvPr id="550" name="Google Shape;550;p84"/>
          <p:cNvPicPr preferRelativeResize="0"/>
          <p:nvPr/>
        </p:nvPicPr>
        <p:blipFill>
          <a:blip r:embed="rId4">
            <a:alphaModFix/>
          </a:blip>
          <a:stretch>
            <a:fillRect/>
          </a:stretch>
        </p:blipFill>
        <p:spPr>
          <a:xfrm>
            <a:off x="909176" y="3462525"/>
            <a:ext cx="297020" cy="291599"/>
          </a:xfrm>
          <a:prstGeom prst="rect">
            <a:avLst/>
          </a:prstGeom>
          <a:noFill/>
          <a:ln>
            <a:noFill/>
          </a:ln>
        </p:spPr>
      </p:pic>
      <p:sp>
        <p:nvSpPr>
          <p:cNvPr id="551" name="Google Shape;551;p84"/>
          <p:cNvSpPr txBox="1"/>
          <p:nvPr/>
        </p:nvSpPr>
        <p:spPr>
          <a:xfrm>
            <a:off x="1239663" y="3812600"/>
            <a:ext cx="15897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report.docx</a:t>
            </a:r>
            <a:endParaRPr>
              <a:highlight>
                <a:srgbClr val="FFFFFF"/>
              </a:highlight>
              <a:latin typeface="Calibri"/>
              <a:ea typeface="Calibri"/>
              <a:cs typeface="Calibri"/>
              <a:sym typeface="Calibri"/>
            </a:endParaRPr>
          </a:p>
        </p:txBody>
      </p:sp>
      <p:pic>
        <p:nvPicPr>
          <p:cNvPr id="552" name="Google Shape;552;p84"/>
          <p:cNvPicPr preferRelativeResize="0"/>
          <p:nvPr/>
        </p:nvPicPr>
        <p:blipFill>
          <a:blip r:embed="rId4">
            <a:alphaModFix/>
          </a:blip>
          <a:stretch>
            <a:fillRect/>
          </a:stretch>
        </p:blipFill>
        <p:spPr>
          <a:xfrm>
            <a:off x="876639" y="3861375"/>
            <a:ext cx="297020" cy="291599"/>
          </a:xfrm>
          <a:prstGeom prst="rect">
            <a:avLst/>
          </a:prstGeom>
          <a:noFill/>
          <a:ln>
            <a:noFill/>
          </a:ln>
        </p:spPr>
      </p:pic>
      <p:sp>
        <p:nvSpPr>
          <p:cNvPr id="553" name="Google Shape;553;p84"/>
          <p:cNvSpPr txBox="1"/>
          <p:nvPr/>
        </p:nvSpPr>
        <p:spPr>
          <a:xfrm>
            <a:off x="822375" y="4645725"/>
            <a:ext cx="12936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icon.png</a:t>
            </a:r>
            <a:endParaRPr>
              <a:highlight>
                <a:srgbClr val="FFFFFF"/>
              </a:highlight>
              <a:latin typeface="Calibri"/>
              <a:ea typeface="Calibri"/>
              <a:cs typeface="Calibri"/>
              <a:sym typeface="Calibri"/>
            </a:endParaRPr>
          </a:p>
        </p:txBody>
      </p:sp>
      <p:sp>
        <p:nvSpPr>
          <p:cNvPr id="554" name="Google Shape;554;p84"/>
          <p:cNvSpPr txBox="1"/>
          <p:nvPr/>
        </p:nvSpPr>
        <p:spPr>
          <a:xfrm>
            <a:off x="822375" y="4253550"/>
            <a:ext cx="1293600" cy="291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Calibri"/>
                <a:ea typeface="Calibri"/>
                <a:cs typeface="Calibri"/>
                <a:sym typeface="Calibri"/>
              </a:rPr>
              <a:t>index.html</a:t>
            </a:r>
            <a:endParaRPr>
              <a:highlight>
                <a:srgbClr val="FFFFFF"/>
              </a:highlight>
              <a:latin typeface="Calibri"/>
              <a:ea typeface="Calibri"/>
              <a:cs typeface="Calibri"/>
              <a:sym typeface="Calibri"/>
            </a:endParaRPr>
          </a:p>
        </p:txBody>
      </p:sp>
      <p:sp>
        <p:nvSpPr>
          <p:cNvPr id="555" name="Google Shape;555;p84"/>
          <p:cNvSpPr txBox="1"/>
          <p:nvPr/>
        </p:nvSpPr>
        <p:spPr>
          <a:xfrm>
            <a:off x="3517225" y="4253550"/>
            <a:ext cx="64308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56" name="Google Shape;556;p84"/>
          <p:cNvSpPr/>
          <p:nvPr/>
        </p:nvSpPr>
        <p:spPr>
          <a:xfrm>
            <a:off x="47675" y="435125"/>
            <a:ext cx="2619000" cy="470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animEffect filter="fade" transition="in">
                                      <p:cBhvr>
                                        <p:cTn dur="1000"/>
                                        <p:tgtEl>
                                          <p:spTgt spid="5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1" st="1"/>
                                            </p:txEl>
                                          </p:spTgt>
                                        </p:tgtEl>
                                        <p:attrNameLst>
                                          <p:attrName>style.visibility</p:attrName>
                                        </p:attrNameLst>
                                      </p:cBhvr>
                                      <p:to>
                                        <p:strVal val="visible"/>
                                      </p:to>
                                    </p:set>
                                    <p:animEffect filter="fade" transition="in">
                                      <p:cBhvr>
                                        <p:cTn dur="1000"/>
                                        <p:tgtEl>
                                          <p:spTgt spid="5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2" st="2"/>
                                            </p:txEl>
                                          </p:spTgt>
                                        </p:tgtEl>
                                        <p:attrNameLst>
                                          <p:attrName>style.visibility</p:attrName>
                                        </p:attrNameLst>
                                      </p:cBhvr>
                                      <p:to>
                                        <p:strVal val="visible"/>
                                      </p:to>
                                    </p:set>
                                    <p:animEffect filter="fade" transition="in">
                                      <p:cBhvr>
                                        <p:cTn dur="1000"/>
                                        <p:tgtEl>
                                          <p:spTgt spid="5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3" st="3"/>
                                            </p:txEl>
                                          </p:spTgt>
                                        </p:tgtEl>
                                        <p:attrNameLst>
                                          <p:attrName>style.visibility</p:attrName>
                                        </p:attrNameLst>
                                      </p:cBhvr>
                                      <p:to>
                                        <p:strVal val="visible"/>
                                      </p:to>
                                    </p:set>
                                    <p:animEffect filter="fade" transition="in">
                                      <p:cBhvr>
                                        <p:cTn dur="1000"/>
                                        <p:tgtEl>
                                          <p:spTgt spid="5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4" st="4"/>
                                            </p:txEl>
                                          </p:spTgt>
                                        </p:tgtEl>
                                        <p:attrNameLst>
                                          <p:attrName>style.visibility</p:attrName>
                                        </p:attrNameLst>
                                      </p:cBhvr>
                                      <p:to>
                                        <p:strVal val="visible"/>
                                      </p:to>
                                    </p:set>
                                    <p:animEffect filter="fade" transition="in">
                                      <p:cBhvr>
                                        <p:cTn dur="1000"/>
                                        <p:tgtEl>
                                          <p:spTgt spid="53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85"/>
          <p:cNvSpPr txBox="1"/>
          <p:nvPr>
            <p:ph type="title"/>
          </p:nvPr>
        </p:nvSpPr>
        <p:spPr>
          <a:xfrm>
            <a:off x="400050" y="10462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 F</a:t>
            </a:r>
            <a:r>
              <a:rPr lang="en"/>
              <a:t>ile paths in Python</a:t>
            </a:r>
            <a:endParaRPr/>
          </a:p>
        </p:txBody>
      </p:sp>
      <p:sp>
        <p:nvSpPr>
          <p:cNvPr id="563" name="Google Shape;563;p85"/>
          <p:cNvSpPr txBox="1"/>
          <p:nvPr>
            <p:ph idx="1" type="body"/>
          </p:nvPr>
        </p:nvSpPr>
        <p:spPr>
          <a:xfrm>
            <a:off x="400050" y="962025"/>
            <a:ext cx="8229600" cy="3394500"/>
          </a:xfrm>
          <a:prstGeom prst="rect">
            <a:avLst/>
          </a:prstGeom>
          <a:noFill/>
          <a:ln>
            <a:noFill/>
          </a:ln>
        </p:spPr>
        <p:txBody>
          <a:bodyPr anchorCtr="0" anchor="t" bIns="45700" lIns="91425" spcFirstLastPara="1" rIns="91425" wrap="square" tIns="45700">
            <a:noAutofit/>
          </a:bodyPr>
          <a:lstStyle/>
          <a:p>
            <a:pPr indent="-322580" lvl="0" marL="342900" rtl="0" algn="l">
              <a:lnSpc>
                <a:spcPct val="80000"/>
              </a:lnSpc>
              <a:spcBef>
                <a:spcPts val="0"/>
              </a:spcBef>
              <a:spcAft>
                <a:spcPts val="0"/>
              </a:spcAft>
              <a:buClr>
                <a:schemeClr val="dk1"/>
              </a:buClr>
              <a:buSzPts val="2400"/>
              <a:buChar char="•"/>
            </a:pPr>
            <a:r>
              <a:rPr lang="en" sz="2400"/>
              <a:t>So far we've mostly worked with input/output files stored in the same directory as our script </a:t>
            </a:r>
            <a:endParaRPr sz="2400"/>
          </a:p>
          <a:p>
            <a:pPr indent="-322580" lvl="0" marL="342900" rtl="0" algn="l">
              <a:lnSpc>
                <a:spcPct val="80000"/>
              </a:lnSpc>
              <a:spcBef>
                <a:spcPts val="544"/>
              </a:spcBef>
              <a:spcAft>
                <a:spcPts val="0"/>
              </a:spcAft>
              <a:buClr>
                <a:schemeClr val="dk1"/>
              </a:buClr>
              <a:buSzPts val="2400"/>
              <a:buChar char="•"/>
            </a:pPr>
            <a:r>
              <a:rPr lang="en" sz="2400"/>
              <a:t>What if we want to work with files stored somewhere else?</a:t>
            </a:r>
            <a:endParaRPr sz="2400"/>
          </a:p>
          <a:p>
            <a:pPr indent="0" lvl="3" marL="1257300" rtl="0" algn="l">
              <a:lnSpc>
                <a:spcPct val="80000"/>
              </a:lnSpc>
              <a:spcBef>
                <a:spcPts val="306"/>
              </a:spcBef>
              <a:spcAft>
                <a:spcPts val="0"/>
              </a:spcAft>
              <a:buClr>
                <a:srgbClr val="76923C"/>
              </a:buClr>
              <a:buSzPts val="1530"/>
              <a:buNone/>
            </a:pPr>
            <a:r>
              <a:rPr i="1" lang="en" sz="1530">
                <a:solidFill>
                  <a:srgbClr val="38761D"/>
                </a:solidFill>
                <a:latin typeface="Courier New"/>
                <a:ea typeface="Courier New"/>
                <a:cs typeface="Courier New"/>
                <a:sym typeface="Courier New"/>
              </a:rPr>
              <a:t># open a file in a directory contained </a:t>
            </a:r>
            <a:endParaRPr>
              <a:solidFill>
                <a:srgbClr val="38761D"/>
              </a:solidFill>
            </a:endParaRPr>
          </a:p>
          <a:p>
            <a:pPr indent="0" lvl="3" marL="1257300" rtl="0" algn="l">
              <a:lnSpc>
                <a:spcPct val="80000"/>
              </a:lnSpc>
              <a:spcBef>
                <a:spcPts val="306"/>
              </a:spcBef>
              <a:spcAft>
                <a:spcPts val="0"/>
              </a:spcAft>
              <a:buClr>
                <a:srgbClr val="76923C"/>
              </a:buClr>
              <a:buSzPts val="1530"/>
              <a:buNone/>
            </a:pPr>
            <a:r>
              <a:rPr i="1" lang="en" sz="1530">
                <a:solidFill>
                  <a:srgbClr val="38761D"/>
                </a:solidFill>
                <a:latin typeface="Courier New"/>
                <a:ea typeface="Courier New"/>
                <a:cs typeface="Courier New"/>
                <a:sym typeface="Courier New"/>
              </a:rPr>
              <a:t># inside the current directory:</a:t>
            </a:r>
            <a:endParaRPr>
              <a:solidFill>
                <a:srgbClr val="38761D"/>
              </a:solidFill>
            </a:endParaRPr>
          </a:p>
          <a:p>
            <a:pPr indent="0" lvl="3" marL="1257300" rtl="0" algn="l">
              <a:lnSpc>
                <a:spcPct val="80000"/>
              </a:lnSpc>
              <a:spcBef>
                <a:spcPts val="306"/>
              </a:spcBef>
              <a:spcAft>
                <a:spcPts val="0"/>
              </a:spcAft>
              <a:buClr>
                <a:schemeClr val="dk1"/>
              </a:buClr>
              <a:buSzPts val="1530"/>
              <a:buNone/>
            </a:pPr>
            <a:r>
              <a:rPr lang="en" sz="1530">
                <a:latin typeface="Courier New"/>
                <a:ea typeface="Courier New"/>
                <a:cs typeface="Courier New"/>
                <a:sym typeface="Courier New"/>
              </a:rPr>
              <a:t>inFile = open("data/input_file.txt", 'r')</a:t>
            </a:r>
            <a:endParaRPr/>
          </a:p>
          <a:p>
            <a:pPr indent="0" lvl="3" marL="1257300" rtl="0" algn="l">
              <a:lnSpc>
                <a:spcPct val="80000"/>
              </a:lnSpc>
              <a:spcBef>
                <a:spcPts val="306"/>
              </a:spcBef>
              <a:spcAft>
                <a:spcPts val="0"/>
              </a:spcAft>
              <a:buClr>
                <a:schemeClr val="dk1"/>
              </a:buClr>
              <a:buSzPts val="1530"/>
              <a:buNone/>
            </a:pPr>
            <a:r>
              <a:t/>
            </a:r>
            <a:endParaRPr sz="1530">
              <a:latin typeface="Courier New"/>
              <a:ea typeface="Courier New"/>
              <a:cs typeface="Courier New"/>
              <a:sym typeface="Courier New"/>
            </a:endParaRPr>
          </a:p>
          <a:p>
            <a:pPr indent="0" lvl="3" marL="1257300" rtl="0" algn="l">
              <a:lnSpc>
                <a:spcPct val="80000"/>
              </a:lnSpc>
              <a:spcBef>
                <a:spcPts val="306"/>
              </a:spcBef>
              <a:spcAft>
                <a:spcPts val="0"/>
              </a:spcAft>
              <a:buClr>
                <a:srgbClr val="76923C"/>
              </a:buClr>
              <a:buSzPts val="1530"/>
              <a:buNone/>
            </a:pPr>
            <a:r>
              <a:rPr i="1" lang="en" sz="1530">
                <a:solidFill>
                  <a:srgbClr val="38761D"/>
                </a:solidFill>
                <a:latin typeface="Courier New"/>
                <a:ea typeface="Courier New"/>
                <a:cs typeface="Courier New"/>
                <a:sym typeface="Courier New"/>
              </a:rPr>
              <a:t># open a file in the directory that contains</a:t>
            </a:r>
            <a:endParaRPr>
              <a:solidFill>
                <a:srgbClr val="38761D"/>
              </a:solidFill>
            </a:endParaRPr>
          </a:p>
          <a:p>
            <a:pPr indent="0" lvl="3" marL="1257300" rtl="0" algn="l">
              <a:lnSpc>
                <a:spcPct val="80000"/>
              </a:lnSpc>
              <a:spcBef>
                <a:spcPts val="306"/>
              </a:spcBef>
              <a:spcAft>
                <a:spcPts val="0"/>
              </a:spcAft>
              <a:buClr>
                <a:srgbClr val="76923C"/>
              </a:buClr>
              <a:buSzPts val="1530"/>
              <a:buNone/>
            </a:pPr>
            <a:r>
              <a:rPr i="1" lang="en" sz="1530">
                <a:solidFill>
                  <a:srgbClr val="38761D"/>
                </a:solidFill>
                <a:latin typeface="Courier New"/>
                <a:ea typeface="Courier New"/>
                <a:cs typeface="Courier New"/>
                <a:sym typeface="Courier New"/>
              </a:rPr>
              <a:t># the current directory (parent directory)</a:t>
            </a:r>
            <a:endParaRPr>
              <a:solidFill>
                <a:srgbClr val="38761D"/>
              </a:solidFill>
            </a:endParaRPr>
          </a:p>
          <a:p>
            <a:pPr indent="0" lvl="3" marL="1257300" rtl="0" algn="l">
              <a:lnSpc>
                <a:spcPct val="80000"/>
              </a:lnSpc>
              <a:spcBef>
                <a:spcPts val="306"/>
              </a:spcBef>
              <a:spcAft>
                <a:spcPts val="0"/>
              </a:spcAft>
              <a:buClr>
                <a:schemeClr val="dk1"/>
              </a:buClr>
              <a:buSzPts val="1530"/>
              <a:buNone/>
            </a:pPr>
            <a:r>
              <a:rPr lang="en" sz="1530">
                <a:latin typeface="Courier New"/>
                <a:ea typeface="Courier New"/>
                <a:cs typeface="Courier New"/>
                <a:sym typeface="Courier New"/>
              </a:rPr>
              <a:t>inFile = open("../input_file2.txt", 'r')</a:t>
            </a:r>
            <a:endParaRPr/>
          </a:p>
          <a:p>
            <a:pPr indent="0" lvl="3" marL="1257300" rtl="0" algn="l">
              <a:lnSpc>
                <a:spcPct val="80000"/>
              </a:lnSpc>
              <a:spcBef>
                <a:spcPts val="306"/>
              </a:spcBef>
              <a:spcAft>
                <a:spcPts val="0"/>
              </a:spcAft>
              <a:buClr>
                <a:schemeClr val="dk1"/>
              </a:buClr>
              <a:buSzPts val="1530"/>
              <a:buNone/>
            </a:pPr>
            <a:r>
              <a:t/>
            </a:r>
            <a:endParaRPr sz="1530">
              <a:latin typeface="Courier New"/>
              <a:ea typeface="Courier New"/>
              <a:cs typeface="Courier New"/>
              <a:sym typeface="Courier New"/>
            </a:endParaRPr>
          </a:p>
          <a:p>
            <a:pPr indent="0" lvl="3" marL="1257300" rtl="0" algn="l">
              <a:lnSpc>
                <a:spcPct val="80000"/>
              </a:lnSpc>
              <a:spcBef>
                <a:spcPts val="306"/>
              </a:spcBef>
              <a:spcAft>
                <a:spcPts val="0"/>
              </a:spcAft>
              <a:buClr>
                <a:srgbClr val="76923C"/>
              </a:buClr>
              <a:buSzPts val="1530"/>
              <a:buNone/>
            </a:pPr>
            <a:r>
              <a:rPr i="1" lang="en" sz="1530">
                <a:solidFill>
                  <a:srgbClr val="38761D"/>
                </a:solidFill>
                <a:latin typeface="Courier New"/>
                <a:ea typeface="Courier New"/>
                <a:cs typeface="Courier New"/>
                <a:sym typeface="Courier New"/>
              </a:rPr>
              <a:t># open a file using an absolute path (i.e. </a:t>
            </a:r>
            <a:endParaRPr>
              <a:solidFill>
                <a:srgbClr val="38761D"/>
              </a:solidFill>
            </a:endParaRPr>
          </a:p>
          <a:p>
            <a:pPr indent="0" lvl="3" marL="1257300" rtl="0" algn="l">
              <a:lnSpc>
                <a:spcPct val="80000"/>
              </a:lnSpc>
              <a:spcBef>
                <a:spcPts val="306"/>
              </a:spcBef>
              <a:spcAft>
                <a:spcPts val="0"/>
              </a:spcAft>
              <a:buClr>
                <a:srgbClr val="76923C"/>
              </a:buClr>
              <a:buSzPts val="1530"/>
              <a:buNone/>
            </a:pPr>
            <a:r>
              <a:rPr i="1" lang="en" sz="1530">
                <a:solidFill>
                  <a:srgbClr val="38761D"/>
                </a:solidFill>
                <a:latin typeface="Courier New"/>
                <a:ea typeface="Courier New"/>
                <a:cs typeface="Courier New"/>
                <a:sym typeface="Courier New"/>
              </a:rPr>
              <a:t># a path that will always work, regardless of the </a:t>
            </a:r>
            <a:endParaRPr>
              <a:solidFill>
                <a:srgbClr val="38761D"/>
              </a:solidFill>
            </a:endParaRPr>
          </a:p>
          <a:p>
            <a:pPr indent="0" lvl="3" marL="1257300" rtl="0" algn="l">
              <a:lnSpc>
                <a:spcPct val="80000"/>
              </a:lnSpc>
              <a:spcBef>
                <a:spcPts val="306"/>
              </a:spcBef>
              <a:spcAft>
                <a:spcPts val="0"/>
              </a:spcAft>
              <a:buClr>
                <a:srgbClr val="76923C"/>
              </a:buClr>
              <a:buSzPts val="1530"/>
              <a:buNone/>
            </a:pPr>
            <a:r>
              <a:rPr i="1" lang="en" sz="1530">
                <a:solidFill>
                  <a:srgbClr val="38761D"/>
                </a:solidFill>
                <a:latin typeface="Courier New"/>
                <a:ea typeface="Courier New"/>
                <a:cs typeface="Courier New"/>
                <a:sym typeface="Courier New"/>
              </a:rPr>
              <a:t># current directory location)</a:t>
            </a:r>
            <a:endParaRPr>
              <a:solidFill>
                <a:srgbClr val="38761D"/>
              </a:solidFill>
            </a:endParaRPr>
          </a:p>
          <a:p>
            <a:pPr indent="0" lvl="3" marL="1257300" rtl="0" algn="l">
              <a:lnSpc>
                <a:spcPct val="80000"/>
              </a:lnSpc>
              <a:spcBef>
                <a:spcPts val="306"/>
              </a:spcBef>
              <a:spcAft>
                <a:spcPts val="0"/>
              </a:spcAft>
              <a:buClr>
                <a:schemeClr val="dk1"/>
              </a:buClr>
              <a:buSzPts val="1530"/>
              <a:buNone/>
            </a:pPr>
            <a:r>
              <a:rPr lang="en" sz="1530">
                <a:latin typeface="Courier New"/>
                <a:ea typeface="Courier New"/>
                <a:cs typeface="Courier New"/>
                <a:sym typeface="Courier New"/>
              </a:rPr>
              <a:t>inFile = open("/home/sammy/lab6/data/input_file.txt", 'r')</a:t>
            </a:r>
            <a:endParaRPr/>
          </a:p>
          <a:p>
            <a:pPr indent="0" lvl="3" marL="1257300" rtl="0" algn="l">
              <a:lnSpc>
                <a:spcPct val="80000"/>
              </a:lnSpc>
              <a:spcBef>
                <a:spcPts val="306"/>
              </a:spcBef>
              <a:spcAft>
                <a:spcPts val="0"/>
              </a:spcAft>
              <a:buClr>
                <a:schemeClr val="dk1"/>
              </a:buClr>
              <a:buSzPts val="1530"/>
              <a:buNone/>
            </a:pPr>
            <a:r>
              <a:rPr lang="en" sz="1530">
                <a:latin typeface="Courier New"/>
                <a:ea typeface="Courier New"/>
                <a:cs typeface="Courier New"/>
                <a:sym typeface="Courier New"/>
              </a:rPr>
              <a:t>inFile = open("/home/sammy/lab6/input_file2.txt", 'r')</a:t>
            </a:r>
            <a:endParaRPr sz="153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86"/>
          <p:cNvSpPr txBox="1"/>
          <p:nvPr>
            <p:ph type="ctrTitle"/>
          </p:nvPr>
        </p:nvSpPr>
        <p:spPr>
          <a:xfrm>
            <a:off x="1143000" y="841772"/>
            <a:ext cx="6858000" cy="1790700"/>
          </a:xfrm>
          <a:prstGeom prst="rect">
            <a:avLst/>
          </a:prstGeom>
        </p:spPr>
        <p:txBody>
          <a:bodyPr anchorCtr="0" anchor="b" bIns="45700" lIns="91425" spcFirstLastPara="1" rIns="91425" wrap="square" tIns="45700">
            <a:noAutofit/>
          </a:bodyPr>
          <a:lstStyle/>
          <a:p>
            <a:pPr indent="0" lvl="0" marL="457200" rtl="0" algn="ctr">
              <a:spcBef>
                <a:spcPts val="0"/>
              </a:spcBef>
              <a:spcAft>
                <a:spcPts val="0"/>
              </a:spcAft>
              <a:buNone/>
            </a:pPr>
            <a:r>
              <a:rPr lang="en"/>
              <a:t>2. </a:t>
            </a:r>
            <a:r>
              <a:rPr lang="en"/>
              <a:t>Scripts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8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Basic Terminal Commands</a:t>
            </a:r>
            <a:endParaRPr/>
          </a:p>
        </p:txBody>
      </p:sp>
      <p:sp>
        <p:nvSpPr>
          <p:cNvPr id="574" name="Google Shape;574;p87"/>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2800"/>
              <a:t>l</a:t>
            </a:r>
            <a:r>
              <a:rPr lang="en" sz="2800"/>
              <a:t>s 				see what is in current working directory</a:t>
            </a:r>
            <a:endParaRPr sz="2800"/>
          </a:p>
          <a:p>
            <a:pPr indent="0" lvl="0" marL="0" rtl="0" algn="l">
              <a:spcBef>
                <a:spcPts val="360"/>
              </a:spcBef>
              <a:spcAft>
                <a:spcPts val="0"/>
              </a:spcAft>
              <a:buNone/>
            </a:pPr>
            <a:r>
              <a:rPr lang="en" sz="2800"/>
              <a:t>p</a:t>
            </a:r>
            <a:r>
              <a:rPr lang="en" sz="2800"/>
              <a:t>wd			see current working directory path</a:t>
            </a:r>
            <a:endParaRPr sz="2800"/>
          </a:p>
          <a:p>
            <a:pPr indent="0" lvl="0" marL="0" rtl="0" algn="l">
              <a:spcBef>
                <a:spcPts val="360"/>
              </a:spcBef>
              <a:spcAft>
                <a:spcPts val="0"/>
              </a:spcAft>
              <a:buNone/>
            </a:pPr>
            <a:r>
              <a:rPr lang="en" sz="2800"/>
              <a:t>c</a:t>
            </a:r>
            <a:r>
              <a:rPr lang="en" sz="2800"/>
              <a:t>d				change directory</a:t>
            </a:r>
            <a:endParaRPr sz="2800"/>
          </a:p>
          <a:p>
            <a:pPr indent="0" lvl="0" marL="0" rtl="0" algn="l">
              <a:spcBef>
                <a:spcPts val="360"/>
              </a:spcBef>
              <a:spcAft>
                <a:spcPts val="0"/>
              </a:spcAft>
              <a:buNone/>
            </a:pPr>
            <a:r>
              <a:rPr lang="en" sz="2800"/>
              <a:t>m</a:t>
            </a:r>
            <a:r>
              <a:rPr lang="en" sz="2800"/>
              <a:t>an			see manual of terminal command</a:t>
            </a:r>
            <a:endParaRPr sz="2800"/>
          </a:p>
          <a:p>
            <a:pPr indent="0" lvl="0" marL="0" rtl="0" algn="l">
              <a:spcBef>
                <a:spcPts val="360"/>
              </a:spcBef>
              <a:spcAft>
                <a:spcPts val="0"/>
              </a:spcAft>
              <a:buNone/>
            </a:pPr>
            <a:r>
              <a:rPr lang="en" sz="2800"/>
              <a:t>h</a:t>
            </a:r>
            <a:r>
              <a:rPr lang="en" sz="2800"/>
              <a:t>ead &lt;file&gt;	see top of file</a:t>
            </a:r>
            <a:endParaRPr sz="2800"/>
          </a:p>
          <a:p>
            <a:pPr indent="0" lvl="0" marL="0" rtl="0" algn="l">
              <a:spcBef>
                <a:spcPts val="360"/>
              </a:spcBef>
              <a:spcAft>
                <a:spcPts val="0"/>
              </a:spcAft>
              <a:buClr>
                <a:schemeClr val="dk1"/>
              </a:buClr>
              <a:buSzPts val="1100"/>
              <a:buFont typeface="Arial"/>
              <a:buNone/>
            </a:pPr>
            <a:r>
              <a:rPr lang="en" sz="2800"/>
              <a:t>tail</a:t>
            </a:r>
            <a:r>
              <a:rPr lang="en" sz="2800"/>
              <a:t> &lt;file&gt;		see bottom of file</a:t>
            </a:r>
            <a:endParaRPr sz="2800"/>
          </a:p>
          <a:p>
            <a:pPr indent="0" lvl="0" marL="0" rtl="0" algn="l">
              <a:spcBef>
                <a:spcPts val="360"/>
              </a:spcBef>
              <a:spcAft>
                <a:spcPts val="0"/>
              </a:spcAft>
              <a:buClr>
                <a:schemeClr val="dk1"/>
              </a:buClr>
              <a:buSzPts val="1100"/>
              <a:buFont typeface="Arial"/>
              <a:buNone/>
            </a:pPr>
            <a:r>
              <a:rPr lang="en" sz="2800"/>
              <a:t>wc -l &lt;file&gt;	see how many lines are in a file</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88"/>
          <p:cNvSpPr txBox="1"/>
          <p:nvPr>
            <p:ph type="title"/>
          </p:nvPr>
        </p:nvSpPr>
        <p:spPr>
          <a:xfrm>
            <a:off x="567575" y="3145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Using scripts</a:t>
            </a:r>
            <a:endParaRPr/>
          </a:p>
        </p:txBody>
      </p:sp>
      <p:sp>
        <p:nvSpPr>
          <p:cNvPr id="580" name="Google Shape;580;p88"/>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a:t>Step 1: Creating a script</a:t>
            </a:r>
            <a:endParaRPr/>
          </a:p>
          <a:p>
            <a:pPr indent="-342900" lvl="0" marL="457200" rtl="0" algn="l">
              <a:spcBef>
                <a:spcPts val="750"/>
              </a:spcBef>
              <a:spcAft>
                <a:spcPts val="0"/>
              </a:spcAft>
              <a:buSzPts val="1800"/>
              <a:buChar char="•"/>
            </a:pPr>
            <a:r>
              <a:rPr lang="en"/>
              <a:t>Open a plain text editor (Notepad++, TextWrangler, Sublime)</a:t>
            </a:r>
            <a:endParaRPr/>
          </a:p>
          <a:p>
            <a:pPr indent="-342900" lvl="0" marL="457200" rtl="0" algn="l">
              <a:spcBef>
                <a:spcPts val="0"/>
              </a:spcBef>
              <a:spcAft>
                <a:spcPts val="0"/>
              </a:spcAft>
              <a:buSzPts val="1800"/>
              <a:buChar char="•"/>
            </a:pPr>
            <a:r>
              <a:rPr lang="en"/>
              <a:t>Type the following:</a:t>
            </a:r>
            <a:br>
              <a:rPr lang="en"/>
            </a:br>
            <a:r>
              <a:rPr lang="en">
                <a:latin typeface="Courier New"/>
                <a:ea typeface="Courier New"/>
                <a:cs typeface="Courier New"/>
                <a:sym typeface="Courier New"/>
              </a:rPr>
              <a:t>p</a:t>
            </a:r>
            <a:r>
              <a:rPr lang="en">
                <a:latin typeface="Courier New"/>
                <a:ea typeface="Courier New"/>
                <a:cs typeface="Courier New"/>
                <a:sym typeface="Courier New"/>
              </a:rPr>
              <a:t>rint (“Hello World”)</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Save your file in your lab6 folder as test1.py</a:t>
            </a:r>
            <a:endParaRPr/>
          </a:p>
          <a:p>
            <a:pPr indent="-342900" lvl="0" marL="457200" rtl="0" algn="l">
              <a:spcBef>
                <a:spcPts val="0"/>
              </a:spcBef>
              <a:spcAft>
                <a:spcPts val="0"/>
              </a:spcAft>
              <a:buSzPts val="1800"/>
              <a:buChar char="•"/>
            </a:pPr>
            <a:r>
              <a:rPr lang="en"/>
              <a:t>Note: Depending on your text editor, you may notice some of the code has changed colors. This is called syntax highlighting:</a:t>
            </a:r>
            <a:endParaRPr>
              <a:latin typeface="Courier New"/>
              <a:ea typeface="Courier New"/>
              <a:cs typeface="Courier New"/>
              <a:sym typeface="Courier New"/>
            </a:endParaRPr>
          </a:p>
        </p:txBody>
      </p:sp>
      <p:pic>
        <p:nvPicPr>
          <p:cNvPr id="581" name="Google Shape;581;p88"/>
          <p:cNvPicPr preferRelativeResize="0"/>
          <p:nvPr/>
        </p:nvPicPr>
        <p:blipFill rotWithShape="1">
          <a:blip r:embed="rId3">
            <a:alphaModFix/>
          </a:blip>
          <a:srcRect b="81101" l="52392" r="0" t="2391"/>
          <a:stretch/>
        </p:blipFill>
        <p:spPr>
          <a:xfrm>
            <a:off x="1436325" y="3983675"/>
            <a:ext cx="5602949" cy="10927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89"/>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Using scripts</a:t>
            </a:r>
            <a:endParaRPr/>
          </a:p>
        </p:txBody>
      </p:sp>
      <p:sp>
        <p:nvSpPr>
          <p:cNvPr id="587" name="Google Shape;587;p89"/>
          <p:cNvSpPr txBox="1"/>
          <p:nvPr>
            <p:ph idx="1" type="body"/>
          </p:nvPr>
        </p:nvSpPr>
        <p:spPr>
          <a:xfrm>
            <a:off x="628650" y="1172419"/>
            <a:ext cx="7886700" cy="3263400"/>
          </a:xfrm>
          <a:prstGeom prst="rect">
            <a:avLst/>
          </a:prstGeom>
        </p:spPr>
        <p:txBody>
          <a:bodyPr anchorCtr="0" anchor="t" bIns="45700" lIns="91425" spcFirstLastPara="1" rIns="91425" wrap="square" tIns="45700">
            <a:noAutofit/>
          </a:bodyPr>
          <a:lstStyle/>
          <a:p>
            <a:pPr indent="0" lvl="0" marL="0" rtl="0" algn="l">
              <a:spcBef>
                <a:spcPts val="750"/>
              </a:spcBef>
              <a:spcAft>
                <a:spcPts val="0"/>
              </a:spcAft>
              <a:buNone/>
            </a:pPr>
            <a:r>
              <a:rPr lang="en"/>
              <a:t>Step 2: Running the script</a:t>
            </a:r>
            <a:endParaRPr/>
          </a:p>
          <a:p>
            <a:pPr indent="-342900" lvl="0" marL="457200" rtl="0" algn="l">
              <a:spcBef>
                <a:spcPts val="750"/>
              </a:spcBef>
              <a:spcAft>
                <a:spcPts val="0"/>
              </a:spcAft>
              <a:buSzPts val="1800"/>
              <a:buChar char="•"/>
            </a:pPr>
            <a:r>
              <a:rPr lang="en"/>
              <a:t>Open your terminal and navigate to the folder where you saved your script (use </a:t>
            </a:r>
            <a:r>
              <a:rPr lang="en">
                <a:latin typeface="Courier New"/>
                <a:ea typeface="Courier New"/>
                <a:cs typeface="Courier New"/>
                <a:sym typeface="Courier New"/>
              </a:rPr>
              <a:t>cd</a:t>
            </a:r>
            <a:r>
              <a:rPr lang="en"/>
              <a:t>, </a:t>
            </a:r>
            <a:r>
              <a:rPr lang="en">
                <a:latin typeface="Courier New"/>
                <a:ea typeface="Courier New"/>
                <a:cs typeface="Courier New"/>
                <a:sym typeface="Courier New"/>
              </a:rPr>
              <a:t>ls</a:t>
            </a:r>
            <a:r>
              <a:rPr lang="en"/>
              <a:t>/</a:t>
            </a:r>
            <a:r>
              <a:rPr lang="en">
                <a:latin typeface="Courier New"/>
                <a:ea typeface="Courier New"/>
                <a:cs typeface="Courier New"/>
                <a:sym typeface="Courier New"/>
              </a:rPr>
              <a:t>dir</a:t>
            </a:r>
            <a:r>
              <a:rPr lang="en"/>
              <a:t>, and </a:t>
            </a:r>
            <a:r>
              <a:rPr lang="en">
                <a:latin typeface="Courier New"/>
                <a:ea typeface="Courier New"/>
                <a:cs typeface="Courier New"/>
                <a:sym typeface="Courier New"/>
              </a:rPr>
              <a:t>pwd</a:t>
            </a:r>
            <a:r>
              <a:rPr lang="en"/>
              <a:t>)</a:t>
            </a:r>
            <a:endParaRPr/>
          </a:p>
          <a:p>
            <a:pPr indent="-342900" lvl="0" marL="457200" rtl="0" algn="l">
              <a:spcBef>
                <a:spcPts val="0"/>
              </a:spcBef>
              <a:spcAft>
                <a:spcPts val="0"/>
              </a:spcAft>
              <a:buSzPts val="1800"/>
              <a:buChar char="•"/>
            </a:pPr>
            <a:r>
              <a:rPr lang="en"/>
              <a:t>Once in the correct folder, type:</a:t>
            </a:r>
            <a:br>
              <a:rPr lang="en"/>
            </a:br>
            <a:r>
              <a:rPr lang="en">
                <a:latin typeface="Courier New"/>
                <a:ea typeface="Courier New"/>
                <a:cs typeface="Courier New"/>
                <a:sym typeface="Courier New"/>
              </a:rPr>
              <a:t>	python test1.py</a:t>
            </a:r>
            <a:endParaRPr>
              <a:latin typeface="Courier New"/>
              <a:ea typeface="Courier New"/>
              <a:cs typeface="Courier New"/>
              <a:sym typeface="Courier New"/>
            </a:endParaRPr>
          </a:p>
          <a:p>
            <a:pPr indent="-342900" lvl="0" marL="457200" rtl="0" algn="l">
              <a:spcBef>
                <a:spcPts val="0"/>
              </a:spcBef>
              <a:spcAft>
                <a:spcPts val="0"/>
              </a:spcAft>
              <a:buSzPts val="1800"/>
              <a:buFont typeface="Calibri"/>
              <a:buChar char="•"/>
            </a:pPr>
            <a:r>
              <a:rPr lang="en"/>
              <a:t>Python will now attempt to execute your script. If there are no errors in your code, you should see something like this:</a:t>
            </a:r>
            <a:endParaRPr/>
          </a:p>
        </p:txBody>
      </p:sp>
      <p:sp>
        <p:nvSpPr>
          <p:cNvPr id="588" name="Google Shape;588;p89"/>
          <p:cNvSpPr txBox="1"/>
          <p:nvPr/>
        </p:nvSpPr>
        <p:spPr>
          <a:xfrm>
            <a:off x="211200" y="4134450"/>
            <a:ext cx="8721600" cy="929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FF00"/>
                </a:solidFill>
                <a:latin typeface="Courier New"/>
                <a:ea typeface="Courier New"/>
                <a:cs typeface="Courier New"/>
                <a:sym typeface="Courier New"/>
              </a:rPr>
              <a:t>sklasfeld@sklasfeld-XPS-12-9310</a:t>
            </a:r>
            <a:r>
              <a:rPr lang="en">
                <a:solidFill>
                  <a:srgbClr val="FFFFFF"/>
                </a:solidFill>
                <a:latin typeface="Courier New"/>
                <a:ea typeface="Courier New"/>
                <a:cs typeface="Courier New"/>
                <a:sym typeface="Courier New"/>
              </a:rPr>
              <a:t>:</a:t>
            </a:r>
            <a:r>
              <a:rPr lang="en">
                <a:solidFill>
                  <a:srgbClr val="00FFFF"/>
                </a:solidFill>
                <a:latin typeface="Courier New"/>
                <a:ea typeface="Courier New"/>
                <a:cs typeface="Courier New"/>
                <a:sym typeface="Courier New"/>
              </a:rPr>
              <a:t>~/Desktop/python_bootcamp/lab7</a:t>
            </a:r>
            <a:r>
              <a:rPr lang="en">
                <a:solidFill>
                  <a:srgbClr val="FFFFFF"/>
                </a:solidFill>
                <a:latin typeface="Courier New"/>
                <a:ea typeface="Courier New"/>
                <a:cs typeface="Courier New"/>
                <a:sym typeface="Courier New"/>
              </a:rPr>
              <a:t>$ python test1.py </a:t>
            </a:r>
            <a:endParaRPr>
              <a:solidFill>
                <a:srgbClr val="FFFF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FFFFFF"/>
                </a:solidFill>
                <a:latin typeface="Courier New"/>
                <a:ea typeface="Courier New"/>
                <a:cs typeface="Courier New"/>
                <a:sym typeface="Courier New"/>
              </a:rPr>
              <a:t>Hello World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latin typeface="Courier New"/>
              <a:ea typeface="Courier New"/>
              <a:cs typeface="Courier New"/>
              <a:sym typeface="Courier New"/>
            </a:endParaRPr>
          </a:p>
        </p:txBody>
      </p:sp>
      <p:sp>
        <p:nvSpPr>
          <p:cNvPr id="589" name="Google Shape;589;p89"/>
          <p:cNvSpPr txBox="1"/>
          <p:nvPr/>
        </p:nvSpPr>
        <p:spPr>
          <a:xfrm>
            <a:off x="211200" y="361035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90"/>
          <p:cNvSpPr txBox="1"/>
          <p:nvPr>
            <p:ph type="ctrTitle"/>
          </p:nvPr>
        </p:nvSpPr>
        <p:spPr>
          <a:xfrm>
            <a:off x="685800" y="2020491"/>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3</a:t>
            </a:r>
            <a:r>
              <a:rPr lang="en">
                <a:latin typeface="Calibri"/>
                <a:ea typeface="Calibri"/>
                <a:cs typeface="Calibri"/>
                <a:sym typeface="Calibri"/>
              </a:rPr>
              <a:t>. </a:t>
            </a:r>
            <a:r>
              <a:rPr lang="en"/>
              <a:t>Creating your own modules</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9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What is a module again?</a:t>
            </a:r>
            <a:endParaRPr/>
          </a:p>
        </p:txBody>
      </p:sp>
      <p:sp>
        <p:nvSpPr>
          <p:cNvPr id="601" name="Google Shape;601;p91"/>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A module is a Python object with named attributes that you can bind and reference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9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What is a module again?</a:t>
            </a:r>
            <a:endParaRPr/>
          </a:p>
        </p:txBody>
      </p:sp>
      <p:sp>
        <p:nvSpPr>
          <p:cNvPr id="607" name="Google Shape;607;p9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A module is a Python object with named attributes that you can bind and reference</a:t>
            </a:r>
            <a:endParaRPr/>
          </a:p>
          <a:p>
            <a:pPr indent="-342900" lvl="0" marL="457200" rtl="0" algn="l">
              <a:spcBef>
                <a:spcPts val="640"/>
              </a:spcBef>
              <a:spcAft>
                <a:spcPts val="0"/>
              </a:spcAft>
              <a:buSzPts val="1800"/>
              <a:buChar char="•"/>
            </a:pPr>
            <a:r>
              <a:rPr lang="en"/>
              <a:t>Usage example:</a:t>
            </a:r>
            <a:endParaRPr/>
          </a:p>
          <a:p>
            <a:pPr indent="0" lvl="0" marL="457200" rtl="0" algn="l">
              <a:spcBef>
                <a:spcPts val="480"/>
              </a:spcBef>
              <a:spcAft>
                <a:spcPts val="0"/>
              </a:spcAft>
              <a:buNone/>
            </a:pPr>
            <a:r>
              <a:rPr b="1" lang="en" sz="2400">
                <a:solidFill>
                  <a:schemeClr val="accent1"/>
                </a:solidFill>
                <a:latin typeface="Courier New"/>
                <a:ea typeface="Courier New"/>
                <a:cs typeface="Courier New"/>
                <a:sym typeface="Courier New"/>
              </a:rPr>
              <a:t>import</a:t>
            </a:r>
            <a:r>
              <a:rPr lang="en" sz="2400">
                <a:solidFill>
                  <a:schemeClr val="accent1"/>
                </a:solidFill>
                <a:latin typeface="Courier New"/>
                <a:ea typeface="Courier New"/>
                <a:cs typeface="Courier New"/>
                <a:sym typeface="Courier New"/>
              </a:rPr>
              <a:t> </a:t>
            </a:r>
            <a:r>
              <a:rPr lang="en" sz="2400">
                <a:latin typeface="Courier New"/>
                <a:ea typeface="Courier New"/>
                <a:cs typeface="Courier New"/>
                <a:sym typeface="Courier New"/>
              </a:rPr>
              <a:t>random</a:t>
            </a:r>
            <a:endParaRPr sz="2400"/>
          </a:p>
          <a:p>
            <a:pPr indent="0" lvl="0" marL="457200" rtl="0" algn="l">
              <a:spcBef>
                <a:spcPts val="480"/>
              </a:spcBef>
              <a:spcAft>
                <a:spcPts val="0"/>
              </a:spcAft>
              <a:buNone/>
            </a:pPr>
            <a:r>
              <a:t/>
            </a:r>
            <a:endParaRPr sz="2400">
              <a:latin typeface="Courier New"/>
              <a:ea typeface="Courier New"/>
              <a:cs typeface="Courier New"/>
              <a:sym typeface="Courier New"/>
            </a:endParaRPr>
          </a:p>
          <a:p>
            <a:pPr indent="0" lvl="0" marL="457200" rtl="0" algn="l">
              <a:spcBef>
                <a:spcPts val="480"/>
              </a:spcBef>
              <a:spcAft>
                <a:spcPts val="0"/>
              </a:spcAft>
              <a:buNone/>
            </a:pPr>
            <a:r>
              <a:rPr lang="en" sz="2400">
                <a:latin typeface="Courier New"/>
                <a:ea typeface="Courier New"/>
                <a:cs typeface="Courier New"/>
                <a:sym typeface="Courier New"/>
              </a:rPr>
              <a:t>random.random()</a:t>
            </a:r>
            <a:endParaRPr sz="2400"/>
          </a:p>
          <a:p>
            <a:pPr indent="0" lvl="0" marL="457200" rtl="0" algn="l">
              <a:spcBef>
                <a:spcPts val="480"/>
              </a:spcBef>
              <a:spcAft>
                <a:spcPts val="0"/>
              </a:spcAft>
              <a:buNone/>
            </a:pPr>
            <a:r>
              <a:rPr lang="en" sz="2400">
                <a:latin typeface="Courier New"/>
                <a:ea typeface="Courier New"/>
                <a:cs typeface="Courier New"/>
                <a:sym typeface="Courier New"/>
              </a:rPr>
              <a:t>random.randint(0,10)</a:t>
            </a:r>
            <a:endParaRPr sz="2400"/>
          </a:p>
          <a:p>
            <a:pPr indent="0" lvl="0" marL="457200" rtl="0" algn="l">
              <a:spcBef>
                <a:spcPts val="480"/>
              </a:spcBef>
              <a:spcAft>
                <a:spcPts val="0"/>
              </a:spcAft>
              <a:buNone/>
            </a:pPr>
            <a:r>
              <a:rPr lang="en" sz="2400">
                <a:latin typeface="Courier New"/>
                <a:ea typeface="Courier New"/>
                <a:cs typeface="Courier New"/>
                <a:sym typeface="Courier New"/>
              </a:rPr>
              <a:t>random.gauss(5, 2) </a:t>
            </a:r>
            <a:endParaRPr/>
          </a:p>
        </p:txBody>
      </p:sp>
      <p:sp>
        <p:nvSpPr>
          <p:cNvPr id="608" name="Google Shape;608;p92"/>
          <p:cNvSpPr/>
          <p:nvPr/>
        </p:nvSpPr>
        <p:spPr>
          <a:xfrm>
            <a:off x="809425" y="2900125"/>
            <a:ext cx="5199600" cy="215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93"/>
          <p:cNvSpPr/>
          <p:nvPr/>
        </p:nvSpPr>
        <p:spPr>
          <a:xfrm>
            <a:off x="809425" y="2900125"/>
            <a:ext cx="5199600" cy="215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What is a module again?</a:t>
            </a:r>
            <a:endParaRPr/>
          </a:p>
        </p:txBody>
      </p:sp>
      <p:sp>
        <p:nvSpPr>
          <p:cNvPr id="615" name="Google Shape;615;p93"/>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A module is a Python object with named attributes that you can bind and reference</a:t>
            </a:r>
            <a:endParaRPr/>
          </a:p>
          <a:p>
            <a:pPr indent="-342900" lvl="0" marL="457200" rtl="0" algn="l">
              <a:spcBef>
                <a:spcPts val="640"/>
              </a:spcBef>
              <a:spcAft>
                <a:spcPts val="0"/>
              </a:spcAft>
              <a:buSzPts val="1800"/>
              <a:buChar char="•"/>
            </a:pPr>
            <a:r>
              <a:rPr lang="en"/>
              <a:t>Usage example:</a:t>
            </a:r>
            <a:endParaRPr/>
          </a:p>
          <a:p>
            <a:pPr indent="0" lvl="0" marL="457200" rtl="0" algn="l">
              <a:spcBef>
                <a:spcPts val="480"/>
              </a:spcBef>
              <a:spcAft>
                <a:spcPts val="0"/>
              </a:spcAft>
              <a:buNone/>
            </a:pPr>
            <a:r>
              <a:rPr b="1" lang="en" sz="2400">
                <a:solidFill>
                  <a:schemeClr val="accent1"/>
                </a:solidFill>
                <a:latin typeface="Courier New"/>
                <a:ea typeface="Courier New"/>
                <a:cs typeface="Courier New"/>
                <a:sym typeface="Courier New"/>
              </a:rPr>
              <a:t>import</a:t>
            </a:r>
            <a:r>
              <a:rPr lang="en" sz="2400">
                <a:solidFill>
                  <a:schemeClr val="accent1"/>
                </a:solidFill>
                <a:latin typeface="Courier New"/>
                <a:ea typeface="Courier New"/>
                <a:cs typeface="Courier New"/>
                <a:sym typeface="Courier New"/>
              </a:rPr>
              <a:t> </a:t>
            </a:r>
            <a:r>
              <a:rPr lang="en" sz="2400">
                <a:latin typeface="Courier New"/>
                <a:ea typeface="Courier New"/>
                <a:cs typeface="Courier New"/>
                <a:sym typeface="Courier New"/>
              </a:rPr>
              <a:t>random</a:t>
            </a:r>
            <a:endParaRPr sz="2400"/>
          </a:p>
          <a:p>
            <a:pPr indent="0" lvl="0" marL="457200" rtl="0" algn="l">
              <a:spcBef>
                <a:spcPts val="480"/>
              </a:spcBef>
              <a:spcAft>
                <a:spcPts val="0"/>
              </a:spcAft>
              <a:buNone/>
            </a:pPr>
            <a:r>
              <a:t/>
            </a:r>
            <a:endParaRPr sz="2400">
              <a:latin typeface="Courier New"/>
              <a:ea typeface="Courier New"/>
              <a:cs typeface="Courier New"/>
              <a:sym typeface="Courier New"/>
            </a:endParaRPr>
          </a:p>
          <a:p>
            <a:pPr indent="0" lvl="0" marL="457200" rtl="0" algn="l">
              <a:spcBef>
                <a:spcPts val="480"/>
              </a:spcBef>
              <a:spcAft>
                <a:spcPts val="0"/>
              </a:spcAft>
              <a:buNone/>
            </a:pPr>
            <a:r>
              <a:rPr lang="en" sz="2400">
                <a:latin typeface="Courier New"/>
                <a:ea typeface="Courier New"/>
                <a:cs typeface="Courier New"/>
                <a:sym typeface="Courier New"/>
              </a:rPr>
              <a:t>random.random()</a:t>
            </a:r>
            <a:endParaRPr sz="2400"/>
          </a:p>
          <a:p>
            <a:pPr indent="0" lvl="0" marL="457200" rtl="0" algn="l">
              <a:spcBef>
                <a:spcPts val="480"/>
              </a:spcBef>
              <a:spcAft>
                <a:spcPts val="0"/>
              </a:spcAft>
              <a:buNone/>
            </a:pPr>
            <a:r>
              <a:rPr lang="en" sz="2400">
                <a:latin typeface="Courier New"/>
                <a:ea typeface="Courier New"/>
                <a:cs typeface="Courier New"/>
                <a:sym typeface="Courier New"/>
              </a:rPr>
              <a:t>random.randint(0,10)</a:t>
            </a:r>
            <a:endParaRPr sz="2400"/>
          </a:p>
          <a:p>
            <a:pPr indent="0" lvl="0" marL="457200" rtl="0" algn="l">
              <a:spcBef>
                <a:spcPts val="480"/>
              </a:spcBef>
              <a:spcAft>
                <a:spcPts val="0"/>
              </a:spcAft>
              <a:buNone/>
            </a:pPr>
            <a:r>
              <a:rPr lang="en" sz="2400">
                <a:latin typeface="Courier New"/>
                <a:ea typeface="Courier New"/>
                <a:cs typeface="Courier New"/>
                <a:sym typeface="Courier New"/>
              </a:rPr>
              <a:t>random.gauss(5, 2) </a:t>
            </a:r>
            <a:endParaRPr/>
          </a:p>
        </p:txBody>
      </p:sp>
      <p:cxnSp>
        <p:nvCxnSpPr>
          <p:cNvPr id="616" name="Google Shape;616;p93"/>
          <p:cNvCxnSpPr/>
          <p:nvPr/>
        </p:nvCxnSpPr>
        <p:spPr>
          <a:xfrm flipH="1">
            <a:off x="3766450" y="3119450"/>
            <a:ext cx="1899300" cy="20400"/>
          </a:xfrm>
          <a:prstGeom prst="straightConnector1">
            <a:avLst/>
          </a:prstGeom>
          <a:noFill/>
          <a:ln cap="flat" cmpd="sng" w="28575">
            <a:solidFill>
              <a:schemeClr val="dk2"/>
            </a:solidFill>
            <a:prstDash val="solid"/>
            <a:round/>
            <a:headEnd len="med" w="med" type="none"/>
            <a:tailEnd len="med" w="med" type="triangle"/>
          </a:ln>
        </p:spPr>
      </p:cxnSp>
      <p:sp>
        <p:nvSpPr>
          <p:cNvPr id="617" name="Google Shape;617;p93"/>
          <p:cNvSpPr txBox="1"/>
          <p:nvPr/>
        </p:nvSpPr>
        <p:spPr>
          <a:xfrm>
            <a:off x="5665750" y="2588450"/>
            <a:ext cx="3000000" cy="10824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You always need to import the module!</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p67"/>
          <p:cNvPicPr preferRelativeResize="0"/>
          <p:nvPr/>
        </p:nvPicPr>
        <p:blipFill rotWithShape="1">
          <a:blip r:embed="rId3">
            <a:alphaModFix/>
          </a:blip>
          <a:srcRect b="0" l="0" r="0" t="0"/>
          <a:stretch/>
        </p:blipFill>
        <p:spPr>
          <a:xfrm>
            <a:off x="2388216" y="111113"/>
            <a:ext cx="4486525" cy="4921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94"/>
          <p:cNvSpPr txBox="1"/>
          <p:nvPr>
            <p:ph type="title"/>
          </p:nvPr>
        </p:nvSpPr>
        <p:spPr>
          <a:xfrm>
            <a:off x="425325" y="4030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t>Namespaces</a:t>
            </a:r>
            <a:endParaRPr sz="3000"/>
          </a:p>
        </p:txBody>
      </p:sp>
      <p:sp>
        <p:nvSpPr>
          <p:cNvPr id="623" name="Google Shape;623;p94"/>
          <p:cNvSpPr txBox="1"/>
          <p:nvPr>
            <p:ph idx="1" type="body"/>
          </p:nvPr>
        </p:nvSpPr>
        <p:spPr>
          <a:xfrm>
            <a:off x="278750" y="754100"/>
            <a:ext cx="8229600" cy="4260600"/>
          </a:xfrm>
          <a:prstGeom prst="rect">
            <a:avLst/>
          </a:prstGeom>
          <a:ln>
            <a:noFill/>
          </a:ln>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Previously we have just import modules with “import {module_name}” and then we ran functions from that module using t</a:t>
            </a:r>
            <a:r>
              <a:rPr lang="en" sz="2000"/>
              <a:t>he module’s namespace </a:t>
            </a:r>
            <a:r>
              <a:rPr lang="en" sz="2000"/>
              <a:t>“{module_name}.{mod_function}”</a:t>
            </a:r>
            <a:endParaRPr sz="2000"/>
          </a:p>
          <a:p>
            <a:pPr indent="0" lvl="0" marL="0" rtl="0" algn="l">
              <a:spcBef>
                <a:spcPts val="360"/>
              </a:spcBef>
              <a:spcAft>
                <a:spcPts val="0"/>
              </a:spcAft>
              <a:buNone/>
            </a:pPr>
            <a:r>
              <a:t/>
            </a:r>
            <a:endParaRPr b="1"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95"/>
          <p:cNvSpPr txBox="1"/>
          <p:nvPr>
            <p:ph type="title"/>
          </p:nvPr>
        </p:nvSpPr>
        <p:spPr>
          <a:xfrm>
            <a:off x="425325" y="4030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t>Namespaces</a:t>
            </a:r>
            <a:endParaRPr sz="3000"/>
          </a:p>
        </p:txBody>
      </p:sp>
      <p:sp>
        <p:nvSpPr>
          <p:cNvPr id="629" name="Google Shape;629;p95"/>
          <p:cNvSpPr txBox="1"/>
          <p:nvPr>
            <p:ph idx="1" type="body"/>
          </p:nvPr>
        </p:nvSpPr>
        <p:spPr>
          <a:xfrm>
            <a:off x="278750" y="754100"/>
            <a:ext cx="8229600" cy="4260600"/>
          </a:xfrm>
          <a:prstGeom prst="rect">
            <a:avLst/>
          </a:prstGeom>
          <a:ln>
            <a:noFill/>
          </a:ln>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Previously we have just import modules with “import {module_name}” and then we ran functions from that module using the module’s namespace “{module_name}.{mod_function}”</a:t>
            </a:r>
            <a:endParaRPr sz="2000"/>
          </a:p>
          <a:p>
            <a:pPr indent="-342900" lvl="0" marL="457200" rtl="0" algn="l">
              <a:spcBef>
                <a:spcPts val="0"/>
              </a:spcBef>
              <a:spcAft>
                <a:spcPts val="0"/>
              </a:spcAft>
              <a:buSzPts val="1800"/>
              <a:buChar char="•"/>
            </a:pPr>
            <a:r>
              <a:rPr lang="en" sz="2000"/>
              <a:t>You can give the </a:t>
            </a:r>
            <a:r>
              <a:rPr b="1" lang="en" sz="2000"/>
              <a:t>module’s namespace a nickname</a:t>
            </a:r>
            <a:r>
              <a:rPr lang="en" sz="2000"/>
              <a:t> using the “as” operator. </a:t>
            </a:r>
            <a:r>
              <a:rPr lang="en" sz="1800"/>
              <a:t>	</a:t>
            </a:r>
            <a:br>
              <a:rPr lang="en" sz="1800"/>
            </a:br>
            <a:r>
              <a:rPr lang="en" sz="1800"/>
              <a:t>	</a:t>
            </a:r>
            <a:r>
              <a:rPr lang="en" sz="1800">
                <a:solidFill>
                  <a:srgbClr val="38761D"/>
                </a:solidFill>
                <a:latin typeface="Courier New"/>
                <a:ea typeface="Courier New"/>
                <a:cs typeface="Courier New"/>
                <a:sym typeface="Courier New"/>
              </a:rPr>
              <a:t>import</a:t>
            </a:r>
            <a:r>
              <a:rPr lang="en" sz="1800">
                <a:latin typeface="Courier New"/>
                <a:ea typeface="Courier New"/>
                <a:cs typeface="Courier New"/>
                <a:sym typeface="Courier New"/>
              </a:rPr>
              <a:t> numpy </a:t>
            </a:r>
            <a:r>
              <a:rPr lang="en" sz="1800">
                <a:solidFill>
                  <a:srgbClr val="38761D"/>
                </a:solidFill>
                <a:latin typeface="Courier New"/>
                <a:ea typeface="Courier New"/>
                <a:cs typeface="Courier New"/>
                <a:sym typeface="Courier New"/>
              </a:rPr>
              <a:t>as</a:t>
            </a:r>
            <a:r>
              <a:rPr lang="en" sz="1800">
                <a:latin typeface="Courier New"/>
                <a:ea typeface="Courier New"/>
                <a:cs typeface="Courier New"/>
                <a:sym typeface="Courier New"/>
              </a:rPr>
              <a:t> np</a:t>
            </a:r>
            <a:endParaRPr sz="1800">
              <a:latin typeface="Courier New"/>
              <a:ea typeface="Courier New"/>
              <a:cs typeface="Courier New"/>
              <a:sym typeface="Courier New"/>
            </a:endParaRPr>
          </a:p>
          <a:p>
            <a:pPr indent="0" lvl="0" marL="914400" rtl="0" algn="l">
              <a:spcBef>
                <a:spcPts val="360"/>
              </a:spcBef>
              <a:spcAft>
                <a:spcPts val="0"/>
              </a:spcAft>
              <a:buNone/>
            </a:pPr>
            <a:r>
              <a:rPr lang="en" sz="1800">
                <a:latin typeface="Courier New"/>
                <a:ea typeface="Courier New"/>
                <a:cs typeface="Courier New"/>
                <a:sym typeface="Courier New"/>
              </a:rPr>
              <a:t>np.ones(5)</a:t>
            </a:r>
            <a:endParaRPr sz="1800">
              <a:latin typeface="Courier New"/>
              <a:ea typeface="Courier New"/>
              <a:cs typeface="Courier New"/>
              <a:sym typeface="Courier New"/>
            </a:endParaRPr>
          </a:p>
          <a:p>
            <a:pPr indent="0" lvl="0" marL="0" rtl="0" algn="l">
              <a:spcBef>
                <a:spcPts val="360"/>
              </a:spcBef>
              <a:spcAft>
                <a:spcPts val="0"/>
              </a:spcAft>
              <a:buNone/>
            </a:pPr>
            <a:r>
              <a:t/>
            </a:r>
            <a:endParaRPr b="1" sz="1800"/>
          </a:p>
        </p:txBody>
      </p:sp>
      <p:sp>
        <p:nvSpPr>
          <p:cNvPr id="630" name="Google Shape;630;p95"/>
          <p:cNvSpPr/>
          <p:nvPr/>
        </p:nvSpPr>
        <p:spPr>
          <a:xfrm>
            <a:off x="1210875" y="2370375"/>
            <a:ext cx="3765900" cy="63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96"/>
          <p:cNvSpPr txBox="1"/>
          <p:nvPr>
            <p:ph type="title"/>
          </p:nvPr>
        </p:nvSpPr>
        <p:spPr>
          <a:xfrm>
            <a:off x="425325" y="4030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t>Namespaces</a:t>
            </a:r>
            <a:endParaRPr sz="3000"/>
          </a:p>
        </p:txBody>
      </p:sp>
      <p:sp>
        <p:nvSpPr>
          <p:cNvPr id="636" name="Google Shape;636;p96"/>
          <p:cNvSpPr txBox="1"/>
          <p:nvPr>
            <p:ph idx="1" type="body"/>
          </p:nvPr>
        </p:nvSpPr>
        <p:spPr>
          <a:xfrm>
            <a:off x="278750" y="754100"/>
            <a:ext cx="8229600" cy="4260600"/>
          </a:xfrm>
          <a:prstGeom prst="rect">
            <a:avLst/>
          </a:prstGeom>
          <a:ln>
            <a:noFill/>
          </a:ln>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Previously we have just import modules with “import {module_name}” and then we ran functions from that module using the module’s namespace “{module_name}.{mod_function}”</a:t>
            </a:r>
            <a:endParaRPr sz="2000"/>
          </a:p>
          <a:p>
            <a:pPr indent="-342900" lvl="0" marL="457200" rtl="0" algn="l">
              <a:spcBef>
                <a:spcPts val="0"/>
              </a:spcBef>
              <a:spcAft>
                <a:spcPts val="0"/>
              </a:spcAft>
              <a:buSzPts val="1800"/>
              <a:buChar char="•"/>
            </a:pPr>
            <a:r>
              <a:rPr lang="en" sz="2000"/>
              <a:t>You can give the </a:t>
            </a:r>
            <a:r>
              <a:rPr b="1" lang="en" sz="2000"/>
              <a:t>module’s namespace a nickname</a:t>
            </a:r>
            <a:r>
              <a:rPr lang="en" sz="2000"/>
              <a:t> using the “as” operator. </a:t>
            </a:r>
            <a:r>
              <a:rPr lang="en" sz="1800"/>
              <a:t>	</a:t>
            </a:r>
            <a:br>
              <a:rPr lang="en" sz="1800"/>
            </a:br>
            <a:r>
              <a:rPr lang="en" sz="1800"/>
              <a:t>	</a:t>
            </a:r>
            <a:r>
              <a:rPr lang="en" sz="1800">
                <a:solidFill>
                  <a:srgbClr val="38761D"/>
                </a:solidFill>
                <a:latin typeface="Courier New"/>
                <a:ea typeface="Courier New"/>
                <a:cs typeface="Courier New"/>
                <a:sym typeface="Courier New"/>
              </a:rPr>
              <a:t>import</a:t>
            </a:r>
            <a:r>
              <a:rPr lang="en" sz="1800">
                <a:latin typeface="Courier New"/>
                <a:ea typeface="Courier New"/>
                <a:cs typeface="Courier New"/>
                <a:sym typeface="Courier New"/>
              </a:rPr>
              <a:t> numpy </a:t>
            </a:r>
            <a:r>
              <a:rPr lang="en" sz="1800">
                <a:solidFill>
                  <a:srgbClr val="38761D"/>
                </a:solidFill>
                <a:latin typeface="Courier New"/>
                <a:ea typeface="Courier New"/>
                <a:cs typeface="Courier New"/>
                <a:sym typeface="Courier New"/>
              </a:rPr>
              <a:t>as</a:t>
            </a:r>
            <a:r>
              <a:rPr lang="en" sz="1800">
                <a:latin typeface="Courier New"/>
                <a:ea typeface="Courier New"/>
                <a:cs typeface="Courier New"/>
                <a:sym typeface="Courier New"/>
              </a:rPr>
              <a:t> np</a:t>
            </a:r>
            <a:endParaRPr sz="1800">
              <a:latin typeface="Courier New"/>
              <a:ea typeface="Courier New"/>
              <a:cs typeface="Courier New"/>
              <a:sym typeface="Courier New"/>
            </a:endParaRPr>
          </a:p>
          <a:p>
            <a:pPr indent="0" lvl="0" marL="914400" rtl="0" algn="l">
              <a:spcBef>
                <a:spcPts val="360"/>
              </a:spcBef>
              <a:spcAft>
                <a:spcPts val="0"/>
              </a:spcAft>
              <a:buNone/>
            </a:pPr>
            <a:r>
              <a:rPr lang="en" sz="1800">
                <a:latin typeface="Courier New"/>
                <a:ea typeface="Courier New"/>
                <a:cs typeface="Courier New"/>
                <a:sym typeface="Courier New"/>
              </a:rPr>
              <a:t>np.ones(5)</a:t>
            </a:r>
            <a:endParaRPr sz="1800">
              <a:latin typeface="Courier New"/>
              <a:ea typeface="Courier New"/>
              <a:cs typeface="Courier New"/>
              <a:sym typeface="Courier New"/>
            </a:endParaRPr>
          </a:p>
          <a:p>
            <a:pPr indent="-342900" lvl="0" marL="457200" rtl="0" algn="l">
              <a:spcBef>
                <a:spcPts val="360"/>
              </a:spcBef>
              <a:spcAft>
                <a:spcPts val="0"/>
              </a:spcAft>
              <a:buSzPts val="1800"/>
              <a:buChar char="•"/>
            </a:pPr>
            <a:r>
              <a:rPr lang="en" sz="2000"/>
              <a:t>You can import</a:t>
            </a:r>
            <a:r>
              <a:rPr b="1" lang="en" sz="2000"/>
              <a:t> specific functions into your namespace</a:t>
            </a:r>
            <a:r>
              <a:rPr lang="en" sz="2000"/>
              <a:t> </a:t>
            </a:r>
            <a:br>
              <a:rPr lang="en" sz="1800"/>
            </a:br>
            <a:r>
              <a:rPr lang="en" sz="1800"/>
              <a:t>	</a:t>
            </a:r>
            <a:r>
              <a:rPr lang="en" sz="1800">
                <a:latin typeface="Courier New"/>
                <a:ea typeface="Courier New"/>
                <a:cs typeface="Courier New"/>
                <a:sym typeface="Courier New"/>
              </a:rPr>
              <a:t>from random import randint</a:t>
            </a:r>
            <a:endParaRPr sz="1800">
              <a:latin typeface="Courier New"/>
              <a:ea typeface="Courier New"/>
              <a:cs typeface="Courier New"/>
              <a:sym typeface="Courier New"/>
            </a:endParaRPr>
          </a:p>
          <a:p>
            <a:pPr indent="457200" lvl="0" marL="457200" rtl="0" algn="l">
              <a:spcBef>
                <a:spcPts val="360"/>
              </a:spcBef>
              <a:spcAft>
                <a:spcPts val="0"/>
              </a:spcAft>
              <a:buNone/>
            </a:pPr>
            <a:r>
              <a:rPr lang="en" sz="1800">
                <a:latin typeface="Courier New"/>
                <a:ea typeface="Courier New"/>
                <a:cs typeface="Courier New"/>
                <a:sym typeface="Courier New"/>
              </a:rPr>
              <a:t>randint(0,10)</a:t>
            </a:r>
            <a:endParaRPr sz="1800">
              <a:latin typeface="Courier New"/>
              <a:ea typeface="Courier New"/>
              <a:cs typeface="Courier New"/>
              <a:sym typeface="Courier New"/>
            </a:endParaRPr>
          </a:p>
          <a:p>
            <a:pPr indent="0" lvl="0" marL="0" rtl="0" algn="l">
              <a:spcBef>
                <a:spcPts val="360"/>
              </a:spcBef>
              <a:spcAft>
                <a:spcPts val="0"/>
              </a:spcAft>
              <a:buNone/>
            </a:pPr>
            <a:r>
              <a:t/>
            </a:r>
            <a:endParaRPr b="1" sz="1800"/>
          </a:p>
        </p:txBody>
      </p:sp>
      <p:sp>
        <p:nvSpPr>
          <p:cNvPr id="637" name="Google Shape;637;p96"/>
          <p:cNvSpPr/>
          <p:nvPr/>
        </p:nvSpPr>
        <p:spPr>
          <a:xfrm>
            <a:off x="1210875" y="2370375"/>
            <a:ext cx="3765900" cy="63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6"/>
          <p:cNvSpPr/>
          <p:nvPr/>
        </p:nvSpPr>
        <p:spPr>
          <a:xfrm>
            <a:off x="1267675" y="3344775"/>
            <a:ext cx="3709200" cy="63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97"/>
          <p:cNvSpPr txBox="1"/>
          <p:nvPr>
            <p:ph type="title"/>
          </p:nvPr>
        </p:nvSpPr>
        <p:spPr>
          <a:xfrm>
            <a:off x="425325" y="4030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000"/>
              <a:t>Namespaces</a:t>
            </a:r>
            <a:endParaRPr sz="3000"/>
          </a:p>
        </p:txBody>
      </p:sp>
      <p:sp>
        <p:nvSpPr>
          <p:cNvPr id="644" name="Google Shape;644;p97"/>
          <p:cNvSpPr txBox="1"/>
          <p:nvPr>
            <p:ph idx="1" type="body"/>
          </p:nvPr>
        </p:nvSpPr>
        <p:spPr>
          <a:xfrm>
            <a:off x="278750" y="754100"/>
            <a:ext cx="8229600" cy="4260600"/>
          </a:xfrm>
          <a:prstGeom prst="rect">
            <a:avLst/>
          </a:prstGeom>
          <a:ln>
            <a:noFill/>
          </a:ln>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Previously we have just import modules with “import {module_name}” and then we ran functions from that module using the module’s namespace “{module_name}.{mod_function}”</a:t>
            </a:r>
            <a:endParaRPr sz="2000"/>
          </a:p>
          <a:p>
            <a:pPr indent="-342900" lvl="0" marL="457200" rtl="0" algn="l">
              <a:spcBef>
                <a:spcPts val="0"/>
              </a:spcBef>
              <a:spcAft>
                <a:spcPts val="0"/>
              </a:spcAft>
              <a:buSzPts val="1800"/>
              <a:buChar char="•"/>
            </a:pPr>
            <a:r>
              <a:rPr lang="en" sz="2000"/>
              <a:t>You can give the </a:t>
            </a:r>
            <a:r>
              <a:rPr b="1" lang="en" sz="2000"/>
              <a:t>module’s namespace a nickname</a:t>
            </a:r>
            <a:r>
              <a:rPr lang="en" sz="2000"/>
              <a:t> using the “as” operator. </a:t>
            </a:r>
            <a:r>
              <a:rPr lang="en" sz="1800"/>
              <a:t>	</a:t>
            </a:r>
            <a:br>
              <a:rPr lang="en" sz="1800"/>
            </a:br>
            <a:r>
              <a:rPr lang="en" sz="1800"/>
              <a:t>	</a:t>
            </a:r>
            <a:r>
              <a:rPr lang="en" sz="1800">
                <a:solidFill>
                  <a:srgbClr val="38761D"/>
                </a:solidFill>
                <a:latin typeface="Courier New"/>
                <a:ea typeface="Courier New"/>
                <a:cs typeface="Courier New"/>
                <a:sym typeface="Courier New"/>
              </a:rPr>
              <a:t>import</a:t>
            </a:r>
            <a:r>
              <a:rPr lang="en" sz="1800">
                <a:latin typeface="Courier New"/>
                <a:ea typeface="Courier New"/>
                <a:cs typeface="Courier New"/>
                <a:sym typeface="Courier New"/>
              </a:rPr>
              <a:t> numpy </a:t>
            </a:r>
            <a:r>
              <a:rPr lang="en" sz="1800">
                <a:solidFill>
                  <a:srgbClr val="38761D"/>
                </a:solidFill>
                <a:latin typeface="Courier New"/>
                <a:ea typeface="Courier New"/>
                <a:cs typeface="Courier New"/>
                <a:sym typeface="Courier New"/>
              </a:rPr>
              <a:t>as</a:t>
            </a:r>
            <a:r>
              <a:rPr lang="en" sz="1800">
                <a:latin typeface="Courier New"/>
                <a:ea typeface="Courier New"/>
                <a:cs typeface="Courier New"/>
                <a:sym typeface="Courier New"/>
              </a:rPr>
              <a:t> np</a:t>
            </a:r>
            <a:endParaRPr sz="1800">
              <a:latin typeface="Courier New"/>
              <a:ea typeface="Courier New"/>
              <a:cs typeface="Courier New"/>
              <a:sym typeface="Courier New"/>
            </a:endParaRPr>
          </a:p>
          <a:p>
            <a:pPr indent="0" lvl="0" marL="914400" rtl="0" algn="l">
              <a:spcBef>
                <a:spcPts val="360"/>
              </a:spcBef>
              <a:spcAft>
                <a:spcPts val="0"/>
              </a:spcAft>
              <a:buNone/>
            </a:pPr>
            <a:r>
              <a:rPr lang="en" sz="1800">
                <a:latin typeface="Courier New"/>
                <a:ea typeface="Courier New"/>
                <a:cs typeface="Courier New"/>
                <a:sym typeface="Courier New"/>
              </a:rPr>
              <a:t>np.ones(5)</a:t>
            </a:r>
            <a:endParaRPr sz="1800">
              <a:latin typeface="Courier New"/>
              <a:ea typeface="Courier New"/>
              <a:cs typeface="Courier New"/>
              <a:sym typeface="Courier New"/>
            </a:endParaRPr>
          </a:p>
          <a:p>
            <a:pPr indent="-342900" lvl="0" marL="457200" rtl="0" algn="l">
              <a:spcBef>
                <a:spcPts val="360"/>
              </a:spcBef>
              <a:spcAft>
                <a:spcPts val="0"/>
              </a:spcAft>
              <a:buSzPts val="1800"/>
              <a:buChar char="•"/>
            </a:pPr>
            <a:r>
              <a:rPr lang="en" sz="2000"/>
              <a:t>You can import</a:t>
            </a:r>
            <a:r>
              <a:rPr b="1" lang="en" sz="2000"/>
              <a:t> specific functions into your namespace</a:t>
            </a:r>
            <a:r>
              <a:rPr lang="en" sz="2000"/>
              <a:t> </a:t>
            </a:r>
            <a:br>
              <a:rPr lang="en" sz="1800"/>
            </a:br>
            <a:r>
              <a:rPr lang="en" sz="1800"/>
              <a:t>	</a:t>
            </a:r>
            <a:r>
              <a:rPr lang="en" sz="1800">
                <a:latin typeface="Courier New"/>
                <a:ea typeface="Courier New"/>
                <a:cs typeface="Courier New"/>
                <a:sym typeface="Courier New"/>
              </a:rPr>
              <a:t>from random import randint</a:t>
            </a:r>
            <a:endParaRPr sz="1800">
              <a:latin typeface="Courier New"/>
              <a:ea typeface="Courier New"/>
              <a:cs typeface="Courier New"/>
              <a:sym typeface="Courier New"/>
            </a:endParaRPr>
          </a:p>
          <a:p>
            <a:pPr indent="457200" lvl="0" marL="457200" rtl="0" algn="l">
              <a:spcBef>
                <a:spcPts val="360"/>
              </a:spcBef>
              <a:spcAft>
                <a:spcPts val="0"/>
              </a:spcAft>
              <a:buNone/>
            </a:pPr>
            <a:r>
              <a:rPr lang="en" sz="1800">
                <a:latin typeface="Courier New"/>
                <a:ea typeface="Courier New"/>
                <a:cs typeface="Courier New"/>
                <a:sym typeface="Courier New"/>
              </a:rPr>
              <a:t>randint(0,10)</a:t>
            </a:r>
            <a:endParaRPr sz="1800">
              <a:latin typeface="Courier New"/>
              <a:ea typeface="Courier New"/>
              <a:cs typeface="Courier New"/>
              <a:sym typeface="Courier New"/>
            </a:endParaRPr>
          </a:p>
          <a:p>
            <a:pPr indent="-355600" lvl="0" marL="457200" rtl="0" algn="l">
              <a:spcBef>
                <a:spcPts val="360"/>
              </a:spcBef>
              <a:spcAft>
                <a:spcPts val="0"/>
              </a:spcAft>
              <a:buSzPts val="2000"/>
              <a:buChar char="•"/>
            </a:pPr>
            <a:r>
              <a:rPr lang="en" sz="2000"/>
              <a:t>You can also import </a:t>
            </a:r>
            <a:r>
              <a:rPr b="1" lang="en" sz="2000"/>
              <a:t>all the functions into your namespace</a:t>
            </a:r>
            <a:endParaRPr b="1" sz="2000"/>
          </a:p>
          <a:p>
            <a:pPr indent="0" lvl="0" marL="0" rtl="0" algn="l">
              <a:spcBef>
                <a:spcPts val="360"/>
              </a:spcBef>
              <a:spcAft>
                <a:spcPts val="0"/>
              </a:spcAft>
              <a:buNone/>
            </a:pPr>
            <a:r>
              <a:rPr b="1" lang="en" sz="1800"/>
              <a:t>		</a:t>
            </a:r>
            <a:r>
              <a:rPr lang="en" sz="1800">
                <a:latin typeface="Courier New"/>
                <a:ea typeface="Courier New"/>
                <a:cs typeface="Courier New"/>
                <a:sym typeface="Courier New"/>
              </a:rPr>
              <a:t>from math import *</a:t>
            </a:r>
            <a:endParaRPr sz="1800">
              <a:latin typeface="Courier New"/>
              <a:ea typeface="Courier New"/>
              <a:cs typeface="Courier New"/>
              <a:sym typeface="Courier New"/>
            </a:endParaRPr>
          </a:p>
          <a:p>
            <a:pPr indent="457200" lvl="0" marL="457200" rtl="0" algn="l">
              <a:spcBef>
                <a:spcPts val="360"/>
              </a:spcBef>
              <a:spcAft>
                <a:spcPts val="0"/>
              </a:spcAft>
              <a:buClr>
                <a:schemeClr val="dk1"/>
              </a:buClr>
              <a:buSzPts val="1100"/>
              <a:buFont typeface="Arial"/>
              <a:buNone/>
            </a:pPr>
            <a:r>
              <a:rPr lang="en" sz="1800">
                <a:latin typeface="Courier New"/>
                <a:ea typeface="Courier New"/>
                <a:cs typeface="Courier New"/>
                <a:sym typeface="Courier New"/>
              </a:rPr>
              <a:t>sqrt(6)</a:t>
            </a:r>
            <a:endParaRPr sz="1800">
              <a:latin typeface="Courier New"/>
              <a:ea typeface="Courier New"/>
              <a:cs typeface="Courier New"/>
              <a:sym typeface="Courier New"/>
            </a:endParaRPr>
          </a:p>
          <a:p>
            <a:pPr indent="0" lvl="0" marL="0" rtl="0" algn="l">
              <a:spcBef>
                <a:spcPts val="360"/>
              </a:spcBef>
              <a:spcAft>
                <a:spcPts val="0"/>
              </a:spcAft>
              <a:buNone/>
            </a:pPr>
            <a:r>
              <a:t/>
            </a:r>
            <a:endParaRPr b="1" sz="1800"/>
          </a:p>
        </p:txBody>
      </p:sp>
      <p:sp>
        <p:nvSpPr>
          <p:cNvPr id="645" name="Google Shape;645;p97"/>
          <p:cNvSpPr/>
          <p:nvPr/>
        </p:nvSpPr>
        <p:spPr>
          <a:xfrm>
            <a:off x="1210875" y="2370375"/>
            <a:ext cx="3765900" cy="63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7"/>
          <p:cNvSpPr/>
          <p:nvPr/>
        </p:nvSpPr>
        <p:spPr>
          <a:xfrm>
            <a:off x="1267675" y="3344775"/>
            <a:ext cx="3709200" cy="63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7"/>
          <p:cNvSpPr/>
          <p:nvPr/>
        </p:nvSpPr>
        <p:spPr>
          <a:xfrm>
            <a:off x="1210875" y="4319175"/>
            <a:ext cx="3765900" cy="63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9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Why create modules?</a:t>
            </a:r>
            <a:endParaRPr/>
          </a:p>
        </p:txBody>
      </p:sp>
      <p:sp>
        <p:nvSpPr>
          <p:cNvPr id="653" name="Google Shape;653;p98"/>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Arial"/>
              <a:buNone/>
            </a:pPr>
            <a:r>
              <a:rPr lang="en" sz="1800">
                <a:latin typeface="Arial"/>
                <a:ea typeface="Arial"/>
                <a:cs typeface="Arial"/>
                <a:sym typeface="Arial"/>
              </a:rPr>
              <a:t>If you have a set of functions you want to use in various different scripts (e.g. a function to read in a fasta file), you can </a:t>
            </a:r>
            <a:r>
              <a:rPr b="1" lang="en" sz="1800">
                <a:latin typeface="Arial"/>
                <a:ea typeface="Arial"/>
                <a:cs typeface="Arial"/>
                <a:sym typeface="Arial"/>
              </a:rPr>
              <a:t>save these functions in a separate file and then </a:t>
            </a:r>
            <a:r>
              <a:rPr b="1" i="1" lang="en" sz="1800">
                <a:latin typeface="Arial"/>
                <a:ea typeface="Arial"/>
                <a:cs typeface="Arial"/>
                <a:sym typeface="Arial"/>
              </a:rPr>
              <a:t>import</a:t>
            </a:r>
            <a:r>
              <a:rPr b="1" lang="en" sz="1800">
                <a:latin typeface="Arial"/>
                <a:ea typeface="Arial"/>
                <a:cs typeface="Arial"/>
                <a:sym typeface="Arial"/>
              </a:rPr>
              <a:t> them into other scripts</a:t>
            </a:r>
            <a:r>
              <a:rPr lang="en" sz="1800">
                <a:latin typeface="Arial"/>
                <a:ea typeface="Arial"/>
                <a:cs typeface="Arial"/>
                <a:sym typeface="Arial"/>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99"/>
          <p:cNvSpPr txBox="1"/>
          <p:nvPr>
            <p:ph type="title"/>
          </p:nvPr>
        </p:nvSpPr>
        <p:spPr>
          <a:xfrm>
            <a:off x="457200" y="78428"/>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600"/>
              <a:buFont typeface="Calibri"/>
              <a:buNone/>
            </a:pPr>
            <a:r>
              <a:rPr lang="en" sz="3600"/>
              <a:t>Keep your functions in a separate file</a:t>
            </a:r>
            <a:endParaRPr/>
          </a:p>
        </p:txBody>
      </p:sp>
      <p:sp>
        <p:nvSpPr>
          <p:cNvPr id="659" name="Google Shape;659;p99"/>
          <p:cNvSpPr txBox="1"/>
          <p:nvPr/>
        </p:nvSpPr>
        <p:spPr>
          <a:xfrm>
            <a:off x="99300" y="935831"/>
            <a:ext cx="4178400" cy="3101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ourier New"/>
              <a:buNone/>
            </a:pPr>
            <a:r>
              <a:rPr b="1" lang="en">
                <a:solidFill>
                  <a:schemeClr val="dk1"/>
                </a:solidFill>
                <a:latin typeface="Courier New"/>
                <a:ea typeface="Courier New"/>
                <a:cs typeface="Courier New"/>
                <a:sym typeface="Courier New"/>
              </a:rPr>
              <a:t>u</a:t>
            </a:r>
            <a:r>
              <a:rPr b="1" lang="en" sz="1400">
                <a:solidFill>
                  <a:schemeClr val="dk1"/>
                </a:solidFill>
                <a:latin typeface="Courier New"/>
                <a:ea typeface="Courier New"/>
                <a:cs typeface="Courier New"/>
                <a:sym typeface="Courier New"/>
              </a:rPr>
              <a:t>seful_fns.py (</a:t>
            </a:r>
            <a:r>
              <a:rPr b="1" lang="en">
                <a:solidFill>
                  <a:schemeClr val="dk1"/>
                </a:solidFill>
                <a:latin typeface="Courier New"/>
                <a:ea typeface="Courier New"/>
                <a:cs typeface="Courier New"/>
                <a:sym typeface="Courier New"/>
              </a:rPr>
              <a:t>custom module script)</a:t>
            </a:r>
            <a:r>
              <a:rPr b="1" lang="en" sz="1400">
                <a:solidFill>
                  <a:schemeClr val="dk1"/>
                </a:solidFill>
                <a:latin typeface="Courier New"/>
                <a:ea typeface="Courier New"/>
                <a:cs typeface="Courier New"/>
                <a:sym typeface="Courier New"/>
              </a:rPr>
              <a:t>:</a:t>
            </a:r>
            <a:endParaRPr/>
          </a:p>
          <a:p>
            <a:pPr indent="0" lvl="0" marL="0" marR="0" rtl="0" algn="l">
              <a:spcBef>
                <a:spcPts val="600"/>
              </a:spcBef>
              <a:spcAft>
                <a:spcPts val="0"/>
              </a:spcAft>
              <a:buClr>
                <a:srgbClr val="000000"/>
              </a:buClr>
              <a:buSzPts val="962"/>
              <a:buFont typeface="Arial"/>
              <a:buNone/>
            </a:pPr>
            <a:r>
              <a:rPr i="1" lang="en" sz="1050">
                <a:solidFill>
                  <a:srgbClr val="76923C"/>
                </a:solidFill>
                <a:latin typeface="Courier New"/>
                <a:ea typeface="Courier New"/>
                <a:cs typeface="Courier New"/>
                <a:sym typeface="Courier New"/>
              </a:rPr>
              <a:t># Count (potentially overlapping) instances of a subsequence in a string</a:t>
            </a:r>
            <a:endParaRPr/>
          </a:p>
          <a:p>
            <a:pPr indent="0" lvl="0" marL="0" marR="0" rtl="0" algn="l">
              <a:spcBef>
                <a:spcPts val="600"/>
              </a:spcBef>
              <a:spcAft>
                <a:spcPts val="0"/>
              </a:spcAft>
              <a:buClr>
                <a:srgbClr val="000000"/>
              </a:buClr>
              <a:buSzPts val="962"/>
              <a:buFont typeface="Arial"/>
              <a:buNone/>
            </a:pPr>
            <a:r>
              <a:rPr lang="en" sz="1050">
                <a:solidFill>
                  <a:srgbClr val="0070C0"/>
                </a:solidFill>
                <a:latin typeface="Courier New"/>
                <a:ea typeface="Courier New"/>
                <a:cs typeface="Courier New"/>
                <a:sym typeface="Courier New"/>
              </a:rPr>
              <a:t>def</a:t>
            </a:r>
            <a:r>
              <a:rPr lang="en" sz="1050">
                <a:solidFill>
                  <a:schemeClr val="dk1"/>
                </a:solidFill>
                <a:latin typeface="Courier New"/>
                <a:ea typeface="Courier New"/>
                <a:cs typeface="Courier New"/>
                <a:sym typeface="Courier New"/>
              </a:rPr>
              <a:t> </a:t>
            </a:r>
            <a:r>
              <a:rPr lang="en" sz="1050">
                <a:solidFill>
                  <a:srgbClr val="FF0066"/>
                </a:solidFill>
                <a:latin typeface="Courier New"/>
                <a:ea typeface="Courier New"/>
                <a:cs typeface="Courier New"/>
                <a:sym typeface="Courier New"/>
              </a:rPr>
              <a:t>count_occurrences</a:t>
            </a:r>
            <a:r>
              <a:rPr lang="en" sz="1050">
                <a:solidFill>
                  <a:schemeClr val="dk1"/>
                </a:solidFill>
                <a:latin typeface="Courier New"/>
                <a:ea typeface="Courier New"/>
                <a:cs typeface="Courier New"/>
                <a:sym typeface="Courier New"/>
              </a:rPr>
              <a:t>(seq, subseq):</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seq = seq.upper()</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subseq = subseq.upper()</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count = 0</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0</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done = </a:t>
            </a:r>
            <a:r>
              <a:rPr lang="en" sz="1050">
                <a:solidFill>
                  <a:srgbClr val="0070C0"/>
                </a:solidFill>
                <a:latin typeface="Courier New"/>
                <a:ea typeface="Courier New"/>
                <a:cs typeface="Courier New"/>
                <a:sym typeface="Courier New"/>
              </a:rPr>
              <a:t>False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while</a:t>
            </a: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not</a:t>
            </a:r>
            <a:r>
              <a:rPr lang="en" sz="1050">
                <a:solidFill>
                  <a:schemeClr val="dk1"/>
                </a:solidFill>
                <a:latin typeface="Courier New"/>
                <a:ea typeface="Courier New"/>
                <a:cs typeface="Courier New"/>
                <a:sym typeface="Courier New"/>
              </a:rPr>
              <a:t> done: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seq.find(subseq, index)</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if</a:t>
            </a:r>
            <a:r>
              <a:rPr lang="en" sz="1050">
                <a:solidFill>
                  <a:schemeClr val="dk1"/>
                </a:solidFill>
                <a:latin typeface="Courier New"/>
                <a:ea typeface="Courier New"/>
                <a:cs typeface="Courier New"/>
                <a:sym typeface="Courier New"/>
              </a:rPr>
              <a:t> (index == -1):</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done = </a:t>
            </a:r>
            <a:r>
              <a:rPr lang="en" sz="1050">
                <a:solidFill>
                  <a:srgbClr val="0070C0"/>
                </a:solidFill>
                <a:latin typeface="Courier New"/>
                <a:ea typeface="Courier New"/>
                <a:cs typeface="Courier New"/>
                <a:sym typeface="Courier New"/>
              </a:rPr>
              <a:t>True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else:</a:t>
            </a:r>
            <a:r>
              <a:rPr lang="en" sz="1050">
                <a:solidFill>
                  <a:schemeClr val="dk1"/>
                </a:solidFill>
                <a:latin typeface="Courier New"/>
                <a:ea typeface="Courier New"/>
                <a:cs typeface="Courier New"/>
                <a:sym typeface="Courier New"/>
              </a:rPr>
              <a:t>  </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count += 1</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1 </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return</a:t>
            </a:r>
            <a:r>
              <a:rPr lang="en" sz="1050">
                <a:solidFill>
                  <a:schemeClr val="dk1"/>
                </a:solidFill>
                <a:latin typeface="Courier New"/>
                <a:ea typeface="Courier New"/>
                <a:cs typeface="Courier New"/>
                <a:sym typeface="Courier New"/>
              </a:rPr>
              <a:t> count</a:t>
            </a:r>
            <a:endParaRPr/>
          </a:p>
        </p:txBody>
      </p:sp>
      <p:sp>
        <p:nvSpPr>
          <p:cNvPr id="660" name="Google Shape;660;p99"/>
          <p:cNvSpPr/>
          <p:nvPr/>
        </p:nvSpPr>
        <p:spPr>
          <a:xfrm>
            <a:off x="142675" y="1302725"/>
            <a:ext cx="4023900" cy="373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100"/>
          <p:cNvSpPr txBox="1"/>
          <p:nvPr>
            <p:ph type="title"/>
          </p:nvPr>
        </p:nvSpPr>
        <p:spPr>
          <a:xfrm>
            <a:off x="457200" y="78428"/>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600"/>
              <a:buFont typeface="Calibri"/>
              <a:buNone/>
            </a:pPr>
            <a:r>
              <a:rPr lang="en" sz="3600"/>
              <a:t>Keep your functions in a separate file</a:t>
            </a:r>
            <a:endParaRPr/>
          </a:p>
        </p:txBody>
      </p:sp>
      <p:sp>
        <p:nvSpPr>
          <p:cNvPr id="666" name="Google Shape;666;p100"/>
          <p:cNvSpPr txBox="1"/>
          <p:nvPr/>
        </p:nvSpPr>
        <p:spPr>
          <a:xfrm>
            <a:off x="99300" y="935831"/>
            <a:ext cx="4178400" cy="3101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ourier New"/>
              <a:buNone/>
            </a:pPr>
            <a:r>
              <a:rPr b="1" lang="en">
                <a:solidFill>
                  <a:schemeClr val="dk1"/>
                </a:solidFill>
                <a:latin typeface="Courier New"/>
                <a:ea typeface="Courier New"/>
                <a:cs typeface="Courier New"/>
                <a:sym typeface="Courier New"/>
              </a:rPr>
              <a:t>u</a:t>
            </a:r>
            <a:r>
              <a:rPr b="1" lang="en" sz="1400">
                <a:solidFill>
                  <a:schemeClr val="dk1"/>
                </a:solidFill>
                <a:latin typeface="Courier New"/>
                <a:ea typeface="Courier New"/>
                <a:cs typeface="Courier New"/>
                <a:sym typeface="Courier New"/>
              </a:rPr>
              <a:t>seful_fns.py (</a:t>
            </a:r>
            <a:r>
              <a:rPr b="1" lang="en">
                <a:solidFill>
                  <a:schemeClr val="dk1"/>
                </a:solidFill>
                <a:latin typeface="Courier New"/>
                <a:ea typeface="Courier New"/>
                <a:cs typeface="Courier New"/>
                <a:sym typeface="Courier New"/>
              </a:rPr>
              <a:t>custom module script)</a:t>
            </a:r>
            <a:r>
              <a:rPr b="1" lang="en" sz="1400">
                <a:solidFill>
                  <a:schemeClr val="dk1"/>
                </a:solidFill>
                <a:latin typeface="Courier New"/>
                <a:ea typeface="Courier New"/>
                <a:cs typeface="Courier New"/>
                <a:sym typeface="Courier New"/>
              </a:rPr>
              <a:t>:</a:t>
            </a:r>
            <a:endParaRPr/>
          </a:p>
          <a:p>
            <a:pPr indent="0" lvl="0" marL="0" marR="0" rtl="0" algn="l">
              <a:spcBef>
                <a:spcPts val="600"/>
              </a:spcBef>
              <a:spcAft>
                <a:spcPts val="0"/>
              </a:spcAft>
              <a:buClr>
                <a:srgbClr val="000000"/>
              </a:buClr>
              <a:buSzPts val="962"/>
              <a:buFont typeface="Arial"/>
              <a:buNone/>
            </a:pPr>
            <a:r>
              <a:rPr i="1" lang="en" sz="1050">
                <a:solidFill>
                  <a:srgbClr val="76923C"/>
                </a:solidFill>
                <a:latin typeface="Courier New"/>
                <a:ea typeface="Courier New"/>
                <a:cs typeface="Courier New"/>
                <a:sym typeface="Courier New"/>
              </a:rPr>
              <a:t># Count (potentially overlapping) instances of a subsequence in a string</a:t>
            </a:r>
            <a:endParaRPr/>
          </a:p>
          <a:p>
            <a:pPr indent="0" lvl="0" marL="0" marR="0" rtl="0" algn="l">
              <a:spcBef>
                <a:spcPts val="600"/>
              </a:spcBef>
              <a:spcAft>
                <a:spcPts val="0"/>
              </a:spcAft>
              <a:buClr>
                <a:srgbClr val="000000"/>
              </a:buClr>
              <a:buSzPts val="962"/>
              <a:buFont typeface="Arial"/>
              <a:buNone/>
            </a:pPr>
            <a:r>
              <a:rPr lang="en" sz="1050">
                <a:solidFill>
                  <a:srgbClr val="0070C0"/>
                </a:solidFill>
                <a:latin typeface="Courier New"/>
                <a:ea typeface="Courier New"/>
                <a:cs typeface="Courier New"/>
                <a:sym typeface="Courier New"/>
              </a:rPr>
              <a:t>def</a:t>
            </a:r>
            <a:r>
              <a:rPr lang="en" sz="1050">
                <a:solidFill>
                  <a:schemeClr val="dk1"/>
                </a:solidFill>
                <a:latin typeface="Courier New"/>
                <a:ea typeface="Courier New"/>
                <a:cs typeface="Courier New"/>
                <a:sym typeface="Courier New"/>
              </a:rPr>
              <a:t> </a:t>
            </a:r>
            <a:r>
              <a:rPr lang="en" sz="1050">
                <a:solidFill>
                  <a:srgbClr val="FF0066"/>
                </a:solidFill>
                <a:latin typeface="Courier New"/>
                <a:ea typeface="Courier New"/>
                <a:cs typeface="Courier New"/>
                <a:sym typeface="Courier New"/>
              </a:rPr>
              <a:t>count_occurrences</a:t>
            </a:r>
            <a:r>
              <a:rPr lang="en" sz="1050">
                <a:solidFill>
                  <a:schemeClr val="dk1"/>
                </a:solidFill>
                <a:latin typeface="Courier New"/>
                <a:ea typeface="Courier New"/>
                <a:cs typeface="Courier New"/>
                <a:sym typeface="Courier New"/>
              </a:rPr>
              <a:t>(seq, subseq):</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seq = seq.upper()</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subseq = subseq.upper()</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count = 0</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0</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done = </a:t>
            </a:r>
            <a:r>
              <a:rPr lang="en" sz="1050">
                <a:solidFill>
                  <a:srgbClr val="0070C0"/>
                </a:solidFill>
                <a:latin typeface="Courier New"/>
                <a:ea typeface="Courier New"/>
                <a:cs typeface="Courier New"/>
                <a:sym typeface="Courier New"/>
              </a:rPr>
              <a:t>False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while</a:t>
            </a: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not</a:t>
            </a:r>
            <a:r>
              <a:rPr lang="en" sz="1050">
                <a:solidFill>
                  <a:schemeClr val="dk1"/>
                </a:solidFill>
                <a:latin typeface="Courier New"/>
                <a:ea typeface="Courier New"/>
                <a:cs typeface="Courier New"/>
                <a:sym typeface="Courier New"/>
              </a:rPr>
              <a:t> done: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seq.find(subseq, index)</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if</a:t>
            </a:r>
            <a:r>
              <a:rPr lang="en" sz="1050">
                <a:solidFill>
                  <a:schemeClr val="dk1"/>
                </a:solidFill>
                <a:latin typeface="Courier New"/>
                <a:ea typeface="Courier New"/>
                <a:cs typeface="Courier New"/>
                <a:sym typeface="Courier New"/>
              </a:rPr>
              <a:t> (index == -1):</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done = </a:t>
            </a:r>
            <a:r>
              <a:rPr lang="en" sz="1050">
                <a:solidFill>
                  <a:srgbClr val="0070C0"/>
                </a:solidFill>
                <a:latin typeface="Courier New"/>
                <a:ea typeface="Courier New"/>
                <a:cs typeface="Courier New"/>
                <a:sym typeface="Courier New"/>
              </a:rPr>
              <a:t>True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else:</a:t>
            </a:r>
            <a:r>
              <a:rPr lang="en" sz="1050">
                <a:solidFill>
                  <a:schemeClr val="dk1"/>
                </a:solidFill>
                <a:latin typeface="Courier New"/>
                <a:ea typeface="Courier New"/>
                <a:cs typeface="Courier New"/>
                <a:sym typeface="Courier New"/>
              </a:rPr>
              <a:t>  </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count += 1</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1 </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return</a:t>
            </a:r>
            <a:r>
              <a:rPr lang="en" sz="1050">
                <a:solidFill>
                  <a:schemeClr val="dk1"/>
                </a:solidFill>
                <a:latin typeface="Courier New"/>
                <a:ea typeface="Courier New"/>
                <a:cs typeface="Courier New"/>
                <a:sym typeface="Courier New"/>
              </a:rPr>
              <a:t> count</a:t>
            </a:r>
            <a:endParaRPr/>
          </a:p>
        </p:txBody>
      </p:sp>
      <p:sp>
        <p:nvSpPr>
          <p:cNvPr id="667" name="Google Shape;667;p100"/>
          <p:cNvSpPr txBox="1"/>
          <p:nvPr/>
        </p:nvSpPr>
        <p:spPr>
          <a:xfrm>
            <a:off x="4443926" y="991656"/>
            <a:ext cx="4439100" cy="1410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600"/>
              <a:buFont typeface="Courier New"/>
              <a:buNone/>
            </a:pPr>
            <a:r>
              <a:rPr b="1" lang="en" sz="1600">
                <a:solidFill>
                  <a:schemeClr val="dk1"/>
                </a:solidFill>
                <a:latin typeface="Courier New"/>
                <a:ea typeface="Courier New"/>
                <a:cs typeface="Courier New"/>
                <a:sym typeface="Courier New"/>
              </a:rPr>
              <a:t>T</a:t>
            </a:r>
            <a:r>
              <a:rPr b="1" lang="en" sz="1600">
                <a:solidFill>
                  <a:schemeClr val="dk1"/>
                </a:solidFill>
                <a:latin typeface="Courier New"/>
                <a:ea typeface="Courier New"/>
                <a:cs typeface="Courier New"/>
                <a:sym typeface="Courier New"/>
              </a:rPr>
              <a:t>est.py (main code):</a:t>
            </a:r>
            <a:endParaRPr/>
          </a:p>
          <a:p>
            <a:pPr indent="0" lvl="0" marL="0" marR="0" rtl="0" algn="l">
              <a:spcBef>
                <a:spcPts val="600"/>
              </a:spcBef>
              <a:spcAft>
                <a:spcPts val="0"/>
              </a:spcAft>
              <a:buClr>
                <a:srgbClr val="0070C0"/>
              </a:buClr>
              <a:buSzPts val="1100"/>
              <a:buFont typeface="Courier New"/>
              <a:buNone/>
            </a:pPr>
            <a:r>
              <a:rPr lang="en" sz="1100">
                <a:solidFill>
                  <a:srgbClr val="0070C0"/>
                </a:solidFill>
                <a:latin typeface="Courier New"/>
                <a:ea typeface="Courier New"/>
                <a:cs typeface="Courier New"/>
                <a:sym typeface="Courier New"/>
              </a:rPr>
              <a:t>import</a:t>
            </a:r>
            <a:r>
              <a:rPr lang="en" sz="1100">
                <a:solidFill>
                  <a:srgbClr val="FF0000"/>
                </a:solidFill>
                <a:latin typeface="Courier New"/>
                <a:ea typeface="Courier New"/>
                <a:cs typeface="Courier New"/>
                <a:sym typeface="Courier New"/>
              </a:rPr>
              <a:t> useful_fns</a:t>
            </a:r>
            <a:endParaRPr/>
          </a:p>
          <a:p>
            <a:pPr indent="0" lvl="0" marL="0" marR="0" rtl="0" algn="l">
              <a:spcBef>
                <a:spcPts val="0"/>
              </a:spcBef>
              <a:spcAft>
                <a:spcPts val="0"/>
              </a:spcAft>
              <a:buNone/>
            </a:pPr>
            <a:r>
              <a:t/>
            </a:r>
            <a:endParaRPr sz="1100">
              <a:solidFill>
                <a:srgbClr val="0000FF"/>
              </a:solidFill>
              <a:latin typeface="Courier New"/>
              <a:ea typeface="Courier New"/>
              <a:cs typeface="Courier New"/>
              <a:sym typeface="Courier New"/>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seq = raw_input("Full sequence: ")</a:t>
            </a:r>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subseq = raw_input("Subseq to search for: ")</a:t>
            </a:r>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result = </a:t>
            </a:r>
            <a:r>
              <a:rPr lang="en" sz="1100">
                <a:solidFill>
                  <a:srgbClr val="FF0000"/>
                </a:solidFill>
                <a:latin typeface="Courier New"/>
                <a:ea typeface="Courier New"/>
                <a:cs typeface="Courier New"/>
                <a:sym typeface="Courier New"/>
              </a:rPr>
              <a:t>useful_fns</a:t>
            </a:r>
            <a:r>
              <a:rPr lang="en" sz="1100">
                <a:solidFill>
                  <a:schemeClr val="dk1"/>
                </a:solidFill>
                <a:latin typeface="Courier New"/>
                <a:ea typeface="Courier New"/>
                <a:cs typeface="Courier New"/>
                <a:sym typeface="Courier New"/>
              </a:rPr>
              <a:t>.</a:t>
            </a:r>
            <a:r>
              <a:rPr lang="en" sz="1100">
                <a:solidFill>
                  <a:srgbClr val="FF0066"/>
                </a:solidFill>
                <a:latin typeface="Courier New"/>
                <a:ea typeface="Courier New"/>
                <a:cs typeface="Courier New"/>
                <a:sym typeface="Courier New"/>
              </a:rPr>
              <a:t>count_occurrences</a:t>
            </a:r>
            <a:r>
              <a:rPr lang="en" sz="1100">
                <a:solidFill>
                  <a:schemeClr val="dk1"/>
                </a:solidFill>
                <a:latin typeface="Courier New"/>
                <a:ea typeface="Courier New"/>
                <a:cs typeface="Courier New"/>
                <a:sym typeface="Courier New"/>
              </a:rPr>
              <a:t>(seq, subseq)</a:t>
            </a:r>
            <a:endParaRPr/>
          </a:p>
          <a:p>
            <a:pPr indent="0" lvl="0" marL="0" marR="0" rtl="0" algn="l">
              <a:spcBef>
                <a:spcPts val="600"/>
              </a:spcBef>
              <a:spcAft>
                <a:spcPts val="0"/>
              </a:spcAft>
              <a:buClr>
                <a:srgbClr val="000000"/>
              </a:buClr>
              <a:buSzPts val="1008"/>
              <a:buFont typeface="Arial"/>
              <a:buNone/>
            </a:pPr>
            <a:r>
              <a:rPr lang="en" sz="1100">
                <a:solidFill>
                  <a:srgbClr val="0070C0"/>
                </a:solidFill>
                <a:latin typeface="Courier New"/>
                <a:ea typeface="Courier New"/>
                <a:cs typeface="Courier New"/>
                <a:sym typeface="Courier New"/>
              </a:rPr>
              <a:t>print</a:t>
            </a:r>
            <a:r>
              <a:rPr lang="en" sz="1100">
                <a:solidFill>
                  <a:schemeClr val="dk1"/>
                </a:solidFill>
                <a:latin typeface="Courier New"/>
                <a:ea typeface="Courier New"/>
                <a:cs typeface="Courier New"/>
                <a:sym typeface="Courier New"/>
              </a:rPr>
              <a:t> ("The subseq occurs", result, "times")</a:t>
            </a:r>
            <a:endParaRPr/>
          </a:p>
        </p:txBody>
      </p:sp>
      <p:sp>
        <p:nvSpPr>
          <p:cNvPr id="668" name="Google Shape;668;p100"/>
          <p:cNvSpPr/>
          <p:nvPr/>
        </p:nvSpPr>
        <p:spPr>
          <a:xfrm>
            <a:off x="142675" y="1302725"/>
            <a:ext cx="4023900" cy="373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00"/>
          <p:cNvSpPr/>
          <p:nvPr/>
        </p:nvSpPr>
        <p:spPr>
          <a:xfrm>
            <a:off x="4443925" y="1366900"/>
            <a:ext cx="4439100" cy="144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101"/>
          <p:cNvSpPr txBox="1"/>
          <p:nvPr>
            <p:ph type="title"/>
          </p:nvPr>
        </p:nvSpPr>
        <p:spPr>
          <a:xfrm>
            <a:off x="457200" y="78428"/>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600"/>
              <a:buFont typeface="Calibri"/>
              <a:buNone/>
            </a:pPr>
            <a:r>
              <a:rPr lang="en" sz="3600"/>
              <a:t>Keep your functions in a separate file</a:t>
            </a:r>
            <a:endParaRPr/>
          </a:p>
        </p:txBody>
      </p:sp>
      <p:sp>
        <p:nvSpPr>
          <p:cNvPr id="675" name="Google Shape;675;p101"/>
          <p:cNvSpPr txBox="1"/>
          <p:nvPr/>
        </p:nvSpPr>
        <p:spPr>
          <a:xfrm>
            <a:off x="99300" y="935831"/>
            <a:ext cx="4178400" cy="3101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ourier New"/>
              <a:buNone/>
            </a:pPr>
            <a:r>
              <a:rPr b="1" lang="en">
                <a:solidFill>
                  <a:schemeClr val="dk1"/>
                </a:solidFill>
                <a:latin typeface="Courier New"/>
                <a:ea typeface="Courier New"/>
                <a:cs typeface="Courier New"/>
                <a:sym typeface="Courier New"/>
              </a:rPr>
              <a:t>u</a:t>
            </a:r>
            <a:r>
              <a:rPr b="1" lang="en" sz="1400">
                <a:solidFill>
                  <a:schemeClr val="dk1"/>
                </a:solidFill>
                <a:latin typeface="Courier New"/>
                <a:ea typeface="Courier New"/>
                <a:cs typeface="Courier New"/>
                <a:sym typeface="Courier New"/>
              </a:rPr>
              <a:t>seful_fns.py (</a:t>
            </a:r>
            <a:r>
              <a:rPr b="1" lang="en">
                <a:solidFill>
                  <a:schemeClr val="dk1"/>
                </a:solidFill>
                <a:latin typeface="Courier New"/>
                <a:ea typeface="Courier New"/>
                <a:cs typeface="Courier New"/>
                <a:sym typeface="Courier New"/>
              </a:rPr>
              <a:t>custom module script)</a:t>
            </a:r>
            <a:r>
              <a:rPr b="1" lang="en" sz="1400">
                <a:solidFill>
                  <a:schemeClr val="dk1"/>
                </a:solidFill>
                <a:latin typeface="Courier New"/>
                <a:ea typeface="Courier New"/>
                <a:cs typeface="Courier New"/>
                <a:sym typeface="Courier New"/>
              </a:rPr>
              <a:t>:</a:t>
            </a:r>
            <a:endParaRPr/>
          </a:p>
          <a:p>
            <a:pPr indent="0" lvl="0" marL="0" marR="0" rtl="0" algn="l">
              <a:spcBef>
                <a:spcPts val="600"/>
              </a:spcBef>
              <a:spcAft>
                <a:spcPts val="0"/>
              </a:spcAft>
              <a:buClr>
                <a:srgbClr val="000000"/>
              </a:buClr>
              <a:buSzPts val="962"/>
              <a:buFont typeface="Arial"/>
              <a:buNone/>
            </a:pPr>
            <a:r>
              <a:rPr i="1" lang="en" sz="1050">
                <a:solidFill>
                  <a:srgbClr val="76923C"/>
                </a:solidFill>
                <a:latin typeface="Courier New"/>
                <a:ea typeface="Courier New"/>
                <a:cs typeface="Courier New"/>
                <a:sym typeface="Courier New"/>
              </a:rPr>
              <a:t># Count (potentially overlapping) instances of a subsequence in a string</a:t>
            </a:r>
            <a:endParaRPr/>
          </a:p>
          <a:p>
            <a:pPr indent="0" lvl="0" marL="0" marR="0" rtl="0" algn="l">
              <a:spcBef>
                <a:spcPts val="600"/>
              </a:spcBef>
              <a:spcAft>
                <a:spcPts val="0"/>
              </a:spcAft>
              <a:buClr>
                <a:srgbClr val="000000"/>
              </a:buClr>
              <a:buSzPts val="962"/>
              <a:buFont typeface="Arial"/>
              <a:buNone/>
            </a:pPr>
            <a:r>
              <a:rPr lang="en" sz="1050">
                <a:solidFill>
                  <a:srgbClr val="0070C0"/>
                </a:solidFill>
                <a:latin typeface="Courier New"/>
                <a:ea typeface="Courier New"/>
                <a:cs typeface="Courier New"/>
                <a:sym typeface="Courier New"/>
              </a:rPr>
              <a:t>def</a:t>
            </a:r>
            <a:r>
              <a:rPr lang="en" sz="1050">
                <a:solidFill>
                  <a:schemeClr val="dk1"/>
                </a:solidFill>
                <a:latin typeface="Courier New"/>
                <a:ea typeface="Courier New"/>
                <a:cs typeface="Courier New"/>
                <a:sym typeface="Courier New"/>
              </a:rPr>
              <a:t> </a:t>
            </a:r>
            <a:r>
              <a:rPr lang="en" sz="1050">
                <a:solidFill>
                  <a:srgbClr val="FF0066"/>
                </a:solidFill>
                <a:latin typeface="Courier New"/>
                <a:ea typeface="Courier New"/>
                <a:cs typeface="Courier New"/>
                <a:sym typeface="Courier New"/>
              </a:rPr>
              <a:t>count_occurrences</a:t>
            </a:r>
            <a:r>
              <a:rPr lang="en" sz="1050">
                <a:solidFill>
                  <a:schemeClr val="dk1"/>
                </a:solidFill>
                <a:latin typeface="Courier New"/>
                <a:ea typeface="Courier New"/>
                <a:cs typeface="Courier New"/>
                <a:sym typeface="Courier New"/>
              </a:rPr>
              <a:t>(seq, subseq):</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seq = seq.upper()</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subseq = subseq.upper()</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count = 0</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0</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done = </a:t>
            </a:r>
            <a:r>
              <a:rPr lang="en" sz="1050">
                <a:solidFill>
                  <a:srgbClr val="0070C0"/>
                </a:solidFill>
                <a:latin typeface="Courier New"/>
                <a:ea typeface="Courier New"/>
                <a:cs typeface="Courier New"/>
                <a:sym typeface="Courier New"/>
              </a:rPr>
              <a:t>False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while</a:t>
            </a: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not</a:t>
            </a:r>
            <a:r>
              <a:rPr lang="en" sz="1050">
                <a:solidFill>
                  <a:schemeClr val="dk1"/>
                </a:solidFill>
                <a:latin typeface="Courier New"/>
                <a:ea typeface="Courier New"/>
                <a:cs typeface="Courier New"/>
                <a:sym typeface="Courier New"/>
              </a:rPr>
              <a:t> done: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seq.find(subseq, index)</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if</a:t>
            </a:r>
            <a:r>
              <a:rPr lang="en" sz="1050">
                <a:solidFill>
                  <a:schemeClr val="dk1"/>
                </a:solidFill>
                <a:latin typeface="Courier New"/>
                <a:ea typeface="Courier New"/>
                <a:cs typeface="Courier New"/>
                <a:sym typeface="Courier New"/>
              </a:rPr>
              <a:t> (index == -1):</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done = </a:t>
            </a:r>
            <a:r>
              <a:rPr lang="en" sz="1050">
                <a:solidFill>
                  <a:srgbClr val="0070C0"/>
                </a:solidFill>
                <a:latin typeface="Courier New"/>
                <a:ea typeface="Courier New"/>
                <a:cs typeface="Courier New"/>
                <a:sym typeface="Courier New"/>
              </a:rPr>
              <a:t>True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else:</a:t>
            </a:r>
            <a:r>
              <a:rPr lang="en" sz="1050">
                <a:solidFill>
                  <a:schemeClr val="dk1"/>
                </a:solidFill>
                <a:latin typeface="Courier New"/>
                <a:ea typeface="Courier New"/>
                <a:cs typeface="Courier New"/>
                <a:sym typeface="Courier New"/>
              </a:rPr>
              <a:t>  </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count += 1</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1 </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return</a:t>
            </a:r>
            <a:r>
              <a:rPr lang="en" sz="1050">
                <a:solidFill>
                  <a:schemeClr val="dk1"/>
                </a:solidFill>
                <a:latin typeface="Courier New"/>
                <a:ea typeface="Courier New"/>
                <a:cs typeface="Courier New"/>
                <a:sym typeface="Courier New"/>
              </a:rPr>
              <a:t> count</a:t>
            </a:r>
            <a:endParaRPr/>
          </a:p>
        </p:txBody>
      </p:sp>
      <p:sp>
        <p:nvSpPr>
          <p:cNvPr id="676" name="Google Shape;676;p101"/>
          <p:cNvSpPr txBox="1"/>
          <p:nvPr/>
        </p:nvSpPr>
        <p:spPr>
          <a:xfrm>
            <a:off x="4443926" y="991656"/>
            <a:ext cx="4439100" cy="1410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600"/>
              <a:buFont typeface="Courier New"/>
              <a:buNone/>
            </a:pPr>
            <a:r>
              <a:rPr b="1" lang="en" sz="1600">
                <a:solidFill>
                  <a:schemeClr val="dk1"/>
                </a:solidFill>
                <a:latin typeface="Courier New"/>
                <a:ea typeface="Courier New"/>
                <a:cs typeface="Courier New"/>
                <a:sym typeface="Courier New"/>
              </a:rPr>
              <a:t>Test.py (main code):</a:t>
            </a:r>
            <a:endParaRPr/>
          </a:p>
          <a:p>
            <a:pPr indent="0" lvl="0" marL="0" marR="0" rtl="0" algn="l">
              <a:spcBef>
                <a:spcPts val="600"/>
              </a:spcBef>
              <a:spcAft>
                <a:spcPts val="0"/>
              </a:spcAft>
              <a:buClr>
                <a:srgbClr val="0070C0"/>
              </a:buClr>
              <a:buSzPts val="1100"/>
              <a:buFont typeface="Courier New"/>
              <a:buNone/>
            </a:pPr>
            <a:r>
              <a:rPr lang="en" sz="1100">
                <a:solidFill>
                  <a:srgbClr val="0070C0"/>
                </a:solidFill>
                <a:latin typeface="Courier New"/>
                <a:ea typeface="Courier New"/>
                <a:cs typeface="Courier New"/>
                <a:sym typeface="Courier New"/>
              </a:rPr>
              <a:t>import</a:t>
            </a:r>
            <a:r>
              <a:rPr lang="en" sz="1100">
                <a:solidFill>
                  <a:srgbClr val="FF0000"/>
                </a:solidFill>
                <a:latin typeface="Courier New"/>
                <a:ea typeface="Courier New"/>
                <a:cs typeface="Courier New"/>
                <a:sym typeface="Courier New"/>
              </a:rPr>
              <a:t> useful_fns</a:t>
            </a:r>
            <a:endParaRPr/>
          </a:p>
          <a:p>
            <a:pPr indent="0" lvl="0" marL="0" marR="0" rtl="0" algn="l">
              <a:spcBef>
                <a:spcPts val="0"/>
              </a:spcBef>
              <a:spcAft>
                <a:spcPts val="0"/>
              </a:spcAft>
              <a:buNone/>
            </a:pPr>
            <a:r>
              <a:t/>
            </a:r>
            <a:endParaRPr sz="1100">
              <a:solidFill>
                <a:srgbClr val="0000FF"/>
              </a:solidFill>
              <a:latin typeface="Courier New"/>
              <a:ea typeface="Courier New"/>
              <a:cs typeface="Courier New"/>
              <a:sym typeface="Courier New"/>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seq = raw_input("Full sequence: ")</a:t>
            </a:r>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subseq = raw_input("Subseq to search for: ")</a:t>
            </a:r>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result = </a:t>
            </a:r>
            <a:r>
              <a:rPr lang="en" sz="1100">
                <a:solidFill>
                  <a:srgbClr val="FF0000"/>
                </a:solidFill>
                <a:latin typeface="Courier New"/>
                <a:ea typeface="Courier New"/>
                <a:cs typeface="Courier New"/>
                <a:sym typeface="Courier New"/>
              </a:rPr>
              <a:t>useful_fns</a:t>
            </a:r>
            <a:r>
              <a:rPr lang="en" sz="1100">
                <a:solidFill>
                  <a:schemeClr val="dk1"/>
                </a:solidFill>
                <a:latin typeface="Courier New"/>
                <a:ea typeface="Courier New"/>
                <a:cs typeface="Courier New"/>
                <a:sym typeface="Courier New"/>
              </a:rPr>
              <a:t>.</a:t>
            </a:r>
            <a:r>
              <a:rPr lang="en" sz="1100">
                <a:solidFill>
                  <a:srgbClr val="FF0066"/>
                </a:solidFill>
                <a:latin typeface="Courier New"/>
                <a:ea typeface="Courier New"/>
                <a:cs typeface="Courier New"/>
                <a:sym typeface="Courier New"/>
              </a:rPr>
              <a:t>count_occurrences</a:t>
            </a:r>
            <a:r>
              <a:rPr lang="en" sz="1100">
                <a:solidFill>
                  <a:schemeClr val="dk1"/>
                </a:solidFill>
                <a:latin typeface="Courier New"/>
                <a:ea typeface="Courier New"/>
                <a:cs typeface="Courier New"/>
                <a:sym typeface="Courier New"/>
              </a:rPr>
              <a:t>(seq, subseq)</a:t>
            </a:r>
            <a:endParaRPr/>
          </a:p>
          <a:p>
            <a:pPr indent="0" lvl="0" marL="0" marR="0" rtl="0" algn="l">
              <a:spcBef>
                <a:spcPts val="600"/>
              </a:spcBef>
              <a:spcAft>
                <a:spcPts val="0"/>
              </a:spcAft>
              <a:buClr>
                <a:srgbClr val="000000"/>
              </a:buClr>
              <a:buSzPts val="1008"/>
              <a:buFont typeface="Arial"/>
              <a:buNone/>
            </a:pPr>
            <a:r>
              <a:rPr lang="en" sz="1100">
                <a:solidFill>
                  <a:srgbClr val="0070C0"/>
                </a:solidFill>
                <a:latin typeface="Courier New"/>
                <a:ea typeface="Courier New"/>
                <a:cs typeface="Courier New"/>
                <a:sym typeface="Courier New"/>
              </a:rPr>
              <a:t>print</a:t>
            </a:r>
            <a:r>
              <a:rPr lang="en" sz="1100">
                <a:solidFill>
                  <a:schemeClr val="dk1"/>
                </a:solidFill>
                <a:latin typeface="Courier New"/>
                <a:ea typeface="Courier New"/>
                <a:cs typeface="Courier New"/>
                <a:sym typeface="Courier New"/>
              </a:rPr>
              <a:t> ("The subseq occurs", result, "times")</a:t>
            </a:r>
            <a:endParaRPr/>
          </a:p>
        </p:txBody>
      </p:sp>
      <p:sp>
        <p:nvSpPr>
          <p:cNvPr id="677" name="Google Shape;677;p101"/>
          <p:cNvSpPr/>
          <p:nvPr/>
        </p:nvSpPr>
        <p:spPr>
          <a:xfrm>
            <a:off x="142675" y="1302725"/>
            <a:ext cx="4023900" cy="373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01"/>
          <p:cNvSpPr/>
          <p:nvPr/>
        </p:nvSpPr>
        <p:spPr>
          <a:xfrm>
            <a:off x="4443925" y="1366900"/>
            <a:ext cx="4439100" cy="144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01"/>
          <p:cNvSpPr txBox="1"/>
          <p:nvPr/>
        </p:nvSpPr>
        <p:spPr>
          <a:xfrm>
            <a:off x="6239500" y="2606050"/>
            <a:ext cx="2514600" cy="9549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solidFill>
                  <a:schemeClr val="dk1"/>
                </a:solidFill>
                <a:latin typeface="Calibri"/>
                <a:ea typeface="Calibri"/>
                <a:cs typeface="Calibri"/>
                <a:sym typeface="Calibri"/>
              </a:rPr>
              <a:t>we save the file of functions as useful_fns.py, but then import it using just the file name (no .py). Then we can access the functions in this file by saying </a:t>
            </a:r>
            <a:r>
              <a:rPr lang="en" sz="1050">
                <a:solidFill>
                  <a:schemeClr val="dk1"/>
                </a:solidFill>
                <a:latin typeface="Courier New"/>
                <a:ea typeface="Courier New"/>
                <a:cs typeface="Courier New"/>
                <a:sym typeface="Courier New"/>
              </a:rPr>
              <a:t>useful_fns.</a:t>
            </a:r>
            <a:r>
              <a:rPr i="1" lang="en" sz="1050">
                <a:solidFill>
                  <a:schemeClr val="dk1"/>
                </a:solidFill>
                <a:latin typeface="Courier New"/>
                <a:ea typeface="Courier New"/>
                <a:cs typeface="Courier New"/>
                <a:sym typeface="Courier New"/>
              </a:rPr>
              <a:t>functionName()</a:t>
            </a:r>
            <a:endParaRPr i="1" sz="1100">
              <a:solidFill>
                <a:schemeClr val="dk1"/>
              </a:solidFill>
              <a:latin typeface="Courier New"/>
              <a:ea typeface="Courier New"/>
              <a:cs typeface="Courier New"/>
              <a:sym typeface="Courier New"/>
            </a:endParaRPr>
          </a:p>
        </p:txBody>
      </p:sp>
      <p:cxnSp>
        <p:nvCxnSpPr>
          <p:cNvPr id="680" name="Google Shape;680;p101"/>
          <p:cNvCxnSpPr/>
          <p:nvPr/>
        </p:nvCxnSpPr>
        <p:spPr>
          <a:xfrm>
            <a:off x="5982200" y="1577350"/>
            <a:ext cx="1219200" cy="1028700"/>
          </a:xfrm>
          <a:prstGeom prst="straightConnector1">
            <a:avLst/>
          </a:prstGeom>
          <a:noFill/>
          <a:ln cap="flat" cmpd="sng" w="19050">
            <a:solidFill>
              <a:srgbClr val="4A7DBA"/>
            </a:solidFill>
            <a:prstDash val="solid"/>
            <a:round/>
            <a:headEnd len="med" w="med" type="triangl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102"/>
          <p:cNvSpPr txBox="1"/>
          <p:nvPr>
            <p:ph type="title"/>
          </p:nvPr>
        </p:nvSpPr>
        <p:spPr>
          <a:xfrm>
            <a:off x="457200" y="78428"/>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600"/>
              <a:buFont typeface="Calibri"/>
              <a:buNone/>
            </a:pPr>
            <a:r>
              <a:rPr lang="en" sz="3600"/>
              <a:t>Keep your functions in a separate file</a:t>
            </a:r>
            <a:endParaRPr/>
          </a:p>
        </p:txBody>
      </p:sp>
      <p:sp>
        <p:nvSpPr>
          <p:cNvPr id="686" name="Google Shape;686;p102"/>
          <p:cNvSpPr txBox="1"/>
          <p:nvPr/>
        </p:nvSpPr>
        <p:spPr>
          <a:xfrm>
            <a:off x="99300" y="935831"/>
            <a:ext cx="4178400" cy="3101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ourier New"/>
              <a:buNone/>
            </a:pPr>
            <a:r>
              <a:rPr b="1" lang="en">
                <a:solidFill>
                  <a:schemeClr val="dk1"/>
                </a:solidFill>
                <a:latin typeface="Courier New"/>
                <a:ea typeface="Courier New"/>
                <a:cs typeface="Courier New"/>
                <a:sym typeface="Courier New"/>
              </a:rPr>
              <a:t>u</a:t>
            </a:r>
            <a:r>
              <a:rPr b="1" lang="en" sz="1400">
                <a:solidFill>
                  <a:schemeClr val="dk1"/>
                </a:solidFill>
                <a:latin typeface="Courier New"/>
                <a:ea typeface="Courier New"/>
                <a:cs typeface="Courier New"/>
                <a:sym typeface="Courier New"/>
              </a:rPr>
              <a:t>seful_fns.py (</a:t>
            </a:r>
            <a:r>
              <a:rPr b="1" lang="en">
                <a:solidFill>
                  <a:schemeClr val="dk1"/>
                </a:solidFill>
                <a:latin typeface="Courier New"/>
                <a:ea typeface="Courier New"/>
                <a:cs typeface="Courier New"/>
                <a:sym typeface="Courier New"/>
              </a:rPr>
              <a:t>custom module script)</a:t>
            </a:r>
            <a:r>
              <a:rPr b="1" lang="en" sz="1400">
                <a:solidFill>
                  <a:schemeClr val="dk1"/>
                </a:solidFill>
                <a:latin typeface="Courier New"/>
                <a:ea typeface="Courier New"/>
                <a:cs typeface="Courier New"/>
                <a:sym typeface="Courier New"/>
              </a:rPr>
              <a:t>:</a:t>
            </a:r>
            <a:endParaRPr/>
          </a:p>
          <a:p>
            <a:pPr indent="0" lvl="0" marL="0" marR="0" rtl="0" algn="l">
              <a:spcBef>
                <a:spcPts val="600"/>
              </a:spcBef>
              <a:spcAft>
                <a:spcPts val="0"/>
              </a:spcAft>
              <a:buClr>
                <a:srgbClr val="000000"/>
              </a:buClr>
              <a:buSzPts val="962"/>
              <a:buFont typeface="Arial"/>
              <a:buNone/>
            </a:pPr>
            <a:r>
              <a:rPr i="1" lang="en" sz="1050">
                <a:solidFill>
                  <a:srgbClr val="76923C"/>
                </a:solidFill>
                <a:latin typeface="Courier New"/>
                <a:ea typeface="Courier New"/>
                <a:cs typeface="Courier New"/>
                <a:sym typeface="Courier New"/>
              </a:rPr>
              <a:t># Count (potentially overlapping) instances of a subsequence in a string</a:t>
            </a:r>
            <a:endParaRPr/>
          </a:p>
          <a:p>
            <a:pPr indent="0" lvl="0" marL="0" marR="0" rtl="0" algn="l">
              <a:spcBef>
                <a:spcPts val="600"/>
              </a:spcBef>
              <a:spcAft>
                <a:spcPts val="0"/>
              </a:spcAft>
              <a:buClr>
                <a:srgbClr val="000000"/>
              </a:buClr>
              <a:buSzPts val="962"/>
              <a:buFont typeface="Arial"/>
              <a:buNone/>
            </a:pPr>
            <a:r>
              <a:rPr lang="en" sz="1050">
                <a:solidFill>
                  <a:srgbClr val="0070C0"/>
                </a:solidFill>
                <a:latin typeface="Courier New"/>
                <a:ea typeface="Courier New"/>
                <a:cs typeface="Courier New"/>
                <a:sym typeface="Courier New"/>
              </a:rPr>
              <a:t>def</a:t>
            </a:r>
            <a:r>
              <a:rPr lang="en" sz="1050">
                <a:solidFill>
                  <a:schemeClr val="dk1"/>
                </a:solidFill>
                <a:latin typeface="Courier New"/>
                <a:ea typeface="Courier New"/>
                <a:cs typeface="Courier New"/>
                <a:sym typeface="Courier New"/>
              </a:rPr>
              <a:t> </a:t>
            </a:r>
            <a:r>
              <a:rPr lang="en" sz="1050">
                <a:solidFill>
                  <a:srgbClr val="FF0066"/>
                </a:solidFill>
                <a:latin typeface="Courier New"/>
                <a:ea typeface="Courier New"/>
                <a:cs typeface="Courier New"/>
                <a:sym typeface="Courier New"/>
              </a:rPr>
              <a:t>count_occurrences</a:t>
            </a:r>
            <a:r>
              <a:rPr lang="en" sz="1050">
                <a:solidFill>
                  <a:schemeClr val="dk1"/>
                </a:solidFill>
                <a:latin typeface="Courier New"/>
                <a:ea typeface="Courier New"/>
                <a:cs typeface="Courier New"/>
                <a:sym typeface="Courier New"/>
              </a:rPr>
              <a:t>(seq, subseq):</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seq = seq.upper()</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subseq = subseq.upper()</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count = 0</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0</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done = </a:t>
            </a:r>
            <a:r>
              <a:rPr lang="en" sz="1050">
                <a:solidFill>
                  <a:srgbClr val="0070C0"/>
                </a:solidFill>
                <a:latin typeface="Courier New"/>
                <a:ea typeface="Courier New"/>
                <a:cs typeface="Courier New"/>
                <a:sym typeface="Courier New"/>
              </a:rPr>
              <a:t>False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while</a:t>
            </a: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not</a:t>
            </a:r>
            <a:r>
              <a:rPr lang="en" sz="1050">
                <a:solidFill>
                  <a:schemeClr val="dk1"/>
                </a:solidFill>
                <a:latin typeface="Courier New"/>
                <a:ea typeface="Courier New"/>
                <a:cs typeface="Courier New"/>
                <a:sym typeface="Courier New"/>
              </a:rPr>
              <a:t> done: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seq.find(subseq, index)</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if</a:t>
            </a:r>
            <a:r>
              <a:rPr lang="en" sz="1050">
                <a:solidFill>
                  <a:schemeClr val="dk1"/>
                </a:solidFill>
                <a:latin typeface="Courier New"/>
                <a:ea typeface="Courier New"/>
                <a:cs typeface="Courier New"/>
                <a:sym typeface="Courier New"/>
              </a:rPr>
              <a:t> (index == -1):</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done = </a:t>
            </a:r>
            <a:r>
              <a:rPr lang="en" sz="1050">
                <a:solidFill>
                  <a:srgbClr val="0070C0"/>
                </a:solidFill>
                <a:latin typeface="Courier New"/>
                <a:ea typeface="Courier New"/>
                <a:cs typeface="Courier New"/>
                <a:sym typeface="Courier New"/>
              </a:rPr>
              <a:t>True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else:</a:t>
            </a:r>
            <a:r>
              <a:rPr lang="en" sz="1050">
                <a:solidFill>
                  <a:schemeClr val="dk1"/>
                </a:solidFill>
                <a:latin typeface="Courier New"/>
                <a:ea typeface="Courier New"/>
                <a:cs typeface="Courier New"/>
                <a:sym typeface="Courier New"/>
              </a:rPr>
              <a:t>  </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count += 1</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1 </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return</a:t>
            </a:r>
            <a:r>
              <a:rPr lang="en" sz="1050">
                <a:solidFill>
                  <a:schemeClr val="dk1"/>
                </a:solidFill>
                <a:latin typeface="Courier New"/>
                <a:ea typeface="Courier New"/>
                <a:cs typeface="Courier New"/>
                <a:sym typeface="Courier New"/>
              </a:rPr>
              <a:t> count</a:t>
            </a:r>
            <a:endParaRPr/>
          </a:p>
        </p:txBody>
      </p:sp>
      <p:sp>
        <p:nvSpPr>
          <p:cNvPr id="687" name="Google Shape;687;p102"/>
          <p:cNvSpPr txBox="1"/>
          <p:nvPr/>
        </p:nvSpPr>
        <p:spPr>
          <a:xfrm>
            <a:off x="4443926" y="991656"/>
            <a:ext cx="4439100" cy="1410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600"/>
              <a:buFont typeface="Courier New"/>
              <a:buNone/>
            </a:pPr>
            <a:r>
              <a:rPr b="1" lang="en" sz="1600">
                <a:solidFill>
                  <a:schemeClr val="dk1"/>
                </a:solidFill>
                <a:latin typeface="Courier New"/>
                <a:ea typeface="Courier New"/>
                <a:cs typeface="Courier New"/>
                <a:sym typeface="Courier New"/>
              </a:rPr>
              <a:t>Test.py (main code):</a:t>
            </a:r>
            <a:endParaRPr/>
          </a:p>
          <a:p>
            <a:pPr indent="0" lvl="0" marL="0" marR="0" rtl="0" algn="l">
              <a:spcBef>
                <a:spcPts val="600"/>
              </a:spcBef>
              <a:spcAft>
                <a:spcPts val="0"/>
              </a:spcAft>
              <a:buClr>
                <a:srgbClr val="0070C0"/>
              </a:buClr>
              <a:buSzPts val="1100"/>
              <a:buFont typeface="Courier New"/>
              <a:buNone/>
            </a:pPr>
            <a:r>
              <a:rPr lang="en" sz="1100">
                <a:solidFill>
                  <a:srgbClr val="0070C0"/>
                </a:solidFill>
                <a:latin typeface="Courier New"/>
                <a:ea typeface="Courier New"/>
                <a:cs typeface="Courier New"/>
                <a:sym typeface="Courier New"/>
              </a:rPr>
              <a:t>import</a:t>
            </a:r>
            <a:r>
              <a:rPr lang="en" sz="1100">
                <a:solidFill>
                  <a:srgbClr val="FF0000"/>
                </a:solidFill>
                <a:latin typeface="Courier New"/>
                <a:ea typeface="Courier New"/>
                <a:cs typeface="Courier New"/>
                <a:sym typeface="Courier New"/>
              </a:rPr>
              <a:t> useful_fns</a:t>
            </a:r>
            <a:endParaRPr/>
          </a:p>
          <a:p>
            <a:pPr indent="0" lvl="0" marL="0" marR="0" rtl="0" algn="l">
              <a:spcBef>
                <a:spcPts val="0"/>
              </a:spcBef>
              <a:spcAft>
                <a:spcPts val="0"/>
              </a:spcAft>
              <a:buNone/>
            </a:pPr>
            <a:r>
              <a:t/>
            </a:r>
            <a:endParaRPr sz="1100">
              <a:solidFill>
                <a:srgbClr val="0000FF"/>
              </a:solidFill>
              <a:latin typeface="Courier New"/>
              <a:ea typeface="Courier New"/>
              <a:cs typeface="Courier New"/>
              <a:sym typeface="Courier New"/>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seq = raw_input("Full sequence: ")</a:t>
            </a:r>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subseq = raw_input("Subseq to search for: ")</a:t>
            </a:r>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result = </a:t>
            </a:r>
            <a:r>
              <a:rPr lang="en" sz="1100">
                <a:solidFill>
                  <a:srgbClr val="FF0000"/>
                </a:solidFill>
                <a:latin typeface="Courier New"/>
                <a:ea typeface="Courier New"/>
                <a:cs typeface="Courier New"/>
                <a:sym typeface="Courier New"/>
              </a:rPr>
              <a:t>useful_fns</a:t>
            </a:r>
            <a:r>
              <a:rPr lang="en" sz="1100">
                <a:solidFill>
                  <a:schemeClr val="dk1"/>
                </a:solidFill>
                <a:latin typeface="Courier New"/>
                <a:ea typeface="Courier New"/>
                <a:cs typeface="Courier New"/>
                <a:sym typeface="Courier New"/>
              </a:rPr>
              <a:t>.</a:t>
            </a:r>
            <a:r>
              <a:rPr lang="en" sz="1100">
                <a:solidFill>
                  <a:srgbClr val="FF0066"/>
                </a:solidFill>
                <a:latin typeface="Courier New"/>
                <a:ea typeface="Courier New"/>
                <a:cs typeface="Courier New"/>
                <a:sym typeface="Courier New"/>
              </a:rPr>
              <a:t>count_occurrences</a:t>
            </a:r>
            <a:r>
              <a:rPr lang="en" sz="1100">
                <a:solidFill>
                  <a:schemeClr val="dk1"/>
                </a:solidFill>
                <a:latin typeface="Courier New"/>
                <a:ea typeface="Courier New"/>
                <a:cs typeface="Courier New"/>
                <a:sym typeface="Courier New"/>
              </a:rPr>
              <a:t>(seq, subseq)</a:t>
            </a:r>
            <a:endParaRPr/>
          </a:p>
          <a:p>
            <a:pPr indent="0" lvl="0" marL="0" marR="0" rtl="0" algn="l">
              <a:spcBef>
                <a:spcPts val="600"/>
              </a:spcBef>
              <a:spcAft>
                <a:spcPts val="0"/>
              </a:spcAft>
              <a:buClr>
                <a:srgbClr val="000000"/>
              </a:buClr>
              <a:buSzPts val="1008"/>
              <a:buFont typeface="Arial"/>
              <a:buNone/>
            </a:pPr>
            <a:r>
              <a:rPr lang="en" sz="1100">
                <a:solidFill>
                  <a:srgbClr val="0070C0"/>
                </a:solidFill>
                <a:latin typeface="Courier New"/>
                <a:ea typeface="Courier New"/>
                <a:cs typeface="Courier New"/>
                <a:sym typeface="Courier New"/>
              </a:rPr>
              <a:t>print</a:t>
            </a:r>
            <a:r>
              <a:rPr lang="en" sz="1100">
                <a:solidFill>
                  <a:schemeClr val="dk1"/>
                </a:solidFill>
                <a:latin typeface="Courier New"/>
                <a:ea typeface="Courier New"/>
                <a:cs typeface="Courier New"/>
                <a:sym typeface="Courier New"/>
              </a:rPr>
              <a:t> ("The subseq occurs", result, "times")</a:t>
            </a:r>
            <a:endParaRPr/>
          </a:p>
        </p:txBody>
      </p:sp>
      <p:sp>
        <p:nvSpPr>
          <p:cNvPr id="688" name="Google Shape;688;p102"/>
          <p:cNvSpPr txBox="1"/>
          <p:nvPr/>
        </p:nvSpPr>
        <p:spPr>
          <a:xfrm>
            <a:off x="4471074" y="2987263"/>
            <a:ext cx="4330500" cy="1449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lang="en" sz="1800">
                <a:solidFill>
                  <a:schemeClr val="dk1"/>
                </a:solidFill>
                <a:latin typeface="Calibri"/>
                <a:ea typeface="Calibri"/>
                <a:cs typeface="Calibri"/>
                <a:sym typeface="Calibri"/>
              </a:rPr>
              <a:t>Result:</a:t>
            </a:r>
            <a:endParaRPr/>
          </a:p>
          <a:p>
            <a:pPr indent="0" lvl="0" marL="0" marR="0" rtl="0" algn="l">
              <a:spcBef>
                <a:spcPts val="600"/>
              </a:spcBef>
              <a:spcAft>
                <a:spcPts val="0"/>
              </a:spcAft>
              <a:buClr>
                <a:schemeClr val="dk1"/>
              </a:buClr>
              <a:buSzPts val="1200"/>
              <a:buFont typeface="Courier New"/>
              <a:buNone/>
            </a:pPr>
            <a:r>
              <a:rPr lang="en" sz="1200">
                <a:solidFill>
                  <a:srgbClr val="0000FF"/>
                </a:solidFill>
                <a:latin typeface="Courier New"/>
                <a:ea typeface="Courier New"/>
                <a:cs typeface="Courier New"/>
                <a:sym typeface="Courier New"/>
              </a:rPr>
              <a:t>&gt; python test.py</a:t>
            </a:r>
            <a:endParaRPr>
              <a:solidFill>
                <a:srgbClr val="0000FF"/>
              </a:solidFill>
            </a:endParaRPr>
          </a:p>
          <a:p>
            <a:pPr indent="0" lvl="0" marL="0" marR="0" rtl="0" algn="l">
              <a:spcBef>
                <a:spcPts val="600"/>
              </a:spcBef>
              <a:spcAft>
                <a:spcPts val="0"/>
              </a:spcAft>
              <a:buClr>
                <a:srgbClr val="000000"/>
              </a:buClr>
              <a:buSzPts val="1100"/>
              <a:buFont typeface="Arial"/>
              <a:buNone/>
            </a:pPr>
            <a:r>
              <a:rPr lang="en" sz="1200">
                <a:solidFill>
                  <a:schemeClr val="dk1"/>
                </a:solidFill>
                <a:latin typeface="Courier New"/>
                <a:ea typeface="Courier New"/>
                <a:cs typeface="Courier New"/>
                <a:sym typeface="Courier New"/>
              </a:rPr>
              <a:t>Full sequence: CGCACGCACGCGC</a:t>
            </a:r>
            <a:endParaRPr/>
          </a:p>
          <a:p>
            <a:pPr indent="0" lvl="0" marL="0" marR="0" rtl="0" algn="l">
              <a:spcBef>
                <a:spcPts val="600"/>
              </a:spcBef>
              <a:spcAft>
                <a:spcPts val="0"/>
              </a:spcAft>
              <a:buClr>
                <a:srgbClr val="000000"/>
              </a:buClr>
              <a:buSzPts val="1100"/>
              <a:buFont typeface="Arial"/>
              <a:buNone/>
            </a:pPr>
            <a:r>
              <a:rPr lang="en" sz="1200">
                <a:solidFill>
                  <a:schemeClr val="dk1"/>
                </a:solidFill>
                <a:latin typeface="Courier New"/>
                <a:ea typeface="Courier New"/>
                <a:cs typeface="Courier New"/>
                <a:sym typeface="Courier New"/>
              </a:rPr>
              <a:t>Subseq to search for: CGC</a:t>
            </a:r>
            <a:endParaRPr/>
          </a:p>
          <a:p>
            <a:pPr indent="0" lvl="0" marL="0" marR="0" rtl="0" algn="l">
              <a:spcBef>
                <a:spcPts val="600"/>
              </a:spcBef>
              <a:spcAft>
                <a:spcPts val="0"/>
              </a:spcAft>
              <a:buClr>
                <a:srgbClr val="000000"/>
              </a:buClr>
              <a:buSzPts val="1100"/>
              <a:buFont typeface="Arial"/>
              <a:buNone/>
            </a:pPr>
            <a:r>
              <a:rPr lang="en" sz="1200">
                <a:solidFill>
                  <a:schemeClr val="dk1"/>
                </a:solidFill>
                <a:latin typeface="Courier New"/>
                <a:ea typeface="Courier New"/>
                <a:cs typeface="Courier New"/>
                <a:sym typeface="Courier New"/>
              </a:rPr>
              <a:t>The subseq occurs 4 times</a:t>
            </a:r>
            <a:endParaRPr/>
          </a:p>
        </p:txBody>
      </p:sp>
      <p:sp>
        <p:nvSpPr>
          <p:cNvPr id="689" name="Google Shape;689;p102"/>
          <p:cNvSpPr/>
          <p:nvPr/>
        </p:nvSpPr>
        <p:spPr>
          <a:xfrm>
            <a:off x="142675" y="1302725"/>
            <a:ext cx="4023900" cy="373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02"/>
          <p:cNvSpPr/>
          <p:nvPr/>
        </p:nvSpPr>
        <p:spPr>
          <a:xfrm>
            <a:off x="4443925" y="1366900"/>
            <a:ext cx="4439100" cy="144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103"/>
          <p:cNvSpPr txBox="1"/>
          <p:nvPr>
            <p:ph type="ctrTitle"/>
          </p:nvPr>
        </p:nvSpPr>
        <p:spPr>
          <a:xfrm>
            <a:off x="1143000" y="841772"/>
            <a:ext cx="6858000" cy="1790700"/>
          </a:xfrm>
          <a:prstGeom prst="rect">
            <a:avLst/>
          </a:prstGeom>
        </p:spPr>
        <p:txBody>
          <a:bodyPr anchorCtr="0" anchor="b" bIns="45700" lIns="91425" spcFirstLastPara="1" rIns="91425" wrap="square" tIns="45700">
            <a:noAutofit/>
          </a:bodyPr>
          <a:lstStyle/>
          <a:p>
            <a:pPr indent="0" lvl="0" marL="457200" rtl="0" algn="ctr">
              <a:spcBef>
                <a:spcPts val="0"/>
              </a:spcBef>
              <a:spcAft>
                <a:spcPts val="0"/>
              </a:spcAft>
              <a:buNone/>
            </a:pPr>
            <a:r>
              <a:rPr lang="en"/>
              <a:t>4</a:t>
            </a:r>
            <a:r>
              <a:rPr lang="en"/>
              <a:t>. Useful modules for writing scripts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8"/>
          <p:cNvSpPr txBox="1"/>
          <p:nvPr>
            <p:ph type="ctrTitle"/>
          </p:nvPr>
        </p:nvSpPr>
        <p:spPr>
          <a:xfrm>
            <a:off x="1143000" y="841775"/>
            <a:ext cx="7502100" cy="1790700"/>
          </a:xfrm>
          <a:prstGeom prst="rect">
            <a:avLst/>
          </a:prstGeom>
        </p:spPr>
        <p:txBody>
          <a:bodyPr anchorCtr="0" anchor="b" bIns="45700" lIns="91425" spcFirstLastPara="1" rIns="91425" wrap="square" tIns="45700">
            <a:noAutofit/>
          </a:bodyPr>
          <a:lstStyle/>
          <a:p>
            <a:pPr indent="-514350" lvl="0" marL="457200" rtl="0" algn="ctr">
              <a:spcBef>
                <a:spcPts val="0"/>
              </a:spcBef>
              <a:spcAft>
                <a:spcPts val="0"/>
              </a:spcAft>
              <a:buSzPts val="4500"/>
              <a:buAutoNum type="arabicPeriod"/>
            </a:pPr>
            <a:r>
              <a:rPr lang="en"/>
              <a:t>Before we start, a digression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104"/>
          <p:cNvSpPr txBox="1"/>
          <p:nvPr>
            <p:ph type="ctrTitle"/>
          </p:nvPr>
        </p:nvSpPr>
        <p:spPr>
          <a:xfrm>
            <a:off x="685800" y="2020491"/>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4a</a:t>
            </a:r>
            <a:r>
              <a:rPr lang="en">
                <a:latin typeface="Calibri"/>
                <a:ea typeface="Calibri"/>
                <a:cs typeface="Calibri"/>
                <a:sym typeface="Calibri"/>
              </a:rPr>
              <a:t>. </a:t>
            </a:r>
            <a:r>
              <a:rPr lang="en"/>
              <a:t>argparse</a:t>
            </a:r>
            <a:endParaRPr>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6" name="Shape 706"/>
        <p:cNvGrpSpPr/>
        <p:nvPr/>
      </p:nvGrpSpPr>
      <p:grpSpPr>
        <a:xfrm>
          <a:off x="0" y="0"/>
          <a:ext cx="0" cy="0"/>
          <a:chOff x="0" y="0"/>
          <a:chExt cx="0" cy="0"/>
        </a:xfrm>
      </p:grpSpPr>
      <p:sp>
        <p:nvSpPr>
          <p:cNvPr id="707" name="Google Shape;707;p10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argparse</a:t>
            </a:r>
            <a:endParaRPr/>
          </a:p>
        </p:txBody>
      </p:sp>
      <p:sp>
        <p:nvSpPr>
          <p:cNvPr id="708" name="Google Shape;708;p10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b="1" lang="en" sz="2400"/>
              <a:t>Purpose: </a:t>
            </a:r>
            <a:r>
              <a:rPr lang="en" sz="2400"/>
              <a:t>Command line parsing</a:t>
            </a:r>
            <a:r>
              <a:rPr lang="en" sz="2400"/>
              <a:t>.</a:t>
            </a:r>
            <a:endParaRPr sz="2400"/>
          </a:p>
          <a:p>
            <a:pPr indent="0" lvl="0" marL="0" rtl="0" algn="l">
              <a:spcBef>
                <a:spcPts val="0"/>
              </a:spcBef>
              <a:spcAft>
                <a:spcPts val="0"/>
              </a:spcAft>
              <a:buClr>
                <a:schemeClr val="dk1"/>
              </a:buClr>
              <a:buSzPts val="3200"/>
              <a:buNone/>
            </a:pPr>
            <a:r>
              <a:t/>
            </a:r>
            <a:endParaRPr sz="2000"/>
          </a:p>
          <a:p>
            <a:pPr indent="0" lvl="0" marL="0" rtl="0" algn="l">
              <a:spcBef>
                <a:spcPts val="0"/>
              </a:spcBef>
              <a:spcAft>
                <a:spcPts val="0"/>
              </a:spcAft>
              <a:buClr>
                <a:schemeClr val="dk1"/>
              </a:buClr>
              <a:buSzPts val="3200"/>
              <a:buFont typeface="Arial"/>
              <a:buNone/>
            </a:pPr>
            <a:r>
              <a:rPr lang="en" sz="2000"/>
              <a:t>Usually when we run a python script, we type this into the terminal:</a:t>
            </a:r>
            <a:endParaRPr sz="2000"/>
          </a:p>
          <a:p>
            <a:pPr indent="0" lvl="0" marL="457200" rtl="0" algn="l">
              <a:spcBef>
                <a:spcPts val="480"/>
              </a:spcBef>
              <a:spcAft>
                <a:spcPts val="0"/>
              </a:spcAft>
              <a:buClr>
                <a:schemeClr val="dk1"/>
              </a:buClr>
              <a:buSzPts val="2400"/>
              <a:buFont typeface="Arial"/>
              <a:buNone/>
            </a:pPr>
            <a:r>
              <a:rPr lang="en" sz="2000">
                <a:latin typeface="Courier New"/>
                <a:ea typeface="Courier New"/>
                <a:cs typeface="Courier New"/>
                <a:sym typeface="Courier New"/>
              </a:rPr>
              <a:t>python filename.py</a:t>
            </a:r>
            <a:endParaRPr sz="2000"/>
          </a:p>
          <a:p>
            <a:pPr indent="-190500" lvl="0" marL="342900" rtl="0" algn="l">
              <a:spcBef>
                <a:spcPts val="480"/>
              </a:spcBef>
              <a:spcAft>
                <a:spcPts val="0"/>
              </a:spcAft>
              <a:buClr>
                <a:schemeClr val="dk1"/>
              </a:buClr>
              <a:buSzPts val="2400"/>
              <a:buFont typeface="Arial"/>
              <a:buNone/>
            </a:pPr>
            <a:r>
              <a:t/>
            </a:r>
            <a:endParaRPr sz="2000">
              <a:latin typeface="Courier New"/>
              <a:ea typeface="Courier New"/>
              <a:cs typeface="Courier New"/>
              <a:sym typeface="Courier New"/>
            </a:endParaRPr>
          </a:p>
          <a:p>
            <a:pPr indent="0" lvl="0" marL="0" rtl="0" algn="l">
              <a:spcBef>
                <a:spcPts val="640"/>
              </a:spcBef>
              <a:spcAft>
                <a:spcPts val="0"/>
              </a:spcAft>
              <a:buClr>
                <a:schemeClr val="dk1"/>
              </a:buClr>
              <a:buSzPts val="3200"/>
              <a:buFont typeface="Arial"/>
              <a:buNone/>
            </a:pPr>
            <a:r>
              <a:rPr lang="en" sz="2000"/>
              <a:t>We can also provide additional information when we run our script ("arguments"):</a:t>
            </a:r>
            <a:endParaRPr sz="2000"/>
          </a:p>
          <a:p>
            <a:pPr indent="0" lvl="0" marL="457200" rtl="0" algn="l">
              <a:spcBef>
                <a:spcPts val="480"/>
              </a:spcBef>
              <a:spcAft>
                <a:spcPts val="0"/>
              </a:spcAft>
              <a:buClr>
                <a:schemeClr val="dk1"/>
              </a:buClr>
              <a:buSzPts val="2400"/>
              <a:buFont typeface="Arial"/>
              <a:buNone/>
            </a:pPr>
            <a:r>
              <a:rPr lang="en" sz="2000">
                <a:latin typeface="Courier New"/>
                <a:ea typeface="Courier New"/>
                <a:cs typeface="Courier New"/>
                <a:sym typeface="Courier New"/>
              </a:rPr>
              <a:t>python filename.py -o arg1 arg2 agr3</a:t>
            </a:r>
            <a:endParaRPr sz="2000"/>
          </a:p>
          <a:p>
            <a:pPr indent="0" lvl="0" marL="0" rtl="0" algn="l">
              <a:spcBef>
                <a:spcPts val="0"/>
              </a:spcBef>
              <a:spcAft>
                <a:spcPts val="0"/>
              </a:spcAft>
              <a:buClr>
                <a:schemeClr val="dk1"/>
              </a:buClr>
              <a:buSzPts val="3200"/>
              <a:buNone/>
            </a:pPr>
            <a:r>
              <a:t/>
            </a:r>
            <a:endParaRPr sz="2000"/>
          </a:p>
          <a:p>
            <a:pPr indent="0" lvl="0" marL="0" rtl="0" algn="l">
              <a:spcBef>
                <a:spcPts val="640"/>
              </a:spcBef>
              <a:spcAft>
                <a:spcPts val="0"/>
              </a:spcAft>
              <a:buClr>
                <a:schemeClr val="dk1"/>
              </a:buClr>
              <a:buSzPts val="3200"/>
              <a:buNone/>
            </a:pPr>
            <a:r>
              <a:t/>
            </a:r>
            <a:endParaRPr sz="2000"/>
          </a:p>
          <a:p>
            <a:pPr indent="0" lvl="0" marL="0" rtl="0" algn="l">
              <a:spcBef>
                <a:spcPts val="400"/>
              </a:spcBef>
              <a:spcAft>
                <a:spcPts val="0"/>
              </a:spcAft>
              <a:buClr>
                <a:schemeClr val="dk1"/>
              </a:buClr>
              <a:buSzPts val="2000"/>
              <a:buNone/>
            </a:pPr>
            <a:r>
              <a:t/>
            </a:r>
            <a:endParaRPr sz="2000"/>
          </a:p>
        </p:txBody>
      </p:sp>
      <p:sp>
        <p:nvSpPr>
          <p:cNvPr id="709" name="Google Shape;709;p105"/>
          <p:cNvSpPr txBox="1"/>
          <p:nvPr/>
        </p:nvSpPr>
        <p:spPr>
          <a:xfrm>
            <a:off x="118350" y="4140925"/>
            <a:ext cx="8296500" cy="3000000"/>
          </a:xfrm>
          <a:prstGeom prst="rect">
            <a:avLst/>
          </a:prstGeom>
          <a:noFill/>
          <a:ln>
            <a:noFill/>
          </a:ln>
        </p:spPr>
        <p:txBody>
          <a:bodyPr anchorCtr="0" anchor="t" bIns="91425" lIns="91425" spcFirstLastPara="1" rIns="91425" wrap="square" tIns="91425">
            <a:noAutofit/>
          </a:bodyPr>
          <a:lstStyle/>
          <a:p>
            <a:pPr indent="0" lvl="0" marL="0" rtl="0" algn="l">
              <a:spcBef>
                <a:spcPts val="400"/>
              </a:spcBef>
              <a:spcAft>
                <a:spcPts val="0"/>
              </a:spcAft>
              <a:buNone/>
            </a:pPr>
            <a:r>
              <a:rPr b="1" lang="en" sz="1800">
                <a:solidFill>
                  <a:schemeClr val="dk1"/>
                </a:solidFill>
                <a:latin typeface="Calibri"/>
                <a:ea typeface="Calibri"/>
                <a:cs typeface="Calibri"/>
                <a:sym typeface="Calibri"/>
              </a:rPr>
              <a:t>More info:</a:t>
            </a:r>
            <a:endParaRPr sz="1800">
              <a:solidFill>
                <a:schemeClr val="dk1"/>
              </a:solidFill>
              <a:latin typeface="Calibri"/>
              <a:ea typeface="Calibri"/>
              <a:cs typeface="Calibri"/>
              <a:sym typeface="Calibri"/>
            </a:endParaRPr>
          </a:p>
          <a:p>
            <a:pPr indent="0" lvl="0" marL="0" rtl="0" algn="l">
              <a:spcBef>
                <a:spcPts val="400"/>
              </a:spcBef>
              <a:spcAft>
                <a:spcPts val="0"/>
              </a:spcAft>
              <a:buNone/>
            </a:pPr>
            <a:r>
              <a:rPr lang="en" sz="1800" u="sng">
                <a:solidFill>
                  <a:schemeClr val="hlink"/>
                </a:solidFill>
                <a:hlinkClick r:id="rId3"/>
              </a:rPr>
              <a:t>https://docs.python.org/3/howto/argparse.html</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10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Command line arguments</a:t>
            </a:r>
            <a:endParaRPr/>
          </a:p>
        </p:txBody>
      </p:sp>
      <p:sp>
        <p:nvSpPr>
          <p:cNvPr id="715" name="Google Shape;715;p106"/>
          <p:cNvSpPr txBox="1"/>
          <p:nvPr>
            <p:ph idx="1" type="body"/>
          </p:nvPr>
        </p:nvSpPr>
        <p:spPr>
          <a:xfrm>
            <a:off x="457200" y="1200150"/>
            <a:ext cx="8229600" cy="19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None/>
            </a:pPr>
            <a:r>
              <a:rPr lang="en" sz="2800"/>
              <a:t>Your script can take as many command line arguments as you want. `argparse.ArgumentParser()` handles these arguments by </a:t>
            </a:r>
            <a:r>
              <a:rPr lang="en" sz="2800"/>
              <a:t>separating</a:t>
            </a:r>
            <a:r>
              <a:rPr lang="en" sz="2800"/>
              <a:t> them into positional and optional arguments.</a:t>
            </a:r>
            <a:endParaRPr/>
          </a:p>
          <a:p>
            <a:pPr indent="-342900" lvl="0" marL="342900" rtl="0" algn="ctr">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342900" lvl="0" marL="342900" rtl="0" algn="ctr">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sp>
        <p:nvSpPr>
          <p:cNvPr id="716" name="Google Shape;716;p106"/>
          <p:cNvSpPr txBox="1"/>
          <p:nvPr/>
        </p:nvSpPr>
        <p:spPr>
          <a:xfrm>
            <a:off x="830700" y="3319800"/>
            <a:ext cx="7329000" cy="430800"/>
          </a:xfrm>
          <a:prstGeom prst="rect">
            <a:avLst/>
          </a:prstGeom>
          <a:noFill/>
          <a:ln>
            <a:noFill/>
          </a:ln>
        </p:spPr>
        <p:txBody>
          <a:bodyPr anchorCtr="0" anchor="t" bIns="91425" lIns="91425" spcFirstLastPara="1" rIns="91425" wrap="square" tIns="91425">
            <a:noAutofit/>
          </a:bodyPr>
          <a:lstStyle/>
          <a:p>
            <a:pPr indent="-342900" lvl="0" marL="342900" rtl="0" algn="ctr">
              <a:spcBef>
                <a:spcPts val="400"/>
              </a:spcBef>
              <a:spcAft>
                <a:spcPts val="0"/>
              </a:spcAft>
              <a:buNone/>
            </a:pPr>
            <a:r>
              <a:rPr lang="en" sz="2000">
                <a:solidFill>
                  <a:schemeClr val="dk1"/>
                </a:solidFill>
                <a:latin typeface="Courier New"/>
                <a:ea typeface="Courier New"/>
                <a:cs typeface="Courier New"/>
                <a:sym typeface="Courier New"/>
              </a:rPr>
              <a:t>python </a:t>
            </a:r>
            <a:r>
              <a:rPr lang="en" sz="2000">
                <a:solidFill>
                  <a:srgbClr val="0000FF"/>
                </a:solidFill>
                <a:latin typeface="Courier New"/>
                <a:ea typeface="Courier New"/>
                <a:cs typeface="Courier New"/>
                <a:sym typeface="Courier New"/>
              </a:rPr>
              <a:t>filename.py</a:t>
            </a:r>
            <a:r>
              <a:rPr lang="en" sz="2000">
                <a:solidFill>
                  <a:schemeClr val="dk1"/>
                </a:solidFill>
                <a:latin typeface="Courier New"/>
                <a:ea typeface="Courier New"/>
                <a:cs typeface="Courier New"/>
                <a:sym typeface="Courier New"/>
              </a:rPr>
              <a:t> </a:t>
            </a:r>
            <a:r>
              <a:rPr lang="en" sz="2000">
                <a:solidFill>
                  <a:srgbClr val="FF0000"/>
                </a:solidFill>
                <a:latin typeface="Courier New"/>
                <a:ea typeface="Courier New"/>
                <a:cs typeface="Courier New"/>
                <a:sym typeface="Courier New"/>
              </a:rPr>
              <a:t>-x 5 --color red</a:t>
            </a:r>
            <a:r>
              <a:rPr lang="en" sz="2000">
                <a:solidFill>
                  <a:schemeClr val="dk1"/>
                </a:solidFill>
                <a:latin typeface="Courier New"/>
                <a:ea typeface="Courier New"/>
                <a:cs typeface="Courier New"/>
                <a:sym typeface="Courier New"/>
              </a:rPr>
              <a:t> </a:t>
            </a:r>
            <a:r>
              <a:rPr lang="en" sz="2000">
                <a:solidFill>
                  <a:srgbClr val="38761D"/>
                </a:solidFill>
                <a:latin typeface="Courier New"/>
                <a:ea typeface="Courier New"/>
                <a:cs typeface="Courier New"/>
                <a:sym typeface="Courier New"/>
              </a:rPr>
              <a:t>5 apple</a:t>
            </a:r>
            <a:endParaRPr sz="3200">
              <a:solidFill>
                <a:srgbClr val="38761D"/>
              </a:solidFill>
              <a:latin typeface="Calibri"/>
              <a:ea typeface="Calibri"/>
              <a:cs typeface="Calibri"/>
              <a:sym typeface="Calibri"/>
            </a:endParaRPr>
          </a:p>
        </p:txBody>
      </p:sp>
      <p:cxnSp>
        <p:nvCxnSpPr>
          <p:cNvPr id="717" name="Google Shape;717;p106"/>
          <p:cNvCxnSpPr/>
          <p:nvPr/>
        </p:nvCxnSpPr>
        <p:spPr>
          <a:xfrm rot="10800000">
            <a:off x="3275425" y="3890600"/>
            <a:ext cx="0" cy="275100"/>
          </a:xfrm>
          <a:prstGeom prst="straightConnector1">
            <a:avLst/>
          </a:prstGeom>
          <a:noFill/>
          <a:ln cap="flat" cmpd="sng" w="9525">
            <a:solidFill>
              <a:schemeClr val="dk2"/>
            </a:solidFill>
            <a:prstDash val="solid"/>
            <a:round/>
            <a:headEnd len="med" w="med" type="none"/>
            <a:tailEnd len="med" w="med" type="triangle"/>
          </a:ln>
        </p:spPr>
      </p:cxnSp>
      <p:cxnSp>
        <p:nvCxnSpPr>
          <p:cNvPr id="718" name="Google Shape;718;p106"/>
          <p:cNvCxnSpPr/>
          <p:nvPr/>
        </p:nvCxnSpPr>
        <p:spPr>
          <a:xfrm rot="10800000">
            <a:off x="7259500" y="3853975"/>
            <a:ext cx="0" cy="275100"/>
          </a:xfrm>
          <a:prstGeom prst="straightConnector1">
            <a:avLst/>
          </a:prstGeom>
          <a:noFill/>
          <a:ln cap="flat" cmpd="sng" w="9525">
            <a:solidFill>
              <a:schemeClr val="dk2"/>
            </a:solidFill>
            <a:prstDash val="solid"/>
            <a:round/>
            <a:headEnd len="med" w="med" type="none"/>
            <a:tailEnd len="med" w="med" type="triangle"/>
          </a:ln>
        </p:spPr>
      </p:cxnSp>
      <p:cxnSp>
        <p:nvCxnSpPr>
          <p:cNvPr id="719" name="Google Shape;719;p106"/>
          <p:cNvCxnSpPr/>
          <p:nvPr/>
        </p:nvCxnSpPr>
        <p:spPr>
          <a:xfrm rot="10800000">
            <a:off x="4161150" y="4116175"/>
            <a:ext cx="2357700" cy="12900"/>
          </a:xfrm>
          <a:prstGeom prst="straightConnector1">
            <a:avLst/>
          </a:prstGeom>
          <a:noFill/>
          <a:ln cap="flat" cmpd="sng" w="9525">
            <a:solidFill>
              <a:schemeClr val="dk2"/>
            </a:solidFill>
            <a:prstDash val="solid"/>
            <a:round/>
            <a:headEnd len="med" w="med" type="none"/>
            <a:tailEnd len="med" w="med" type="none"/>
          </a:ln>
        </p:spPr>
      </p:cxnSp>
      <p:sp>
        <p:nvSpPr>
          <p:cNvPr id="720" name="Google Shape;720;p106"/>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1" name="Google Shape;721;p106"/>
          <p:cNvSpPr txBox="1"/>
          <p:nvPr/>
        </p:nvSpPr>
        <p:spPr>
          <a:xfrm>
            <a:off x="152400" y="152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722" name="Google Shape;722;p106"/>
          <p:cNvCxnSpPr/>
          <p:nvPr/>
        </p:nvCxnSpPr>
        <p:spPr>
          <a:xfrm rot="10800000">
            <a:off x="5421475" y="3817950"/>
            <a:ext cx="0" cy="275100"/>
          </a:xfrm>
          <a:prstGeom prst="straightConnector1">
            <a:avLst/>
          </a:prstGeom>
          <a:noFill/>
          <a:ln cap="flat" cmpd="sng" w="9525">
            <a:solidFill>
              <a:schemeClr val="dk2"/>
            </a:solidFill>
            <a:prstDash val="solid"/>
            <a:round/>
            <a:headEnd len="med" w="med" type="none"/>
            <a:tailEnd len="med" w="med" type="triangle"/>
          </a:ln>
        </p:spPr>
      </p:cxnSp>
      <p:sp>
        <p:nvSpPr>
          <p:cNvPr id="723" name="Google Shape;723;p106"/>
          <p:cNvSpPr txBox="1"/>
          <p:nvPr/>
        </p:nvSpPr>
        <p:spPr>
          <a:xfrm>
            <a:off x="2214475" y="4070400"/>
            <a:ext cx="21219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FF"/>
                </a:solidFill>
              </a:rPr>
              <a:t> File </a:t>
            </a:r>
            <a:endParaRPr sz="2400">
              <a:solidFill>
                <a:srgbClr val="0000FF"/>
              </a:solidFill>
            </a:endParaRPr>
          </a:p>
          <a:p>
            <a:pPr indent="0" lvl="0" marL="0" rtl="0" algn="ctr">
              <a:spcBef>
                <a:spcPts val="0"/>
              </a:spcBef>
              <a:spcAft>
                <a:spcPts val="0"/>
              </a:spcAft>
              <a:buNone/>
            </a:pPr>
            <a:r>
              <a:rPr lang="en" sz="2400">
                <a:solidFill>
                  <a:srgbClr val="0000FF"/>
                </a:solidFill>
              </a:rPr>
              <a:t>name</a:t>
            </a:r>
            <a:endParaRPr sz="2400">
              <a:solidFill>
                <a:srgbClr val="0000FF"/>
              </a:solidFill>
            </a:endParaRPr>
          </a:p>
        </p:txBody>
      </p:sp>
      <p:sp>
        <p:nvSpPr>
          <p:cNvPr id="724" name="Google Shape;724;p106"/>
          <p:cNvSpPr txBox="1"/>
          <p:nvPr/>
        </p:nvSpPr>
        <p:spPr>
          <a:xfrm>
            <a:off x="4360525" y="4160425"/>
            <a:ext cx="21219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0000"/>
                </a:solidFill>
              </a:rPr>
              <a:t>Optional arguments</a:t>
            </a:r>
            <a:endParaRPr sz="2400">
              <a:solidFill>
                <a:srgbClr val="FF0000"/>
              </a:solidFill>
            </a:endParaRPr>
          </a:p>
        </p:txBody>
      </p:sp>
      <p:sp>
        <p:nvSpPr>
          <p:cNvPr id="725" name="Google Shape;725;p106"/>
          <p:cNvSpPr txBox="1"/>
          <p:nvPr/>
        </p:nvSpPr>
        <p:spPr>
          <a:xfrm>
            <a:off x="6255275" y="4107950"/>
            <a:ext cx="21219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Positional</a:t>
            </a:r>
            <a:r>
              <a:rPr lang="en" sz="2400">
                <a:solidFill>
                  <a:srgbClr val="38761D"/>
                </a:solidFill>
              </a:rPr>
              <a:t> arguments</a:t>
            </a:r>
            <a:endParaRPr sz="2400">
              <a:solidFill>
                <a:srgbClr val="38761D"/>
              </a:solidFill>
            </a:endParaRPr>
          </a:p>
        </p:txBody>
      </p:sp>
      <p:sp>
        <p:nvSpPr>
          <p:cNvPr id="726" name="Google Shape;726;p106"/>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727" name="Google Shape;727;p106"/>
          <p:cNvCxnSpPr/>
          <p:nvPr/>
        </p:nvCxnSpPr>
        <p:spPr>
          <a:xfrm rot="10800000">
            <a:off x="6697325" y="4129075"/>
            <a:ext cx="13188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107"/>
          <p:cNvSpPr txBox="1"/>
          <p:nvPr>
            <p:ph type="title"/>
          </p:nvPr>
        </p:nvSpPr>
        <p:spPr>
          <a:xfrm>
            <a:off x="457200" y="-76197"/>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Using </a:t>
            </a:r>
            <a:r>
              <a:rPr lang="en">
                <a:latin typeface="Courier New"/>
                <a:ea typeface="Courier New"/>
                <a:cs typeface="Courier New"/>
                <a:sym typeface="Courier New"/>
              </a:rPr>
              <a:t>argparse</a:t>
            </a:r>
            <a:endParaRPr/>
          </a:p>
        </p:txBody>
      </p:sp>
      <p:sp>
        <p:nvSpPr>
          <p:cNvPr id="733" name="Google Shape;733;p107"/>
          <p:cNvSpPr txBox="1"/>
          <p:nvPr>
            <p:ph idx="1" type="body"/>
          </p:nvPr>
        </p:nvSpPr>
        <p:spPr>
          <a:xfrm>
            <a:off x="457200" y="691100"/>
            <a:ext cx="8229600" cy="3394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Before using command line args, we must import </a:t>
            </a:r>
            <a:r>
              <a:rPr lang="en" sz="2200">
                <a:latin typeface="Courier New"/>
                <a:ea typeface="Courier New"/>
                <a:cs typeface="Courier New"/>
                <a:sym typeface="Courier New"/>
              </a:rPr>
              <a:t>argparse</a:t>
            </a:r>
            <a:r>
              <a:rPr lang="en" sz="2200"/>
              <a:t>:</a:t>
            </a:r>
            <a:endParaRPr sz="2200">
              <a:solidFill>
                <a:srgbClr val="0070C0"/>
              </a:solidFill>
              <a:latin typeface="Courier New"/>
              <a:ea typeface="Courier New"/>
              <a:cs typeface="Courier New"/>
              <a:sym typeface="Courier New"/>
            </a:endParaRPr>
          </a:p>
          <a:p>
            <a:pPr indent="457200" lvl="0" marL="457200" rtl="0" algn="l">
              <a:spcBef>
                <a:spcPts val="480"/>
              </a:spcBef>
              <a:spcAft>
                <a:spcPts val="0"/>
              </a:spcAft>
              <a:buClr>
                <a:srgbClr val="0070C0"/>
              </a:buClr>
              <a:buSzPts val="2400"/>
              <a:buNone/>
            </a:pPr>
            <a:r>
              <a:rPr lang="en" sz="2000">
                <a:solidFill>
                  <a:srgbClr val="38761D"/>
                </a:solidFill>
                <a:latin typeface="Courier New"/>
                <a:ea typeface="Courier New"/>
                <a:cs typeface="Courier New"/>
                <a:sym typeface="Courier New"/>
              </a:rPr>
              <a:t>import</a:t>
            </a:r>
            <a:r>
              <a:rPr lang="en" sz="2000">
                <a:latin typeface="Courier New"/>
                <a:ea typeface="Courier New"/>
                <a:cs typeface="Courier New"/>
                <a:sym typeface="Courier New"/>
              </a:rPr>
              <a:t> argparse</a:t>
            </a:r>
            <a:endParaRPr sz="2400"/>
          </a:p>
        </p:txBody>
      </p:sp>
      <p:sp>
        <p:nvSpPr>
          <p:cNvPr id="734" name="Google Shape;734;p107"/>
          <p:cNvSpPr/>
          <p:nvPr/>
        </p:nvSpPr>
        <p:spPr>
          <a:xfrm>
            <a:off x="936900" y="1160525"/>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Google Shape;739;p108"/>
          <p:cNvSpPr txBox="1"/>
          <p:nvPr>
            <p:ph type="title"/>
          </p:nvPr>
        </p:nvSpPr>
        <p:spPr>
          <a:xfrm>
            <a:off x="457200" y="-76197"/>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Using </a:t>
            </a:r>
            <a:r>
              <a:rPr lang="en">
                <a:latin typeface="Courier New"/>
                <a:ea typeface="Courier New"/>
                <a:cs typeface="Courier New"/>
                <a:sym typeface="Courier New"/>
              </a:rPr>
              <a:t>argparse</a:t>
            </a:r>
            <a:endParaRPr/>
          </a:p>
        </p:txBody>
      </p:sp>
      <p:sp>
        <p:nvSpPr>
          <p:cNvPr id="740" name="Google Shape;740;p108"/>
          <p:cNvSpPr txBox="1"/>
          <p:nvPr>
            <p:ph idx="1" type="body"/>
          </p:nvPr>
        </p:nvSpPr>
        <p:spPr>
          <a:xfrm>
            <a:off x="457200" y="691100"/>
            <a:ext cx="8229600" cy="3394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Before using command line args, we must import </a:t>
            </a:r>
            <a:r>
              <a:rPr lang="en" sz="2200">
                <a:latin typeface="Courier New"/>
                <a:ea typeface="Courier New"/>
                <a:cs typeface="Courier New"/>
                <a:sym typeface="Courier New"/>
              </a:rPr>
              <a:t>argparse</a:t>
            </a:r>
            <a:r>
              <a:rPr lang="en" sz="2200"/>
              <a:t>:</a:t>
            </a:r>
            <a:endParaRPr sz="2200">
              <a:solidFill>
                <a:srgbClr val="0070C0"/>
              </a:solidFill>
              <a:latin typeface="Courier New"/>
              <a:ea typeface="Courier New"/>
              <a:cs typeface="Courier New"/>
              <a:sym typeface="Courier New"/>
            </a:endParaRPr>
          </a:p>
          <a:p>
            <a:pPr indent="457200" lvl="0" marL="457200" rtl="0" algn="l">
              <a:spcBef>
                <a:spcPts val="480"/>
              </a:spcBef>
              <a:spcAft>
                <a:spcPts val="0"/>
              </a:spcAft>
              <a:buClr>
                <a:srgbClr val="0070C0"/>
              </a:buClr>
              <a:buSzPts val="2400"/>
              <a:buNone/>
            </a:pPr>
            <a:r>
              <a:rPr lang="en" sz="2000">
                <a:solidFill>
                  <a:srgbClr val="38761D"/>
                </a:solidFill>
                <a:latin typeface="Courier New"/>
                <a:ea typeface="Courier New"/>
                <a:cs typeface="Courier New"/>
                <a:sym typeface="Courier New"/>
              </a:rPr>
              <a:t>import</a:t>
            </a:r>
            <a:r>
              <a:rPr lang="en" sz="2000">
                <a:latin typeface="Courier New"/>
                <a:ea typeface="Courier New"/>
                <a:cs typeface="Courier New"/>
                <a:sym typeface="Courier New"/>
              </a:rPr>
              <a:t> argparse</a:t>
            </a:r>
            <a:endParaRPr sz="2000"/>
          </a:p>
          <a:p>
            <a:pPr indent="-368300" lvl="0" marL="457200" rtl="0" algn="l">
              <a:spcBef>
                <a:spcPts val="480"/>
              </a:spcBef>
              <a:spcAft>
                <a:spcPts val="0"/>
              </a:spcAft>
              <a:buSzPts val="2200"/>
              <a:buChar char="•"/>
            </a:pPr>
            <a:r>
              <a:rPr lang="en" sz="2200"/>
              <a:t>Then we can initialize our Argument parser by typing:</a:t>
            </a:r>
            <a:endParaRPr sz="2200"/>
          </a:p>
          <a:p>
            <a:pPr indent="457200" lvl="1" marL="457200" rtl="0" algn="l">
              <a:spcBef>
                <a:spcPts val="1000"/>
              </a:spcBef>
              <a:spcAft>
                <a:spcPts val="0"/>
              </a:spcAft>
              <a:buClr>
                <a:schemeClr val="dk1"/>
              </a:buClr>
              <a:buSzPts val="2000"/>
              <a:buNone/>
            </a:pPr>
            <a:r>
              <a:rPr lang="en" sz="2000">
                <a:latin typeface="Courier New"/>
                <a:ea typeface="Courier New"/>
                <a:cs typeface="Courier New"/>
                <a:sym typeface="Courier New"/>
              </a:rPr>
              <a:t>parser</a:t>
            </a:r>
            <a:r>
              <a:rPr lang="en" sz="2000">
                <a:solidFill>
                  <a:srgbClr val="9900FF"/>
                </a:solidFill>
                <a:latin typeface="Courier New"/>
                <a:ea typeface="Courier New"/>
                <a:cs typeface="Courier New"/>
                <a:sym typeface="Courier New"/>
              </a:rPr>
              <a:t>=</a:t>
            </a:r>
            <a:r>
              <a:rPr lang="en" sz="2000">
                <a:latin typeface="Courier New"/>
                <a:ea typeface="Courier New"/>
                <a:cs typeface="Courier New"/>
                <a:sym typeface="Courier New"/>
              </a:rPr>
              <a:t>argparse.ArgumentParser()</a:t>
            </a:r>
            <a:endParaRPr sz="2400"/>
          </a:p>
        </p:txBody>
      </p:sp>
      <p:sp>
        <p:nvSpPr>
          <p:cNvPr id="741" name="Google Shape;741;p108"/>
          <p:cNvSpPr/>
          <p:nvPr/>
        </p:nvSpPr>
        <p:spPr>
          <a:xfrm>
            <a:off x="936900" y="1160525"/>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8"/>
          <p:cNvSpPr/>
          <p:nvPr/>
        </p:nvSpPr>
        <p:spPr>
          <a:xfrm>
            <a:off x="936900" y="2007475"/>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109"/>
          <p:cNvSpPr txBox="1"/>
          <p:nvPr>
            <p:ph type="title"/>
          </p:nvPr>
        </p:nvSpPr>
        <p:spPr>
          <a:xfrm>
            <a:off x="457200" y="-76197"/>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Using </a:t>
            </a:r>
            <a:r>
              <a:rPr lang="en">
                <a:latin typeface="Courier New"/>
                <a:ea typeface="Courier New"/>
                <a:cs typeface="Courier New"/>
                <a:sym typeface="Courier New"/>
              </a:rPr>
              <a:t>argparse</a:t>
            </a:r>
            <a:endParaRPr/>
          </a:p>
        </p:txBody>
      </p:sp>
      <p:sp>
        <p:nvSpPr>
          <p:cNvPr id="748" name="Google Shape;748;p109"/>
          <p:cNvSpPr txBox="1"/>
          <p:nvPr>
            <p:ph idx="1" type="body"/>
          </p:nvPr>
        </p:nvSpPr>
        <p:spPr>
          <a:xfrm>
            <a:off x="457200" y="691100"/>
            <a:ext cx="8229600" cy="3394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Before using command line args, we must import </a:t>
            </a:r>
            <a:r>
              <a:rPr lang="en" sz="2200">
                <a:latin typeface="Courier New"/>
                <a:ea typeface="Courier New"/>
                <a:cs typeface="Courier New"/>
                <a:sym typeface="Courier New"/>
              </a:rPr>
              <a:t>argparse</a:t>
            </a:r>
            <a:r>
              <a:rPr lang="en" sz="2200"/>
              <a:t>:</a:t>
            </a:r>
            <a:endParaRPr sz="2200">
              <a:solidFill>
                <a:srgbClr val="0070C0"/>
              </a:solidFill>
              <a:latin typeface="Courier New"/>
              <a:ea typeface="Courier New"/>
              <a:cs typeface="Courier New"/>
              <a:sym typeface="Courier New"/>
            </a:endParaRPr>
          </a:p>
          <a:p>
            <a:pPr indent="457200" lvl="0" marL="457200" rtl="0" algn="l">
              <a:spcBef>
                <a:spcPts val="480"/>
              </a:spcBef>
              <a:spcAft>
                <a:spcPts val="0"/>
              </a:spcAft>
              <a:buClr>
                <a:srgbClr val="0070C0"/>
              </a:buClr>
              <a:buSzPts val="2400"/>
              <a:buNone/>
            </a:pPr>
            <a:r>
              <a:rPr lang="en" sz="2000">
                <a:solidFill>
                  <a:srgbClr val="38761D"/>
                </a:solidFill>
                <a:latin typeface="Courier New"/>
                <a:ea typeface="Courier New"/>
                <a:cs typeface="Courier New"/>
                <a:sym typeface="Courier New"/>
              </a:rPr>
              <a:t>import</a:t>
            </a:r>
            <a:r>
              <a:rPr lang="en" sz="2000">
                <a:latin typeface="Courier New"/>
                <a:ea typeface="Courier New"/>
                <a:cs typeface="Courier New"/>
                <a:sym typeface="Courier New"/>
              </a:rPr>
              <a:t> argparse</a:t>
            </a:r>
            <a:endParaRPr sz="2000"/>
          </a:p>
          <a:p>
            <a:pPr indent="-368300" lvl="0" marL="457200" rtl="0" algn="l">
              <a:spcBef>
                <a:spcPts val="480"/>
              </a:spcBef>
              <a:spcAft>
                <a:spcPts val="0"/>
              </a:spcAft>
              <a:buSzPts val="2200"/>
              <a:buChar char="•"/>
            </a:pPr>
            <a:r>
              <a:rPr lang="en" sz="2200"/>
              <a:t>Then we can initialize our Argument parser by typing:</a:t>
            </a:r>
            <a:endParaRPr sz="2200"/>
          </a:p>
          <a:p>
            <a:pPr indent="457200" lvl="1" marL="457200" rtl="0" algn="l">
              <a:spcBef>
                <a:spcPts val="1000"/>
              </a:spcBef>
              <a:spcAft>
                <a:spcPts val="0"/>
              </a:spcAft>
              <a:buClr>
                <a:schemeClr val="dk1"/>
              </a:buClr>
              <a:buSzPts val="2000"/>
              <a:buNone/>
            </a:pPr>
            <a:r>
              <a:rPr lang="en" sz="2000">
                <a:latin typeface="Courier New"/>
                <a:ea typeface="Courier New"/>
                <a:cs typeface="Courier New"/>
                <a:sym typeface="Courier New"/>
              </a:rPr>
              <a:t>parser</a:t>
            </a:r>
            <a:r>
              <a:rPr lang="en" sz="2000">
                <a:solidFill>
                  <a:srgbClr val="9900FF"/>
                </a:solidFill>
                <a:latin typeface="Courier New"/>
                <a:ea typeface="Courier New"/>
                <a:cs typeface="Courier New"/>
                <a:sym typeface="Courier New"/>
              </a:rPr>
              <a:t>=</a:t>
            </a:r>
            <a:r>
              <a:rPr lang="en" sz="2000">
                <a:latin typeface="Courier New"/>
                <a:ea typeface="Courier New"/>
                <a:cs typeface="Courier New"/>
                <a:sym typeface="Courier New"/>
              </a:rPr>
              <a:t>argparse.ArgumentParser()</a:t>
            </a:r>
            <a:endParaRPr sz="2000">
              <a:latin typeface="Courier New"/>
              <a:ea typeface="Courier New"/>
              <a:cs typeface="Courier New"/>
              <a:sym typeface="Courier New"/>
            </a:endParaRPr>
          </a:p>
          <a:p>
            <a:pPr indent="-368300" lvl="0" marL="457200" rtl="0" algn="l">
              <a:spcBef>
                <a:spcPts val="560"/>
              </a:spcBef>
              <a:spcAft>
                <a:spcPts val="0"/>
              </a:spcAft>
              <a:buSzPts val="2200"/>
              <a:buChar char="•"/>
            </a:pPr>
            <a:r>
              <a:rPr lang="en" sz="2200"/>
              <a:t>To set up arguments you use call the </a:t>
            </a:r>
            <a:r>
              <a:rPr lang="en" sz="2200">
                <a:latin typeface="Courier New"/>
                <a:ea typeface="Courier New"/>
                <a:cs typeface="Courier New"/>
                <a:sym typeface="Courier New"/>
              </a:rPr>
              <a:t>add_argument</a:t>
            </a:r>
            <a:r>
              <a:rPr lang="en" sz="2200"/>
              <a:t> function with the initialized ArgumentParser</a:t>
            </a:r>
            <a:endParaRPr sz="2200"/>
          </a:p>
          <a:p>
            <a:pPr indent="58737" lvl="0" marL="855662" rtl="0" algn="l">
              <a:spcBef>
                <a:spcPts val="1000"/>
              </a:spcBef>
              <a:spcAft>
                <a:spcPts val="0"/>
              </a:spcAft>
              <a:buClr>
                <a:schemeClr val="dk1"/>
              </a:buClr>
              <a:buSzPts val="2000"/>
              <a:buNone/>
            </a:pPr>
            <a:r>
              <a:rPr lang="en" sz="2000">
                <a:latin typeface="Courier New"/>
                <a:ea typeface="Courier New"/>
                <a:cs typeface="Courier New"/>
                <a:sym typeface="Courier New"/>
              </a:rPr>
              <a:t>parser.add_argument(</a:t>
            </a:r>
            <a:r>
              <a:rPr lang="en" sz="2000">
                <a:latin typeface="Courier New"/>
                <a:ea typeface="Courier New"/>
                <a:cs typeface="Courier New"/>
                <a:sym typeface="Courier New"/>
              </a:rPr>
              <a:t>"</a:t>
            </a:r>
            <a:r>
              <a:rPr lang="en" sz="2000">
                <a:solidFill>
                  <a:srgbClr val="000000"/>
                </a:solidFill>
                <a:latin typeface="Courier New"/>
                <a:ea typeface="Courier New"/>
                <a:cs typeface="Courier New"/>
                <a:sym typeface="Courier New"/>
              </a:rPr>
              <a:t>square</a:t>
            </a:r>
            <a:r>
              <a:rPr lang="en" sz="2000">
                <a:latin typeface="Courier New"/>
                <a:ea typeface="Courier New"/>
                <a:cs typeface="Courier New"/>
                <a:sym typeface="Courier New"/>
              </a:rPr>
              <a:t>"</a:t>
            </a:r>
            <a:r>
              <a:rPr lang="en" sz="2000">
                <a:latin typeface="Courier New"/>
                <a:ea typeface="Courier New"/>
                <a:cs typeface="Courier New"/>
                <a:sym typeface="Courier New"/>
              </a:rPr>
              <a:t>, </a:t>
            </a:r>
            <a:r>
              <a:rPr lang="en" sz="2000">
                <a:solidFill>
                  <a:srgbClr val="38761D"/>
                </a:solidFill>
                <a:latin typeface="Courier New"/>
                <a:ea typeface="Courier New"/>
                <a:cs typeface="Courier New"/>
                <a:sym typeface="Courier New"/>
              </a:rPr>
              <a:t>type</a:t>
            </a:r>
            <a:r>
              <a:rPr lang="en" sz="2000">
                <a:solidFill>
                  <a:srgbClr val="9900FF"/>
                </a:solidFill>
                <a:latin typeface="Courier New"/>
                <a:ea typeface="Courier New"/>
                <a:cs typeface="Courier New"/>
                <a:sym typeface="Courier New"/>
              </a:rPr>
              <a:t>=</a:t>
            </a:r>
            <a:r>
              <a:rPr lang="en" sz="2000">
                <a:solidFill>
                  <a:srgbClr val="016D01"/>
                </a:solidFill>
                <a:latin typeface="Courier New"/>
                <a:ea typeface="Courier New"/>
                <a:cs typeface="Courier New"/>
                <a:sym typeface="Courier New"/>
              </a:rPr>
              <a:t>int</a:t>
            </a:r>
            <a:r>
              <a:rPr lang="en" sz="2000">
                <a:latin typeface="Courier New"/>
                <a:ea typeface="Courier New"/>
                <a:cs typeface="Courier New"/>
                <a:sym typeface="Courier New"/>
              </a:rPr>
              <a:t>,</a:t>
            </a:r>
            <a:br>
              <a:rPr lang="en" sz="2000">
                <a:latin typeface="Courier New"/>
                <a:ea typeface="Courier New"/>
                <a:cs typeface="Courier New"/>
                <a:sym typeface="Courier New"/>
              </a:rPr>
            </a:br>
            <a:r>
              <a:rPr lang="en" sz="2000">
                <a:latin typeface="Courier New"/>
                <a:ea typeface="Courier New"/>
                <a:cs typeface="Courier New"/>
                <a:sym typeface="Courier New"/>
              </a:rPr>
              <a:t>		</a:t>
            </a:r>
            <a:r>
              <a:rPr lang="en" sz="2000">
                <a:solidFill>
                  <a:srgbClr val="38761D"/>
                </a:solidFill>
                <a:latin typeface="Courier New"/>
                <a:ea typeface="Courier New"/>
                <a:cs typeface="Courier New"/>
                <a:sym typeface="Courier New"/>
              </a:rPr>
              <a:t>help</a:t>
            </a:r>
            <a:r>
              <a:rPr lang="en" sz="2000">
                <a:solidFill>
                  <a:srgbClr val="9900FF"/>
                </a:solidFill>
                <a:latin typeface="Courier New"/>
                <a:ea typeface="Courier New"/>
                <a:cs typeface="Courier New"/>
                <a:sym typeface="Courier New"/>
              </a:rPr>
              <a:t>=</a:t>
            </a:r>
            <a:r>
              <a:rPr lang="en" sz="2000">
                <a:latin typeface="Courier New"/>
                <a:ea typeface="Courier New"/>
                <a:cs typeface="Courier New"/>
                <a:sym typeface="Courier New"/>
              </a:rPr>
              <a:t>"</a:t>
            </a:r>
            <a:r>
              <a:rPr lang="en" sz="2000">
                <a:latin typeface="Courier New"/>
                <a:ea typeface="Courier New"/>
                <a:cs typeface="Courier New"/>
                <a:sym typeface="Courier New"/>
              </a:rPr>
              <a:t>display a square of a given number")</a:t>
            </a:r>
            <a:endParaRPr sz="2000">
              <a:latin typeface="Courier New"/>
              <a:ea typeface="Courier New"/>
              <a:cs typeface="Courier New"/>
              <a:sym typeface="Courier New"/>
            </a:endParaRPr>
          </a:p>
          <a:p>
            <a:pPr indent="0" lvl="0" marL="457200" rtl="0" algn="l">
              <a:spcBef>
                <a:spcPts val="1000"/>
              </a:spcBef>
              <a:spcAft>
                <a:spcPts val="0"/>
              </a:spcAft>
              <a:buNone/>
            </a:pPr>
            <a:r>
              <a:t/>
            </a:r>
            <a:endParaRPr sz="2400"/>
          </a:p>
        </p:txBody>
      </p:sp>
      <p:sp>
        <p:nvSpPr>
          <p:cNvPr id="749" name="Google Shape;749;p109"/>
          <p:cNvSpPr/>
          <p:nvPr/>
        </p:nvSpPr>
        <p:spPr>
          <a:xfrm>
            <a:off x="936900" y="1160525"/>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9"/>
          <p:cNvSpPr/>
          <p:nvPr/>
        </p:nvSpPr>
        <p:spPr>
          <a:xfrm>
            <a:off x="936900" y="2007475"/>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9"/>
          <p:cNvSpPr/>
          <p:nvPr/>
        </p:nvSpPr>
        <p:spPr>
          <a:xfrm>
            <a:off x="936900" y="3180500"/>
            <a:ext cx="7749900" cy="66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110"/>
          <p:cNvSpPr txBox="1"/>
          <p:nvPr>
            <p:ph type="title"/>
          </p:nvPr>
        </p:nvSpPr>
        <p:spPr>
          <a:xfrm>
            <a:off x="457200" y="-76197"/>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Using </a:t>
            </a:r>
            <a:r>
              <a:rPr lang="en">
                <a:latin typeface="Courier New"/>
                <a:ea typeface="Courier New"/>
                <a:cs typeface="Courier New"/>
                <a:sym typeface="Courier New"/>
              </a:rPr>
              <a:t>argparse</a:t>
            </a:r>
            <a:endParaRPr/>
          </a:p>
        </p:txBody>
      </p:sp>
      <p:sp>
        <p:nvSpPr>
          <p:cNvPr id="757" name="Google Shape;757;p110"/>
          <p:cNvSpPr txBox="1"/>
          <p:nvPr>
            <p:ph idx="1" type="body"/>
          </p:nvPr>
        </p:nvSpPr>
        <p:spPr>
          <a:xfrm>
            <a:off x="457200" y="691100"/>
            <a:ext cx="8229600" cy="3394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Before using command line args, we must import </a:t>
            </a:r>
            <a:r>
              <a:rPr lang="en" sz="2200">
                <a:latin typeface="Courier New"/>
                <a:ea typeface="Courier New"/>
                <a:cs typeface="Courier New"/>
                <a:sym typeface="Courier New"/>
              </a:rPr>
              <a:t>argparse</a:t>
            </a:r>
            <a:r>
              <a:rPr lang="en" sz="2200"/>
              <a:t>:</a:t>
            </a:r>
            <a:endParaRPr sz="2200">
              <a:solidFill>
                <a:srgbClr val="0070C0"/>
              </a:solidFill>
              <a:latin typeface="Courier New"/>
              <a:ea typeface="Courier New"/>
              <a:cs typeface="Courier New"/>
              <a:sym typeface="Courier New"/>
            </a:endParaRPr>
          </a:p>
          <a:p>
            <a:pPr indent="457200" lvl="0" marL="457200" rtl="0" algn="l">
              <a:spcBef>
                <a:spcPts val="480"/>
              </a:spcBef>
              <a:spcAft>
                <a:spcPts val="0"/>
              </a:spcAft>
              <a:buClr>
                <a:srgbClr val="0070C0"/>
              </a:buClr>
              <a:buSzPts val="2400"/>
              <a:buNone/>
            </a:pPr>
            <a:r>
              <a:rPr lang="en" sz="2000">
                <a:solidFill>
                  <a:srgbClr val="38761D"/>
                </a:solidFill>
                <a:latin typeface="Courier New"/>
                <a:ea typeface="Courier New"/>
                <a:cs typeface="Courier New"/>
                <a:sym typeface="Courier New"/>
              </a:rPr>
              <a:t>import</a:t>
            </a:r>
            <a:r>
              <a:rPr lang="en" sz="2000">
                <a:latin typeface="Courier New"/>
                <a:ea typeface="Courier New"/>
                <a:cs typeface="Courier New"/>
                <a:sym typeface="Courier New"/>
              </a:rPr>
              <a:t> argparse</a:t>
            </a:r>
            <a:endParaRPr sz="2000"/>
          </a:p>
          <a:p>
            <a:pPr indent="-368300" lvl="0" marL="457200" rtl="0" algn="l">
              <a:spcBef>
                <a:spcPts val="480"/>
              </a:spcBef>
              <a:spcAft>
                <a:spcPts val="0"/>
              </a:spcAft>
              <a:buSzPts val="2200"/>
              <a:buChar char="•"/>
            </a:pPr>
            <a:r>
              <a:rPr lang="en" sz="2200"/>
              <a:t>Then we can initialize our Argument parser by typing:</a:t>
            </a:r>
            <a:endParaRPr sz="2200"/>
          </a:p>
          <a:p>
            <a:pPr indent="457200" lvl="1" marL="457200" rtl="0" algn="l">
              <a:spcBef>
                <a:spcPts val="1000"/>
              </a:spcBef>
              <a:spcAft>
                <a:spcPts val="0"/>
              </a:spcAft>
              <a:buClr>
                <a:schemeClr val="dk1"/>
              </a:buClr>
              <a:buSzPts val="2000"/>
              <a:buNone/>
            </a:pPr>
            <a:r>
              <a:rPr lang="en" sz="2000">
                <a:latin typeface="Courier New"/>
                <a:ea typeface="Courier New"/>
                <a:cs typeface="Courier New"/>
                <a:sym typeface="Courier New"/>
              </a:rPr>
              <a:t>parser</a:t>
            </a:r>
            <a:r>
              <a:rPr lang="en" sz="2000">
                <a:solidFill>
                  <a:srgbClr val="9900FF"/>
                </a:solidFill>
                <a:latin typeface="Courier New"/>
                <a:ea typeface="Courier New"/>
                <a:cs typeface="Courier New"/>
                <a:sym typeface="Courier New"/>
              </a:rPr>
              <a:t>=</a:t>
            </a:r>
            <a:r>
              <a:rPr lang="en" sz="2000">
                <a:latin typeface="Courier New"/>
                <a:ea typeface="Courier New"/>
                <a:cs typeface="Courier New"/>
                <a:sym typeface="Courier New"/>
              </a:rPr>
              <a:t>argparse.ArgumentParser()</a:t>
            </a:r>
            <a:endParaRPr sz="2000">
              <a:latin typeface="Courier New"/>
              <a:ea typeface="Courier New"/>
              <a:cs typeface="Courier New"/>
              <a:sym typeface="Courier New"/>
            </a:endParaRPr>
          </a:p>
          <a:p>
            <a:pPr indent="-368300" lvl="0" marL="457200" rtl="0" algn="l">
              <a:spcBef>
                <a:spcPts val="560"/>
              </a:spcBef>
              <a:spcAft>
                <a:spcPts val="0"/>
              </a:spcAft>
              <a:buSzPts val="2200"/>
              <a:buChar char="•"/>
            </a:pPr>
            <a:r>
              <a:rPr lang="en" sz="2200"/>
              <a:t>To set up arguments you use call the </a:t>
            </a:r>
            <a:r>
              <a:rPr lang="en" sz="2200">
                <a:latin typeface="Courier New"/>
                <a:ea typeface="Courier New"/>
                <a:cs typeface="Courier New"/>
                <a:sym typeface="Courier New"/>
              </a:rPr>
              <a:t>add_argument</a:t>
            </a:r>
            <a:r>
              <a:rPr lang="en" sz="2200"/>
              <a:t> function with the initialized ArgumentParser</a:t>
            </a:r>
            <a:endParaRPr sz="2200"/>
          </a:p>
          <a:p>
            <a:pPr indent="58737" lvl="0" marL="855662" rtl="0" algn="l">
              <a:spcBef>
                <a:spcPts val="1000"/>
              </a:spcBef>
              <a:spcAft>
                <a:spcPts val="0"/>
              </a:spcAft>
              <a:buNone/>
            </a:pPr>
            <a:r>
              <a:rPr lang="en" sz="2000">
                <a:latin typeface="Courier New"/>
                <a:ea typeface="Courier New"/>
                <a:cs typeface="Courier New"/>
                <a:sym typeface="Courier New"/>
              </a:rPr>
              <a:t>parser.add_argument("square", </a:t>
            </a:r>
            <a:r>
              <a:rPr lang="en" sz="2000">
                <a:solidFill>
                  <a:srgbClr val="38761D"/>
                </a:solidFill>
                <a:latin typeface="Courier New"/>
                <a:ea typeface="Courier New"/>
                <a:cs typeface="Courier New"/>
                <a:sym typeface="Courier New"/>
              </a:rPr>
              <a:t>type</a:t>
            </a:r>
            <a:r>
              <a:rPr lang="en" sz="2000">
                <a:solidFill>
                  <a:srgbClr val="9900FF"/>
                </a:solidFill>
                <a:latin typeface="Courier New"/>
                <a:ea typeface="Courier New"/>
                <a:cs typeface="Courier New"/>
                <a:sym typeface="Courier New"/>
              </a:rPr>
              <a:t>=</a:t>
            </a:r>
            <a:r>
              <a:rPr lang="en" sz="2000">
                <a:solidFill>
                  <a:srgbClr val="016D01"/>
                </a:solidFill>
                <a:latin typeface="Courier New"/>
                <a:ea typeface="Courier New"/>
                <a:cs typeface="Courier New"/>
                <a:sym typeface="Courier New"/>
              </a:rPr>
              <a:t>int</a:t>
            </a:r>
            <a:r>
              <a:rPr lang="en" sz="2000">
                <a:latin typeface="Courier New"/>
                <a:ea typeface="Courier New"/>
                <a:cs typeface="Courier New"/>
                <a:sym typeface="Courier New"/>
              </a:rPr>
              <a:t>,</a:t>
            </a:r>
            <a:br>
              <a:rPr lang="en" sz="2000">
                <a:latin typeface="Courier New"/>
                <a:ea typeface="Courier New"/>
                <a:cs typeface="Courier New"/>
                <a:sym typeface="Courier New"/>
              </a:rPr>
            </a:br>
            <a:r>
              <a:rPr lang="en" sz="2000">
                <a:latin typeface="Courier New"/>
                <a:ea typeface="Courier New"/>
                <a:cs typeface="Courier New"/>
                <a:sym typeface="Courier New"/>
              </a:rPr>
              <a:t>		</a:t>
            </a:r>
            <a:r>
              <a:rPr lang="en" sz="2000">
                <a:solidFill>
                  <a:srgbClr val="38761D"/>
                </a:solidFill>
                <a:latin typeface="Courier New"/>
                <a:ea typeface="Courier New"/>
                <a:cs typeface="Courier New"/>
                <a:sym typeface="Courier New"/>
              </a:rPr>
              <a:t>help</a:t>
            </a:r>
            <a:r>
              <a:rPr lang="en" sz="2000">
                <a:solidFill>
                  <a:srgbClr val="9900FF"/>
                </a:solidFill>
                <a:latin typeface="Courier New"/>
                <a:ea typeface="Courier New"/>
                <a:cs typeface="Courier New"/>
                <a:sym typeface="Courier New"/>
              </a:rPr>
              <a:t>=</a:t>
            </a:r>
            <a:r>
              <a:rPr lang="en" sz="2000">
                <a:latin typeface="Courier New"/>
                <a:ea typeface="Courier New"/>
                <a:cs typeface="Courier New"/>
                <a:sym typeface="Courier New"/>
              </a:rPr>
              <a:t>"display a square of a given number")</a:t>
            </a:r>
            <a:endParaRPr sz="2200"/>
          </a:p>
          <a:p>
            <a:pPr indent="-381000" lvl="0" marL="457200" rtl="0" algn="l">
              <a:spcBef>
                <a:spcPts val="1000"/>
              </a:spcBef>
              <a:spcAft>
                <a:spcPts val="0"/>
              </a:spcAft>
              <a:buSzPts val="2400"/>
              <a:buFont typeface="Calibri"/>
              <a:buChar char="•"/>
            </a:pPr>
            <a:r>
              <a:rPr lang="en" sz="2200"/>
              <a:t>To interpret the arguments we parse the arguments to an object called “args”</a:t>
            </a:r>
            <a:br>
              <a:rPr lang="en" sz="2400"/>
            </a:br>
            <a:r>
              <a:rPr lang="en" sz="2400"/>
              <a:t>	</a:t>
            </a:r>
            <a:r>
              <a:rPr lang="en" sz="2000">
                <a:latin typeface="Courier New"/>
                <a:ea typeface="Courier New"/>
                <a:cs typeface="Courier New"/>
                <a:sym typeface="Courier New"/>
              </a:rPr>
              <a:t>args= parser.parse_args()</a:t>
            </a:r>
            <a:endParaRPr sz="2400"/>
          </a:p>
        </p:txBody>
      </p:sp>
      <p:sp>
        <p:nvSpPr>
          <p:cNvPr id="758" name="Google Shape;758;p110"/>
          <p:cNvSpPr/>
          <p:nvPr/>
        </p:nvSpPr>
        <p:spPr>
          <a:xfrm>
            <a:off x="936900" y="1160525"/>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10"/>
          <p:cNvSpPr/>
          <p:nvPr/>
        </p:nvSpPr>
        <p:spPr>
          <a:xfrm>
            <a:off x="936900" y="2007475"/>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0"/>
          <p:cNvSpPr/>
          <p:nvPr/>
        </p:nvSpPr>
        <p:spPr>
          <a:xfrm>
            <a:off x="936900" y="3180500"/>
            <a:ext cx="7749900" cy="66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10"/>
          <p:cNvSpPr/>
          <p:nvPr/>
        </p:nvSpPr>
        <p:spPr>
          <a:xfrm>
            <a:off x="968225" y="4672125"/>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111"/>
          <p:cNvSpPr txBox="1"/>
          <p:nvPr>
            <p:ph type="title"/>
          </p:nvPr>
        </p:nvSpPr>
        <p:spPr>
          <a:xfrm>
            <a:off x="457200" y="24890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Adding Arguments</a:t>
            </a:r>
            <a:endParaRPr/>
          </a:p>
        </p:txBody>
      </p:sp>
      <p:sp>
        <p:nvSpPr>
          <p:cNvPr id="767" name="Google Shape;767;p111"/>
          <p:cNvSpPr txBox="1"/>
          <p:nvPr>
            <p:ph idx="1" type="body"/>
          </p:nvPr>
        </p:nvSpPr>
        <p:spPr>
          <a:xfrm>
            <a:off x="457200" y="1106300"/>
            <a:ext cx="8229600" cy="33945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 sz="2200"/>
              <a:t>Arguments are by default, </a:t>
            </a:r>
            <a:r>
              <a:rPr b="1" lang="en" sz="2200"/>
              <a:t>positional arguments</a:t>
            </a:r>
            <a:r>
              <a:rPr lang="en" sz="2200"/>
              <a:t> (the order you put them on the command line matters)</a:t>
            </a:r>
            <a:br>
              <a:rPr lang="en" sz="2400"/>
            </a:br>
            <a:r>
              <a:rPr lang="en" sz="2400"/>
              <a:t>	</a:t>
            </a:r>
            <a:r>
              <a:rPr lang="en" sz="1400">
                <a:latin typeface="Courier New"/>
                <a:ea typeface="Courier New"/>
                <a:cs typeface="Courier New"/>
                <a:sym typeface="Courier New"/>
              </a:rPr>
              <a:t>parser.add_argument("var1", type=int, help="an integer")</a:t>
            </a:r>
            <a:endParaRPr sz="1400"/>
          </a:p>
          <a:p>
            <a:pPr indent="0" lvl="0" marL="457200" rtl="0" algn="l">
              <a:spcBef>
                <a:spcPts val="360"/>
              </a:spcBef>
              <a:spcAft>
                <a:spcPts val="0"/>
              </a:spcAft>
              <a:buNone/>
            </a:pPr>
            <a:r>
              <a:t/>
            </a:r>
            <a:endParaRPr sz="1100"/>
          </a:p>
          <a:p>
            <a:pPr indent="0" lvl="0" marL="457200" rtl="0" algn="l">
              <a:spcBef>
                <a:spcPts val="360"/>
              </a:spcBef>
              <a:spcAft>
                <a:spcPts val="0"/>
              </a:spcAft>
              <a:buNone/>
            </a:pPr>
            <a:r>
              <a:t/>
            </a:r>
            <a:endParaRPr sz="1400"/>
          </a:p>
        </p:txBody>
      </p:sp>
      <p:sp>
        <p:nvSpPr>
          <p:cNvPr id="768" name="Google Shape;768;p111"/>
          <p:cNvSpPr/>
          <p:nvPr/>
        </p:nvSpPr>
        <p:spPr>
          <a:xfrm>
            <a:off x="1070725" y="1944300"/>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112"/>
          <p:cNvSpPr txBox="1"/>
          <p:nvPr>
            <p:ph type="title"/>
          </p:nvPr>
        </p:nvSpPr>
        <p:spPr>
          <a:xfrm>
            <a:off x="457200" y="24890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Adding Arguments</a:t>
            </a:r>
            <a:endParaRPr/>
          </a:p>
        </p:txBody>
      </p:sp>
      <p:sp>
        <p:nvSpPr>
          <p:cNvPr id="774" name="Google Shape;774;p112"/>
          <p:cNvSpPr txBox="1"/>
          <p:nvPr>
            <p:ph idx="1" type="body"/>
          </p:nvPr>
        </p:nvSpPr>
        <p:spPr>
          <a:xfrm>
            <a:off x="457200" y="1106300"/>
            <a:ext cx="8229600" cy="33945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 sz="2200"/>
              <a:t>Arguments are by default, </a:t>
            </a:r>
            <a:r>
              <a:rPr b="1" lang="en" sz="2200"/>
              <a:t>positional arguments</a:t>
            </a:r>
            <a:r>
              <a:rPr lang="en" sz="2200"/>
              <a:t> (the order you put them on the command line matters)</a:t>
            </a:r>
            <a:br>
              <a:rPr lang="en" sz="2400"/>
            </a:br>
            <a:r>
              <a:rPr lang="en" sz="2400"/>
              <a:t>	</a:t>
            </a:r>
            <a:r>
              <a:rPr lang="en" sz="1400">
                <a:latin typeface="Courier New"/>
                <a:ea typeface="Courier New"/>
                <a:cs typeface="Courier New"/>
                <a:sym typeface="Courier New"/>
              </a:rPr>
              <a:t>parser.add_argument("var1", type=int, help="an integer")</a:t>
            </a:r>
            <a:endParaRPr sz="1400"/>
          </a:p>
          <a:p>
            <a:pPr indent="0" lvl="0" marL="457200" rtl="0" algn="l">
              <a:spcBef>
                <a:spcPts val="360"/>
              </a:spcBef>
              <a:spcAft>
                <a:spcPts val="0"/>
              </a:spcAft>
              <a:buNone/>
            </a:pPr>
            <a:r>
              <a:t/>
            </a:r>
            <a:endParaRPr sz="1100"/>
          </a:p>
          <a:p>
            <a:pPr indent="-342900" lvl="0" marL="457200" rtl="0" algn="l">
              <a:spcBef>
                <a:spcPts val="360"/>
              </a:spcBef>
              <a:spcAft>
                <a:spcPts val="0"/>
              </a:spcAft>
              <a:buSzPts val="1800"/>
              <a:buChar char="•"/>
            </a:pPr>
            <a:r>
              <a:rPr lang="en" sz="2200"/>
              <a:t>Adding </a:t>
            </a:r>
            <a:r>
              <a:rPr b="1" lang="en" sz="2200"/>
              <a:t>--</a:t>
            </a:r>
            <a:r>
              <a:rPr lang="en" sz="2200"/>
              <a:t> to an argument name makes it </a:t>
            </a:r>
            <a:r>
              <a:rPr b="1" lang="en" sz="2200"/>
              <a:t>optional</a:t>
            </a:r>
            <a:r>
              <a:rPr lang="en" sz="2200"/>
              <a:t> by default</a:t>
            </a:r>
            <a:br>
              <a:rPr lang="en" sz="2400"/>
            </a:br>
            <a:r>
              <a:rPr lang="en" sz="2400"/>
              <a:t>	</a:t>
            </a:r>
            <a:r>
              <a:rPr lang="en" sz="1400">
                <a:latin typeface="Courier New"/>
                <a:ea typeface="Courier New"/>
                <a:cs typeface="Courier New"/>
                <a:sym typeface="Courier New"/>
              </a:rPr>
              <a:t>parser.add_argument("--var2", help="any string")</a:t>
            </a:r>
            <a:endParaRPr sz="1400"/>
          </a:p>
          <a:p>
            <a:pPr indent="0" lvl="0" marL="457200" rtl="0" algn="l">
              <a:spcBef>
                <a:spcPts val="360"/>
              </a:spcBef>
              <a:spcAft>
                <a:spcPts val="0"/>
              </a:spcAft>
              <a:buNone/>
            </a:pPr>
            <a:r>
              <a:t/>
            </a:r>
            <a:endParaRPr sz="1100"/>
          </a:p>
          <a:p>
            <a:pPr indent="0" lvl="0" marL="457200" rtl="0" algn="l">
              <a:spcBef>
                <a:spcPts val="360"/>
              </a:spcBef>
              <a:spcAft>
                <a:spcPts val="0"/>
              </a:spcAft>
              <a:buNone/>
            </a:pPr>
            <a:r>
              <a:t/>
            </a:r>
            <a:endParaRPr sz="1400"/>
          </a:p>
        </p:txBody>
      </p:sp>
      <p:sp>
        <p:nvSpPr>
          <p:cNvPr id="775" name="Google Shape;775;p112"/>
          <p:cNvSpPr/>
          <p:nvPr/>
        </p:nvSpPr>
        <p:spPr>
          <a:xfrm>
            <a:off x="1070725" y="1944300"/>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2"/>
          <p:cNvSpPr/>
          <p:nvPr/>
        </p:nvSpPr>
        <p:spPr>
          <a:xfrm>
            <a:off x="1070725" y="2912300"/>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113"/>
          <p:cNvSpPr txBox="1"/>
          <p:nvPr>
            <p:ph type="title"/>
          </p:nvPr>
        </p:nvSpPr>
        <p:spPr>
          <a:xfrm>
            <a:off x="457200" y="248903"/>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Adding Arguments</a:t>
            </a:r>
            <a:endParaRPr/>
          </a:p>
        </p:txBody>
      </p:sp>
      <p:sp>
        <p:nvSpPr>
          <p:cNvPr id="782" name="Google Shape;782;p113"/>
          <p:cNvSpPr txBox="1"/>
          <p:nvPr>
            <p:ph idx="1" type="body"/>
          </p:nvPr>
        </p:nvSpPr>
        <p:spPr>
          <a:xfrm>
            <a:off x="457200" y="1106300"/>
            <a:ext cx="8229600" cy="33945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 sz="2200"/>
              <a:t>Arguments are by default, </a:t>
            </a:r>
            <a:r>
              <a:rPr b="1" lang="en" sz="2200"/>
              <a:t>positional arguments </a:t>
            </a:r>
            <a:r>
              <a:rPr lang="en" sz="2200"/>
              <a:t>(the order you put them on the command line matters)</a:t>
            </a:r>
            <a:br>
              <a:rPr lang="en" sz="2400"/>
            </a:br>
            <a:r>
              <a:rPr lang="en" sz="2400"/>
              <a:t>	</a:t>
            </a:r>
            <a:r>
              <a:rPr lang="en" sz="1400">
                <a:latin typeface="Courier New"/>
                <a:ea typeface="Courier New"/>
                <a:cs typeface="Courier New"/>
                <a:sym typeface="Courier New"/>
              </a:rPr>
              <a:t>parser.add_argument("var1", type=int, help="an integer")</a:t>
            </a:r>
            <a:endParaRPr sz="1400"/>
          </a:p>
          <a:p>
            <a:pPr indent="0" lvl="0" marL="457200" rtl="0" algn="l">
              <a:spcBef>
                <a:spcPts val="360"/>
              </a:spcBef>
              <a:spcAft>
                <a:spcPts val="0"/>
              </a:spcAft>
              <a:buNone/>
            </a:pPr>
            <a:r>
              <a:t/>
            </a:r>
            <a:endParaRPr sz="1100"/>
          </a:p>
          <a:p>
            <a:pPr indent="-342900" lvl="0" marL="457200" rtl="0" algn="l">
              <a:spcBef>
                <a:spcPts val="360"/>
              </a:spcBef>
              <a:spcAft>
                <a:spcPts val="0"/>
              </a:spcAft>
              <a:buSzPts val="1800"/>
              <a:buChar char="•"/>
            </a:pPr>
            <a:r>
              <a:rPr lang="en" sz="2200"/>
              <a:t>Adding </a:t>
            </a:r>
            <a:r>
              <a:rPr b="1" lang="en" sz="2200"/>
              <a:t>--</a:t>
            </a:r>
            <a:r>
              <a:rPr lang="en" sz="2200"/>
              <a:t> to an argument name makes it </a:t>
            </a:r>
            <a:r>
              <a:rPr b="1" lang="en" sz="2200"/>
              <a:t>optional</a:t>
            </a:r>
            <a:r>
              <a:rPr lang="en" sz="2200"/>
              <a:t> by default</a:t>
            </a:r>
            <a:br>
              <a:rPr lang="en" sz="2400"/>
            </a:br>
            <a:r>
              <a:rPr lang="en" sz="2400"/>
              <a:t>	</a:t>
            </a:r>
            <a:r>
              <a:rPr lang="en" sz="1400">
                <a:latin typeface="Courier New"/>
                <a:ea typeface="Courier New"/>
                <a:cs typeface="Courier New"/>
                <a:sym typeface="Courier New"/>
              </a:rPr>
              <a:t>parser.add_argument("--var2", help="any string")</a:t>
            </a:r>
            <a:endParaRPr sz="1400"/>
          </a:p>
          <a:p>
            <a:pPr indent="0" lvl="0" marL="457200" rtl="0" algn="l">
              <a:spcBef>
                <a:spcPts val="360"/>
              </a:spcBef>
              <a:spcAft>
                <a:spcPts val="0"/>
              </a:spcAft>
              <a:buNone/>
            </a:pPr>
            <a:r>
              <a:t/>
            </a:r>
            <a:endParaRPr sz="1100"/>
          </a:p>
          <a:p>
            <a:pPr indent="-381000" lvl="0" marL="457200" rtl="0" algn="l">
              <a:spcBef>
                <a:spcPts val="360"/>
              </a:spcBef>
              <a:spcAft>
                <a:spcPts val="0"/>
              </a:spcAft>
              <a:buSzPts val="2400"/>
              <a:buChar char="•"/>
            </a:pPr>
            <a:r>
              <a:rPr lang="en" sz="2200"/>
              <a:t>You can also add short versions of the </a:t>
            </a:r>
            <a:r>
              <a:rPr b="1" lang="en" sz="2200"/>
              <a:t>optional arguments</a:t>
            </a:r>
            <a:r>
              <a:rPr lang="en" sz="2200"/>
              <a:t>, but the long version contains the name where the argument is stored</a:t>
            </a:r>
            <a:br>
              <a:rPr lang="en" sz="2400"/>
            </a:br>
            <a:r>
              <a:rPr lang="en" sz="2400"/>
              <a:t>	</a:t>
            </a:r>
            <a:r>
              <a:rPr lang="en" sz="1400">
                <a:latin typeface="Courier New"/>
                <a:ea typeface="Courier New"/>
                <a:cs typeface="Courier New"/>
                <a:sym typeface="Courier New"/>
              </a:rPr>
              <a:t>parser.add_argument("-v3","--var3",type=str, help="any string")</a:t>
            </a:r>
            <a:endParaRPr sz="1400"/>
          </a:p>
        </p:txBody>
      </p:sp>
      <p:sp>
        <p:nvSpPr>
          <p:cNvPr id="783" name="Google Shape;783;p113"/>
          <p:cNvSpPr/>
          <p:nvPr/>
        </p:nvSpPr>
        <p:spPr>
          <a:xfrm>
            <a:off x="1070725" y="1944300"/>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3"/>
          <p:cNvSpPr/>
          <p:nvPr/>
        </p:nvSpPr>
        <p:spPr>
          <a:xfrm>
            <a:off x="1070725" y="2912300"/>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3"/>
          <p:cNvSpPr/>
          <p:nvPr/>
        </p:nvSpPr>
        <p:spPr>
          <a:xfrm>
            <a:off x="1070725" y="4205325"/>
            <a:ext cx="7749900" cy="34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9"/>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Why is programming so hard?</a:t>
            </a:r>
            <a:endParaRPr/>
          </a:p>
        </p:txBody>
      </p:sp>
      <p:sp>
        <p:nvSpPr>
          <p:cNvPr id="393" name="Google Shape;393;p69"/>
          <p:cNvSpPr txBox="1"/>
          <p:nvPr>
            <p:ph idx="1" type="body"/>
          </p:nvPr>
        </p:nvSpPr>
        <p:spPr>
          <a:xfrm>
            <a:off x="628650" y="1369225"/>
            <a:ext cx="6118200" cy="326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AutoNum type="arabicPeriod"/>
            </a:pPr>
            <a:r>
              <a:rPr lang="en"/>
              <a:t>It requires creativity and problem solving skills</a:t>
            </a:r>
            <a:endParaRPr/>
          </a:p>
          <a:p>
            <a:pPr indent="-342900" lvl="0" marL="457200" rtl="0" algn="l">
              <a:spcBef>
                <a:spcPts val="0"/>
              </a:spcBef>
              <a:spcAft>
                <a:spcPts val="0"/>
              </a:spcAft>
              <a:buSzPts val="1800"/>
              <a:buAutoNum type="arabicPeriod"/>
            </a:pPr>
            <a:r>
              <a:rPr lang="en"/>
              <a:t>You must accept that your knowledge will always be incomplete</a:t>
            </a:r>
            <a:endParaRPr/>
          </a:p>
          <a:p>
            <a:pPr indent="-342900" lvl="0" marL="457200" rtl="0" algn="l">
              <a:spcBef>
                <a:spcPts val="0"/>
              </a:spcBef>
              <a:spcAft>
                <a:spcPts val="0"/>
              </a:spcAft>
              <a:buSzPts val="1800"/>
              <a:buAutoNum type="arabicPeriod"/>
            </a:pPr>
            <a:r>
              <a:rPr lang="en"/>
              <a:t>You have to effectively communicate and working with others (not always in person)</a:t>
            </a:r>
            <a:endParaRPr/>
          </a:p>
          <a:p>
            <a:pPr indent="-342900" lvl="0" marL="457200" rtl="0" algn="l">
              <a:spcBef>
                <a:spcPts val="0"/>
              </a:spcBef>
              <a:spcAft>
                <a:spcPts val="0"/>
              </a:spcAft>
              <a:buSzPts val="1800"/>
              <a:buAutoNum type="arabicPeriod"/>
            </a:pPr>
            <a:r>
              <a:rPr b="1" lang="en"/>
              <a:t>You need to be able to sit at your computer for an inordinate amount of time</a:t>
            </a:r>
            <a:endParaRPr b="1"/>
          </a:p>
        </p:txBody>
      </p:sp>
      <p:pic>
        <p:nvPicPr>
          <p:cNvPr id="394" name="Google Shape;394;p69"/>
          <p:cNvPicPr preferRelativeResize="0"/>
          <p:nvPr/>
        </p:nvPicPr>
        <p:blipFill>
          <a:blip r:embed="rId3">
            <a:alphaModFix/>
          </a:blip>
          <a:stretch>
            <a:fillRect/>
          </a:stretch>
        </p:blipFill>
        <p:spPr>
          <a:xfrm>
            <a:off x="6810726" y="1369225"/>
            <a:ext cx="2201774" cy="2204526"/>
          </a:xfrm>
          <a:prstGeom prst="rect">
            <a:avLst/>
          </a:prstGeom>
          <a:noFill/>
          <a:ln>
            <a:noFill/>
          </a:ln>
        </p:spPr>
      </p:pic>
      <p:sp>
        <p:nvSpPr>
          <p:cNvPr id="395" name="Google Shape;395;p69"/>
          <p:cNvSpPr txBox="1"/>
          <p:nvPr/>
        </p:nvSpPr>
        <p:spPr>
          <a:xfrm>
            <a:off x="6810725" y="36303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solidFill>
                  <a:schemeClr val="dk1"/>
                </a:solidFill>
                <a:latin typeface="Calibri"/>
                <a:ea typeface="Calibri"/>
                <a:cs typeface="Calibri"/>
                <a:sym typeface="Calibri"/>
              </a:rPr>
              <a:t>Ex-Google Tech Lead: </a:t>
            </a:r>
            <a:endParaRPr sz="1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 sz="1800">
                <a:solidFill>
                  <a:schemeClr val="dk1"/>
                </a:solidFill>
                <a:latin typeface="Calibri"/>
                <a:ea typeface="Calibri"/>
                <a:cs typeface="Calibri"/>
                <a:sym typeface="Calibri"/>
              </a:rPr>
              <a:t>Patrick Shyu</a:t>
            </a:r>
            <a:endParaRPr sz="1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 sz="1800">
                <a:solidFill>
                  <a:schemeClr val="dk1"/>
                </a:solidFill>
                <a:latin typeface="Calibri"/>
                <a:ea typeface="Calibri"/>
                <a:cs typeface="Calibri"/>
                <a:sym typeface="Calibri"/>
              </a:rPr>
              <a:t>YouTube: @TechLead</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1000"/>
                                        <p:tgtEl>
                                          <p:spTgt spid="3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animEffect filter="fade" transition="in">
                                      <p:cBhvr>
                                        <p:cTn dur="1000"/>
                                        <p:tgtEl>
                                          <p:spTgt spid="3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animEffect filter="fade" transition="in">
                                      <p:cBhvr>
                                        <p:cTn dur="1000"/>
                                        <p:tgtEl>
                                          <p:spTgt spid="3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animEffect filter="fade" transition="in">
                                      <p:cBhvr>
                                        <p:cTn dur="1000"/>
                                        <p:tgtEl>
                                          <p:spTgt spid="3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114"/>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t>Example: </a:t>
            </a:r>
            <a:r>
              <a:rPr lang="en" sz="3000">
                <a:latin typeface="Courier New"/>
                <a:ea typeface="Courier New"/>
                <a:cs typeface="Courier New"/>
                <a:sym typeface="Courier New"/>
              </a:rPr>
              <a:t>argTest.py</a:t>
            </a:r>
            <a:endParaRPr sz="3000"/>
          </a:p>
        </p:txBody>
      </p:sp>
      <p:sp>
        <p:nvSpPr>
          <p:cNvPr id="791" name="Google Shape;791;p114"/>
          <p:cNvSpPr txBox="1"/>
          <p:nvPr>
            <p:ph idx="1" type="body"/>
          </p:nvPr>
        </p:nvSpPr>
        <p:spPr>
          <a:xfrm>
            <a:off x="285750" y="866450"/>
            <a:ext cx="6529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argparse.ArgumentParser(description=</a:t>
            </a:r>
            <a:r>
              <a:rPr lang="en" sz="1400">
                <a:latin typeface="Courier New"/>
                <a:ea typeface="Courier New"/>
                <a:cs typeface="Courier New"/>
                <a:sym typeface="Courier New"/>
              </a:rPr>
              <a:t>"test code"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792" name="Google Shape;792;p114"/>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cxnSp>
        <p:nvCxnSpPr>
          <p:cNvPr id="793" name="Google Shape;793;p114"/>
          <p:cNvCxnSpPr>
            <a:stCxn id="794" idx="1"/>
          </p:cNvCxnSpPr>
          <p:nvPr/>
        </p:nvCxnSpPr>
        <p:spPr>
          <a:xfrm flipH="1">
            <a:off x="6356550" y="1861875"/>
            <a:ext cx="738600" cy="3900"/>
          </a:xfrm>
          <a:prstGeom prst="straightConnector1">
            <a:avLst/>
          </a:prstGeom>
          <a:noFill/>
          <a:ln cap="flat" cmpd="sng" w="38100">
            <a:solidFill>
              <a:schemeClr val="dk2"/>
            </a:solidFill>
            <a:prstDash val="solid"/>
            <a:round/>
            <a:headEnd len="med" w="med" type="none"/>
            <a:tailEnd len="med" w="med" type="triangle"/>
          </a:ln>
        </p:spPr>
      </p:cxnSp>
      <p:sp>
        <p:nvSpPr>
          <p:cNvPr id="794" name="Google Shape;794;p114"/>
          <p:cNvSpPr txBox="1"/>
          <p:nvPr/>
        </p:nvSpPr>
        <p:spPr>
          <a:xfrm>
            <a:off x="7095150" y="1652775"/>
            <a:ext cx="23709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Positional Argument</a:t>
            </a:r>
            <a:endParaRPr sz="1800">
              <a:latin typeface="Calibri"/>
              <a:ea typeface="Calibri"/>
              <a:cs typeface="Calibri"/>
              <a:sym typeface="Calibri"/>
            </a:endParaRPr>
          </a:p>
        </p:txBody>
      </p:sp>
      <p:cxnSp>
        <p:nvCxnSpPr>
          <p:cNvPr id="795" name="Google Shape;795;p114"/>
          <p:cNvCxnSpPr/>
          <p:nvPr/>
        </p:nvCxnSpPr>
        <p:spPr>
          <a:xfrm flipH="1">
            <a:off x="6392250" y="2232175"/>
            <a:ext cx="702900" cy="1200"/>
          </a:xfrm>
          <a:prstGeom prst="straightConnector1">
            <a:avLst/>
          </a:prstGeom>
          <a:noFill/>
          <a:ln cap="flat" cmpd="sng" w="38100">
            <a:solidFill>
              <a:schemeClr val="dk2"/>
            </a:solidFill>
            <a:prstDash val="solid"/>
            <a:round/>
            <a:headEnd len="med" w="med" type="none"/>
            <a:tailEnd len="med" w="med" type="triangle"/>
          </a:ln>
        </p:spPr>
      </p:cxnSp>
      <p:sp>
        <p:nvSpPr>
          <p:cNvPr id="796" name="Google Shape;796;p114"/>
          <p:cNvSpPr txBox="1"/>
          <p:nvPr/>
        </p:nvSpPr>
        <p:spPr>
          <a:xfrm>
            <a:off x="7095150" y="2007713"/>
            <a:ext cx="23709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Positional</a:t>
            </a:r>
            <a:r>
              <a:rPr lang="en" sz="1800">
                <a:latin typeface="Calibri"/>
                <a:ea typeface="Calibri"/>
                <a:cs typeface="Calibri"/>
                <a:sym typeface="Calibri"/>
              </a:rPr>
              <a:t> Argument</a:t>
            </a:r>
            <a:endParaRPr sz="1800">
              <a:latin typeface="Calibri"/>
              <a:ea typeface="Calibri"/>
              <a:cs typeface="Calibri"/>
              <a:sym typeface="Calibri"/>
            </a:endParaRPr>
          </a:p>
        </p:txBody>
      </p:sp>
      <p:cxnSp>
        <p:nvCxnSpPr>
          <p:cNvPr id="797" name="Google Shape;797;p114"/>
          <p:cNvCxnSpPr/>
          <p:nvPr/>
        </p:nvCxnSpPr>
        <p:spPr>
          <a:xfrm rot="10800000">
            <a:off x="5265750" y="2565750"/>
            <a:ext cx="1829400" cy="6000"/>
          </a:xfrm>
          <a:prstGeom prst="straightConnector1">
            <a:avLst/>
          </a:prstGeom>
          <a:noFill/>
          <a:ln cap="flat" cmpd="sng" w="38100">
            <a:solidFill>
              <a:schemeClr val="dk2"/>
            </a:solidFill>
            <a:prstDash val="solid"/>
            <a:round/>
            <a:headEnd len="med" w="med" type="none"/>
            <a:tailEnd len="med" w="med" type="triangle"/>
          </a:ln>
        </p:spPr>
      </p:cxnSp>
      <p:sp>
        <p:nvSpPr>
          <p:cNvPr id="798" name="Google Shape;798;p114"/>
          <p:cNvSpPr txBox="1"/>
          <p:nvPr/>
        </p:nvSpPr>
        <p:spPr>
          <a:xfrm>
            <a:off x="7095150" y="2317175"/>
            <a:ext cx="30000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Optional Argument</a:t>
            </a:r>
            <a:endParaRPr sz="1800">
              <a:solidFill>
                <a:schemeClr val="dk1"/>
              </a:solidFill>
              <a:latin typeface="Calibri"/>
              <a:ea typeface="Calibri"/>
              <a:cs typeface="Calibri"/>
              <a:sym typeface="Calibri"/>
            </a:endParaRPr>
          </a:p>
        </p:txBody>
      </p:sp>
      <p:cxnSp>
        <p:nvCxnSpPr>
          <p:cNvPr id="799" name="Google Shape;799;p114"/>
          <p:cNvCxnSpPr/>
          <p:nvPr/>
        </p:nvCxnSpPr>
        <p:spPr>
          <a:xfrm rot="10800000">
            <a:off x="6420375" y="1467600"/>
            <a:ext cx="704700" cy="5700"/>
          </a:xfrm>
          <a:prstGeom prst="straightConnector1">
            <a:avLst/>
          </a:prstGeom>
          <a:noFill/>
          <a:ln cap="flat" cmpd="sng" w="38100">
            <a:solidFill>
              <a:schemeClr val="dk2"/>
            </a:solidFill>
            <a:prstDash val="solid"/>
            <a:round/>
            <a:headEnd len="med" w="med" type="none"/>
            <a:tailEnd len="med" w="med" type="triangle"/>
          </a:ln>
        </p:spPr>
      </p:cxnSp>
      <p:sp>
        <p:nvSpPr>
          <p:cNvPr id="800" name="Google Shape;800;p114"/>
          <p:cNvSpPr txBox="1"/>
          <p:nvPr/>
        </p:nvSpPr>
        <p:spPr>
          <a:xfrm>
            <a:off x="7095150" y="1234575"/>
            <a:ext cx="23709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Script Description</a:t>
            </a:r>
            <a:endParaRPr sz="1800">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115"/>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t>Command Line Help</a:t>
            </a:r>
            <a:endParaRPr sz="3000"/>
          </a:p>
        </p:txBody>
      </p:sp>
      <p:sp>
        <p:nvSpPr>
          <p:cNvPr id="806" name="Google Shape;806;p115"/>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argparse.ArgumentParser(description="test code")</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807" name="Google Shape;807;p115"/>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808" name="Google Shape;808;p115"/>
          <p:cNvSpPr txBox="1"/>
          <p:nvPr/>
        </p:nvSpPr>
        <p:spPr>
          <a:xfrm>
            <a:off x="4572000" y="2693700"/>
            <a:ext cx="4373700" cy="24498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ourier New"/>
                <a:ea typeface="Courier New"/>
                <a:cs typeface="Courier New"/>
                <a:sym typeface="Courier New"/>
              </a:rPr>
              <a:t>&gt; python argTest.py -h</a:t>
            </a:r>
            <a:endParaRPr sz="24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 </a:t>
            </a:r>
            <a:endParaRPr>
              <a:solidFill>
                <a:srgbClr val="FFFFFF"/>
              </a:solidFill>
              <a:latin typeface="Courier New"/>
              <a:ea typeface="Courier New"/>
              <a:cs typeface="Courier New"/>
              <a:sym typeface="Courier New"/>
            </a:endParaRPr>
          </a:p>
        </p:txBody>
      </p:sp>
      <p:sp>
        <p:nvSpPr>
          <p:cNvPr id="809" name="Google Shape;809;p115"/>
          <p:cNvSpPr txBox="1"/>
          <p:nvPr/>
        </p:nvSpPr>
        <p:spPr>
          <a:xfrm>
            <a:off x="6935825" y="22458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116"/>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argparse.ArgumentParser(description="test code")</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815" name="Google Shape;815;p116"/>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816" name="Google Shape;816;p116"/>
          <p:cNvSpPr txBox="1"/>
          <p:nvPr/>
        </p:nvSpPr>
        <p:spPr>
          <a:xfrm>
            <a:off x="4508275" y="2245800"/>
            <a:ext cx="4373700" cy="2897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&gt; python argTest.py -h</a:t>
            </a:r>
            <a:endParaRPr>
              <a:solidFill>
                <a:srgbClr val="FFFFFF"/>
              </a:solidFill>
            </a:endParaRPr>
          </a:p>
          <a:p>
            <a:pPr indent="0" lvl="0" marL="0" rtl="0" algn="l">
              <a:spcBef>
                <a:spcPts val="0"/>
              </a:spcBef>
              <a:spcAft>
                <a:spcPts val="0"/>
              </a:spcAft>
              <a:buNone/>
            </a:pPr>
            <a:r>
              <a:rPr lang="en">
                <a:solidFill>
                  <a:srgbClr val="FFFF00"/>
                </a:solidFill>
              </a:rPr>
              <a:t>usage: argTest.py [-h] [-v3 VAR3] var1 var2</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rPr lang="en">
                <a:solidFill>
                  <a:srgbClr val="FFFF00"/>
                </a:solidFill>
              </a:rPr>
              <a:t>test code</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rPr lang="en">
                <a:solidFill>
                  <a:srgbClr val="FFFF00"/>
                </a:solidFill>
              </a:rPr>
              <a:t>positional arguments:</a:t>
            </a:r>
            <a:endParaRPr>
              <a:solidFill>
                <a:srgbClr val="FFFF00"/>
              </a:solidFill>
            </a:endParaRPr>
          </a:p>
          <a:p>
            <a:pPr indent="0" lvl="0" marL="0" rtl="0" algn="l">
              <a:spcBef>
                <a:spcPts val="0"/>
              </a:spcBef>
              <a:spcAft>
                <a:spcPts val="0"/>
              </a:spcAft>
              <a:buNone/>
            </a:pPr>
            <a:r>
              <a:rPr lang="en">
                <a:solidFill>
                  <a:srgbClr val="FFFF00"/>
                </a:solidFill>
              </a:rPr>
              <a:t>  var1                  any string</a:t>
            </a:r>
            <a:endParaRPr>
              <a:solidFill>
                <a:srgbClr val="FFFF00"/>
              </a:solidFill>
            </a:endParaRPr>
          </a:p>
          <a:p>
            <a:pPr indent="0" lvl="0" marL="0" rtl="0" algn="l">
              <a:spcBef>
                <a:spcPts val="0"/>
              </a:spcBef>
              <a:spcAft>
                <a:spcPts val="0"/>
              </a:spcAft>
              <a:buNone/>
            </a:pPr>
            <a:r>
              <a:rPr lang="en">
                <a:solidFill>
                  <a:srgbClr val="FFFF00"/>
                </a:solidFill>
              </a:rPr>
              <a:t>  var2                  any string</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rPr lang="en">
                <a:solidFill>
                  <a:srgbClr val="FFFF00"/>
                </a:solidFill>
              </a:rPr>
              <a:t>optional arguments:</a:t>
            </a:r>
            <a:endParaRPr>
              <a:solidFill>
                <a:srgbClr val="FFFF00"/>
              </a:solidFill>
            </a:endParaRPr>
          </a:p>
          <a:p>
            <a:pPr indent="0" lvl="0" marL="0" rtl="0" algn="l">
              <a:spcBef>
                <a:spcPts val="0"/>
              </a:spcBef>
              <a:spcAft>
                <a:spcPts val="0"/>
              </a:spcAft>
              <a:buNone/>
            </a:pPr>
            <a:r>
              <a:rPr lang="en">
                <a:solidFill>
                  <a:srgbClr val="FFFF00"/>
                </a:solidFill>
              </a:rPr>
              <a:t>  -h, --help            show this help message and exit</a:t>
            </a:r>
            <a:endParaRPr>
              <a:solidFill>
                <a:srgbClr val="FFFF00"/>
              </a:solidFill>
            </a:endParaRPr>
          </a:p>
          <a:p>
            <a:pPr indent="0" lvl="0" marL="0" rtl="0" algn="l">
              <a:spcBef>
                <a:spcPts val="0"/>
              </a:spcBef>
              <a:spcAft>
                <a:spcPts val="0"/>
              </a:spcAft>
              <a:buNone/>
            </a:pPr>
            <a:r>
              <a:rPr lang="en">
                <a:solidFill>
                  <a:srgbClr val="FFFF00"/>
                </a:solidFill>
              </a:rPr>
              <a:t>  -v3 VAR3, --var3 VAR3</a:t>
            </a:r>
            <a:endParaRPr>
              <a:solidFill>
                <a:srgbClr val="FFFF00"/>
              </a:solidFill>
            </a:endParaRPr>
          </a:p>
          <a:p>
            <a:pPr indent="0" lvl="0" marL="0" rtl="0" algn="l">
              <a:spcBef>
                <a:spcPts val="0"/>
              </a:spcBef>
              <a:spcAft>
                <a:spcPts val="0"/>
              </a:spcAft>
              <a:buNone/>
            </a:pPr>
            <a:r>
              <a:rPr lang="en">
                <a:solidFill>
                  <a:srgbClr val="FFFF00"/>
                </a:solidFill>
              </a:rPr>
              <a:t>                        any string</a:t>
            </a:r>
            <a:endParaRPr>
              <a:solidFill>
                <a:srgbClr val="FFFF00"/>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817" name="Google Shape;817;p116"/>
          <p:cNvSpPr txBox="1"/>
          <p:nvPr/>
        </p:nvSpPr>
        <p:spPr>
          <a:xfrm>
            <a:off x="6872100" y="17979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
        <p:nvSpPr>
          <p:cNvPr id="818" name="Google Shape;818;p116"/>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t>Command Line Help</a:t>
            </a:r>
            <a:endParaRPr sz="3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117"/>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t>Example command using </a:t>
            </a:r>
            <a:r>
              <a:rPr lang="en" sz="3000">
                <a:latin typeface="Courier New"/>
                <a:ea typeface="Courier New"/>
                <a:cs typeface="Courier New"/>
                <a:sym typeface="Courier New"/>
              </a:rPr>
              <a:t>argparse</a:t>
            </a:r>
            <a:r>
              <a:rPr lang="en" sz="3000"/>
              <a:t> </a:t>
            </a:r>
            <a:endParaRPr sz="3000"/>
          </a:p>
        </p:txBody>
      </p:sp>
      <p:sp>
        <p:nvSpPr>
          <p:cNvPr id="824" name="Google Shape;824;p117"/>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argparse.ArgumentParser(description="test code")</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825" name="Google Shape;825;p117"/>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826" name="Google Shape;826;p117"/>
          <p:cNvSpPr txBox="1"/>
          <p:nvPr/>
        </p:nvSpPr>
        <p:spPr>
          <a:xfrm>
            <a:off x="2777625" y="3538725"/>
            <a:ext cx="61680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argTest.py -v3 fish cat dog</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827" name="Google Shape;827;p117"/>
          <p:cNvSpPr txBox="1"/>
          <p:nvPr/>
        </p:nvSpPr>
        <p:spPr>
          <a:xfrm>
            <a:off x="2777625" y="30866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Google Shape;832;p118"/>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t>Example command using </a:t>
            </a:r>
            <a:r>
              <a:rPr lang="en" sz="3000">
                <a:latin typeface="Courier New"/>
                <a:ea typeface="Courier New"/>
                <a:cs typeface="Courier New"/>
                <a:sym typeface="Courier New"/>
              </a:rPr>
              <a:t>argparse</a:t>
            </a:r>
            <a:r>
              <a:rPr lang="en" sz="3000"/>
              <a:t> </a:t>
            </a:r>
            <a:endParaRPr sz="3000"/>
          </a:p>
        </p:txBody>
      </p:sp>
      <p:sp>
        <p:nvSpPr>
          <p:cNvPr id="833" name="Google Shape;833;p118"/>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r>
              <a:rPr lang="en" sz="1400">
                <a:latin typeface="Courier New"/>
                <a:ea typeface="Courier New"/>
                <a:cs typeface="Courier New"/>
                <a:sym typeface="Courier New"/>
              </a:rPr>
              <a:t>description="test code"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834" name="Google Shape;834;p118"/>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835" name="Google Shape;835;p118"/>
          <p:cNvSpPr txBox="1"/>
          <p:nvPr/>
        </p:nvSpPr>
        <p:spPr>
          <a:xfrm>
            <a:off x="2777625" y="3538725"/>
            <a:ext cx="61680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argTest.py -v3 fish cat dog</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p:txBody>
      </p:sp>
      <p:sp>
        <p:nvSpPr>
          <p:cNvPr id="836" name="Google Shape;836;p118"/>
          <p:cNvSpPr txBox="1"/>
          <p:nvPr/>
        </p:nvSpPr>
        <p:spPr>
          <a:xfrm>
            <a:off x="2777625" y="30866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cxnSp>
        <p:nvCxnSpPr>
          <p:cNvPr id="837" name="Google Shape;837;p118"/>
          <p:cNvCxnSpPr/>
          <p:nvPr/>
        </p:nvCxnSpPr>
        <p:spPr>
          <a:xfrm flipH="1" rot="10800000">
            <a:off x="4676625" y="3940025"/>
            <a:ext cx="13200" cy="393000"/>
          </a:xfrm>
          <a:prstGeom prst="straightConnector1">
            <a:avLst/>
          </a:prstGeom>
          <a:noFill/>
          <a:ln cap="flat" cmpd="sng" w="28575">
            <a:solidFill>
              <a:srgbClr val="FFFFFF"/>
            </a:solidFill>
            <a:prstDash val="solid"/>
            <a:round/>
            <a:headEnd len="med" w="med" type="none"/>
            <a:tailEnd len="med" w="med" type="triangle"/>
          </a:ln>
        </p:spPr>
      </p:cxnSp>
      <p:cxnSp>
        <p:nvCxnSpPr>
          <p:cNvPr id="838" name="Google Shape;838;p118"/>
          <p:cNvCxnSpPr/>
          <p:nvPr/>
        </p:nvCxnSpPr>
        <p:spPr>
          <a:xfrm flipH="1" rot="10800000">
            <a:off x="7073875" y="3940025"/>
            <a:ext cx="13200" cy="393000"/>
          </a:xfrm>
          <a:prstGeom prst="straightConnector1">
            <a:avLst/>
          </a:prstGeom>
          <a:noFill/>
          <a:ln cap="flat" cmpd="sng" w="28575">
            <a:solidFill>
              <a:srgbClr val="FFFFFF"/>
            </a:solidFill>
            <a:prstDash val="solid"/>
            <a:round/>
            <a:headEnd len="med" w="med" type="none"/>
            <a:tailEnd len="med" w="med" type="triangle"/>
          </a:ln>
        </p:spPr>
      </p:cxnSp>
      <p:cxnSp>
        <p:nvCxnSpPr>
          <p:cNvPr id="839" name="Google Shape;839;p118"/>
          <p:cNvCxnSpPr/>
          <p:nvPr/>
        </p:nvCxnSpPr>
        <p:spPr>
          <a:xfrm flipH="1" rot="10800000">
            <a:off x="6489213" y="3940025"/>
            <a:ext cx="13200" cy="393000"/>
          </a:xfrm>
          <a:prstGeom prst="straightConnector1">
            <a:avLst/>
          </a:prstGeom>
          <a:noFill/>
          <a:ln cap="flat" cmpd="sng" w="28575">
            <a:solidFill>
              <a:srgbClr val="FFFFFF"/>
            </a:solidFill>
            <a:prstDash val="solid"/>
            <a:round/>
            <a:headEnd len="med" w="med" type="none"/>
            <a:tailEnd len="med" w="med" type="triangle"/>
          </a:ln>
        </p:spPr>
      </p:cxnSp>
      <p:cxnSp>
        <p:nvCxnSpPr>
          <p:cNvPr id="840" name="Google Shape;840;p118"/>
          <p:cNvCxnSpPr/>
          <p:nvPr/>
        </p:nvCxnSpPr>
        <p:spPr>
          <a:xfrm flipH="1" rot="10800000">
            <a:off x="7658525" y="3940025"/>
            <a:ext cx="13200" cy="393000"/>
          </a:xfrm>
          <a:prstGeom prst="straightConnector1">
            <a:avLst/>
          </a:prstGeom>
          <a:noFill/>
          <a:ln cap="flat" cmpd="sng" w="28575">
            <a:solidFill>
              <a:srgbClr val="FFFFFF"/>
            </a:solidFill>
            <a:prstDash val="solid"/>
            <a:round/>
            <a:headEnd len="med" w="med" type="none"/>
            <a:tailEnd len="med" w="med" type="triangle"/>
          </a:ln>
        </p:spPr>
      </p:cxnSp>
      <p:sp>
        <p:nvSpPr>
          <p:cNvPr id="841" name="Google Shape;841;p118"/>
          <p:cNvSpPr txBox="1"/>
          <p:nvPr/>
        </p:nvSpPr>
        <p:spPr>
          <a:xfrm>
            <a:off x="3844875" y="4333025"/>
            <a:ext cx="16767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Calibri"/>
                <a:ea typeface="Calibri"/>
                <a:cs typeface="Calibri"/>
                <a:sym typeface="Calibri"/>
              </a:rPr>
              <a:t>Script name</a:t>
            </a:r>
            <a:endParaRPr b="1" sz="2000">
              <a:solidFill>
                <a:srgbClr val="FFFFFF"/>
              </a:solidFill>
              <a:latin typeface="Calibri"/>
              <a:ea typeface="Calibri"/>
              <a:cs typeface="Calibri"/>
              <a:sym typeface="Calibri"/>
            </a:endParaRPr>
          </a:p>
        </p:txBody>
      </p:sp>
      <p:sp>
        <p:nvSpPr>
          <p:cNvPr id="842" name="Google Shape;842;p118"/>
          <p:cNvSpPr txBox="1"/>
          <p:nvPr/>
        </p:nvSpPr>
        <p:spPr>
          <a:xfrm>
            <a:off x="6725275" y="4333025"/>
            <a:ext cx="7104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Calibri"/>
                <a:ea typeface="Calibri"/>
                <a:cs typeface="Calibri"/>
                <a:sym typeface="Calibri"/>
              </a:rPr>
              <a:t>var1</a:t>
            </a:r>
            <a:endParaRPr b="1" sz="2000">
              <a:solidFill>
                <a:srgbClr val="FFFFFF"/>
              </a:solidFill>
              <a:latin typeface="Calibri"/>
              <a:ea typeface="Calibri"/>
              <a:cs typeface="Calibri"/>
              <a:sym typeface="Calibri"/>
            </a:endParaRPr>
          </a:p>
        </p:txBody>
      </p:sp>
      <p:sp>
        <p:nvSpPr>
          <p:cNvPr id="843" name="Google Shape;843;p118"/>
          <p:cNvSpPr txBox="1"/>
          <p:nvPr/>
        </p:nvSpPr>
        <p:spPr>
          <a:xfrm>
            <a:off x="6140625" y="4343725"/>
            <a:ext cx="7104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Calibri"/>
                <a:ea typeface="Calibri"/>
                <a:cs typeface="Calibri"/>
                <a:sym typeface="Calibri"/>
              </a:rPr>
              <a:t>var3</a:t>
            </a:r>
            <a:endParaRPr b="1" sz="2000">
              <a:solidFill>
                <a:srgbClr val="FFFFFF"/>
              </a:solidFill>
              <a:latin typeface="Calibri"/>
              <a:ea typeface="Calibri"/>
              <a:cs typeface="Calibri"/>
              <a:sym typeface="Calibri"/>
            </a:endParaRPr>
          </a:p>
        </p:txBody>
      </p:sp>
      <p:sp>
        <p:nvSpPr>
          <p:cNvPr id="844" name="Google Shape;844;p118"/>
          <p:cNvSpPr txBox="1"/>
          <p:nvPr/>
        </p:nvSpPr>
        <p:spPr>
          <a:xfrm>
            <a:off x="7309925" y="4343725"/>
            <a:ext cx="7104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Calibri"/>
                <a:ea typeface="Calibri"/>
                <a:cs typeface="Calibri"/>
                <a:sym typeface="Calibri"/>
              </a:rPr>
              <a:t>var2</a:t>
            </a:r>
            <a:endParaRPr b="1" sz="2000">
              <a:solidFill>
                <a:srgbClr val="FFFFFF"/>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Google Shape;849;p119"/>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will this code print?</a:t>
            </a:r>
            <a:endParaRPr sz="3000">
              <a:solidFill>
                <a:srgbClr val="FF0000"/>
              </a:solidFill>
            </a:endParaRPr>
          </a:p>
        </p:txBody>
      </p:sp>
      <p:sp>
        <p:nvSpPr>
          <p:cNvPr id="850" name="Google Shape;850;p119"/>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argparse.ArgumentParser(description="test code")</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851" name="Google Shape;851;p119"/>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852" name="Google Shape;852;p119"/>
          <p:cNvSpPr txBox="1"/>
          <p:nvPr/>
        </p:nvSpPr>
        <p:spPr>
          <a:xfrm>
            <a:off x="2777625" y="3538725"/>
            <a:ext cx="61680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argTest.py -v3 fish cat dog</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p:txBody>
      </p:sp>
      <p:sp>
        <p:nvSpPr>
          <p:cNvPr id="853" name="Google Shape;853;p119"/>
          <p:cNvSpPr txBox="1"/>
          <p:nvPr/>
        </p:nvSpPr>
        <p:spPr>
          <a:xfrm>
            <a:off x="2777625" y="30866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cxnSp>
        <p:nvCxnSpPr>
          <p:cNvPr id="854" name="Google Shape;854;p119"/>
          <p:cNvCxnSpPr/>
          <p:nvPr/>
        </p:nvCxnSpPr>
        <p:spPr>
          <a:xfrm flipH="1" rot="10800000">
            <a:off x="4676625" y="3940025"/>
            <a:ext cx="13200" cy="393000"/>
          </a:xfrm>
          <a:prstGeom prst="straightConnector1">
            <a:avLst/>
          </a:prstGeom>
          <a:noFill/>
          <a:ln cap="flat" cmpd="sng" w="28575">
            <a:solidFill>
              <a:srgbClr val="FFFFFF"/>
            </a:solidFill>
            <a:prstDash val="solid"/>
            <a:round/>
            <a:headEnd len="med" w="med" type="none"/>
            <a:tailEnd len="med" w="med" type="triangle"/>
          </a:ln>
        </p:spPr>
      </p:cxnSp>
      <p:cxnSp>
        <p:nvCxnSpPr>
          <p:cNvPr id="855" name="Google Shape;855;p119"/>
          <p:cNvCxnSpPr/>
          <p:nvPr/>
        </p:nvCxnSpPr>
        <p:spPr>
          <a:xfrm flipH="1" rot="10800000">
            <a:off x="7073875" y="3940025"/>
            <a:ext cx="13200" cy="393000"/>
          </a:xfrm>
          <a:prstGeom prst="straightConnector1">
            <a:avLst/>
          </a:prstGeom>
          <a:noFill/>
          <a:ln cap="flat" cmpd="sng" w="28575">
            <a:solidFill>
              <a:srgbClr val="FFFFFF"/>
            </a:solidFill>
            <a:prstDash val="solid"/>
            <a:round/>
            <a:headEnd len="med" w="med" type="none"/>
            <a:tailEnd len="med" w="med" type="triangle"/>
          </a:ln>
        </p:spPr>
      </p:cxnSp>
      <p:cxnSp>
        <p:nvCxnSpPr>
          <p:cNvPr id="856" name="Google Shape;856;p119"/>
          <p:cNvCxnSpPr/>
          <p:nvPr/>
        </p:nvCxnSpPr>
        <p:spPr>
          <a:xfrm flipH="1" rot="10800000">
            <a:off x="6489213" y="3940025"/>
            <a:ext cx="13200" cy="393000"/>
          </a:xfrm>
          <a:prstGeom prst="straightConnector1">
            <a:avLst/>
          </a:prstGeom>
          <a:noFill/>
          <a:ln cap="flat" cmpd="sng" w="28575">
            <a:solidFill>
              <a:srgbClr val="FFFFFF"/>
            </a:solidFill>
            <a:prstDash val="solid"/>
            <a:round/>
            <a:headEnd len="med" w="med" type="none"/>
            <a:tailEnd len="med" w="med" type="triangle"/>
          </a:ln>
        </p:spPr>
      </p:cxnSp>
      <p:cxnSp>
        <p:nvCxnSpPr>
          <p:cNvPr id="857" name="Google Shape;857;p119"/>
          <p:cNvCxnSpPr/>
          <p:nvPr/>
        </p:nvCxnSpPr>
        <p:spPr>
          <a:xfrm flipH="1" rot="10800000">
            <a:off x="7658525" y="3940025"/>
            <a:ext cx="13200" cy="393000"/>
          </a:xfrm>
          <a:prstGeom prst="straightConnector1">
            <a:avLst/>
          </a:prstGeom>
          <a:noFill/>
          <a:ln cap="flat" cmpd="sng" w="28575">
            <a:solidFill>
              <a:srgbClr val="FFFFFF"/>
            </a:solidFill>
            <a:prstDash val="solid"/>
            <a:round/>
            <a:headEnd len="med" w="med" type="none"/>
            <a:tailEnd len="med" w="med" type="triangle"/>
          </a:ln>
        </p:spPr>
      </p:cxnSp>
      <p:sp>
        <p:nvSpPr>
          <p:cNvPr id="858" name="Google Shape;858;p119"/>
          <p:cNvSpPr txBox="1"/>
          <p:nvPr/>
        </p:nvSpPr>
        <p:spPr>
          <a:xfrm>
            <a:off x="3844875" y="4333025"/>
            <a:ext cx="16767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Calibri"/>
                <a:ea typeface="Calibri"/>
                <a:cs typeface="Calibri"/>
                <a:sym typeface="Calibri"/>
              </a:rPr>
              <a:t>Script name</a:t>
            </a:r>
            <a:endParaRPr b="1" sz="2000">
              <a:solidFill>
                <a:srgbClr val="FFFFFF"/>
              </a:solidFill>
              <a:latin typeface="Calibri"/>
              <a:ea typeface="Calibri"/>
              <a:cs typeface="Calibri"/>
              <a:sym typeface="Calibri"/>
            </a:endParaRPr>
          </a:p>
        </p:txBody>
      </p:sp>
      <p:sp>
        <p:nvSpPr>
          <p:cNvPr id="859" name="Google Shape;859;p119"/>
          <p:cNvSpPr txBox="1"/>
          <p:nvPr/>
        </p:nvSpPr>
        <p:spPr>
          <a:xfrm>
            <a:off x="6725275" y="4333025"/>
            <a:ext cx="7104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Calibri"/>
                <a:ea typeface="Calibri"/>
                <a:cs typeface="Calibri"/>
                <a:sym typeface="Calibri"/>
              </a:rPr>
              <a:t>var1</a:t>
            </a:r>
            <a:endParaRPr b="1" sz="2000">
              <a:solidFill>
                <a:srgbClr val="FFFFFF"/>
              </a:solidFill>
              <a:latin typeface="Calibri"/>
              <a:ea typeface="Calibri"/>
              <a:cs typeface="Calibri"/>
              <a:sym typeface="Calibri"/>
            </a:endParaRPr>
          </a:p>
        </p:txBody>
      </p:sp>
      <p:sp>
        <p:nvSpPr>
          <p:cNvPr id="860" name="Google Shape;860;p119"/>
          <p:cNvSpPr txBox="1"/>
          <p:nvPr/>
        </p:nvSpPr>
        <p:spPr>
          <a:xfrm>
            <a:off x="6140625" y="4343725"/>
            <a:ext cx="7104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Calibri"/>
                <a:ea typeface="Calibri"/>
                <a:cs typeface="Calibri"/>
                <a:sym typeface="Calibri"/>
              </a:rPr>
              <a:t>var3</a:t>
            </a:r>
            <a:endParaRPr b="1" sz="2000">
              <a:solidFill>
                <a:srgbClr val="FFFFFF"/>
              </a:solidFill>
              <a:latin typeface="Calibri"/>
              <a:ea typeface="Calibri"/>
              <a:cs typeface="Calibri"/>
              <a:sym typeface="Calibri"/>
            </a:endParaRPr>
          </a:p>
        </p:txBody>
      </p:sp>
      <p:sp>
        <p:nvSpPr>
          <p:cNvPr id="861" name="Google Shape;861;p119"/>
          <p:cNvSpPr txBox="1"/>
          <p:nvPr/>
        </p:nvSpPr>
        <p:spPr>
          <a:xfrm>
            <a:off x="7309925" y="4343725"/>
            <a:ext cx="7104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Calibri"/>
                <a:ea typeface="Calibri"/>
                <a:cs typeface="Calibri"/>
                <a:sym typeface="Calibri"/>
              </a:rPr>
              <a:t>var2</a:t>
            </a:r>
            <a:endParaRPr b="1" sz="2000">
              <a:solidFill>
                <a:srgbClr val="FFFFFF"/>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120"/>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will this code print?</a:t>
            </a:r>
            <a:endParaRPr sz="3000">
              <a:solidFill>
                <a:srgbClr val="FF0000"/>
              </a:solidFill>
            </a:endParaRPr>
          </a:p>
          <a:p>
            <a:pPr indent="0" lvl="0" marL="0" rtl="0" algn="ctr">
              <a:spcBef>
                <a:spcPts val="0"/>
              </a:spcBef>
              <a:spcAft>
                <a:spcPts val="0"/>
              </a:spcAft>
              <a:buClr>
                <a:schemeClr val="dk1"/>
              </a:buClr>
              <a:buSzPts val="4400"/>
              <a:buFont typeface="Calibri"/>
              <a:buNone/>
            </a:pPr>
            <a:r>
              <a:t/>
            </a:r>
            <a:endParaRPr sz="3000"/>
          </a:p>
        </p:txBody>
      </p:sp>
      <p:sp>
        <p:nvSpPr>
          <p:cNvPr id="867" name="Google Shape;867;p120"/>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r>
              <a:rPr lang="en" sz="1400">
                <a:latin typeface="Courier New"/>
                <a:ea typeface="Courier New"/>
                <a:cs typeface="Courier New"/>
                <a:sym typeface="Courier New"/>
              </a:rPr>
              <a:t>description="test code"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868" name="Google Shape;868;p120"/>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869" name="Google Shape;869;p120"/>
          <p:cNvSpPr txBox="1"/>
          <p:nvPr/>
        </p:nvSpPr>
        <p:spPr>
          <a:xfrm>
            <a:off x="2777625" y="3538725"/>
            <a:ext cx="61680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argTest.py -v3 fish cat dog</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00"/>
                </a:solidFill>
                <a:latin typeface="Courier New"/>
                <a:ea typeface="Courier New"/>
                <a:cs typeface="Courier New"/>
                <a:sym typeface="Courier New"/>
              </a:rPr>
              <a:t>cat</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00"/>
                </a:solidFill>
                <a:latin typeface="Courier New"/>
                <a:ea typeface="Courier New"/>
                <a:cs typeface="Courier New"/>
                <a:sym typeface="Courier New"/>
              </a:rPr>
              <a:t>fish</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870" name="Google Shape;870;p120"/>
          <p:cNvSpPr txBox="1"/>
          <p:nvPr/>
        </p:nvSpPr>
        <p:spPr>
          <a:xfrm>
            <a:off x="2777625" y="30866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121"/>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if we </a:t>
            </a:r>
            <a:r>
              <a:rPr b="1" lang="en" sz="3000">
                <a:solidFill>
                  <a:srgbClr val="FF0000"/>
                </a:solidFill>
              </a:rPr>
              <a:t>only</a:t>
            </a:r>
            <a:r>
              <a:rPr lang="en" sz="3000">
                <a:solidFill>
                  <a:srgbClr val="FF0000"/>
                </a:solidFill>
              </a:rPr>
              <a:t> listed </a:t>
            </a:r>
            <a:r>
              <a:rPr b="1" lang="en" sz="3000">
                <a:solidFill>
                  <a:srgbClr val="FF0000"/>
                </a:solidFill>
              </a:rPr>
              <a:t>positional</a:t>
            </a:r>
            <a:r>
              <a:rPr lang="en" sz="3000">
                <a:solidFill>
                  <a:srgbClr val="FF0000"/>
                </a:solidFill>
              </a:rPr>
              <a:t> arguments?</a:t>
            </a:r>
            <a:endParaRPr sz="3000">
              <a:solidFill>
                <a:srgbClr val="FF0000"/>
              </a:solidFill>
            </a:endParaRPr>
          </a:p>
        </p:txBody>
      </p:sp>
      <p:sp>
        <p:nvSpPr>
          <p:cNvPr id="876" name="Google Shape;876;p121"/>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r>
              <a:rPr lang="en" sz="1400">
                <a:latin typeface="Courier New"/>
                <a:ea typeface="Courier New"/>
                <a:cs typeface="Courier New"/>
                <a:sym typeface="Courier New"/>
              </a:rPr>
              <a:t>description="test code"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877" name="Google Shape;877;p121"/>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878" name="Google Shape;878;p121"/>
          <p:cNvSpPr txBox="1"/>
          <p:nvPr/>
        </p:nvSpPr>
        <p:spPr>
          <a:xfrm>
            <a:off x="2777625" y="3538725"/>
            <a:ext cx="61680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argTest.py cat dog</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879" name="Google Shape;879;p121"/>
          <p:cNvSpPr txBox="1"/>
          <p:nvPr/>
        </p:nvSpPr>
        <p:spPr>
          <a:xfrm>
            <a:off x="2777625" y="30866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122"/>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if we </a:t>
            </a:r>
            <a:r>
              <a:rPr b="1" lang="en" sz="3000">
                <a:solidFill>
                  <a:srgbClr val="FF0000"/>
                </a:solidFill>
              </a:rPr>
              <a:t>only</a:t>
            </a:r>
            <a:r>
              <a:rPr lang="en" sz="3000">
                <a:solidFill>
                  <a:srgbClr val="FF0000"/>
                </a:solidFill>
              </a:rPr>
              <a:t> listed </a:t>
            </a:r>
            <a:r>
              <a:rPr b="1" lang="en" sz="3000">
                <a:solidFill>
                  <a:srgbClr val="FF0000"/>
                </a:solidFill>
              </a:rPr>
              <a:t>positional</a:t>
            </a:r>
            <a:r>
              <a:rPr lang="en" sz="3000">
                <a:solidFill>
                  <a:srgbClr val="FF0000"/>
                </a:solidFill>
              </a:rPr>
              <a:t> arguments?</a:t>
            </a:r>
            <a:endParaRPr sz="3000">
              <a:solidFill>
                <a:srgbClr val="FF0000"/>
              </a:solidFill>
            </a:endParaRPr>
          </a:p>
        </p:txBody>
      </p:sp>
      <p:sp>
        <p:nvSpPr>
          <p:cNvPr id="885" name="Google Shape;885;p122"/>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r>
              <a:rPr lang="en" sz="1400">
                <a:latin typeface="Courier New"/>
                <a:ea typeface="Courier New"/>
                <a:cs typeface="Courier New"/>
                <a:sym typeface="Courier New"/>
              </a:rPr>
              <a:t>description="test code"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886" name="Google Shape;886;p122"/>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887" name="Google Shape;887;p122"/>
          <p:cNvSpPr txBox="1"/>
          <p:nvPr/>
        </p:nvSpPr>
        <p:spPr>
          <a:xfrm>
            <a:off x="2777625" y="3538725"/>
            <a:ext cx="61680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argTest.py cat dog</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00"/>
                </a:solidFill>
                <a:latin typeface="Courier New"/>
                <a:ea typeface="Courier New"/>
                <a:cs typeface="Courier New"/>
                <a:sym typeface="Courier New"/>
              </a:rPr>
              <a:t>cat</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888" name="Google Shape;888;p122"/>
          <p:cNvSpPr txBox="1"/>
          <p:nvPr/>
        </p:nvSpPr>
        <p:spPr>
          <a:xfrm>
            <a:off x="2777625" y="30866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23"/>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if we </a:t>
            </a:r>
            <a:r>
              <a:rPr b="1" lang="en" sz="3000">
                <a:solidFill>
                  <a:srgbClr val="FF0000"/>
                </a:solidFill>
              </a:rPr>
              <a:t>only</a:t>
            </a:r>
            <a:r>
              <a:rPr lang="en" sz="3000">
                <a:solidFill>
                  <a:srgbClr val="FF0000"/>
                </a:solidFill>
              </a:rPr>
              <a:t> listed </a:t>
            </a:r>
            <a:r>
              <a:rPr b="1" lang="en" sz="3000">
                <a:solidFill>
                  <a:srgbClr val="FF0000"/>
                </a:solidFill>
              </a:rPr>
              <a:t>one</a:t>
            </a:r>
            <a:r>
              <a:rPr lang="en" sz="3000">
                <a:solidFill>
                  <a:srgbClr val="FF0000"/>
                </a:solidFill>
              </a:rPr>
              <a:t> </a:t>
            </a:r>
            <a:r>
              <a:rPr b="1" lang="en" sz="3000">
                <a:solidFill>
                  <a:srgbClr val="FF0000"/>
                </a:solidFill>
              </a:rPr>
              <a:t>positional</a:t>
            </a:r>
            <a:r>
              <a:rPr lang="en" sz="3000">
                <a:solidFill>
                  <a:srgbClr val="FF0000"/>
                </a:solidFill>
              </a:rPr>
              <a:t> argument?</a:t>
            </a:r>
            <a:endParaRPr sz="3000">
              <a:solidFill>
                <a:srgbClr val="FF0000"/>
              </a:solidFill>
            </a:endParaRPr>
          </a:p>
        </p:txBody>
      </p:sp>
      <p:sp>
        <p:nvSpPr>
          <p:cNvPr id="894" name="Google Shape;894;p123"/>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r>
              <a:rPr lang="en" sz="1400">
                <a:latin typeface="Courier New"/>
                <a:ea typeface="Courier New"/>
                <a:cs typeface="Courier New"/>
                <a:sym typeface="Courier New"/>
              </a:rPr>
              <a:t>description="test code"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895" name="Google Shape;895;p123"/>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896" name="Google Shape;896;p123"/>
          <p:cNvSpPr txBox="1"/>
          <p:nvPr/>
        </p:nvSpPr>
        <p:spPr>
          <a:xfrm>
            <a:off x="2777625" y="3538725"/>
            <a:ext cx="61680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argTest.py cat</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897" name="Google Shape;897;p123"/>
          <p:cNvSpPr txBox="1"/>
          <p:nvPr/>
        </p:nvSpPr>
        <p:spPr>
          <a:xfrm>
            <a:off x="2777625" y="30866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pic>
        <p:nvPicPr>
          <p:cNvPr id="400" name="Google Shape;400;p70"/>
          <p:cNvPicPr preferRelativeResize="0"/>
          <p:nvPr/>
        </p:nvPicPr>
        <p:blipFill rotWithShape="1">
          <a:blip r:embed="rId3">
            <a:alphaModFix/>
          </a:blip>
          <a:srcRect b="0" l="13653" r="18517" t="0"/>
          <a:stretch/>
        </p:blipFill>
        <p:spPr>
          <a:xfrm>
            <a:off x="151550" y="1716550"/>
            <a:ext cx="1336875" cy="1570943"/>
          </a:xfrm>
          <a:prstGeom prst="rect">
            <a:avLst/>
          </a:prstGeom>
          <a:noFill/>
          <a:ln>
            <a:noFill/>
          </a:ln>
        </p:spPr>
      </p:pic>
      <p:pic>
        <p:nvPicPr>
          <p:cNvPr id="401" name="Google Shape;401;p70"/>
          <p:cNvPicPr preferRelativeResize="0"/>
          <p:nvPr/>
        </p:nvPicPr>
        <p:blipFill>
          <a:blip r:embed="rId4">
            <a:alphaModFix/>
          </a:blip>
          <a:stretch>
            <a:fillRect/>
          </a:stretch>
        </p:blipFill>
        <p:spPr>
          <a:xfrm>
            <a:off x="3193525" y="268022"/>
            <a:ext cx="1185264" cy="1185300"/>
          </a:xfrm>
          <a:prstGeom prst="rect">
            <a:avLst/>
          </a:prstGeom>
          <a:noFill/>
          <a:ln>
            <a:noFill/>
          </a:ln>
        </p:spPr>
      </p:pic>
      <p:pic>
        <p:nvPicPr>
          <p:cNvPr id="402" name="Google Shape;402;p70"/>
          <p:cNvPicPr preferRelativeResize="0"/>
          <p:nvPr/>
        </p:nvPicPr>
        <p:blipFill>
          <a:blip r:embed="rId5">
            <a:alphaModFix/>
          </a:blip>
          <a:stretch>
            <a:fillRect/>
          </a:stretch>
        </p:blipFill>
        <p:spPr>
          <a:xfrm>
            <a:off x="6352775" y="116421"/>
            <a:ext cx="1336875" cy="1336903"/>
          </a:xfrm>
          <a:prstGeom prst="rect">
            <a:avLst/>
          </a:prstGeom>
          <a:noFill/>
          <a:ln>
            <a:noFill/>
          </a:ln>
        </p:spPr>
      </p:pic>
      <p:sp>
        <p:nvSpPr>
          <p:cNvPr id="403" name="Google Shape;403;p70"/>
          <p:cNvSpPr txBox="1"/>
          <p:nvPr/>
        </p:nvSpPr>
        <p:spPr>
          <a:xfrm>
            <a:off x="151550" y="519300"/>
            <a:ext cx="2903700" cy="11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t>Today’s TAs</a:t>
            </a:r>
            <a:endParaRPr b="1" sz="3600"/>
          </a:p>
        </p:txBody>
      </p:sp>
      <p:sp>
        <p:nvSpPr>
          <p:cNvPr id="404" name="Google Shape;404;p70"/>
          <p:cNvSpPr txBox="1"/>
          <p:nvPr/>
        </p:nvSpPr>
        <p:spPr>
          <a:xfrm>
            <a:off x="4492150" y="668681"/>
            <a:ext cx="17019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Apexa</a:t>
            </a:r>
            <a:endParaRPr sz="3600"/>
          </a:p>
        </p:txBody>
      </p:sp>
      <p:sp>
        <p:nvSpPr>
          <p:cNvPr id="405" name="Google Shape;405;p70"/>
          <p:cNvSpPr txBox="1"/>
          <p:nvPr/>
        </p:nvSpPr>
        <p:spPr>
          <a:xfrm>
            <a:off x="4471700" y="2132450"/>
            <a:ext cx="17019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David</a:t>
            </a:r>
            <a:endParaRPr sz="3600"/>
          </a:p>
        </p:txBody>
      </p:sp>
      <p:sp>
        <p:nvSpPr>
          <p:cNvPr id="406" name="Google Shape;406;p70"/>
          <p:cNvSpPr txBox="1"/>
          <p:nvPr/>
        </p:nvSpPr>
        <p:spPr>
          <a:xfrm>
            <a:off x="1578700" y="3879600"/>
            <a:ext cx="17019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Jake</a:t>
            </a:r>
            <a:endParaRPr sz="3600"/>
          </a:p>
        </p:txBody>
      </p:sp>
      <p:sp>
        <p:nvSpPr>
          <p:cNvPr id="407" name="Google Shape;407;p70"/>
          <p:cNvSpPr txBox="1"/>
          <p:nvPr/>
        </p:nvSpPr>
        <p:spPr>
          <a:xfrm>
            <a:off x="4514050" y="3879600"/>
            <a:ext cx="17019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Parisa</a:t>
            </a:r>
            <a:endParaRPr sz="3600"/>
          </a:p>
        </p:txBody>
      </p:sp>
      <p:sp>
        <p:nvSpPr>
          <p:cNvPr id="408" name="Google Shape;408;p70"/>
          <p:cNvSpPr txBox="1"/>
          <p:nvPr/>
        </p:nvSpPr>
        <p:spPr>
          <a:xfrm>
            <a:off x="7630950" y="772884"/>
            <a:ext cx="17019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Sammy</a:t>
            </a:r>
            <a:endParaRPr sz="3000"/>
          </a:p>
        </p:txBody>
      </p:sp>
      <p:sp>
        <p:nvSpPr>
          <p:cNvPr id="409" name="Google Shape;409;p70"/>
          <p:cNvSpPr txBox="1"/>
          <p:nvPr/>
        </p:nvSpPr>
        <p:spPr>
          <a:xfrm>
            <a:off x="1547863" y="2217150"/>
            <a:ext cx="17019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Ben</a:t>
            </a:r>
            <a:endParaRPr sz="3600"/>
          </a:p>
        </p:txBody>
      </p:sp>
      <p:sp>
        <p:nvSpPr>
          <p:cNvPr id="410" name="Google Shape;410;p70"/>
          <p:cNvSpPr txBox="1"/>
          <p:nvPr/>
        </p:nvSpPr>
        <p:spPr>
          <a:xfrm>
            <a:off x="7782525" y="2270859"/>
            <a:ext cx="17019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Will</a:t>
            </a:r>
            <a:endParaRPr sz="3600"/>
          </a:p>
        </p:txBody>
      </p:sp>
      <p:pic>
        <p:nvPicPr>
          <p:cNvPr id="411" name="Google Shape;411;p70"/>
          <p:cNvPicPr preferRelativeResize="0"/>
          <p:nvPr/>
        </p:nvPicPr>
        <p:blipFill>
          <a:blip r:embed="rId6">
            <a:alphaModFix/>
          </a:blip>
          <a:stretch>
            <a:fillRect/>
          </a:stretch>
        </p:blipFill>
        <p:spPr>
          <a:xfrm>
            <a:off x="3117725" y="1814802"/>
            <a:ext cx="1336875" cy="1392792"/>
          </a:xfrm>
          <a:prstGeom prst="rect">
            <a:avLst/>
          </a:prstGeom>
          <a:noFill/>
          <a:ln>
            <a:noFill/>
          </a:ln>
        </p:spPr>
      </p:pic>
      <p:pic>
        <p:nvPicPr>
          <p:cNvPr id="412" name="Google Shape;412;p70"/>
          <p:cNvPicPr preferRelativeResize="0"/>
          <p:nvPr/>
        </p:nvPicPr>
        <p:blipFill>
          <a:blip r:embed="rId7">
            <a:alphaModFix/>
          </a:blip>
          <a:stretch>
            <a:fillRect/>
          </a:stretch>
        </p:blipFill>
        <p:spPr>
          <a:xfrm>
            <a:off x="6352775" y="1858675"/>
            <a:ext cx="1336875" cy="1426156"/>
          </a:xfrm>
          <a:prstGeom prst="rect">
            <a:avLst/>
          </a:prstGeom>
          <a:noFill/>
          <a:ln>
            <a:noFill/>
          </a:ln>
        </p:spPr>
      </p:pic>
      <p:pic>
        <p:nvPicPr>
          <p:cNvPr id="413" name="Google Shape;413;p70"/>
          <p:cNvPicPr preferRelativeResize="0"/>
          <p:nvPr/>
        </p:nvPicPr>
        <p:blipFill rotWithShape="1">
          <a:blip r:embed="rId8">
            <a:alphaModFix/>
          </a:blip>
          <a:srcRect b="0" l="8304" r="21441" t="0"/>
          <a:stretch/>
        </p:blipFill>
        <p:spPr>
          <a:xfrm flipH="1">
            <a:off x="121825" y="3463800"/>
            <a:ext cx="1396325" cy="1570950"/>
          </a:xfrm>
          <a:prstGeom prst="rect">
            <a:avLst/>
          </a:prstGeom>
          <a:noFill/>
          <a:ln>
            <a:noFill/>
          </a:ln>
        </p:spPr>
      </p:pic>
      <p:pic>
        <p:nvPicPr>
          <p:cNvPr id="414" name="Google Shape;414;p70"/>
          <p:cNvPicPr preferRelativeResize="0"/>
          <p:nvPr/>
        </p:nvPicPr>
        <p:blipFill>
          <a:blip r:embed="rId9">
            <a:alphaModFix/>
          </a:blip>
          <a:stretch>
            <a:fillRect/>
          </a:stretch>
        </p:blipFill>
        <p:spPr>
          <a:xfrm>
            <a:off x="3117725" y="3569063"/>
            <a:ext cx="1396325" cy="13963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1" name="Shape 901"/>
        <p:cNvGrpSpPr/>
        <p:nvPr/>
      </p:nvGrpSpPr>
      <p:grpSpPr>
        <a:xfrm>
          <a:off x="0" y="0"/>
          <a:ext cx="0" cy="0"/>
          <a:chOff x="0" y="0"/>
          <a:chExt cx="0" cy="0"/>
        </a:xfrm>
      </p:grpSpPr>
      <p:sp>
        <p:nvSpPr>
          <p:cNvPr id="902" name="Google Shape;902;p124"/>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if we </a:t>
            </a:r>
            <a:r>
              <a:rPr b="1" lang="en" sz="3000">
                <a:solidFill>
                  <a:srgbClr val="FF0000"/>
                </a:solidFill>
              </a:rPr>
              <a:t>only</a:t>
            </a:r>
            <a:r>
              <a:rPr lang="en" sz="3000">
                <a:solidFill>
                  <a:srgbClr val="FF0000"/>
                </a:solidFill>
              </a:rPr>
              <a:t> listed </a:t>
            </a:r>
            <a:r>
              <a:rPr b="1" lang="en" sz="3000">
                <a:solidFill>
                  <a:srgbClr val="FF0000"/>
                </a:solidFill>
              </a:rPr>
              <a:t>one</a:t>
            </a:r>
            <a:r>
              <a:rPr lang="en" sz="3000">
                <a:solidFill>
                  <a:srgbClr val="FF0000"/>
                </a:solidFill>
              </a:rPr>
              <a:t> </a:t>
            </a:r>
            <a:r>
              <a:rPr b="1" lang="en" sz="3000">
                <a:solidFill>
                  <a:srgbClr val="FF0000"/>
                </a:solidFill>
              </a:rPr>
              <a:t>positional</a:t>
            </a:r>
            <a:r>
              <a:rPr lang="en" sz="3000">
                <a:solidFill>
                  <a:srgbClr val="FF0000"/>
                </a:solidFill>
              </a:rPr>
              <a:t> argument?</a:t>
            </a:r>
            <a:endParaRPr sz="3000">
              <a:solidFill>
                <a:srgbClr val="FF0000"/>
              </a:solidFill>
            </a:endParaRPr>
          </a:p>
        </p:txBody>
      </p:sp>
      <p:sp>
        <p:nvSpPr>
          <p:cNvPr id="903" name="Google Shape;903;p124"/>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r>
              <a:rPr lang="en" sz="1400">
                <a:latin typeface="Courier New"/>
                <a:ea typeface="Courier New"/>
                <a:cs typeface="Courier New"/>
                <a:sym typeface="Courier New"/>
              </a:rPr>
              <a:t>description="test code"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904" name="Google Shape;904;p124"/>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905" name="Google Shape;905;p124"/>
          <p:cNvSpPr txBox="1"/>
          <p:nvPr/>
        </p:nvSpPr>
        <p:spPr>
          <a:xfrm>
            <a:off x="2777625" y="3538725"/>
            <a:ext cx="61680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argTest.py cat</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00"/>
                </a:solidFill>
                <a:latin typeface="Courier New"/>
                <a:ea typeface="Courier New"/>
                <a:cs typeface="Courier New"/>
                <a:sym typeface="Courier New"/>
              </a:rPr>
              <a:t>usage: argTest.py [-h] [-v3 VAR3] var1 var2</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00"/>
                </a:solidFill>
                <a:latin typeface="Courier New"/>
                <a:ea typeface="Courier New"/>
                <a:cs typeface="Courier New"/>
                <a:sym typeface="Courier New"/>
              </a:rPr>
              <a:t>argTest.py: error: the following arguments are required: var2</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906" name="Google Shape;906;p124"/>
          <p:cNvSpPr txBox="1"/>
          <p:nvPr/>
        </p:nvSpPr>
        <p:spPr>
          <a:xfrm>
            <a:off x="2777625" y="30866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125"/>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if we </a:t>
            </a:r>
            <a:r>
              <a:rPr b="1" lang="en" sz="3000">
                <a:solidFill>
                  <a:srgbClr val="FF0000"/>
                </a:solidFill>
              </a:rPr>
              <a:t>reordered</a:t>
            </a:r>
            <a:r>
              <a:rPr lang="en" sz="3000">
                <a:solidFill>
                  <a:srgbClr val="FF0000"/>
                </a:solidFill>
              </a:rPr>
              <a:t> dog and cat?</a:t>
            </a:r>
            <a:endParaRPr sz="3000">
              <a:solidFill>
                <a:srgbClr val="FF0000"/>
              </a:solidFill>
            </a:endParaRPr>
          </a:p>
        </p:txBody>
      </p:sp>
      <p:sp>
        <p:nvSpPr>
          <p:cNvPr id="912" name="Google Shape;912;p125"/>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r>
              <a:rPr lang="en" sz="1400">
                <a:latin typeface="Courier New"/>
                <a:ea typeface="Courier New"/>
                <a:cs typeface="Courier New"/>
                <a:sym typeface="Courier New"/>
              </a:rPr>
              <a:t>description="test code"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913" name="Google Shape;913;p125"/>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914" name="Google Shape;914;p125"/>
          <p:cNvSpPr txBox="1"/>
          <p:nvPr/>
        </p:nvSpPr>
        <p:spPr>
          <a:xfrm>
            <a:off x="2777625" y="3538725"/>
            <a:ext cx="61680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argTest.py -v3 fish dog cat</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915" name="Google Shape;915;p125"/>
          <p:cNvSpPr txBox="1"/>
          <p:nvPr/>
        </p:nvSpPr>
        <p:spPr>
          <a:xfrm>
            <a:off x="2777625" y="30866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126"/>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if we </a:t>
            </a:r>
            <a:r>
              <a:rPr b="1" lang="en" sz="3000">
                <a:solidFill>
                  <a:srgbClr val="FF0000"/>
                </a:solidFill>
              </a:rPr>
              <a:t>reordered</a:t>
            </a:r>
            <a:r>
              <a:rPr lang="en" sz="3000">
                <a:solidFill>
                  <a:srgbClr val="FF0000"/>
                </a:solidFill>
              </a:rPr>
              <a:t> dog and cat?</a:t>
            </a:r>
            <a:endParaRPr sz="3000">
              <a:solidFill>
                <a:srgbClr val="FF0000"/>
              </a:solidFill>
            </a:endParaRPr>
          </a:p>
        </p:txBody>
      </p:sp>
      <p:sp>
        <p:nvSpPr>
          <p:cNvPr id="921" name="Google Shape;921;p126"/>
          <p:cNvSpPr txBox="1"/>
          <p:nvPr>
            <p:ph idx="1" type="body"/>
          </p:nvPr>
        </p:nvSpPr>
        <p:spPr>
          <a:xfrm>
            <a:off x="285750" y="866450"/>
            <a:ext cx="6343500" cy="367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r>
              <a:rPr lang="en" sz="1400">
                <a:latin typeface="Courier New"/>
                <a:ea typeface="Courier New"/>
                <a:cs typeface="Courier New"/>
                <a:sym typeface="Courier New"/>
              </a:rPr>
              <a:t>description="test code"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type=str,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parser.add_argument("-v3","--var3", type=str,</a:t>
            </a:r>
            <a:br>
              <a:rPr lang="en" sz="1400">
                <a:latin typeface="Courier New"/>
                <a:ea typeface="Courier New"/>
                <a:cs typeface="Courier New"/>
                <a:sym typeface="Courier New"/>
              </a:rPr>
            </a:br>
            <a:r>
              <a:rPr lang="en" sz="1400">
                <a:latin typeface="Courier New"/>
                <a:ea typeface="Courier New"/>
                <a:cs typeface="Courier New"/>
                <a:sym typeface="Courier New"/>
              </a:rPr>
              <a:t>	help="any string")</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print(args.var1)</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args.var3:</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print(args.var3)</a:t>
            </a:r>
            <a:endParaRPr sz="1800">
              <a:latin typeface="Courier New"/>
              <a:ea typeface="Courier New"/>
              <a:cs typeface="Courier New"/>
              <a:sym typeface="Courier New"/>
            </a:endParaRPr>
          </a:p>
        </p:txBody>
      </p:sp>
      <p:sp>
        <p:nvSpPr>
          <p:cNvPr id="922" name="Google Shape;922;p126"/>
          <p:cNvSpPr txBox="1"/>
          <p:nvPr/>
        </p:nvSpPr>
        <p:spPr>
          <a:xfrm>
            <a:off x="285750" y="561025"/>
            <a:ext cx="1135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argTest.py</a:t>
            </a:r>
            <a:endParaRPr sz="1800">
              <a:solidFill>
                <a:schemeClr val="dk1"/>
              </a:solidFill>
              <a:latin typeface="Calibri"/>
              <a:ea typeface="Calibri"/>
              <a:cs typeface="Calibri"/>
              <a:sym typeface="Calibri"/>
            </a:endParaRPr>
          </a:p>
        </p:txBody>
      </p:sp>
      <p:sp>
        <p:nvSpPr>
          <p:cNvPr id="923" name="Google Shape;923;p126"/>
          <p:cNvSpPr txBox="1"/>
          <p:nvPr/>
        </p:nvSpPr>
        <p:spPr>
          <a:xfrm>
            <a:off x="2777625" y="3538725"/>
            <a:ext cx="61680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argTest.py -v3 fish dog cat</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00"/>
                </a:solidFill>
                <a:latin typeface="Courier New"/>
                <a:ea typeface="Courier New"/>
                <a:cs typeface="Courier New"/>
                <a:sym typeface="Courier New"/>
              </a:rPr>
              <a:t>dog</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00"/>
                </a:solidFill>
                <a:latin typeface="Courier New"/>
                <a:ea typeface="Courier New"/>
                <a:cs typeface="Courier New"/>
                <a:sym typeface="Courier New"/>
              </a:rPr>
              <a:t>fish</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924" name="Google Shape;924;p126"/>
          <p:cNvSpPr txBox="1"/>
          <p:nvPr/>
        </p:nvSpPr>
        <p:spPr>
          <a:xfrm>
            <a:off x="2777625" y="308660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Google Shape;930;p127"/>
          <p:cNvSpPr txBox="1"/>
          <p:nvPr>
            <p:ph type="title"/>
          </p:nvPr>
        </p:nvSpPr>
        <p:spPr>
          <a:xfrm>
            <a:off x="457200" y="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sz="3000"/>
              <a:t>Other notes on command line args</a:t>
            </a:r>
            <a:endParaRPr sz="3000"/>
          </a:p>
        </p:txBody>
      </p:sp>
      <p:sp>
        <p:nvSpPr>
          <p:cNvPr id="931" name="Google Shape;931;p127"/>
          <p:cNvSpPr txBox="1"/>
          <p:nvPr>
            <p:ph idx="1" type="body"/>
          </p:nvPr>
        </p:nvSpPr>
        <p:spPr>
          <a:xfrm>
            <a:off x="457200" y="857400"/>
            <a:ext cx="8229600" cy="3394500"/>
          </a:xfrm>
          <a:prstGeom prst="rect">
            <a:avLst/>
          </a:prstGeom>
          <a:noFill/>
          <a:ln>
            <a:noFill/>
          </a:ln>
        </p:spPr>
        <p:txBody>
          <a:bodyPr anchorCtr="0" anchor="t" bIns="45700" lIns="91425" spcFirstLastPara="1" rIns="91425" wrap="square" tIns="45700">
            <a:noAutofit/>
          </a:bodyPr>
          <a:lstStyle/>
          <a:p>
            <a:pPr indent="-304800" lvl="0" marL="342900" rtl="0" algn="l">
              <a:lnSpc>
                <a:spcPct val="90000"/>
              </a:lnSpc>
              <a:spcBef>
                <a:spcPts val="0"/>
              </a:spcBef>
              <a:spcAft>
                <a:spcPts val="0"/>
              </a:spcAft>
              <a:buClr>
                <a:schemeClr val="dk1"/>
              </a:buClr>
              <a:buSzPts val="2600"/>
              <a:buChar char="•"/>
            </a:pPr>
            <a:r>
              <a:rPr lang="en" sz="2600"/>
              <a:t>Separate positional args with a space</a:t>
            </a:r>
            <a:endParaRPr sz="2600"/>
          </a:p>
          <a:p>
            <a:pPr indent="-304800" lvl="0" marL="342900" rtl="0" algn="l">
              <a:lnSpc>
                <a:spcPct val="90000"/>
              </a:lnSpc>
              <a:spcBef>
                <a:spcPts val="0"/>
              </a:spcBef>
              <a:spcAft>
                <a:spcPts val="0"/>
              </a:spcAft>
              <a:buSzPts val="2600"/>
              <a:buChar char="•"/>
            </a:pPr>
            <a:r>
              <a:rPr lang="en" sz="2600"/>
              <a:t>The order of positional args matter, but the order of optional args do not. You can put them before or after the positional args.</a:t>
            </a:r>
            <a:endParaRPr sz="2600"/>
          </a:p>
          <a:p>
            <a:pPr indent="-304800" lvl="0" marL="342900" rtl="0" algn="l">
              <a:lnSpc>
                <a:spcPct val="90000"/>
              </a:lnSpc>
              <a:spcBef>
                <a:spcPts val="640"/>
              </a:spcBef>
              <a:spcAft>
                <a:spcPts val="0"/>
              </a:spcAft>
              <a:buClr>
                <a:schemeClr val="dk1"/>
              </a:buClr>
              <a:buSzPts val="2600"/>
              <a:buChar char="•"/>
            </a:pPr>
            <a:r>
              <a:rPr lang="en" sz="2600"/>
              <a:t>You don't need to put quotes around strings on the command line, </a:t>
            </a:r>
            <a:r>
              <a:rPr i="1" lang="en" sz="2600"/>
              <a:t>UNLESS</a:t>
            </a:r>
            <a:r>
              <a:rPr lang="en" sz="2600"/>
              <a:t> your input string contains white space(s)</a:t>
            </a:r>
            <a:endParaRPr sz="2600"/>
          </a:p>
          <a:p>
            <a:pPr indent="-304800" lvl="0" marL="342900" rtl="0" algn="l">
              <a:lnSpc>
                <a:spcPct val="90000"/>
              </a:lnSpc>
              <a:spcBef>
                <a:spcPts val="640"/>
              </a:spcBef>
              <a:spcAft>
                <a:spcPts val="0"/>
              </a:spcAft>
              <a:buClr>
                <a:schemeClr val="dk1"/>
              </a:buClr>
              <a:buSzPts val="2600"/>
              <a:buChar char="•"/>
            </a:pPr>
            <a:r>
              <a:rPr lang="en" sz="2600"/>
              <a:t>Everything is read in as a string, so numbers must be set by the </a:t>
            </a:r>
            <a:r>
              <a:rPr b="1" lang="en" sz="2600"/>
              <a:t>type </a:t>
            </a:r>
            <a:r>
              <a:rPr lang="en" sz="2600"/>
              <a:t>parameter in parser.add_argument()</a:t>
            </a:r>
            <a:endParaRPr sz="2600"/>
          </a:p>
          <a:p>
            <a:pPr indent="-304800" lvl="0" marL="342900" rtl="0" algn="l">
              <a:lnSpc>
                <a:spcPct val="90000"/>
              </a:lnSpc>
              <a:spcBef>
                <a:spcPts val="640"/>
              </a:spcBef>
              <a:spcAft>
                <a:spcPts val="0"/>
              </a:spcAft>
              <a:buClr>
                <a:schemeClr val="dk1"/>
              </a:buClr>
              <a:buSzPts val="2600"/>
              <a:buChar char="•"/>
            </a:pPr>
            <a:r>
              <a:rPr lang="en" sz="2600"/>
              <a:t>Don't use commas when specifying numbers (e.g. say 10000 instead of 10,000)</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xEl>
                                              <p:pRg end="0" st="0"/>
                                            </p:txEl>
                                          </p:spTgt>
                                        </p:tgtEl>
                                        <p:attrNameLst>
                                          <p:attrName>style.visibility</p:attrName>
                                        </p:attrNameLst>
                                      </p:cBhvr>
                                      <p:to>
                                        <p:strVal val="visible"/>
                                      </p:to>
                                    </p:set>
                                    <p:animEffect filter="fade" transition="in">
                                      <p:cBhvr>
                                        <p:cTn dur="1000"/>
                                        <p:tgtEl>
                                          <p:spTgt spid="9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xEl>
                                              <p:pRg end="1" st="1"/>
                                            </p:txEl>
                                          </p:spTgt>
                                        </p:tgtEl>
                                        <p:attrNameLst>
                                          <p:attrName>style.visibility</p:attrName>
                                        </p:attrNameLst>
                                      </p:cBhvr>
                                      <p:to>
                                        <p:strVal val="visible"/>
                                      </p:to>
                                    </p:set>
                                    <p:animEffect filter="fade" transition="in">
                                      <p:cBhvr>
                                        <p:cTn dur="1000"/>
                                        <p:tgtEl>
                                          <p:spTgt spid="9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xEl>
                                              <p:pRg end="2" st="2"/>
                                            </p:txEl>
                                          </p:spTgt>
                                        </p:tgtEl>
                                        <p:attrNameLst>
                                          <p:attrName>style.visibility</p:attrName>
                                        </p:attrNameLst>
                                      </p:cBhvr>
                                      <p:to>
                                        <p:strVal val="visible"/>
                                      </p:to>
                                    </p:set>
                                    <p:animEffect filter="fade" transition="in">
                                      <p:cBhvr>
                                        <p:cTn dur="1000"/>
                                        <p:tgtEl>
                                          <p:spTgt spid="9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xEl>
                                              <p:pRg end="3" st="3"/>
                                            </p:txEl>
                                          </p:spTgt>
                                        </p:tgtEl>
                                        <p:attrNameLst>
                                          <p:attrName>style.visibility</p:attrName>
                                        </p:attrNameLst>
                                      </p:cBhvr>
                                      <p:to>
                                        <p:strVal val="visible"/>
                                      </p:to>
                                    </p:set>
                                    <p:animEffect filter="fade" transition="in">
                                      <p:cBhvr>
                                        <p:cTn dur="1000"/>
                                        <p:tgtEl>
                                          <p:spTgt spid="9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xEl>
                                              <p:pRg end="4" st="4"/>
                                            </p:txEl>
                                          </p:spTgt>
                                        </p:tgtEl>
                                        <p:attrNameLst>
                                          <p:attrName>style.visibility</p:attrName>
                                        </p:attrNameLst>
                                      </p:cBhvr>
                                      <p:to>
                                        <p:strVal val="visible"/>
                                      </p:to>
                                    </p:set>
                                    <p:animEffect filter="fade" transition="in">
                                      <p:cBhvr>
                                        <p:cTn dur="1000"/>
                                        <p:tgtEl>
                                          <p:spTgt spid="93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5" name="Shape 935"/>
        <p:cNvGrpSpPr/>
        <p:nvPr/>
      </p:nvGrpSpPr>
      <p:grpSpPr>
        <a:xfrm>
          <a:off x="0" y="0"/>
          <a:ext cx="0" cy="0"/>
          <a:chOff x="0" y="0"/>
          <a:chExt cx="0" cy="0"/>
        </a:xfrm>
      </p:grpSpPr>
      <p:pic>
        <p:nvPicPr>
          <p:cNvPr id="936" name="Google Shape;936;p128"/>
          <p:cNvPicPr preferRelativeResize="0"/>
          <p:nvPr/>
        </p:nvPicPr>
        <p:blipFill rotWithShape="1">
          <a:blip r:embed="rId3">
            <a:alphaModFix/>
          </a:blip>
          <a:srcRect b="36241" l="16669" r="40389" t="25444"/>
          <a:stretch/>
        </p:blipFill>
        <p:spPr>
          <a:xfrm>
            <a:off x="917400" y="484324"/>
            <a:ext cx="7467149" cy="3747576"/>
          </a:xfrm>
          <a:prstGeom prst="rect">
            <a:avLst/>
          </a:prstGeom>
          <a:noFill/>
          <a:ln cap="flat" cmpd="sng" w="9525">
            <a:solidFill>
              <a:srgbClr val="000000"/>
            </a:solidFill>
            <a:prstDash val="solid"/>
            <a:round/>
            <a:headEnd len="sm" w="sm" type="none"/>
            <a:tailEnd len="sm" w="sm" type="none"/>
          </a:ln>
        </p:spPr>
      </p:pic>
      <p:sp>
        <p:nvSpPr>
          <p:cNvPr id="937" name="Google Shape;937;p128"/>
          <p:cNvSpPr txBox="1"/>
          <p:nvPr/>
        </p:nvSpPr>
        <p:spPr>
          <a:xfrm>
            <a:off x="4087300" y="4873325"/>
            <a:ext cx="5777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https://docs.python.org/3/library/argparse.html#name-or-flags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1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When to use command line args</a:t>
            </a:r>
            <a:endParaRPr/>
          </a:p>
        </p:txBody>
      </p:sp>
      <p:sp>
        <p:nvSpPr>
          <p:cNvPr id="944" name="Google Shape;944;p12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37820" lvl="0" marL="342900" rtl="0" algn="l">
              <a:lnSpc>
                <a:spcPct val="80000"/>
              </a:lnSpc>
              <a:spcBef>
                <a:spcPts val="0"/>
              </a:spcBef>
              <a:spcAft>
                <a:spcPts val="0"/>
              </a:spcAft>
              <a:buClr>
                <a:schemeClr val="dk1"/>
              </a:buClr>
              <a:buSzPts val="2400"/>
              <a:buChar char="•"/>
            </a:pPr>
            <a:r>
              <a:rPr lang="en" sz="2400"/>
              <a:t>If you plan to run your script on multiple datasets, you can simply supply different filenames to the command instead of editing a hard-coded file name</a:t>
            </a:r>
            <a:endParaRPr sz="2400"/>
          </a:p>
          <a:p>
            <a:pPr indent="-337820" lvl="0" marL="342900" rtl="0" algn="l">
              <a:lnSpc>
                <a:spcPct val="80000"/>
              </a:lnSpc>
              <a:spcBef>
                <a:spcPts val="1096"/>
              </a:spcBef>
              <a:spcAft>
                <a:spcPts val="0"/>
              </a:spcAft>
              <a:buClr>
                <a:schemeClr val="dk1"/>
              </a:buClr>
              <a:buSzPts val="2400"/>
              <a:buChar char="•"/>
            </a:pPr>
            <a:r>
              <a:rPr lang="en" sz="2400"/>
              <a:t>Facilitates the creation of “pipelines”, for the above reason</a:t>
            </a:r>
            <a:endParaRPr sz="2400"/>
          </a:p>
          <a:p>
            <a:pPr indent="-337820" lvl="0" marL="342900" rtl="0" algn="l">
              <a:lnSpc>
                <a:spcPct val="80000"/>
              </a:lnSpc>
              <a:spcBef>
                <a:spcPts val="1096"/>
              </a:spcBef>
              <a:spcAft>
                <a:spcPts val="0"/>
              </a:spcAft>
              <a:buClr>
                <a:schemeClr val="dk1"/>
              </a:buClr>
              <a:buSzPts val="2400"/>
              <a:buChar char="•"/>
            </a:pPr>
            <a:r>
              <a:rPr lang="en" sz="2400"/>
              <a:t>If you are keeping track of what commands you run on your data (which you should!), having all the relevant info as part of the command itself (the file name, certain parameters, etc.) makes what you did more transparent and reproducible.</a:t>
            </a:r>
            <a:endParaRPr sz="2400"/>
          </a:p>
          <a:p>
            <a:pPr indent="-337820" lvl="0" marL="342900" rtl="0" algn="l">
              <a:lnSpc>
                <a:spcPct val="80000"/>
              </a:lnSpc>
              <a:spcBef>
                <a:spcPts val="1096"/>
              </a:spcBef>
              <a:spcAft>
                <a:spcPts val="0"/>
              </a:spcAft>
              <a:buClr>
                <a:schemeClr val="dk1"/>
              </a:buClr>
              <a:buSzPts val="2400"/>
              <a:buChar char="•"/>
            </a:pPr>
            <a:r>
              <a:rPr lang="en" sz="2400"/>
              <a:t>The rule of thumb is: if you NEVER plan to change a variable, no matter what dataset you run your code on, it’s ok to hard code it. Otherwise, consider making it a command line arg.</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4">
                                            <p:txEl>
                                              <p:pRg end="0" st="0"/>
                                            </p:txEl>
                                          </p:spTgt>
                                        </p:tgtEl>
                                        <p:attrNameLst>
                                          <p:attrName>style.visibility</p:attrName>
                                        </p:attrNameLst>
                                      </p:cBhvr>
                                      <p:to>
                                        <p:strVal val="visible"/>
                                      </p:to>
                                    </p:set>
                                    <p:animEffect filter="fade" transition="in">
                                      <p:cBhvr>
                                        <p:cTn dur="1000"/>
                                        <p:tgtEl>
                                          <p:spTgt spid="9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4">
                                            <p:txEl>
                                              <p:pRg end="1" st="1"/>
                                            </p:txEl>
                                          </p:spTgt>
                                        </p:tgtEl>
                                        <p:attrNameLst>
                                          <p:attrName>style.visibility</p:attrName>
                                        </p:attrNameLst>
                                      </p:cBhvr>
                                      <p:to>
                                        <p:strVal val="visible"/>
                                      </p:to>
                                    </p:set>
                                    <p:animEffect filter="fade" transition="in">
                                      <p:cBhvr>
                                        <p:cTn dur="1000"/>
                                        <p:tgtEl>
                                          <p:spTgt spid="9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4">
                                            <p:txEl>
                                              <p:pRg end="2" st="2"/>
                                            </p:txEl>
                                          </p:spTgt>
                                        </p:tgtEl>
                                        <p:attrNameLst>
                                          <p:attrName>style.visibility</p:attrName>
                                        </p:attrNameLst>
                                      </p:cBhvr>
                                      <p:to>
                                        <p:strVal val="visible"/>
                                      </p:to>
                                    </p:set>
                                    <p:animEffect filter="fade" transition="in">
                                      <p:cBhvr>
                                        <p:cTn dur="1000"/>
                                        <p:tgtEl>
                                          <p:spTgt spid="9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4">
                                            <p:txEl>
                                              <p:pRg end="3" st="3"/>
                                            </p:txEl>
                                          </p:spTgt>
                                        </p:tgtEl>
                                        <p:attrNameLst>
                                          <p:attrName>style.visibility</p:attrName>
                                        </p:attrNameLst>
                                      </p:cBhvr>
                                      <p:to>
                                        <p:strVal val="visible"/>
                                      </p:to>
                                    </p:set>
                                    <p:animEffect filter="fade" transition="in">
                                      <p:cBhvr>
                                        <p:cTn dur="1000"/>
                                        <p:tgtEl>
                                          <p:spTgt spid="9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9" name="Shape 949"/>
        <p:cNvGrpSpPr/>
        <p:nvPr/>
      </p:nvGrpSpPr>
      <p:grpSpPr>
        <a:xfrm>
          <a:off x="0" y="0"/>
          <a:ext cx="0" cy="0"/>
          <a:chOff x="0" y="0"/>
          <a:chExt cx="0" cy="0"/>
        </a:xfrm>
      </p:grpSpPr>
      <p:sp>
        <p:nvSpPr>
          <p:cNvPr id="950" name="Google Shape;950;p130"/>
          <p:cNvSpPr txBox="1"/>
          <p:nvPr>
            <p:ph type="ctrTitle"/>
          </p:nvPr>
        </p:nvSpPr>
        <p:spPr>
          <a:xfrm>
            <a:off x="685800" y="2020491"/>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4</a:t>
            </a:r>
            <a:r>
              <a:rPr lang="en"/>
              <a:t>b</a:t>
            </a:r>
            <a:r>
              <a:rPr lang="en">
                <a:latin typeface="Calibri"/>
                <a:ea typeface="Calibri"/>
                <a:cs typeface="Calibri"/>
                <a:sym typeface="Calibri"/>
              </a:rPr>
              <a:t>. sys</a:t>
            </a:r>
            <a:endParaRPr>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5" name="Shape 955"/>
        <p:cNvGrpSpPr/>
        <p:nvPr/>
      </p:nvGrpSpPr>
      <p:grpSpPr>
        <a:xfrm>
          <a:off x="0" y="0"/>
          <a:ext cx="0" cy="0"/>
          <a:chOff x="0" y="0"/>
          <a:chExt cx="0" cy="0"/>
        </a:xfrm>
      </p:grpSpPr>
      <p:sp>
        <p:nvSpPr>
          <p:cNvPr id="956" name="Google Shape;956;p1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sys</a:t>
            </a:r>
            <a:endParaRPr/>
          </a:p>
        </p:txBody>
      </p:sp>
      <p:sp>
        <p:nvSpPr>
          <p:cNvPr id="957" name="Google Shape;957;p13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b="1" lang="en"/>
              <a:t>Purpose: </a:t>
            </a:r>
            <a:r>
              <a:rPr lang="en"/>
              <a:t>Wide variety of things... but for our purposes, </a:t>
            </a:r>
            <a:r>
              <a:rPr lang="en"/>
              <a:t>it mainly provides a way of:</a:t>
            </a:r>
            <a:endParaRPr/>
          </a:p>
          <a:p>
            <a:pPr indent="-514350" lvl="1" marL="914400" rtl="0" algn="l">
              <a:spcBef>
                <a:spcPts val="560"/>
              </a:spcBef>
              <a:spcAft>
                <a:spcPts val="0"/>
              </a:spcAft>
              <a:buSzPts val="2800"/>
              <a:buAutoNum type="arabicPeriod"/>
            </a:pPr>
            <a:r>
              <a:rPr lang="en"/>
              <a:t>Appending to your python path</a:t>
            </a:r>
            <a:endParaRPr/>
          </a:p>
          <a:p>
            <a:pPr indent="-514350" lvl="1" marL="914400" rtl="0" algn="l">
              <a:spcBef>
                <a:spcPts val="560"/>
              </a:spcBef>
              <a:spcAft>
                <a:spcPts val="0"/>
              </a:spcAft>
              <a:buSzPts val="2800"/>
              <a:buAutoNum type="arabicPeriod"/>
            </a:pPr>
            <a:r>
              <a:rPr lang="en"/>
              <a:t>Printing to standard output and standard error</a:t>
            </a:r>
            <a:endParaRPr/>
          </a:p>
          <a:p>
            <a:pPr indent="0" lvl="0" marL="0" rtl="0" algn="l">
              <a:spcBef>
                <a:spcPts val="560"/>
              </a:spcBef>
              <a:spcAft>
                <a:spcPts val="0"/>
              </a:spcAft>
              <a:buNone/>
            </a:pPr>
            <a:r>
              <a:rPr lang="en" sz="2800"/>
              <a:t>    2.    Exiting the script early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1" name="Shape 961"/>
        <p:cNvGrpSpPr/>
        <p:nvPr/>
      </p:nvGrpSpPr>
      <p:grpSpPr>
        <a:xfrm>
          <a:off x="0" y="0"/>
          <a:ext cx="0" cy="0"/>
          <a:chOff x="0" y="0"/>
          <a:chExt cx="0" cy="0"/>
        </a:xfrm>
      </p:grpSpPr>
      <p:sp>
        <p:nvSpPr>
          <p:cNvPr id="962" name="Google Shape;962;p13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Appending to your python path</a:t>
            </a:r>
            <a:endParaRPr/>
          </a:p>
        </p:txBody>
      </p:sp>
      <p:sp>
        <p:nvSpPr>
          <p:cNvPr id="963" name="Google Shape;963;p13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What is a python path?</a:t>
            </a:r>
            <a:endParaRPr/>
          </a:p>
          <a:p>
            <a:pPr indent="-342900" lvl="1" marL="914400" rtl="0" algn="l">
              <a:spcBef>
                <a:spcPts val="0"/>
              </a:spcBef>
              <a:spcAft>
                <a:spcPts val="0"/>
              </a:spcAft>
              <a:buSzPts val="1800"/>
              <a:buChar char="–"/>
            </a:pPr>
            <a:r>
              <a:rPr lang="en"/>
              <a:t>A list of directories python does through to search for modules and files</a:t>
            </a:r>
            <a:endParaRPr/>
          </a:p>
          <a:p>
            <a:pPr indent="-342900" lvl="0" marL="457200" rtl="0" algn="l">
              <a:spcBef>
                <a:spcPts val="0"/>
              </a:spcBef>
              <a:spcAft>
                <a:spcPts val="0"/>
              </a:spcAft>
              <a:buSzPts val="1800"/>
              <a:buChar char="•"/>
            </a:pPr>
            <a:r>
              <a:rPr lang="en"/>
              <a:t>When would we append items to this path?</a:t>
            </a:r>
            <a:endParaRPr/>
          </a:p>
          <a:p>
            <a:pPr indent="-342900" lvl="1" marL="914400" rtl="0" algn="l">
              <a:spcBef>
                <a:spcPts val="0"/>
              </a:spcBef>
              <a:spcAft>
                <a:spcPts val="0"/>
              </a:spcAft>
              <a:buSzPts val="1800"/>
              <a:buChar char="–"/>
            </a:pPr>
            <a:r>
              <a:rPr lang="en"/>
              <a:t>When we have a custom python module that is not in the same directory as the script that we plan to use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7" name="Shape 967"/>
        <p:cNvGrpSpPr/>
        <p:nvPr/>
      </p:nvGrpSpPr>
      <p:grpSpPr>
        <a:xfrm>
          <a:off x="0" y="0"/>
          <a:ext cx="0" cy="0"/>
          <a:chOff x="0" y="0"/>
          <a:chExt cx="0" cy="0"/>
        </a:xfrm>
      </p:grpSpPr>
      <p:sp>
        <p:nvSpPr>
          <p:cNvPr id="968" name="Google Shape;968;p133"/>
          <p:cNvSpPr txBox="1"/>
          <p:nvPr>
            <p:ph type="title"/>
          </p:nvPr>
        </p:nvSpPr>
        <p:spPr>
          <a:xfrm>
            <a:off x="457200" y="-201122"/>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600"/>
              <a:buFont typeface="Calibri"/>
              <a:buNone/>
            </a:pPr>
            <a:r>
              <a:rPr lang="en" sz="2800"/>
              <a:t>Append to Python Path with sys.path.append()</a:t>
            </a:r>
            <a:endParaRPr sz="2800"/>
          </a:p>
        </p:txBody>
      </p:sp>
      <p:sp>
        <p:nvSpPr>
          <p:cNvPr id="969" name="Google Shape;969;p133"/>
          <p:cNvSpPr txBox="1"/>
          <p:nvPr/>
        </p:nvSpPr>
        <p:spPr>
          <a:xfrm>
            <a:off x="0" y="734706"/>
            <a:ext cx="4178400" cy="3101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ourier New"/>
              <a:buNone/>
            </a:pPr>
            <a:r>
              <a:rPr b="1" lang="en">
                <a:solidFill>
                  <a:schemeClr val="dk1"/>
                </a:solidFill>
                <a:latin typeface="Courier New"/>
                <a:ea typeface="Courier New"/>
                <a:cs typeface="Courier New"/>
                <a:sym typeface="Courier New"/>
              </a:rPr>
              <a:t>../script/</a:t>
            </a:r>
            <a:r>
              <a:rPr b="1" lang="en">
                <a:solidFill>
                  <a:schemeClr val="dk1"/>
                </a:solidFill>
                <a:latin typeface="Courier New"/>
                <a:ea typeface="Courier New"/>
                <a:cs typeface="Courier New"/>
                <a:sym typeface="Courier New"/>
              </a:rPr>
              <a:t>u</a:t>
            </a:r>
            <a:r>
              <a:rPr b="1" lang="en" sz="1400">
                <a:solidFill>
                  <a:schemeClr val="dk1"/>
                </a:solidFill>
                <a:latin typeface="Courier New"/>
                <a:ea typeface="Courier New"/>
                <a:cs typeface="Courier New"/>
                <a:sym typeface="Courier New"/>
              </a:rPr>
              <a:t>seful_fns.py </a:t>
            </a:r>
            <a:endParaRPr b="1" sz="1400">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400"/>
              <a:buFont typeface="Courier New"/>
              <a:buNone/>
            </a:pPr>
            <a:r>
              <a:rPr b="1" lang="en" sz="1400">
                <a:solidFill>
                  <a:schemeClr val="dk1"/>
                </a:solidFill>
                <a:latin typeface="Courier New"/>
                <a:ea typeface="Courier New"/>
                <a:cs typeface="Courier New"/>
                <a:sym typeface="Courier New"/>
              </a:rPr>
              <a:t>(</a:t>
            </a:r>
            <a:r>
              <a:rPr b="1" lang="en">
                <a:solidFill>
                  <a:schemeClr val="dk1"/>
                </a:solidFill>
                <a:latin typeface="Courier New"/>
                <a:ea typeface="Courier New"/>
                <a:cs typeface="Courier New"/>
                <a:sym typeface="Courier New"/>
              </a:rPr>
              <a:t>custom module script)</a:t>
            </a:r>
            <a:r>
              <a:rPr b="1" lang="en" sz="1400">
                <a:solidFill>
                  <a:schemeClr val="dk1"/>
                </a:solidFill>
                <a:latin typeface="Courier New"/>
                <a:ea typeface="Courier New"/>
                <a:cs typeface="Courier New"/>
                <a:sym typeface="Courier New"/>
              </a:rPr>
              <a:t>:</a:t>
            </a:r>
            <a:endParaRPr/>
          </a:p>
          <a:p>
            <a:pPr indent="0" lvl="0" marL="0" marR="0" rtl="0" algn="l">
              <a:spcBef>
                <a:spcPts val="600"/>
              </a:spcBef>
              <a:spcAft>
                <a:spcPts val="0"/>
              </a:spcAft>
              <a:buClr>
                <a:srgbClr val="000000"/>
              </a:buClr>
              <a:buSzPts val="962"/>
              <a:buFont typeface="Arial"/>
              <a:buNone/>
            </a:pPr>
            <a:r>
              <a:rPr i="1" lang="en" sz="1050">
                <a:solidFill>
                  <a:srgbClr val="76923C"/>
                </a:solidFill>
                <a:latin typeface="Courier New"/>
                <a:ea typeface="Courier New"/>
                <a:cs typeface="Courier New"/>
                <a:sym typeface="Courier New"/>
              </a:rPr>
              <a:t># Count (potentially overlapping) instances of a subsequence in a string</a:t>
            </a:r>
            <a:endParaRPr/>
          </a:p>
          <a:p>
            <a:pPr indent="0" lvl="0" marL="0" marR="0" rtl="0" algn="l">
              <a:spcBef>
                <a:spcPts val="600"/>
              </a:spcBef>
              <a:spcAft>
                <a:spcPts val="0"/>
              </a:spcAft>
              <a:buClr>
                <a:srgbClr val="000000"/>
              </a:buClr>
              <a:buSzPts val="962"/>
              <a:buFont typeface="Arial"/>
              <a:buNone/>
            </a:pPr>
            <a:r>
              <a:rPr lang="en" sz="1050">
                <a:solidFill>
                  <a:srgbClr val="0070C0"/>
                </a:solidFill>
                <a:latin typeface="Courier New"/>
                <a:ea typeface="Courier New"/>
                <a:cs typeface="Courier New"/>
                <a:sym typeface="Courier New"/>
              </a:rPr>
              <a:t>def</a:t>
            </a:r>
            <a:r>
              <a:rPr lang="en" sz="1050">
                <a:solidFill>
                  <a:schemeClr val="dk1"/>
                </a:solidFill>
                <a:latin typeface="Courier New"/>
                <a:ea typeface="Courier New"/>
                <a:cs typeface="Courier New"/>
                <a:sym typeface="Courier New"/>
              </a:rPr>
              <a:t> </a:t>
            </a:r>
            <a:r>
              <a:rPr lang="en" sz="1050">
                <a:solidFill>
                  <a:srgbClr val="FF0066"/>
                </a:solidFill>
                <a:latin typeface="Courier New"/>
                <a:ea typeface="Courier New"/>
                <a:cs typeface="Courier New"/>
                <a:sym typeface="Courier New"/>
              </a:rPr>
              <a:t>count_occurrences</a:t>
            </a:r>
            <a:r>
              <a:rPr lang="en" sz="1050">
                <a:solidFill>
                  <a:schemeClr val="dk1"/>
                </a:solidFill>
                <a:latin typeface="Courier New"/>
                <a:ea typeface="Courier New"/>
                <a:cs typeface="Courier New"/>
                <a:sym typeface="Courier New"/>
              </a:rPr>
              <a:t>(seq, subseq):</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seq = seq.upper()</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subseq = subseq.upper()</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count = 0</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0</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done = </a:t>
            </a:r>
            <a:r>
              <a:rPr lang="en" sz="1050">
                <a:solidFill>
                  <a:srgbClr val="0070C0"/>
                </a:solidFill>
                <a:latin typeface="Courier New"/>
                <a:ea typeface="Courier New"/>
                <a:cs typeface="Courier New"/>
                <a:sym typeface="Courier New"/>
              </a:rPr>
              <a:t>False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while</a:t>
            </a: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not</a:t>
            </a:r>
            <a:r>
              <a:rPr lang="en" sz="1050">
                <a:solidFill>
                  <a:schemeClr val="dk1"/>
                </a:solidFill>
                <a:latin typeface="Courier New"/>
                <a:ea typeface="Courier New"/>
                <a:cs typeface="Courier New"/>
                <a:sym typeface="Courier New"/>
              </a:rPr>
              <a:t> done: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seq.find(subseq, index)</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if</a:t>
            </a:r>
            <a:r>
              <a:rPr lang="en" sz="1050">
                <a:solidFill>
                  <a:schemeClr val="dk1"/>
                </a:solidFill>
                <a:latin typeface="Courier New"/>
                <a:ea typeface="Courier New"/>
                <a:cs typeface="Courier New"/>
                <a:sym typeface="Courier New"/>
              </a:rPr>
              <a:t> (index == -1):</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done = </a:t>
            </a:r>
            <a:r>
              <a:rPr lang="en" sz="1050">
                <a:solidFill>
                  <a:srgbClr val="0070C0"/>
                </a:solidFill>
                <a:latin typeface="Courier New"/>
                <a:ea typeface="Courier New"/>
                <a:cs typeface="Courier New"/>
                <a:sym typeface="Courier New"/>
              </a:rPr>
              <a:t>True</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else:</a:t>
            </a:r>
            <a:r>
              <a:rPr lang="en" sz="1050">
                <a:solidFill>
                  <a:schemeClr val="dk1"/>
                </a:solidFill>
                <a:latin typeface="Courier New"/>
                <a:ea typeface="Courier New"/>
                <a:cs typeface="Courier New"/>
                <a:sym typeface="Courier New"/>
              </a:rPr>
              <a:t>  </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count += 1</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index += 1 </a:t>
            </a:r>
            <a:endParaRPr/>
          </a:p>
          <a:p>
            <a:pPr indent="0" lvl="0" marL="0" marR="0" rtl="0" algn="l">
              <a:spcBef>
                <a:spcPts val="600"/>
              </a:spcBef>
              <a:spcAft>
                <a:spcPts val="0"/>
              </a:spcAft>
              <a:buClr>
                <a:srgbClr val="000000"/>
              </a:buClr>
              <a:buSzPts val="962"/>
              <a:buFont typeface="Arial"/>
              <a:buNone/>
            </a:pPr>
            <a:r>
              <a:rPr lang="en" sz="1050">
                <a:solidFill>
                  <a:schemeClr val="dk1"/>
                </a:solidFill>
                <a:latin typeface="Courier New"/>
                <a:ea typeface="Courier New"/>
                <a:cs typeface="Courier New"/>
                <a:sym typeface="Courier New"/>
              </a:rPr>
              <a:t>	</a:t>
            </a:r>
            <a:r>
              <a:rPr lang="en" sz="1050">
                <a:solidFill>
                  <a:srgbClr val="0070C0"/>
                </a:solidFill>
                <a:latin typeface="Courier New"/>
                <a:ea typeface="Courier New"/>
                <a:cs typeface="Courier New"/>
                <a:sym typeface="Courier New"/>
              </a:rPr>
              <a:t>return</a:t>
            </a:r>
            <a:r>
              <a:rPr lang="en" sz="1050">
                <a:solidFill>
                  <a:schemeClr val="dk1"/>
                </a:solidFill>
                <a:latin typeface="Courier New"/>
                <a:ea typeface="Courier New"/>
                <a:cs typeface="Courier New"/>
                <a:sym typeface="Courier New"/>
              </a:rPr>
              <a:t> count</a:t>
            </a:r>
            <a:endParaRPr/>
          </a:p>
        </p:txBody>
      </p:sp>
      <p:sp>
        <p:nvSpPr>
          <p:cNvPr id="970" name="Google Shape;970;p133"/>
          <p:cNvSpPr txBox="1"/>
          <p:nvPr/>
        </p:nvSpPr>
        <p:spPr>
          <a:xfrm>
            <a:off x="4498225" y="1366950"/>
            <a:ext cx="4439100" cy="20787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Clr>
                <a:srgbClr val="0070C0"/>
              </a:buClr>
              <a:buSzPts val="1100"/>
              <a:buFont typeface="Courier New"/>
              <a:buNone/>
            </a:pPr>
            <a:r>
              <a:rPr lang="en" sz="1100">
                <a:solidFill>
                  <a:srgbClr val="0070C0"/>
                </a:solidFill>
                <a:latin typeface="Courier New"/>
                <a:ea typeface="Courier New"/>
                <a:cs typeface="Courier New"/>
                <a:sym typeface="Courier New"/>
              </a:rPr>
              <a:t>import</a:t>
            </a:r>
            <a:r>
              <a:rPr lang="en" sz="1100">
                <a:solidFill>
                  <a:srgbClr val="FF0000"/>
                </a:solidFill>
                <a:latin typeface="Courier New"/>
                <a:ea typeface="Courier New"/>
                <a:cs typeface="Courier New"/>
                <a:sym typeface="Courier New"/>
              </a:rPr>
              <a:t> sys</a:t>
            </a:r>
            <a:endParaRPr sz="1100">
              <a:solidFill>
                <a:srgbClr val="FF0000"/>
              </a:solidFill>
              <a:latin typeface="Courier New"/>
              <a:ea typeface="Courier New"/>
              <a:cs typeface="Courier New"/>
              <a:sym typeface="Courier New"/>
            </a:endParaRPr>
          </a:p>
          <a:p>
            <a:pPr indent="0" lvl="0" marL="0" rtl="0" algn="l">
              <a:spcBef>
                <a:spcPts val="600"/>
              </a:spcBef>
              <a:spcAft>
                <a:spcPts val="0"/>
              </a:spcAft>
              <a:buClr>
                <a:srgbClr val="0070C0"/>
              </a:buClr>
              <a:buSzPts val="1100"/>
              <a:buFont typeface="Courier New"/>
              <a:buNone/>
            </a:pPr>
            <a:r>
              <a:rPr lang="en" sz="1100">
                <a:latin typeface="Courier New"/>
                <a:ea typeface="Courier New"/>
                <a:cs typeface="Courier New"/>
                <a:sym typeface="Courier New"/>
              </a:rPr>
              <a:t>sys.path.append(</a:t>
            </a:r>
            <a:r>
              <a:rPr lang="en" sz="1100">
                <a:latin typeface="Courier New"/>
                <a:ea typeface="Courier New"/>
                <a:cs typeface="Courier New"/>
                <a:sym typeface="Courier New"/>
              </a:rPr>
              <a:t>"../scripts"</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marR="0" rtl="0" algn="l">
              <a:spcBef>
                <a:spcPts val="600"/>
              </a:spcBef>
              <a:spcAft>
                <a:spcPts val="0"/>
              </a:spcAft>
              <a:buClr>
                <a:srgbClr val="0070C0"/>
              </a:buClr>
              <a:buSzPts val="1100"/>
              <a:buFont typeface="Courier New"/>
              <a:buNone/>
            </a:pPr>
            <a:r>
              <a:rPr lang="en" sz="1100">
                <a:solidFill>
                  <a:srgbClr val="0070C0"/>
                </a:solidFill>
                <a:latin typeface="Courier New"/>
                <a:ea typeface="Courier New"/>
                <a:cs typeface="Courier New"/>
                <a:sym typeface="Courier New"/>
              </a:rPr>
              <a:t>import</a:t>
            </a:r>
            <a:r>
              <a:rPr lang="en" sz="1100">
                <a:solidFill>
                  <a:srgbClr val="FF0000"/>
                </a:solidFill>
                <a:latin typeface="Courier New"/>
                <a:ea typeface="Courier New"/>
                <a:cs typeface="Courier New"/>
                <a:sym typeface="Courier New"/>
              </a:rPr>
              <a:t> useful_fns</a:t>
            </a:r>
            <a:endParaRPr/>
          </a:p>
          <a:p>
            <a:pPr indent="0" lvl="0" marL="0" marR="0" rtl="0" algn="l">
              <a:spcBef>
                <a:spcPts val="0"/>
              </a:spcBef>
              <a:spcAft>
                <a:spcPts val="0"/>
              </a:spcAft>
              <a:buNone/>
            </a:pPr>
            <a:r>
              <a:t/>
            </a:r>
            <a:endParaRPr sz="1100">
              <a:solidFill>
                <a:srgbClr val="0000FF"/>
              </a:solidFill>
              <a:latin typeface="Courier New"/>
              <a:ea typeface="Courier New"/>
              <a:cs typeface="Courier New"/>
              <a:sym typeface="Courier New"/>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seq = raw_input("Full sequence: ")</a:t>
            </a:r>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subseq = raw_input("Subseq to search for: ")</a:t>
            </a:r>
            <a:endParaRPr/>
          </a:p>
          <a:p>
            <a:pPr indent="0" lvl="0" marL="0" marR="0" rtl="0" algn="l">
              <a:spcBef>
                <a:spcPts val="600"/>
              </a:spcBef>
              <a:spcAft>
                <a:spcPts val="0"/>
              </a:spcAft>
              <a:buClr>
                <a:srgbClr val="000000"/>
              </a:buClr>
              <a:buSzPts val="1008"/>
              <a:buFont typeface="Arial"/>
              <a:buNone/>
            </a:pPr>
            <a:r>
              <a:rPr lang="en" sz="1100">
                <a:solidFill>
                  <a:schemeClr val="dk1"/>
                </a:solidFill>
                <a:latin typeface="Courier New"/>
                <a:ea typeface="Courier New"/>
                <a:cs typeface="Courier New"/>
                <a:sym typeface="Courier New"/>
              </a:rPr>
              <a:t>result = </a:t>
            </a:r>
            <a:r>
              <a:rPr lang="en" sz="1100">
                <a:solidFill>
                  <a:srgbClr val="FF0000"/>
                </a:solidFill>
                <a:latin typeface="Courier New"/>
                <a:ea typeface="Courier New"/>
                <a:cs typeface="Courier New"/>
                <a:sym typeface="Courier New"/>
              </a:rPr>
              <a:t>useful_fns</a:t>
            </a:r>
            <a:r>
              <a:rPr lang="en" sz="1100">
                <a:solidFill>
                  <a:schemeClr val="dk1"/>
                </a:solidFill>
                <a:latin typeface="Courier New"/>
                <a:ea typeface="Courier New"/>
                <a:cs typeface="Courier New"/>
                <a:sym typeface="Courier New"/>
              </a:rPr>
              <a:t>.</a:t>
            </a:r>
            <a:r>
              <a:rPr lang="en" sz="1100">
                <a:solidFill>
                  <a:srgbClr val="FF0066"/>
                </a:solidFill>
                <a:latin typeface="Courier New"/>
                <a:ea typeface="Courier New"/>
                <a:cs typeface="Courier New"/>
                <a:sym typeface="Courier New"/>
              </a:rPr>
              <a:t>count_occurrences</a:t>
            </a:r>
            <a:r>
              <a:rPr lang="en" sz="1100">
                <a:solidFill>
                  <a:schemeClr val="dk1"/>
                </a:solidFill>
                <a:latin typeface="Courier New"/>
                <a:ea typeface="Courier New"/>
                <a:cs typeface="Courier New"/>
                <a:sym typeface="Courier New"/>
              </a:rPr>
              <a:t>(seq, subseq)</a:t>
            </a:r>
            <a:endParaRPr/>
          </a:p>
          <a:p>
            <a:pPr indent="0" lvl="0" marL="0" marR="0" rtl="0" algn="l">
              <a:spcBef>
                <a:spcPts val="600"/>
              </a:spcBef>
              <a:spcAft>
                <a:spcPts val="0"/>
              </a:spcAft>
              <a:buClr>
                <a:srgbClr val="000000"/>
              </a:buClr>
              <a:buSzPts val="1008"/>
              <a:buFont typeface="Arial"/>
              <a:buNone/>
            </a:pPr>
            <a:r>
              <a:rPr lang="en" sz="1100">
                <a:solidFill>
                  <a:srgbClr val="0070C0"/>
                </a:solidFill>
                <a:latin typeface="Courier New"/>
                <a:ea typeface="Courier New"/>
                <a:cs typeface="Courier New"/>
                <a:sym typeface="Courier New"/>
              </a:rPr>
              <a:t>print</a:t>
            </a:r>
            <a:r>
              <a:rPr lang="en" sz="1100">
                <a:solidFill>
                  <a:schemeClr val="dk1"/>
                </a:solidFill>
                <a:latin typeface="Courier New"/>
                <a:ea typeface="Courier New"/>
                <a:cs typeface="Courier New"/>
                <a:sym typeface="Courier New"/>
              </a:rPr>
              <a:t> ("The subseq occurs", result, "times")</a:t>
            </a:r>
            <a:endParaRPr sz="1100">
              <a:solidFill>
                <a:schemeClr val="dk1"/>
              </a:solidFill>
              <a:latin typeface="Courier New"/>
              <a:ea typeface="Courier New"/>
              <a:cs typeface="Courier New"/>
              <a:sym typeface="Courier New"/>
            </a:endParaRPr>
          </a:p>
          <a:p>
            <a:pPr indent="0" lvl="0" marL="0" marR="0" rtl="0" algn="l">
              <a:spcBef>
                <a:spcPts val="600"/>
              </a:spcBef>
              <a:spcAft>
                <a:spcPts val="0"/>
              </a:spcAft>
              <a:buClr>
                <a:srgbClr val="000000"/>
              </a:buClr>
              <a:buSzPts val="1008"/>
              <a:buFont typeface="Arial"/>
              <a:buNone/>
            </a:pPr>
            <a:r>
              <a:t/>
            </a:r>
            <a:endParaRPr sz="1100">
              <a:solidFill>
                <a:schemeClr val="dk1"/>
              </a:solidFill>
              <a:latin typeface="Courier New"/>
              <a:ea typeface="Courier New"/>
              <a:cs typeface="Courier New"/>
              <a:sym typeface="Courier New"/>
            </a:endParaRPr>
          </a:p>
        </p:txBody>
      </p:sp>
      <p:sp>
        <p:nvSpPr>
          <p:cNvPr id="971" name="Google Shape;971;p133"/>
          <p:cNvSpPr txBox="1"/>
          <p:nvPr/>
        </p:nvSpPr>
        <p:spPr>
          <a:xfrm>
            <a:off x="4498224" y="3389488"/>
            <a:ext cx="4330500" cy="1449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rPr lang="en" sz="1800">
                <a:solidFill>
                  <a:schemeClr val="dk1"/>
                </a:solidFill>
                <a:latin typeface="Calibri"/>
                <a:ea typeface="Calibri"/>
                <a:cs typeface="Calibri"/>
                <a:sym typeface="Calibri"/>
              </a:rPr>
              <a:t>Result:</a:t>
            </a:r>
            <a:endParaRPr/>
          </a:p>
          <a:p>
            <a:pPr indent="0" lvl="0" marL="0" marR="0" rtl="0" algn="l">
              <a:spcBef>
                <a:spcPts val="600"/>
              </a:spcBef>
              <a:spcAft>
                <a:spcPts val="0"/>
              </a:spcAft>
              <a:buClr>
                <a:schemeClr val="dk1"/>
              </a:buClr>
              <a:buSzPts val="1200"/>
              <a:buFont typeface="Courier New"/>
              <a:buNone/>
            </a:pPr>
            <a:r>
              <a:rPr lang="en" sz="1200">
                <a:solidFill>
                  <a:schemeClr val="dk1"/>
                </a:solidFill>
                <a:latin typeface="Courier New"/>
                <a:ea typeface="Courier New"/>
                <a:cs typeface="Courier New"/>
                <a:sym typeface="Courier New"/>
              </a:rPr>
              <a:t>&gt; python test.py</a:t>
            </a:r>
            <a:endParaRPr/>
          </a:p>
          <a:p>
            <a:pPr indent="0" lvl="0" marL="0" marR="0" rtl="0" algn="l">
              <a:spcBef>
                <a:spcPts val="600"/>
              </a:spcBef>
              <a:spcAft>
                <a:spcPts val="0"/>
              </a:spcAft>
              <a:buClr>
                <a:srgbClr val="000000"/>
              </a:buClr>
              <a:buSzPts val="1100"/>
              <a:buFont typeface="Arial"/>
              <a:buNone/>
            </a:pPr>
            <a:r>
              <a:rPr lang="en" sz="1200">
                <a:solidFill>
                  <a:schemeClr val="dk1"/>
                </a:solidFill>
                <a:latin typeface="Courier New"/>
                <a:ea typeface="Courier New"/>
                <a:cs typeface="Courier New"/>
                <a:sym typeface="Courier New"/>
              </a:rPr>
              <a:t>Full sequence: CGCACGCACGCGC</a:t>
            </a:r>
            <a:endParaRPr/>
          </a:p>
          <a:p>
            <a:pPr indent="0" lvl="0" marL="0" marR="0" rtl="0" algn="l">
              <a:spcBef>
                <a:spcPts val="600"/>
              </a:spcBef>
              <a:spcAft>
                <a:spcPts val="0"/>
              </a:spcAft>
              <a:buClr>
                <a:srgbClr val="000000"/>
              </a:buClr>
              <a:buSzPts val="1100"/>
              <a:buFont typeface="Arial"/>
              <a:buNone/>
            </a:pPr>
            <a:r>
              <a:rPr lang="en" sz="1200">
                <a:solidFill>
                  <a:schemeClr val="dk1"/>
                </a:solidFill>
                <a:latin typeface="Courier New"/>
                <a:ea typeface="Courier New"/>
                <a:cs typeface="Courier New"/>
                <a:sym typeface="Courier New"/>
              </a:rPr>
              <a:t>Subseq to search for: CGC</a:t>
            </a:r>
            <a:endParaRPr/>
          </a:p>
          <a:p>
            <a:pPr indent="0" lvl="0" marL="0" marR="0" rtl="0" algn="l">
              <a:spcBef>
                <a:spcPts val="600"/>
              </a:spcBef>
              <a:spcAft>
                <a:spcPts val="0"/>
              </a:spcAft>
              <a:buClr>
                <a:srgbClr val="000000"/>
              </a:buClr>
              <a:buSzPts val="1100"/>
              <a:buFont typeface="Arial"/>
              <a:buNone/>
            </a:pPr>
            <a:r>
              <a:rPr lang="en" sz="1200">
                <a:solidFill>
                  <a:schemeClr val="dk1"/>
                </a:solidFill>
                <a:latin typeface="Courier New"/>
                <a:ea typeface="Courier New"/>
                <a:cs typeface="Courier New"/>
                <a:sym typeface="Courier New"/>
              </a:rPr>
              <a:t>The subseq occurs 4 times</a:t>
            </a:r>
            <a:endParaRPr/>
          </a:p>
        </p:txBody>
      </p:sp>
      <p:sp>
        <p:nvSpPr>
          <p:cNvPr id="972" name="Google Shape;972;p133"/>
          <p:cNvSpPr/>
          <p:nvPr/>
        </p:nvSpPr>
        <p:spPr>
          <a:xfrm>
            <a:off x="66475" y="1302725"/>
            <a:ext cx="4023900" cy="373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3"/>
          <p:cNvSpPr txBox="1"/>
          <p:nvPr/>
        </p:nvSpPr>
        <p:spPr>
          <a:xfrm>
            <a:off x="4443925" y="1032150"/>
            <a:ext cx="30000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ourier New"/>
                <a:ea typeface="Courier New"/>
                <a:cs typeface="Courier New"/>
                <a:sym typeface="Courier New"/>
              </a:rPr>
              <a:t>Test.py (main code):</a:t>
            </a:r>
            <a:endParaRPr/>
          </a:p>
        </p:txBody>
      </p:sp>
      <p:cxnSp>
        <p:nvCxnSpPr>
          <p:cNvPr id="974" name="Google Shape;974;p133"/>
          <p:cNvCxnSpPr/>
          <p:nvPr/>
        </p:nvCxnSpPr>
        <p:spPr>
          <a:xfrm flipH="1">
            <a:off x="7119875" y="1595275"/>
            <a:ext cx="777600" cy="308400"/>
          </a:xfrm>
          <a:prstGeom prst="straightConnector1">
            <a:avLst/>
          </a:prstGeom>
          <a:noFill/>
          <a:ln cap="flat" cmpd="sng" w="28575">
            <a:solidFill>
              <a:schemeClr val="dk2"/>
            </a:solidFill>
            <a:prstDash val="solid"/>
            <a:round/>
            <a:headEnd len="med" w="med" type="none"/>
            <a:tailEnd len="med" w="med" type="triangle"/>
          </a:ln>
        </p:spPr>
      </p:cxnSp>
      <p:sp>
        <p:nvSpPr>
          <p:cNvPr id="975" name="Google Shape;975;p133"/>
          <p:cNvSpPr txBox="1"/>
          <p:nvPr/>
        </p:nvSpPr>
        <p:spPr>
          <a:xfrm>
            <a:off x="7280725" y="737850"/>
            <a:ext cx="1710600" cy="8574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Tells python to look for custom module in this directory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71"/>
          <p:cNvSpPr txBox="1"/>
          <p:nvPr>
            <p:ph type="title"/>
          </p:nvPr>
        </p:nvSpPr>
        <p:spPr>
          <a:xfrm>
            <a:off x="628650" y="2738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Previously on Python Bootcamp</a:t>
            </a:r>
            <a:endParaRPr/>
          </a:p>
        </p:txBody>
      </p:sp>
      <p:sp>
        <p:nvSpPr>
          <p:cNvPr id="420" name="Google Shape;420;p71"/>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342900" lvl="0" marL="457200" rtl="0" algn="l">
              <a:spcBef>
                <a:spcPts val="750"/>
              </a:spcBef>
              <a:spcAft>
                <a:spcPts val="0"/>
              </a:spcAft>
              <a:buSzPts val="1800"/>
              <a:buChar char="•"/>
            </a:pPr>
            <a:r>
              <a:rPr lang="en"/>
              <a:t>Dictionaries and writing files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9" name="Shape 979"/>
        <p:cNvGrpSpPr/>
        <p:nvPr/>
      </p:nvGrpSpPr>
      <p:grpSpPr>
        <a:xfrm>
          <a:off x="0" y="0"/>
          <a:ext cx="0" cy="0"/>
          <a:chOff x="0" y="0"/>
          <a:chExt cx="0" cy="0"/>
        </a:xfrm>
      </p:grpSpPr>
      <p:sp>
        <p:nvSpPr>
          <p:cNvPr id="980" name="Google Shape;980;p13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stdout and stderr</a:t>
            </a:r>
            <a:endParaRPr/>
          </a:p>
        </p:txBody>
      </p:sp>
      <p:sp>
        <p:nvSpPr>
          <p:cNvPr id="981" name="Google Shape;981;p134"/>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Every command can send </a:t>
            </a:r>
            <a:r>
              <a:rPr lang="en"/>
              <a:t>its</a:t>
            </a:r>
            <a:r>
              <a:rPr lang="en"/>
              <a:t> output to one of two places:</a:t>
            </a:r>
            <a:endParaRPr/>
          </a:p>
          <a:p>
            <a:pPr indent="-342900" lvl="0" marL="457200" rtl="0" algn="l">
              <a:spcBef>
                <a:spcPts val="360"/>
              </a:spcBef>
              <a:spcAft>
                <a:spcPts val="0"/>
              </a:spcAft>
              <a:buSzPts val="1800"/>
              <a:buChar char="•"/>
            </a:pPr>
            <a:r>
              <a:rPr lang="en"/>
              <a:t>stdout - output messages (this is where the `print` statement is sent)</a:t>
            </a:r>
            <a:endParaRPr/>
          </a:p>
          <a:p>
            <a:pPr indent="-342900" lvl="0" marL="457200" rtl="0" algn="l">
              <a:spcBef>
                <a:spcPts val="0"/>
              </a:spcBef>
              <a:spcAft>
                <a:spcPts val="0"/>
              </a:spcAft>
              <a:buSzPts val="1800"/>
              <a:buChar char="•"/>
            </a:pPr>
            <a:r>
              <a:rPr lang="en"/>
              <a:t>stderr - error messages </a:t>
            </a:r>
            <a:endParaRPr/>
          </a:p>
          <a:p>
            <a:pPr indent="0" lvl="0" marL="0" rtl="0" algn="l">
              <a:spcBef>
                <a:spcPts val="360"/>
              </a:spcBef>
              <a:spcAft>
                <a:spcPts val="0"/>
              </a:spcAft>
              <a:buNone/>
            </a:pPr>
            <a:r>
              <a:rPr lang="en"/>
              <a:t>Both are printed to your console unless directed elsewhere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5" name="Shape 985"/>
        <p:cNvGrpSpPr/>
        <p:nvPr/>
      </p:nvGrpSpPr>
      <p:grpSpPr>
        <a:xfrm>
          <a:off x="0" y="0"/>
          <a:ext cx="0" cy="0"/>
          <a:chOff x="0" y="0"/>
          <a:chExt cx="0" cy="0"/>
        </a:xfrm>
      </p:grpSpPr>
      <p:sp>
        <p:nvSpPr>
          <p:cNvPr id="986" name="Google Shape;986;p135"/>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t>Example: </a:t>
            </a:r>
            <a:r>
              <a:rPr lang="en" sz="3000">
                <a:latin typeface="Courier New"/>
                <a:ea typeface="Courier New"/>
                <a:cs typeface="Courier New"/>
                <a:sym typeface="Courier New"/>
              </a:rPr>
              <a:t>stdPrints</a:t>
            </a:r>
            <a:r>
              <a:rPr lang="en" sz="3000">
                <a:latin typeface="Courier New"/>
                <a:ea typeface="Courier New"/>
                <a:cs typeface="Courier New"/>
                <a:sym typeface="Courier New"/>
              </a:rPr>
              <a:t>.py</a:t>
            </a:r>
            <a:endParaRPr sz="3000"/>
          </a:p>
        </p:txBody>
      </p:sp>
      <p:sp>
        <p:nvSpPr>
          <p:cNvPr id="987" name="Google Shape;987;p135"/>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stdPrints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988" name="Google Shape;988;p135"/>
          <p:cNvSpPr txBox="1"/>
          <p:nvPr/>
        </p:nvSpPr>
        <p:spPr>
          <a:xfrm>
            <a:off x="279700" y="489250"/>
            <a:ext cx="83157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989" name="Google Shape;989;p135"/>
          <p:cNvSpPr txBox="1"/>
          <p:nvPr>
            <p:ph idx="1" type="body"/>
          </p:nvPr>
        </p:nvSpPr>
        <p:spPr>
          <a:xfrm>
            <a:off x="150625" y="1234275"/>
            <a:ext cx="5121000" cy="3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parser.add_argument("-s", "--set_this",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action="store_true", help="please set")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solidFill>
                  <a:srgbClr val="000000"/>
                </a:solidFill>
                <a:latin typeface="Courier New"/>
                <a:ea typeface="Courier New"/>
                <a:cs typeface="Courier New"/>
                <a:sym typeface="Courier New"/>
              </a:rPr>
              <a:t>sys.stdout.write(</a:t>
            </a:r>
            <a:r>
              <a:rPr lang="en" sz="1400">
                <a:solidFill>
                  <a:srgbClr val="FF0000"/>
                </a:solidFill>
                <a:latin typeface="Courier New"/>
                <a:ea typeface="Courier New"/>
                <a:cs typeface="Courier New"/>
                <a:sym typeface="Courier New"/>
              </a:rPr>
              <a:t>"You set it!\n"</a:t>
            </a: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a:t>
            </a:r>
            <a:r>
              <a:rPr lang="en" sz="1400">
                <a:solidFill>
                  <a:srgbClr val="000000"/>
                </a:solidFill>
                <a:latin typeface="Courier New"/>
                <a:ea typeface="Courier New"/>
                <a:cs typeface="Courier New"/>
                <a:sym typeface="Courier New"/>
              </a:rPr>
              <a:t>sys.stderr.write</a:t>
            </a:r>
            <a:r>
              <a:rPr lang="en" sz="1400">
                <a:latin typeface="Courier New"/>
                <a:ea typeface="Courier New"/>
                <a:cs typeface="Courier New"/>
                <a:sym typeface="Courier New"/>
              </a:rPr>
              <a:t>(</a:t>
            </a:r>
            <a:r>
              <a:rPr lang="en" sz="1400">
                <a:solidFill>
                  <a:srgbClr val="FF0000"/>
                </a:solidFill>
                <a:latin typeface="Courier New"/>
                <a:ea typeface="Courier New"/>
                <a:cs typeface="Courier New"/>
                <a:sym typeface="Courier New"/>
              </a:rPr>
              <a:t>"You did not set it.\n"</a:t>
            </a:r>
            <a:r>
              <a:rPr lang="en" sz="1400">
                <a:latin typeface="Courier New"/>
                <a:ea typeface="Courier New"/>
                <a:cs typeface="Courier New"/>
                <a:sym typeface="Courier New"/>
              </a:rPr>
              <a:t>)</a:t>
            </a:r>
            <a:endParaRPr sz="1400">
              <a:solidFill>
                <a:srgbClr val="FF000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sys.stderr.write(</a:t>
            </a:r>
            <a:r>
              <a:rPr lang="en" sz="1400">
                <a:solidFill>
                  <a:srgbClr val="FF0000"/>
                </a:solidFill>
                <a:latin typeface="Courier New"/>
                <a:ea typeface="Courier New"/>
                <a:cs typeface="Courier New"/>
                <a:sym typeface="Courier New"/>
              </a:rPr>
              <a:t>"Done!\n"</a:t>
            </a:r>
            <a:r>
              <a:rPr lang="en" sz="1400">
                <a:latin typeface="Courier New"/>
                <a:ea typeface="Courier New"/>
                <a:cs typeface="Courier New"/>
                <a:sym typeface="Courier New"/>
              </a:rPr>
              <a:t>) </a:t>
            </a:r>
            <a:endParaRPr sz="1400">
              <a:solidFill>
                <a:srgbClr val="0070C0"/>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3" name="Shape 993"/>
        <p:cNvGrpSpPr/>
        <p:nvPr/>
      </p:nvGrpSpPr>
      <p:grpSpPr>
        <a:xfrm>
          <a:off x="0" y="0"/>
          <a:ext cx="0" cy="0"/>
          <a:chOff x="0" y="0"/>
          <a:chExt cx="0" cy="0"/>
        </a:xfrm>
      </p:grpSpPr>
      <p:sp>
        <p:nvSpPr>
          <p:cNvPr id="994" name="Google Shape;994;p136"/>
          <p:cNvSpPr/>
          <p:nvPr/>
        </p:nvSpPr>
        <p:spPr>
          <a:xfrm>
            <a:off x="5970575" y="2121850"/>
            <a:ext cx="3078000" cy="168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6"/>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t>Example: </a:t>
            </a:r>
            <a:r>
              <a:rPr lang="en" sz="3000">
                <a:latin typeface="Courier New"/>
                <a:ea typeface="Courier New"/>
                <a:cs typeface="Courier New"/>
                <a:sym typeface="Courier New"/>
              </a:rPr>
              <a:t>stdPrints.py</a:t>
            </a:r>
            <a:endParaRPr sz="3000"/>
          </a:p>
        </p:txBody>
      </p:sp>
      <p:sp>
        <p:nvSpPr>
          <p:cNvPr id="996" name="Google Shape;996;p136"/>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stdPrints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997" name="Google Shape;997;p136"/>
          <p:cNvSpPr txBox="1"/>
          <p:nvPr/>
        </p:nvSpPr>
        <p:spPr>
          <a:xfrm>
            <a:off x="279700" y="489250"/>
            <a:ext cx="83157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cxnSp>
        <p:nvCxnSpPr>
          <p:cNvPr id="998" name="Google Shape;998;p136"/>
          <p:cNvCxnSpPr/>
          <p:nvPr/>
        </p:nvCxnSpPr>
        <p:spPr>
          <a:xfrm flipH="1">
            <a:off x="4156775" y="2987325"/>
            <a:ext cx="1813800" cy="547800"/>
          </a:xfrm>
          <a:prstGeom prst="straightConnector1">
            <a:avLst/>
          </a:prstGeom>
          <a:noFill/>
          <a:ln cap="flat" cmpd="sng" w="28575">
            <a:solidFill>
              <a:schemeClr val="dk2"/>
            </a:solidFill>
            <a:prstDash val="solid"/>
            <a:round/>
            <a:headEnd len="med" w="med" type="none"/>
            <a:tailEnd len="med" w="med" type="triangle"/>
          </a:ln>
        </p:spPr>
      </p:cxnSp>
      <p:cxnSp>
        <p:nvCxnSpPr>
          <p:cNvPr id="999" name="Google Shape;999;p136"/>
          <p:cNvCxnSpPr/>
          <p:nvPr/>
        </p:nvCxnSpPr>
        <p:spPr>
          <a:xfrm flipH="1">
            <a:off x="4743575" y="3006225"/>
            <a:ext cx="1227000" cy="1172400"/>
          </a:xfrm>
          <a:prstGeom prst="straightConnector1">
            <a:avLst/>
          </a:prstGeom>
          <a:noFill/>
          <a:ln cap="flat" cmpd="sng" w="28575">
            <a:solidFill>
              <a:schemeClr val="dk2"/>
            </a:solidFill>
            <a:prstDash val="solid"/>
            <a:round/>
            <a:headEnd len="med" w="med" type="none"/>
            <a:tailEnd len="med" w="med" type="triangle"/>
          </a:ln>
        </p:spPr>
      </p:cxnSp>
      <p:sp>
        <p:nvSpPr>
          <p:cNvPr id="1000" name="Google Shape;1000;p136"/>
          <p:cNvSpPr txBox="1"/>
          <p:nvPr/>
        </p:nvSpPr>
        <p:spPr>
          <a:xfrm>
            <a:off x="6002725" y="2023800"/>
            <a:ext cx="3078000" cy="18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Calibri"/>
                <a:ea typeface="Calibri"/>
                <a:cs typeface="Calibri"/>
                <a:sym typeface="Calibri"/>
              </a:rPr>
              <a:t>These functions do not automatically print a new line at the end of the string so we must use “\n” to make a new line.</a:t>
            </a:r>
            <a:endParaRPr sz="2200">
              <a:latin typeface="Calibri"/>
              <a:ea typeface="Calibri"/>
              <a:cs typeface="Calibri"/>
              <a:sym typeface="Calibri"/>
            </a:endParaRPr>
          </a:p>
        </p:txBody>
      </p:sp>
      <p:sp>
        <p:nvSpPr>
          <p:cNvPr id="1001" name="Google Shape;1001;p136"/>
          <p:cNvSpPr txBox="1"/>
          <p:nvPr>
            <p:ph idx="1" type="body"/>
          </p:nvPr>
        </p:nvSpPr>
        <p:spPr>
          <a:xfrm>
            <a:off x="150625" y="1234275"/>
            <a:ext cx="5121000" cy="3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parser.add_argument("-s", "--set_this",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action="store_true", help="please set")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solidFill>
                  <a:srgbClr val="000000"/>
                </a:solidFill>
                <a:latin typeface="Courier New"/>
                <a:ea typeface="Courier New"/>
                <a:cs typeface="Courier New"/>
                <a:sym typeface="Courier New"/>
              </a:rPr>
              <a:t>sys.stdout.write(</a:t>
            </a:r>
            <a:r>
              <a:rPr lang="en" sz="1400">
                <a:solidFill>
                  <a:srgbClr val="FF0000"/>
                </a:solidFill>
                <a:latin typeface="Courier New"/>
                <a:ea typeface="Courier New"/>
                <a:cs typeface="Courier New"/>
                <a:sym typeface="Courier New"/>
              </a:rPr>
              <a:t>"You set it!\n"</a:t>
            </a: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a:t>
            </a:r>
            <a:r>
              <a:rPr lang="en" sz="1400">
                <a:solidFill>
                  <a:srgbClr val="000000"/>
                </a:solidFill>
                <a:latin typeface="Courier New"/>
                <a:ea typeface="Courier New"/>
                <a:cs typeface="Courier New"/>
                <a:sym typeface="Courier New"/>
              </a:rPr>
              <a:t>sys.stderr.write</a:t>
            </a:r>
            <a:r>
              <a:rPr lang="en" sz="1400">
                <a:latin typeface="Courier New"/>
                <a:ea typeface="Courier New"/>
                <a:cs typeface="Courier New"/>
                <a:sym typeface="Courier New"/>
              </a:rPr>
              <a:t>(</a:t>
            </a:r>
            <a:r>
              <a:rPr lang="en" sz="1400">
                <a:solidFill>
                  <a:srgbClr val="FF0000"/>
                </a:solidFill>
                <a:latin typeface="Courier New"/>
                <a:ea typeface="Courier New"/>
                <a:cs typeface="Courier New"/>
                <a:sym typeface="Courier New"/>
              </a:rPr>
              <a:t>"You did not set it.\n"</a:t>
            </a:r>
            <a:r>
              <a:rPr lang="en" sz="1400">
                <a:latin typeface="Courier New"/>
                <a:ea typeface="Courier New"/>
                <a:cs typeface="Courier New"/>
                <a:sym typeface="Courier New"/>
              </a:rPr>
              <a:t>)</a:t>
            </a:r>
            <a:endParaRPr sz="1400">
              <a:solidFill>
                <a:srgbClr val="FF000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sys.stderr.write(</a:t>
            </a:r>
            <a:r>
              <a:rPr lang="en" sz="1400">
                <a:solidFill>
                  <a:srgbClr val="FF0000"/>
                </a:solidFill>
                <a:latin typeface="Courier New"/>
                <a:ea typeface="Courier New"/>
                <a:cs typeface="Courier New"/>
                <a:sym typeface="Courier New"/>
              </a:rPr>
              <a:t>"Done!\n"</a:t>
            </a:r>
            <a:r>
              <a:rPr lang="en" sz="1400">
                <a:latin typeface="Courier New"/>
                <a:ea typeface="Courier New"/>
                <a:cs typeface="Courier New"/>
                <a:sym typeface="Courier New"/>
              </a:rPr>
              <a:t>) </a:t>
            </a:r>
            <a:endParaRPr sz="1400">
              <a:solidFill>
                <a:srgbClr val="0070C0"/>
              </a:solidFill>
              <a:latin typeface="Courier New"/>
              <a:ea typeface="Courier New"/>
              <a:cs typeface="Courier New"/>
              <a:sym typeface="Courier New"/>
            </a:endParaRPr>
          </a:p>
        </p:txBody>
      </p:sp>
      <p:cxnSp>
        <p:nvCxnSpPr>
          <p:cNvPr id="1002" name="Google Shape;1002;p136"/>
          <p:cNvCxnSpPr>
            <a:stCxn id="994" idx="1"/>
          </p:cNvCxnSpPr>
          <p:nvPr/>
        </p:nvCxnSpPr>
        <p:spPr>
          <a:xfrm flipH="1">
            <a:off x="5015075" y="2966200"/>
            <a:ext cx="955500" cy="1475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6" name="Shape 1006"/>
        <p:cNvGrpSpPr/>
        <p:nvPr/>
      </p:nvGrpSpPr>
      <p:grpSpPr>
        <a:xfrm>
          <a:off x="0" y="0"/>
          <a:ext cx="0" cy="0"/>
          <a:chOff x="0" y="0"/>
          <a:chExt cx="0" cy="0"/>
        </a:xfrm>
      </p:grpSpPr>
      <p:sp>
        <p:nvSpPr>
          <p:cNvPr id="1007" name="Google Shape;1007;p137"/>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happens when we run this command?</a:t>
            </a:r>
            <a:endParaRPr sz="3000">
              <a:solidFill>
                <a:srgbClr val="FF0000"/>
              </a:solidFill>
            </a:endParaRPr>
          </a:p>
        </p:txBody>
      </p:sp>
      <p:sp>
        <p:nvSpPr>
          <p:cNvPr id="1008" name="Google Shape;1008;p137"/>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stdPrints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1009" name="Google Shape;1009;p137"/>
          <p:cNvSpPr txBox="1"/>
          <p:nvPr/>
        </p:nvSpPr>
        <p:spPr>
          <a:xfrm>
            <a:off x="5580200" y="1464600"/>
            <a:ext cx="34692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urier New"/>
                <a:ea typeface="Courier New"/>
                <a:cs typeface="Courier New"/>
                <a:sym typeface="Courier New"/>
              </a:rPr>
              <a:t>&gt; python stdPrints.py -s</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FFFFFF"/>
                </a:solidFill>
                <a:latin typeface="Courier New"/>
                <a:ea typeface="Courier New"/>
                <a:cs typeface="Courier New"/>
                <a:sym typeface="Courier New"/>
              </a:rPr>
              <a:t>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endParaRPr>
          </a:p>
        </p:txBody>
      </p:sp>
      <p:sp>
        <p:nvSpPr>
          <p:cNvPr id="1010" name="Google Shape;1010;p137"/>
          <p:cNvSpPr txBox="1"/>
          <p:nvPr/>
        </p:nvSpPr>
        <p:spPr>
          <a:xfrm>
            <a:off x="5271625" y="999375"/>
            <a:ext cx="3973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
        <p:nvSpPr>
          <p:cNvPr id="1011" name="Google Shape;1011;p137"/>
          <p:cNvSpPr txBox="1"/>
          <p:nvPr>
            <p:ph idx="1" type="body"/>
          </p:nvPr>
        </p:nvSpPr>
        <p:spPr>
          <a:xfrm>
            <a:off x="150625" y="1234275"/>
            <a:ext cx="5121000" cy="3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parser.add_argument("-s", "--set_this",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action="store_true", help="please set")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solidFill>
                  <a:srgbClr val="000000"/>
                </a:solidFill>
                <a:latin typeface="Courier New"/>
                <a:ea typeface="Courier New"/>
                <a:cs typeface="Courier New"/>
                <a:sym typeface="Courier New"/>
              </a:rPr>
              <a:t>sys.stdout.write(</a:t>
            </a:r>
            <a:r>
              <a:rPr lang="en" sz="1400">
                <a:solidFill>
                  <a:srgbClr val="FF0000"/>
                </a:solidFill>
                <a:latin typeface="Courier New"/>
                <a:ea typeface="Courier New"/>
                <a:cs typeface="Courier New"/>
                <a:sym typeface="Courier New"/>
              </a:rPr>
              <a:t>"You set it!\n"</a:t>
            </a: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a:t>
            </a:r>
            <a:r>
              <a:rPr lang="en" sz="1400">
                <a:solidFill>
                  <a:srgbClr val="000000"/>
                </a:solidFill>
                <a:latin typeface="Courier New"/>
                <a:ea typeface="Courier New"/>
                <a:cs typeface="Courier New"/>
                <a:sym typeface="Courier New"/>
              </a:rPr>
              <a:t>sys.stderr.write</a:t>
            </a:r>
            <a:r>
              <a:rPr lang="en" sz="1400">
                <a:latin typeface="Courier New"/>
                <a:ea typeface="Courier New"/>
                <a:cs typeface="Courier New"/>
                <a:sym typeface="Courier New"/>
              </a:rPr>
              <a:t>(</a:t>
            </a:r>
            <a:r>
              <a:rPr lang="en" sz="1400">
                <a:solidFill>
                  <a:srgbClr val="FF0000"/>
                </a:solidFill>
                <a:latin typeface="Courier New"/>
                <a:ea typeface="Courier New"/>
                <a:cs typeface="Courier New"/>
                <a:sym typeface="Courier New"/>
              </a:rPr>
              <a:t>"You did not set it.\n"</a:t>
            </a:r>
            <a:r>
              <a:rPr lang="en" sz="1400">
                <a:latin typeface="Courier New"/>
                <a:ea typeface="Courier New"/>
                <a:cs typeface="Courier New"/>
                <a:sym typeface="Courier New"/>
              </a:rPr>
              <a:t>)</a:t>
            </a:r>
            <a:endParaRPr sz="1400">
              <a:solidFill>
                <a:srgbClr val="FF000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sys.stderr.write(</a:t>
            </a:r>
            <a:r>
              <a:rPr lang="en" sz="1400">
                <a:solidFill>
                  <a:srgbClr val="FF0000"/>
                </a:solidFill>
                <a:latin typeface="Courier New"/>
                <a:ea typeface="Courier New"/>
                <a:cs typeface="Courier New"/>
                <a:sym typeface="Courier New"/>
              </a:rPr>
              <a:t>"Done!\n"</a:t>
            </a:r>
            <a:r>
              <a:rPr lang="en" sz="1400">
                <a:latin typeface="Courier New"/>
                <a:ea typeface="Courier New"/>
                <a:cs typeface="Courier New"/>
                <a:sym typeface="Courier New"/>
              </a:rPr>
              <a:t>) </a:t>
            </a:r>
            <a:endParaRPr sz="1400">
              <a:solidFill>
                <a:srgbClr val="0070C0"/>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5" name="Shape 1015"/>
        <p:cNvGrpSpPr/>
        <p:nvPr/>
      </p:nvGrpSpPr>
      <p:grpSpPr>
        <a:xfrm>
          <a:off x="0" y="0"/>
          <a:ext cx="0" cy="0"/>
          <a:chOff x="0" y="0"/>
          <a:chExt cx="0" cy="0"/>
        </a:xfrm>
      </p:grpSpPr>
      <p:sp>
        <p:nvSpPr>
          <p:cNvPr id="1016" name="Google Shape;1016;p138"/>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happens when we run this command?</a:t>
            </a:r>
            <a:endParaRPr sz="3000">
              <a:solidFill>
                <a:srgbClr val="FF0000"/>
              </a:solidFill>
            </a:endParaRPr>
          </a:p>
          <a:p>
            <a:pPr indent="0" lvl="0" marL="0" rtl="0" algn="ctr">
              <a:spcBef>
                <a:spcPts val="0"/>
              </a:spcBef>
              <a:spcAft>
                <a:spcPts val="0"/>
              </a:spcAft>
              <a:buClr>
                <a:schemeClr val="dk1"/>
              </a:buClr>
              <a:buSzPts val="4400"/>
              <a:buFont typeface="Calibri"/>
              <a:buNone/>
            </a:pPr>
            <a:r>
              <a:t/>
            </a:r>
            <a:endParaRPr sz="3000"/>
          </a:p>
        </p:txBody>
      </p:sp>
      <p:sp>
        <p:nvSpPr>
          <p:cNvPr id="1017" name="Google Shape;1017;p138"/>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stdPrints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1018" name="Google Shape;1018;p138"/>
          <p:cNvSpPr txBox="1"/>
          <p:nvPr/>
        </p:nvSpPr>
        <p:spPr>
          <a:xfrm>
            <a:off x="279700" y="489250"/>
            <a:ext cx="83157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1019" name="Google Shape;1019;p138"/>
          <p:cNvSpPr txBox="1"/>
          <p:nvPr/>
        </p:nvSpPr>
        <p:spPr>
          <a:xfrm>
            <a:off x="5580200" y="1464600"/>
            <a:ext cx="34692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urier New"/>
                <a:ea typeface="Courier New"/>
                <a:cs typeface="Courier New"/>
                <a:sym typeface="Courier New"/>
              </a:rPr>
              <a:t>&gt; python stdPrints.py -s</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FFFF00"/>
                </a:solidFill>
                <a:latin typeface="Courier New"/>
                <a:ea typeface="Courier New"/>
                <a:cs typeface="Courier New"/>
                <a:sym typeface="Courier New"/>
              </a:rPr>
              <a:t>You set it!</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FFFF00"/>
                </a:solidFill>
                <a:latin typeface="Courier New"/>
                <a:ea typeface="Courier New"/>
                <a:cs typeface="Courier New"/>
                <a:sym typeface="Courier New"/>
              </a:rPr>
              <a:t>Done!</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FFFFFF"/>
                </a:solidFill>
                <a:latin typeface="Courier New"/>
                <a:ea typeface="Courier New"/>
                <a:cs typeface="Courier New"/>
                <a:sym typeface="Courier New"/>
              </a:rPr>
              <a:t>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endParaRPr>
          </a:p>
        </p:txBody>
      </p:sp>
      <p:sp>
        <p:nvSpPr>
          <p:cNvPr id="1020" name="Google Shape;1020;p138"/>
          <p:cNvSpPr txBox="1"/>
          <p:nvPr/>
        </p:nvSpPr>
        <p:spPr>
          <a:xfrm>
            <a:off x="5271625" y="999375"/>
            <a:ext cx="3973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
        <p:nvSpPr>
          <p:cNvPr id="1021" name="Google Shape;1021;p138"/>
          <p:cNvSpPr txBox="1"/>
          <p:nvPr>
            <p:ph idx="1" type="body"/>
          </p:nvPr>
        </p:nvSpPr>
        <p:spPr>
          <a:xfrm>
            <a:off x="150625" y="1234275"/>
            <a:ext cx="5121000" cy="3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parser.add_argument("-s", "--set_this",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action="store_true", help="please set")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solidFill>
                  <a:srgbClr val="000000"/>
                </a:solidFill>
                <a:latin typeface="Courier New"/>
                <a:ea typeface="Courier New"/>
                <a:cs typeface="Courier New"/>
                <a:sym typeface="Courier New"/>
              </a:rPr>
              <a:t>sys.stdout.write(</a:t>
            </a:r>
            <a:r>
              <a:rPr lang="en" sz="1400">
                <a:solidFill>
                  <a:srgbClr val="FF0000"/>
                </a:solidFill>
                <a:latin typeface="Courier New"/>
                <a:ea typeface="Courier New"/>
                <a:cs typeface="Courier New"/>
                <a:sym typeface="Courier New"/>
              </a:rPr>
              <a:t>"You set it!\n"</a:t>
            </a: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a:t>
            </a:r>
            <a:r>
              <a:rPr lang="en" sz="1400">
                <a:solidFill>
                  <a:srgbClr val="000000"/>
                </a:solidFill>
                <a:latin typeface="Courier New"/>
                <a:ea typeface="Courier New"/>
                <a:cs typeface="Courier New"/>
                <a:sym typeface="Courier New"/>
              </a:rPr>
              <a:t>sys.stderr.write</a:t>
            </a:r>
            <a:r>
              <a:rPr lang="en" sz="1400">
                <a:latin typeface="Courier New"/>
                <a:ea typeface="Courier New"/>
                <a:cs typeface="Courier New"/>
                <a:sym typeface="Courier New"/>
              </a:rPr>
              <a:t>(</a:t>
            </a:r>
            <a:r>
              <a:rPr lang="en" sz="1400">
                <a:solidFill>
                  <a:srgbClr val="FF0000"/>
                </a:solidFill>
                <a:latin typeface="Courier New"/>
                <a:ea typeface="Courier New"/>
                <a:cs typeface="Courier New"/>
                <a:sym typeface="Courier New"/>
              </a:rPr>
              <a:t>"You did not set it.\n"</a:t>
            </a:r>
            <a:r>
              <a:rPr lang="en" sz="1400">
                <a:latin typeface="Courier New"/>
                <a:ea typeface="Courier New"/>
                <a:cs typeface="Courier New"/>
                <a:sym typeface="Courier New"/>
              </a:rPr>
              <a:t>)</a:t>
            </a:r>
            <a:endParaRPr sz="1400">
              <a:solidFill>
                <a:srgbClr val="FF000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sys.stderr.write(</a:t>
            </a:r>
            <a:r>
              <a:rPr lang="en" sz="1400">
                <a:solidFill>
                  <a:srgbClr val="FF0000"/>
                </a:solidFill>
                <a:latin typeface="Courier New"/>
                <a:ea typeface="Courier New"/>
                <a:cs typeface="Courier New"/>
                <a:sym typeface="Courier New"/>
              </a:rPr>
              <a:t>"Done!\n"</a:t>
            </a:r>
            <a:r>
              <a:rPr lang="en" sz="1400">
                <a:latin typeface="Courier New"/>
                <a:ea typeface="Courier New"/>
                <a:cs typeface="Courier New"/>
                <a:sym typeface="Courier New"/>
              </a:rPr>
              <a:t>) </a:t>
            </a:r>
            <a:endParaRPr sz="1400">
              <a:solidFill>
                <a:srgbClr val="0070C0"/>
              </a:solidFill>
              <a:latin typeface="Courier New"/>
              <a:ea typeface="Courier New"/>
              <a:cs typeface="Courier New"/>
              <a:sym typeface="Courier New"/>
            </a:endParaRPr>
          </a:p>
        </p:txBody>
      </p:sp>
      <p:sp>
        <p:nvSpPr>
          <p:cNvPr id="1022" name="Google Shape;1022;p138"/>
          <p:cNvSpPr txBox="1"/>
          <p:nvPr/>
        </p:nvSpPr>
        <p:spPr>
          <a:xfrm>
            <a:off x="5502500" y="3258075"/>
            <a:ext cx="3469200" cy="15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*Unless standard output and/or standard error are redirected. They print to the screen.</a:t>
            </a:r>
            <a:endParaRPr b="1" sz="2400">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6" name="Shape 1026"/>
        <p:cNvGrpSpPr/>
        <p:nvPr/>
      </p:nvGrpSpPr>
      <p:grpSpPr>
        <a:xfrm>
          <a:off x="0" y="0"/>
          <a:ext cx="0" cy="0"/>
          <a:chOff x="0" y="0"/>
          <a:chExt cx="0" cy="0"/>
        </a:xfrm>
      </p:grpSpPr>
      <p:sp>
        <p:nvSpPr>
          <p:cNvPr id="1027" name="Google Shape;1027;p139"/>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happens when we run this command?</a:t>
            </a:r>
            <a:endParaRPr sz="3000">
              <a:solidFill>
                <a:srgbClr val="FF0000"/>
              </a:solidFill>
            </a:endParaRPr>
          </a:p>
          <a:p>
            <a:pPr indent="0" lvl="0" marL="0" rtl="0" algn="l">
              <a:spcBef>
                <a:spcPts val="0"/>
              </a:spcBef>
              <a:spcAft>
                <a:spcPts val="0"/>
              </a:spcAft>
              <a:buClr>
                <a:schemeClr val="dk1"/>
              </a:buClr>
              <a:buSzPts val="4400"/>
              <a:buFont typeface="Calibri"/>
              <a:buNone/>
            </a:pPr>
            <a:r>
              <a:t/>
            </a:r>
            <a:endParaRPr sz="3000"/>
          </a:p>
        </p:txBody>
      </p:sp>
      <p:sp>
        <p:nvSpPr>
          <p:cNvPr id="1028" name="Google Shape;1028;p139"/>
          <p:cNvSpPr txBox="1"/>
          <p:nvPr>
            <p:ph idx="1" type="body"/>
          </p:nvPr>
        </p:nvSpPr>
        <p:spPr>
          <a:xfrm>
            <a:off x="150625" y="1234275"/>
            <a:ext cx="5121000" cy="3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parser.add_argument("-s", "--set_this",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action="store_true", help="please set")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solidFill>
                  <a:srgbClr val="000000"/>
                </a:solidFill>
                <a:latin typeface="Courier New"/>
                <a:ea typeface="Courier New"/>
                <a:cs typeface="Courier New"/>
                <a:sym typeface="Courier New"/>
              </a:rPr>
              <a:t>sys.stdout.write(</a:t>
            </a:r>
            <a:r>
              <a:rPr lang="en" sz="1400">
                <a:solidFill>
                  <a:srgbClr val="FF0000"/>
                </a:solidFill>
                <a:latin typeface="Courier New"/>
                <a:ea typeface="Courier New"/>
                <a:cs typeface="Courier New"/>
                <a:sym typeface="Courier New"/>
              </a:rPr>
              <a:t>"You set it!\n"</a:t>
            </a: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a:t>
            </a:r>
            <a:r>
              <a:rPr lang="en" sz="1400">
                <a:solidFill>
                  <a:srgbClr val="000000"/>
                </a:solidFill>
                <a:latin typeface="Courier New"/>
                <a:ea typeface="Courier New"/>
                <a:cs typeface="Courier New"/>
                <a:sym typeface="Courier New"/>
              </a:rPr>
              <a:t>sys.stderr.write</a:t>
            </a:r>
            <a:r>
              <a:rPr lang="en" sz="1400">
                <a:latin typeface="Courier New"/>
                <a:ea typeface="Courier New"/>
                <a:cs typeface="Courier New"/>
                <a:sym typeface="Courier New"/>
              </a:rPr>
              <a:t>(</a:t>
            </a:r>
            <a:r>
              <a:rPr lang="en" sz="1400">
                <a:solidFill>
                  <a:srgbClr val="FF0000"/>
                </a:solidFill>
                <a:latin typeface="Courier New"/>
                <a:ea typeface="Courier New"/>
                <a:cs typeface="Courier New"/>
                <a:sym typeface="Courier New"/>
              </a:rPr>
              <a:t>"You did not set it.\n"</a:t>
            </a:r>
            <a:r>
              <a:rPr lang="en" sz="1400">
                <a:latin typeface="Courier New"/>
                <a:ea typeface="Courier New"/>
                <a:cs typeface="Courier New"/>
                <a:sym typeface="Courier New"/>
              </a:rPr>
              <a:t>)</a:t>
            </a:r>
            <a:endParaRPr sz="1400">
              <a:solidFill>
                <a:srgbClr val="FF000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sys.stderr.write(</a:t>
            </a:r>
            <a:r>
              <a:rPr lang="en" sz="1400">
                <a:solidFill>
                  <a:srgbClr val="FF0000"/>
                </a:solidFill>
                <a:latin typeface="Courier New"/>
                <a:ea typeface="Courier New"/>
                <a:cs typeface="Courier New"/>
                <a:sym typeface="Courier New"/>
              </a:rPr>
              <a:t>"Done!\n"</a:t>
            </a:r>
            <a:r>
              <a:rPr lang="en" sz="1400">
                <a:latin typeface="Courier New"/>
                <a:ea typeface="Courier New"/>
                <a:cs typeface="Courier New"/>
                <a:sym typeface="Courier New"/>
              </a:rPr>
              <a:t>)</a:t>
            </a:r>
            <a:r>
              <a:rPr lang="en" sz="1400">
                <a:latin typeface="Courier New"/>
                <a:ea typeface="Courier New"/>
                <a:cs typeface="Courier New"/>
                <a:sym typeface="Courier New"/>
              </a:rPr>
              <a:t> </a:t>
            </a:r>
            <a:endParaRPr sz="1400">
              <a:solidFill>
                <a:srgbClr val="0070C0"/>
              </a:solidFill>
              <a:latin typeface="Courier New"/>
              <a:ea typeface="Courier New"/>
              <a:cs typeface="Courier New"/>
              <a:sym typeface="Courier New"/>
            </a:endParaRPr>
          </a:p>
        </p:txBody>
      </p:sp>
      <p:sp>
        <p:nvSpPr>
          <p:cNvPr id="1029" name="Google Shape;1029;p139"/>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stdPrints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1030" name="Google Shape;1030;p139"/>
          <p:cNvSpPr txBox="1"/>
          <p:nvPr/>
        </p:nvSpPr>
        <p:spPr>
          <a:xfrm>
            <a:off x="5580200" y="1464600"/>
            <a:ext cx="34692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urier New"/>
                <a:ea typeface="Courier New"/>
                <a:cs typeface="Courier New"/>
                <a:sym typeface="Courier New"/>
              </a:rPr>
              <a:t>&gt; python stdPrints.py</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FFFF00"/>
                </a:solidFill>
                <a:latin typeface="Courier New"/>
                <a:ea typeface="Courier New"/>
                <a:cs typeface="Courier New"/>
                <a:sym typeface="Courier New"/>
              </a:rPr>
              <a:t>You did not set it.</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FFFF00"/>
                </a:solidFill>
                <a:latin typeface="Courier New"/>
                <a:ea typeface="Courier New"/>
                <a:cs typeface="Courier New"/>
                <a:sym typeface="Courier New"/>
              </a:rPr>
              <a:t>Done!</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FFFFFF"/>
                </a:solidFill>
                <a:latin typeface="Courier New"/>
                <a:ea typeface="Courier New"/>
                <a:cs typeface="Courier New"/>
                <a:sym typeface="Courier New"/>
              </a:rPr>
              <a:t>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endParaRPr>
          </a:p>
        </p:txBody>
      </p:sp>
      <p:sp>
        <p:nvSpPr>
          <p:cNvPr id="1031" name="Google Shape;1031;p139"/>
          <p:cNvSpPr txBox="1"/>
          <p:nvPr/>
        </p:nvSpPr>
        <p:spPr>
          <a:xfrm>
            <a:off x="5271625" y="999375"/>
            <a:ext cx="3973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5" name="Shape 1035"/>
        <p:cNvGrpSpPr/>
        <p:nvPr/>
      </p:nvGrpSpPr>
      <p:grpSpPr>
        <a:xfrm>
          <a:off x="0" y="0"/>
          <a:ext cx="0" cy="0"/>
          <a:chOff x="0" y="0"/>
          <a:chExt cx="0" cy="0"/>
        </a:xfrm>
      </p:grpSpPr>
      <p:sp>
        <p:nvSpPr>
          <p:cNvPr id="1036" name="Google Shape;1036;p140"/>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happens when we run this command?</a:t>
            </a:r>
            <a:endParaRPr sz="3000"/>
          </a:p>
        </p:txBody>
      </p:sp>
      <p:sp>
        <p:nvSpPr>
          <p:cNvPr id="1037" name="Google Shape;1037;p140"/>
          <p:cNvSpPr txBox="1"/>
          <p:nvPr>
            <p:ph idx="1" type="body"/>
          </p:nvPr>
        </p:nvSpPr>
        <p:spPr>
          <a:xfrm>
            <a:off x="150625" y="1234275"/>
            <a:ext cx="5121000" cy="3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parser.add_argument("-s", "--set_this",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action="store_true", help="please set")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solidFill>
                  <a:srgbClr val="000000"/>
                </a:solidFill>
                <a:latin typeface="Courier New"/>
                <a:ea typeface="Courier New"/>
                <a:cs typeface="Courier New"/>
                <a:sym typeface="Courier New"/>
              </a:rPr>
              <a:t>sys.stdout.write(</a:t>
            </a:r>
            <a:r>
              <a:rPr lang="en" sz="1400">
                <a:solidFill>
                  <a:srgbClr val="FF0000"/>
                </a:solidFill>
                <a:latin typeface="Courier New"/>
                <a:ea typeface="Courier New"/>
                <a:cs typeface="Courier New"/>
                <a:sym typeface="Courier New"/>
              </a:rPr>
              <a:t>"You set it!\n"</a:t>
            </a: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a:t>
            </a:r>
            <a:r>
              <a:rPr lang="en" sz="1400">
                <a:solidFill>
                  <a:srgbClr val="000000"/>
                </a:solidFill>
                <a:latin typeface="Courier New"/>
                <a:ea typeface="Courier New"/>
                <a:cs typeface="Courier New"/>
                <a:sym typeface="Courier New"/>
              </a:rPr>
              <a:t>sys.stderr.write</a:t>
            </a:r>
            <a:r>
              <a:rPr lang="en" sz="1400">
                <a:latin typeface="Courier New"/>
                <a:ea typeface="Courier New"/>
                <a:cs typeface="Courier New"/>
                <a:sym typeface="Courier New"/>
              </a:rPr>
              <a:t>(</a:t>
            </a:r>
            <a:r>
              <a:rPr lang="en" sz="1400">
                <a:solidFill>
                  <a:srgbClr val="FF0000"/>
                </a:solidFill>
                <a:latin typeface="Courier New"/>
                <a:ea typeface="Courier New"/>
                <a:cs typeface="Courier New"/>
                <a:sym typeface="Courier New"/>
              </a:rPr>
              <a:t>"You did not set it.\n"</a:t>
            </a:r>
            <a:r>
              <a:rPr lang="en" sz="1400">
                <a:latin typeface="Courier New"/>
                <a:ea typeface="Courier New"/>
                <a:cs typeface="Courier New"/>
                <a:sym typeface="Courier New"/>
              </a:rPr>
              <a:t>)</a:t>
            </a:r>
            <a:endParaRPr sz="1400">
              <a:solidFill>
                <a:srgbClr val="FF000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sys.stderr.write(</a:t>
            </a:r>
            <a:r>
              <a:rPr lang="en" sz="1400">
                <a:solidFill>
                  <a:srgbClr val="FF0000"/>
                </a:solidFill>
                <a:latin typeface="Courier New"/>
                <a:ea typeface="Courier New"/>
                <a:cs typeface="Courier New"/>
                <a:sym typeface="Courier New"/>
              </a:rPr>
              <a:t>"Done!\n"</a:t>
            </a:r>
            <a:r>
              <a:rPr lang="en" sz="1400">
                <a:latin typeface="Courier New"/>
                <a:ea typeface="Courier New"/>
                <a:cs typeface="Courier New"/>
                <a:sym typeface="Courier New"/>
              </a:rPr>
              <a:t>) </a:t>
            </a:r>
            <a:endParaRPr sz="1400">
              <a:solidFill>
                <a:srgbClr val="0070C0"/>
              </a:solidFill>
              <a:latin typeface="Courier New"/>
              <a:ea typeface="Courier New"/>
              <a:cs typeface="Courier New"/>
              <a:sym typeface="Courier New"/>
            </a:endParaRPr>
          </a:p>
        </p:txBody>
      </p:sp>
      <p:sp>
        <p:nvSpPr>
          <p:cNvPr id="1038" name="Google Shape;1038;p140"/>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stdPrints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1039" name="Google Shape;1039;p140"/>
          <p:cNvSpPr txBox="1"/>
          <p:nvPr/>
        </p:nvSpPr>
        <p:spPr>
          <a:xfrm>
            <a:off x="5580200" y="1464600"/>
            <a:ext cx="3469200" cy="7092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urier New"/>
                <a:ea typeface="Courier New"/>
                <a:cs typeface="Courier New"/>
                <a:sym typeface="Courier New"/>
              </a:rPr>
              <a:t>&gt; python stdPrints.py -s &gt; stdout.txt 2&gt; stderr.txt</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FFFFFF"/>
                </a:solidFill>
                <a:latin typeface="Courier New"/>
                <a:ea typeface="Courier New"/>
                <a:cs typeface="Courier New"/>
                <a:sym typeface="Courier New"/>
              </a:rPr>
              <a:t>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endParaRPr>
          </a:p>
        </p:txBody>
      </p:sp>
      <p:sp>
        <p:nvSpPr>
          <p:cNvPr id="1040" name="Google Shape;1040;p140"/>
          <p:cNvSpPr txBox="1"/>
          <p:nvPr/>
        </p:nvSpPr>
        <p:spPr>
          <a:xfrm>
            <a:off x="5271625" y="999375"/>
            <a:ext cx="3973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4" name="Shape 1044"/>
        <p:cNvGrpSpPr/>
        <p:nvPr/>
      </p:nvGrpSpPr>
      <p:grpSpPr>
        <a:xfrm>
          <a:off x="0" y="0"/>
          <a:ext cx="0" cy="0"/>
          <a:chOff x="0" y="0"/>
          <a:chExt cx="0" cy="0"/>
        </a:xfrm>
      </p:grpSpPr>
      <p:sp>
        <p:nvSpPr>
          <p:cNvPr id="1045" name="Google Shape;1045;p141"/>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happens when we run this command?</a:t>
            </a:r>
            <a:endParaRPr sz="3000"/>
          </a:p>
          <a:p>
            <a:pPr indent="0" lvl="0" marL="0" rtl="0" algn="ctr">
              <a:spcBef>
                <a:spcPts val="0"/>
              </a:spcBef>
              <a:spcAft>
                <a:spcPts val="0"/>
              </a:spcAft>
              <a:buClr>
                <a:schemeClr val="dk1"/>
              </a:buClr>
              <a:buSzPts val="4400"/>
              <a:buFont typeface="Calibri"/>
              <a:buNone/>
            </a:pPr>
            <a:r>
              <a:t/>
            </a:r>
            <a:endParaRPr sz="3000"/>
          </a:p>
        </p:txBody>
      </p:sp>
      <p:sp>
        <p:nvSpPr>
          <p:cNvPr id="1046" name="Google Shape;1046;p141"/>
          <p:cNvSpPr txBox="1"/>
          <p:nvPr>
            <p:ph idx="1" type="body"/>
          </p:nvPr>
        </p:nvSpPr>
        <p:spPr>
          <a:xfrm>
            <a:off x="150625" y="1234275"/>
            <a:ext cx="5121000" cy="3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parser.add_argument("-s", "--set_this",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latin typeface="Courier New"/>
                <a:ea typeface="Courier New"/>
                <a:cs typeface="Courier New"/>
                <a:sym typeface="Courier New"/>
              </a:rPr>
              <a:t>action="store_true", help="please set")</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args.set_this:</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solidFill>
                  <a:srgbClr val="000000"/>
                </a:solidFill>
                <a:latin typeface="Courier New"/>
                <a:ea typeface="Courier New"/>
                <a:cs typeface="Courier New"/>
                <a:sym typeface="Courier New"/>
              </a:rPr>
              <a:t>sys.stdout.write(</a:t>
            </a:r>
            <a:r>
              <a:rPr lang="en" sz="1400">
                <a:solidFill>
                  <a:srgbClr val="FF0000"/>
                </a:solidFill>
                <a:latin typeface="Courier New"/>
                <a:ea typeface="Courier New"/>
                <a:cs typeface="Courier New"/>
                <a:sym typeface="Courier New"/>
              </a:rPr>
              <a:t>"You set it!\n"</a:t>
            </a: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a:t>
            </a:r>
            <a:r>
              <a:rPr lang="en" sz="1400">
                <a:solidFill>
                  <a:srgbClr val="000000"/>
                </a:solidFill>
                <a:latin typeface="Courier New"/>
                <a:ea typeface="Courier New"/>
                <a:cs typeface="Courier New"/>
                <a:sym typeface="Courier New"/>
              </a:rPr>
              <a:t>sys.stderr.write</a:t>
            </a:r>
            <a:r>
              <a:rPr lang="en" sz="1400">
                <a:latin typeface="Courier New"/>
                <a:ea typeface="Courier New"/>
                <a:cs typeface="Courier New"/>
                <a:sym typeface="Courier New"/>
              </a:rPr>
              <a:t>(</a:t>
            </a:r>
            <a:r>
              <a:rPr lang="en" sz="1400">
                <a:solidFill>
                  <a:srgbClr val="FF0000"/>
                </a:solidFill>
                <a:latin typeface="Courier New"/>
                <a:ea typeface="Courier New"/>
                <a:cs typeface="Courier New"/>
                <a:sym typeface="Courier New"/>
              </a:rPr>
              <a:t>"You did not set it.\n"</a:t>
            </a:r>
            <a:r>
              <a:rPr lang="en" sz="1400">
                <a:latin typeface="Courier New"/>
                <a:ea typeface="Courier New"/>
                <a:cs typeface="Courier New"/>
                <a:sym typeface="Courier New"/>
              </a:rPr>
              <a:t>)</a:t>
            </a:r>
            <a:endParaRPr sz="1400">
              <a:solidFill>
                <a:srgbClr val="FF000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sys.stderr.write(</a:t>
            </a:r>
            <a:r>
              <a:rPr lang="en" sz="1400">
                <a:solidFill>
                  <a:srgbClr val="FF0000"/>
                </a:solidFill>
                <a:latin typeface="Courier New"/>
                <a:ea typeface="Courier New"/>
                <a:cs typeface="Courier New"/>
                <a:sym typeface="Courier New"/>
              </a:rPr>
              <a:t>"Done!\n"</a:t>
            </a:r>
            <a:r>
              <a:rPr lang="en" sz="1400">
                <a:latin typeface="Courier New"/>
                <a:ea typeface="Courier New"/>
                <a:cs typeface="Courier New"/>
                <a:sym typeface="Courier New"/>
              </a:rPr>
              <a:t>) </a:t>
            </a:r>
            <a:endParaRPr sz="1400">
              <a:solidFill>
                <a:srgbClr val="0070C0"/>
              </a:solidFill>
              <a:latin typeface="Courier New"/>
              <a:ea typeface="Courier New"/>
              <a:cs typeface="Courier New"/>
              <a:sym typeface="Courier New"/>
            </a:endParaRPr>
          </a:p>
        </p:txBody>
      </p:sp>
      <p:sp>
        <p:nvSpPr>
          <p:cNvPr id="1047" name="Google Shape;1047;p141"/>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stdPrints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1048" name="Google Shape;1048;p141"/>
          <p:cNvSpPr txBox="1"/>
          <p:nvPr/>
        </p:nvSpPr>
        <p:spPr>
          <a:xfrm>
            <a:off x="5580200" y="1464600"/>
            <a:ext cx="3469200" cy="7092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urier New"/>
                <a:ea typeface="Courier New"/>
                <a:cs typeface="Courier New"/>
                <a:sym typeface="Courier New"/>
              </a:rPr>
              <a:t>&gt; python stdPrints.py -s &gt; stdout.txt 2&gt; stderr.txt</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FFFFFF"/>
                </a:solidFill>
                <a:latin typeface="Courier New"/>
                <a:ea typeface="Courier New"/>
                <a:cs typeface="Courier New"/>
                <a:sym typeface="Courier New"/>
              </a:rPr>
              <a:t> </a:t>
            </a:r>
            <a:endParaRPr sz="16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FFFFFF"/>
              </a:solidFill>
            </a:endParaRPr>
          </a:p>
        </p:txBody>
      </p:sp>
      <p:sp>
        <p:nvSpPr>
          <p:cNvPr id="1049" name="Google Shape;1049;p141"/>
          <p:cNvSpPr txBox="1"/>
          <p:nvPr/>
        </p:nvSpPr>
        <p:spPr>
          <a:xfrm>
            <a:off x="5271625" y="999375"/>
            <a:ext cx="3973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
        <p:nvSpPr>
          <p:cNvPr id="1050" name="Google Shape;1050;p141"/>
          <p:cNvSpPr txBox="1"/>
          <p:nvPr/>
        </p:nvSpPr>
        <p:spPr>
          <a:xfrm>
            <a:off x="5396800" y="3271350"/>
            <a:ext cx="3973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stdout.txt:</a:t>
            </a:r>
            <a:endParaRPr sz="2400">
              <a:latin typeface="Calibri"/>
              <a:ea typeface="Calibri"/>
              <a:cs typeface="Calibri"/>
              <a:sym typeface="Calibri"/>
            </a:endParaRPr>
          </a:p>
        </p:txBody>
      </p:sp>
      <p:sp>
        <p:nvSpPr>
          <p:cNvPr id="1051" name="Google Shape;1051;p141"/>
          <p:cNvSpPr txBox="1"/>
          <p:nvPr/>
        </p:nvSpPr>
        <p:spPr>
          <a:xfrm>
            <a:off x="5523625" y="3795450"/>
            <a:ext cx="3469200" cy="42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You set it!</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t/>
            </a:r>
            <a:endParaRPr sz="1600"/>
          </a:p>
        </p:txBody>
      </p:sp>
      <p:sp>
        <p:nvSpPr>
          <p:cNvPr id="1052" name="Google Shape;1052;p141"/>
          <p:cNvSpPr txBox="1"/>
          <p:nvPr/>
        </p:nvSpPr>
        <p:spPr>
          <a:xfrm>
            <a:off x="5396800" y="4079725"/>
            <a:ext cx="3973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stderr.txt:</a:t>
            </a:r>
            <a:endParaRPr sz="2400">
              <a:latin typeface="Calibri"/>
              <a:ea typeface="Calibri"/>
              <a:cs typeface="Calibri"/>
              <a:sym typeface="Calibri"/>
            </a:endParaRPr>
          </a:p>
        </p:txBody>
      </p:sp>
      <p:sp>
        <p:nvSpPr>
          <p:cNvPr id="1053" name="Google Shape;1053;p141"/>
          <p:cNvSpPr txBox="1"/>
          <p:nvPr/>
        </p:nvSpPr>
        <p:spPr>
          <a:xfrm>
            <a:off x="5523625" y="4603825"/>
            <a:ext cx="3469200" cy="42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Done!</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t/>
            </a:r>
            <a:endParaRPr sz="1600"/>
          </a:p>
        </p:txBody>
      </p:sp>
      <p:sp>
        <p:nvSpPr>
          <p:cNvPr id="1054" name="Google Shape;1054;p141"/>
          <p:cNvSpPr txBox="1"/>
          <p:nvPr/>
        </p:nvSpPr>
        <p:spPr>
          <a:xfrm>
            <a:off x="5396800" y="2083947"/>
            <a:ext cx="3469200" cy="11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Calibri"/>
                <a:ea typeface="Calibri"/>
                <a:cs typeface="Calibri"/>
                <a:sym typeface="Calibri"/>
              </a:rPr>
              <a:t>we redirect standard output and standard error</a:t>
            </a:r>
            <a:endParaRPr b="1" sz="2400">
              <a:solidFill>
                <a:srgbClr val="FF0000"/>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8" name="Shape 1058"/>
        <p:cNvGrpSpPr/>
        <p:nvPr/>
      </p:nvGrpSpPr>
      <p:grpSpPr>
        <a:xfrm>
          <a:off x="0" y="0"/>
          <a:ext cx="0" cy="0"/>
          <a:chOff x="0" y="0"/>
          <a:chExt cx="0" cy="0"/>
        </a:xfrm>
      </p:grpSpPr>
      <p:sp>
        <p:nvSpPr>
          <p:cNvPr id="1059" name="Google Shape;1059;p142"/>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t>Example: </a:t>
            </a:r>
            <a:r>
              <a:rPr lang="en" sz="3000">
                <a:latin typeface="Courier New"/>
                <a:ea typeface="Courier New"/>
                <a:cs typeface="Courier New"/>
                <a:sym typeface="Courier New"/>
              </a:rPr>
              <a:t>addPosNums.py</a:t>
            </a:r>
            <a:endParaRPr sz="3000"/>
          </a:p>
        </p:txBody>
      </p:sp>
      <p:sp>
        <p:nvSpPr>
          <p:cNvPr id="1060" name="Google Shape;1060;p142"/>
          <p:cNvSpPr txBox="1"/>
          <p:nvPr>
            <p:ph idx="1" type="body"/>
          </p:nvPr>
        </p:nvSpPr>
        <p:spPr>
          <a:xfrm>
            <a:off x="150625" y="1234275"/>
            <a:ext cx="5168400" cy="371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Font typeface="Arial"/>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Font typeface="Arial"/>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Font typeface="Arial"/>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parser.add_argument("var1", type=int, help="positive integer")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parser.add_argument("var2", type=int, help="positive integer")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if args.var1 &lt; 0 or args.var2 &lt; 0:</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Font typeface="Arial"/>
              <a:buNone/>
            </a:pPr>
            <a:r>
              <a:rPr lang="en" sz="1400">
                <a:solidFill>
                  <a:srgbClr val="FF0000"/>
                </a:solidFill>
                <a:latin typeface="Courier New"/>
                <a:ea typeface="Courier New"/>
                <a:cs typeface="Courier New"/>
                <a:sym typeface="Courier New"/>
              </a:rPr>
              <a:t>sys.exit("var1 and var2 must be positive")</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print (args.var1 + args.var2)</a:t>
            </a:r>
            <a:endParaRPr sz="1400">
              <a:solidFill>
                <a:srgbClr val="0070C0"/>
              </a:solidFill>
              <a:latin typeface="Courier New"/>
              <a:ea typeface="Courier New"/>
              <a:cs typeface="Courier New"/>
              <a:sym typeface="Courier New"/>
            </a:endParaRPr>
          </a:p>
        </p:txBody>
      </p:sp>
      <p:sp>
        <p:nvSpPr>
          <p:cNvPr id="1061" name="Google Shape;1061;p142"/>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addPosNums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1062" name="Google Shape;1062;p142"/>
          <p:cNvSpPr txBox="1"/>
          <p:nvPr/>
        </p:nvSpPr>
        <p:spPr>
          <a:xfrm>
            <a:off x="279700" y="489250"/>
            <a:ext cx="83157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To gracefully exit when the wrong arguments are provided, you can use sys.exit():</a:t>
            </a:r>
            <a:endParaRPr sz="1800"/>
          </a:p>
        </p:txBody>
      </p:sp>
      <p:sp>
        <p:nvSpPr>
          <p:cNvPr id="1063" name="Google Shape;1063;p142"/>
          <p:cNvSpPr txBox="1"/>
          <p:nvPr/>
        </p:nvSpPr>
        <p:spPr>
          <a:xfrm>
            <a:off x="4954788" y="2013762"/>
            <a:ext cx="4038600" cy="7467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Check that both var1 and var2 are greater than 0</a:t>
            </a:r>
            <a:endParaRPr sz="2400"/>
          </a:p>
        </p:txBody>
      </p:sp>
      <p:cxnSp>
        <p:nvCxnSpPr>
          <p:cNvPr id="1064" name="Google Shape;1064;p142"/>
          <p:cNvCxnSpPr>
            <a:stCxn id="1063" idx="1"/>
          </p:cNvCxnSpPr>
          <p:nvPr/>
        </p:nvCxnSpPr>
        <p:spPr>
          <a:xfrm flipH="1">
            <a:off x="2882388" y="2387112"/>
            <a:ext cx="2072400" cy="1359300"/>
          </a:xfrm>
          <a:prstGeom prst="straightConnector1">
            <a:avLst/>
          </a:prstGeom>
          <a:noFill/>
          <a:ln cap="flat" cmpd="sng" w="9525">
            <a:solidFill>
              <a:schemeClr val="dk2"/>
            </a:solidFill>
            <a:prstDash val="solid"/>
            <a:round/>
            <a:headEnd len="med" w="med" type="none"/>
            <a:tailEnd len="med" w="med" type="triangle"/>
          </a:ln>
        </p:spPr>
      </p:cxnSp>
      <p:sp>
        <p:nvSpPr>
          <p:cNvPr id="1065" name="Google Shape;1065;p142"/>
          <p:cNvSpPr txBox="1"/>
          <p:nvPr/>
        </p:nvSpPr>
        <p:spPr>
          <a:xfrm>
            <a:off x="5459925" y="2872225"/>
            <a:ext cx="3533400" cy="20793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not, use this piece of code to immediately terminate the whole script. Prints string to standard error.</a:t>
            </a:r>
            <a:endParaRPr sz="2400"/>
          </a:p>
        </p:txBody>
      </p:sp>
      <p:cxnSp>
        <p:nvCxnSpPr>
          <p:cNvPr id="1066" name="Google Shape;1066;p142"/>
          <p:cNvCxnSpPr/>
          <p:nvPr/>
        </p:nvCxnSpPr>
        <p:spPr>
          <a:xfrm flipH="1">
            <a:off x="3891050" y="3462575"/>
            <a:ext cx="1591200" cy="67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0" name="Shape 1070"/>
        <p:cNvGrpSpPr/>
        <p:nvPr/>
      </p:nvGrpSpPr>
      <p:grpSpPr>
        <a:xfrm>
          <a:off x="0" y="0"/>
          <a:ext cx="0" cy="0"/>
          <a:chOff x="0" y="0"/>
          <a:chExt cx="0" cy="0"/>
        </a:xfrm>
      </p:grpSpPr>
      <p:sp>
        <p:nvSpPr>
          <p:cNvPr id="1071" name="Google Shape;1071;p143"/>
          <p:cNvSpPr txBox="1"/>
          <p:nvPr>
            <p:ph idx="1" type="body"/>
          </p:nvPr>
        </p:nvSpPr>
        <p:spPr>
          <a:xfrm>
            <a:off x="150625" y="1234275"/>
            <a:ext cx="5168400" cy="371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Font typeface="Arial"/>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Font typeface="Arial"/>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Font typeface="Arial"/>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parser.add_argument("var1", type=int, help="positive integer")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parser.add_argument("var2", type=int, help="positive integer")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if args.var1 &lt; 0 or args.var2 &lt; 0:</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Font typeface="Arial"/>
              <a:buNone/>
            </a:pPr>
            <a:r>
              <a:rPr lang="en" sz="1400">
                <a:solidFill>
                  <a:srgbClr val="FF0000"/>
                </a:solidFill>
                <a:latin typeface="Courier New"/>
                <a:ea typeface="Courier New"/>
                <a:cs typeface="Courier New"/>
                <a:sym typeface="Courier New"/>
              </a:rPr>
              <a:t>sys.exit("var1 and var2 must be positive")</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print (args.var1 + args.var2)</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p:txBody>
      </p:sp>
      <p:sp>
        <p:nvSpPr>
          <p:cNvPr id="1072" name="Google Shape;1072;p143"/>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addPosNums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1073" name="Google Shape;1073;p143"/>
          <p:cNvSpPr txBox="1"/>
          <p:nvPr/>
        </p:nvSpPr>
        <p:spPr>
          <a:xfrm>
            <a:off x="4664075" y="1901175"/>
            <a:ext cx="43077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addPosNums.py 1 2</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1074" name="Google Shape;1074;p143"/>
          <p:cNvSpPr txBox="1"/>
          <p:nvPr/>
        </p:nvSpPr>
        <p:spPr>
          <a:xfrm>
            <a:off x="5882400" y="143595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
        <p:nvSpPr>
          <p:cNvPr id="1075" name="Google Shape;1075;p143"/>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happens when we run this command?</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7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Lab5 Comments</a:t>
            </a:r>
            <a:endParaRPr/>
          </a:p>
        </p:txBody>
      </p:sp>
      <p:sp>
        <p:nvSpPr>
          <p:cNvPr id="427" name="Google Shape;427;p7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Explain why you believe code gives you errors</a:t>
            </a:r>
            <a:endParaRPr/>
          </a:p>
          <a:p>
            <a:pPr indent="-342900" lvl="0" marL="457200" rtl="0" algn="l">
              <a:spcBef>
                <a:spcPts val="0"/>
              </a:spcBef>
              <a:spcAft>
                <a:spcPts val="0"/>
              </a:spcAft>
              <a:buSzPts val="1800"/>
              <a:buChar char="•"/>
            </a:pPr>
            <a:r>
              <a:rPr lang="en"/>
              <a:t>The best way to test your code is by creating “pseudo-data”</a:t>
            </a:r>
            <a:endParaRPr/>
          </a:p>
          <a:p>
            <a:pPr indent="-342900" lvl="0" marL="457200" rtl="0" algn="l">
              <a:spcBef>
                <a:spcPts val="0"/>
              </a:spcBef>
              <a:spcAft>
                <a:spcPts val="0"/>
              </a:spcAft>
              <a:buSzPts val="1800"/>
              <a:buChar char="•"/>
            </a:pPr>
            <a:r>
              <a:rPr lang="en"/>
              <a:t>When writing to file, feel free to check your code by opening the new file</a:t>
            </a:r>
            <a:endParaRPr/>
          </a:p>
          <a:p>
            <a:pPr indent="-342900" lvl="0" marL="457200" rtl="0" algn="l">
              <a:spcBef>
                <a:spcPts val="0"/>
              </a:spcBef>
              <a:spcAft>
                <a:spcPts val="0"/>
              </a:spcAft>
              <a:buSzPts val="1800"/>
              <a:buChar char="•"/>
            </a:pPr>
            <a:r>
              <a:rPr lang="en"/>
              <a:t>Please use a pencil and paper to solve problems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animEffect filter="fade" transition="in">
                                      <p:cBhvr>
                                        <p:cTn dur="1000"/>
                                        <p:tgtEl>
                                          <p:spTgt spid="4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animEffect filter="fade" transition="in">
                                      <p:cBhvr>
                                        <p:cTn dur="1000"/>
                                        <p:tgtEl>
                                          <p:spTgt spid="4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2" st="2"/>
                                            </p:txEl>
                                          </p:spTgt>
                                        </p:tgtEl>
                                        <p:attrNameLst>
                                          <p:attrName>style.visibility</p:attrName>
                                        </p:attrNameLst>
                                      </p:cBhvr>
                                      <p:to>
                                        <p:strVal val="visible"/>
                                      </p:to>
                                    </p:set>
                                    <p:animEffect filter="fade" transition="in">
                                      <p:cBhvr>
                                        <p:cTn dur="1000"/>
                                        <p:tgtEl>
                                          <p:spTgt spid="4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3" st="3"/>
                                            </p:txEl>
                                          </p:spTgt>
                                        </p:tgtEl>
                                        <p:attrNameLst>
                                          <p:attrName>style.visibility</p:attrName>
                                        </p:attrNameLst>
                                      </p:cBhvr>
                                      <p:to>
                                        <p:strVal val="visible"/>
                                      </p:to>
                                    </p:set>
                                    <p:animEffect filter="fade" transition="in">
                                      <p:cBhvr>
                                        <p:cTn dur="1000"/>
                                        <p:tgtEl>
                                          <p:spTgt spid="42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sp>
        <p:nvSpPr>
          <p:cNvPr id="1080" name="Google Shape;1080;p144"/>
          <p:cNvSpPr txBox="1"/>
          <p:nvPr>
            <p:ph idx="1" type="body"/>
          </p:nvPr>
        </p:nvSpPr>
        <p:spPr>
          <a:xfrm>
            <a:off x="150625" y="1234275"/>
            <a:ext cx="5168400" cy="371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Font typeface="Arial"/>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Font typeface="Arial"/>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Font typeface="Arial"/>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parser.add_argument("var1", type=int, help="positive integer")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parser.add_argument("var2", type=int, help="positive integer")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400">
                <a:latin typeface="Courier New"/>
                <a:ea typeface="Courier New"/>
                <a:cs typeface="Courier New"/>
                <a:sym typeface="Courier New"/>
              </a:rPr>
              <a:t>if args.var1 &lt; 0 or args.var2 &lt; 0:</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Font typeface="Arial"/>
              <a:buNone/>
            </a:pPr>
            <a:r>
              <a:rPr lang="en" sz="1400">
                <a:solidFill>
                  <a:srgbClr val="FF0000"/>
                </a:solidFill>
                <a:latin typeface="Courier New"/>
                <a:ea typeface="Courier New"/>
                <a:cs typeface="Courier New"/>
                <a:sym typeface="Courier New"/>
              </a:rPr>
              <a:t>sys.exit("var1 and var2 must be positive")</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print (args.var1 + args.var2)</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p:txBody>
      </p:sp>
      <p:sp>
        <p:nvSpPr>
          <p:cNvPr id="1081" name="Google Shape;1081;p144"/>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addPosNums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1082" name="Google Shape;1082;p144"/>
          <p:cNvSpPr txBox="1"/>
          <p:nvPr/>
        </p:nvSpPr>
        <p:spPr>
          <a:xfrm>
            <a:off x="4664075" y="1901175"/>
            <a:ext cx="43077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addPosNums.py 1 2</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00"/>
                </a:solidFill>
                <a:latin typeface="Courier New"/>
                <a:ea typeface="Courier New"/>
                <a:cs typeface="Courier New"/>
                <a:sym typeface="Courier New"/>
              </a:rPr>
              <a:t>3</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1083" name="Google Shape;1083;p144"/>
          <p:cNvSpPr txBox="1"/>
          <p:nvPr/>
        </p:nvSpPr>
        <p:spPr>
          <a:xfrm>
            <a:off x="5882400" y="143595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
        <p:nvSpPr>
          <p:cNvPr id="1084" name="Google Shape;1084;p144"/>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happens when we run this command?</a:t>
            </a:r>
            <a:endParaRPr sz="30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8" name="Shape 1088"/>
        <p:cNvGrpSpPr/>
        <p:nvPr/>
      </p:nvGrpSpPr>
      <p:grpSpPr>
        <a:xfrm>
          <a:off x="0" y="0"/>
          <a:ext cx="0" cy="0"/>
          <a:chOff x="0" y="0"/>
          <a:chExt cx="0" cy="0"/>
        </a:xfrm>
      </p:grpSpPr>
      <p:sp>
        <p:nvSpPr>
          <p:cNvPr id="1089" name="Google Shape;1089;p145"/>
          <p:cNvSpPr txBox="1"/>
          <p:nvPr>
            <p:ph idx="1" type="body"/>
          </p:nvPr>
        </p:nvSpPr>
        <p:spPr>
          <a:xfrm>
            <a:off x="150625" y="1234275"/>
            <a:ext cx="5168400" cy="371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type=int, help="positive integer")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type=int, help="positive integer")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args.var1 &lt; 0 or args.var2 &lt; 0:</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solidFill>
                  <a:srgbClr val="FF0000"/>
                </a:solidFill>
                <a:latin typeface="Courier New"/>
                <a:ea typeface="Courier New"/>
                <a:cs typeface="Courier New"/>
                <a:sym typeface="Courier New"/>
              </a:rPr>
              <a:t>sys.exit("var1 and var2 must be positive")</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print (args.var1 + args.var2)</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p:txBody>
      </p:sp>
      <p:sp>
        <p:nvSpPr>
          <p:cNvPr id="1090" name="Google Shape;1090;p145"/>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addPosNums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1091" name="Google Shape;1091;p145"/>
          <p:cNvSpPr txBox="1"/>
          <p:nvPr/>
        </p:nvSpPr>
        <p:spPr>
          <a:xfrm>
            <a:off x="4664075" y="1901175"/>
            <a:ext cx="43077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addPosNums.py 1 -2</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1092" name="Google Shape;1092;p145"/>
          <p:cNvSpPr txBox="1"/>
          <p:nvPr/>
        </p:nvSpPr>
        <p:spPr>
          <a:xfrm>
            <a:off x="5882400" y="143595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
        <p:nvSpPr>
          <p:cNvPr id="1093" name="Google Shape;1093;p145"/>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happens when we run this command?</a:t>
            </a:r>
            <a:endParaRPr sz="30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7" name="Shape 1097"/>
        <p:cNvGrpSpPr/>
        <p:nvPr/>
      </p:nvGrpSpPr>
      <p:grpSpPr>
        <a:xfrm>
          <a:off x="0" y="0"/>
          <a:ext cx="0" cy="0"/>
          <a:chOff x="0" y="0"/>
          <a:chExt cx="0" cy="0"/>
        </a:xfrm>
      </p:grpSpPr>
      <p:sp>
        <p:nvSpPr>
          <p:cNvPr id="1098" name="Google Shape;1098;p146"/>
          <p:cNvSpPr txBox="1"/>
          <p:nvPr>
            <p:ph idx="1" type="body"/>
          </p:nvPr>
        </p:nvSpPr>
        <p:spPr>
          <a:xfrm>
            <a:off x="150625" y="1234275"/>
            <a:ext cx="5168400" cy="371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42900" lvl="0" marL="342900" rtl="0" algn="l">
              <a:spcBef>
                <a:spcPts val="0"/>
              </a:spcBef>
              <a:spcAft>
                <a:spcPts val="0"/>
              </a:spcAft>
              <a:buClr>
                <a:srgbClr val="0070C0"/>
              </a:buClr>
              <a:buSzPts val="1800"/>
              <a:buNone/>
            </a:pPr>
            <a:r>
              <a:rPr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argparse, sys</a:t>
            </a:r>
            <a:endParaRPr sz="1400">
              <a:latin typeface="Courier New"/>
              <a:ea typeface="Courier New"/>
              <a:cs typeface="Courier New"/>
              <a:sym typeface="Courier New"/>
            </a:endParaRPr>
          </a:p>
          <a:p>
            <a:pPr indent="-342900" lvl="0" marL="342900" rtl="0" algn="l">
              <a:spcBef>
                <a:spcPts val="0"/>
              </a:spcBef>
              <a:spcAft>
                <a:spcPts val="0"/>
              </a:spcAft>
              <a:buClr>
                <a:srgbClr val="0070C0"/>
              </a:buClr>
              <a:buSzPts val="1800"/>
              <a:buNone/>
            </a:pPr>
            <a:r>
              <a:t/>
            </a:r>
            <a:endParaRPr sz="600">
              <a:latin typeface="Courier New"/>
              <a:ea typeface="Courier New"/>
              <a:cs typeface="Courier New"/>
              <a:sym typeface="Courier New"/>
            </a:endParaRPr>
          </a:p>
          <a:p>
            <a:pPr indent="0" lvl="1" marL="0" rtl="0" algn="l">
              <a:spcBef>
                <a:spcPts val="1000"/>
              </a:spcBef>
              <a:spcAft>
                <a:spcPts val="0"/>
              </a:spcAft>
              <a:buClr>
                <a:schemeClr val="dk1"/>
              </a:buClr>
              <a:buSzPts val="2000"/>
              <a:buNone/>
            </a:pPr>
            <a:r>
              <a:rPr lang="en" sz="1400">
                <a:latin typeface="Courier New"/>
                <a:ea typeface="Courier New"/>
                <a:cs typeface="Courier New"/>
                <a:sym typeface="Courier New"/>
              </a:rPr>
              <a:t>parser</a:t>
            </a:r>
            <a:r>
              <a:rPr lang="en" sz="1400">
                <a:solidFill>
                  <a:srgbClr val="9900FF"/>
                </a:solidFill>
                <a:latin typeface="Courier New"/>
                <a:ea typeface="Courier New"/>
                <a:cs typeface="Courier New"/>
                <a:sym typeface="Courier New"/>
              </a:rPr>
              <a:t>=</a:t>
            </a:r>
            <a:r>
              <a:rPr lang="en" sz="1400">
                <a:latin typeface="Courier New"/>
                <a:ea typeface="Courier New"/>
                <a:cs typeface="Courier New"/>
                <a:sym typeface="Courier New"/>
              </a:rPr>
              <a:t>argparse.ArgumentParser()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parser.add_argument("var1", type=int, help="positive integer")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parser.add_argument("var2", type=int, help="positive integer")</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args=parser.parse_args()</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t/>
            </a:r>
            <a:endParaRPr sz="600">
              <a:latin typeface="Courier New"/>
              <a:ea typeface="Courier New"/>
              <a:cs typeface="Courier New"/>
              <a:sym typeface="Courier New"/>
            </a:endParaRPr>
          </a:p>
          <a:p>
            <a:pPr indent="0" lvl="0" marL="0" rtl="0" algn="l">
              <a:spcBef>
                <a:spcPts val="1000"/>
              </a:spcBef>
              <a:spcAft>
                <a:spcPts val="0"/>
              </a:spcAft>
              <a:buClr>
                <a:schemeClr val="dk1"/>
              </a:buClr>
              <a:buSzPts val="1100"/>
              <a:buNone/>
            </a:pPr>
            <a:r>
              <a:rPr lang="en" sz="1400">
                <a:latin typeface="Courier New"/>
                <a:ea typeface="Courier New"/>
                <a:cs typeface="Courier New"/>
                <a:sym typeface="Courier New"/>
              </a:rPr>
              <a:t>if args.var1 &lt; 0 or args.var2 &lt; 0:</a:t>
            </a:r>
            <a:endParaRPr sz="1400">
              <a:latin typeface="Courier New"/>
              <a:ea typeface="Courier New"/>
              <a:cs typeface="Courier New"/>
              <a:sym typeface="Courier New"/>
            </a:endParaRPr>
          </a:p>
          <a:p>
            <a:pPr indent="457200" lvl="0" marL="0" rtl="0" algn="l">
              <a:spcBef>
                <a:spcPts val="1000"/>
              </a:spcBef>
              <a:spcAft>
                <a:spcPts val="0"/>
              </a:spcAft>
              <a:buClr>
                <a:schemeClr val="dk1"/>
              </a:buClr>
              <a:buSzPts val="1100"/>
              <a:buNone/>
            </a:pPr>
            <a:r>
              <a:rPr lang="en" sz="1400">
                <a:solidFill>
                  <a:srgbClr val="FF0000"/>
                </a:solidFill>
                <a:latin typeface="Courier New"/>
                <a:ea typeface="Courier New"/>
                <a:cs typeface="Courier New"/>
                <a:sym typeface="Courier New"/>
              </a:rPr>
              <a:t>sys.exit("var1 and var2 must be positive")</a:t>
            </a: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rPr lang="en" sz="1400">
                <a:latin typeface="Courier New"/>
                <a:ea typeface="Courier New"/>
                <a:cs typeface="Courier New"/>
                <a:sym typeface="Courier New"/>
              </a:rPr>
              <a:t>	print (args.var1 + args.var2)</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100"/>
              <a:buNone/>
            </a:pPr>
            <a:r>
              <a:t/>
            </a:r>
            <a:endParaRPr sz="1400">
              <a:solidFill>
                <a:srgbClr val="0070C0"/>
              </a:solidFill>
              <a:latin typeface="Courier New"/>
              <a:ea typeface="Courier New"/>
              <a:cs typeface="Courier New"/>
              <a:sym typeface="Courier New"/>
            </a:endParaRPr>
          </a:p>
        </p:txBody>
      </p:sp>
      <p:sp>
        <p:nvSpPr>
          <p:cNvPr id="1099" name="Google Shape;1099;p146"/>
          <p:cNvSpPr txBox="1"/>
          <p:nvPr/>
        </p:nvSpPr>
        <p:spPr>
          <a:xfrm>
            <a:off x="150613" y="923175"/>
            <a:ext cx="1844100" cy="31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addPosNums</a:t>
            </a:r>
            <a:r>
              <a:rPr b="0" i="0" lang="en" sz="1800" u="none" cap="none" strike="noStrike">
                <a:solidFill>
                  <a:schemeClr val="dk1"/>
                </a:solidFill>
                <a:latin typeface="Calibri"/>
                <a:ea typeface="Calibri"/>
                <a:cs typeface="Calibri"/>
                <a:sym typeface="Calibri"/>
              </a:rPr>
              <a:t>.py</a:t>
            </a:r>
            <a:endParaRPr sz="1800">
              <a:solidFill>
                <a:schemeClr val="dk1"/>
              </a:solidFill>
              <a:latin typeface="Calibri"/>
              <a:ea typeface="Calibri"/>
              <a:cs typeface="Calibri"/>
              <a:sym typeface="Calibri"/>
            </a:endParaRPr>
          </a:p>
        </p:txBody>
      </p:sp>
      <p:sp>
        <p:nvSpPr>
          <p:cNvPr id="1100" name="Google Shape;1100;p146"/>
          <p:cNvSpPr txBox="1"/>
          <p:nvPr/>
        </p:nvSpPr>
        <p:spPr>
          <a:xfrm>
            <a:off x="4664075" y="1901175"/>
            <a:ext cx="4307700" cy="1604700"/>
          </a:xfrm>
          <a:prstGeom prst="rect">
            <a:avLst/>
          </a:prstGeom>
          <a:solidFill>
            <a:srgbClr val="351C7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&gt; python addPosNums.py 1 -2</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00"/>
                </a:solidFill>
                <a:latin typeface="Courier New"/>
                <a:ea typeface="Courier New"/>
                <a:cs typeface="Courier New"/>
                <a:sym typeface="Courier New"/>
              </a:rPr>
              <a:t>var1 and var2 must be positive</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FFFFFF"/>
                </a:solidFill>
                <a:latin typeface="Courier New"/>
                <a:ea typeface="Courier New"/>
                <a:cs typeface="Courier New"/>
                <a:sym typeface="Courier New"/>
              </a:rPr>
              <a:t> </a:t>
            </a:r>
            <a:endParaRPr sz="18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endParaRPr>
          </a:p>
        </p:txBody>
      </p:sp>
      <p:sp>
        <p:nvSpPr>
          <p:cNvPr id="1101" name="Google Shape;1101;p146"/>
          <p:cNvSpPr txBox="1"/>
          <p:nvPr/>
        </p:nvSpPr>
        <p:spPr>
          <a:xfrm>
            <a:off x="5882400" y="1435950"/>
            <a:ext cx="38112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51C75"/>
                </a:solidFill>
                <a:latin typeface="Calibri"/>
                <a:ea typeface="Calibri"/>
                <a:cs typeface="Calibri"/>
                <a:sym typeface="Calibri"/>
              </a:rPr>
              <a:t>Command line:</a:t>
            </a:r>
            <a:endParaRPr sz="2400">
              <a:solidFill>
                <a:srgbClr val="351C75"/>
              </a:solidFill>
              <a:latin typeface="Calibri"/>
              <a:ea typeface="Calibri"/>
              <a:cs typeface="Calibri"/>
              <a:sym typeface="Calibri"/>
            </a:endParaRPr>
          </a:p>
        </p:txBody>
      </p:sp>
      <p:sp>
        <p:nvSpPr>
          <p:cNvPr id="1102" name="Google Shape;1102;p146"/>
          <p:cNvSpPr txBox="1"/>
          <p:nvPr>
            <p:ph type="title"/>
          </p:nvPr>
        </p:nvSpPr>
        <p:spPr>
          <a:xfrm>
            <a:off x="457200" y="65778"/>
            <a:ext cx="8229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3000">
                <a:solidFill>
                  <a:srgbClr val="FF0000"/>
                </a:solidFill>
              </a:rPr>
              <a:t>What happens when we run this command?</a:t>
            </a:r>
            <a:endParaRPr sz="3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147"/>
          <p:cNvSpPr txBox="1"/>
          <p:nvPr>
            <p:ph type="ctrTitle"/>
          </p:nvPr>
        </p:nvSpPr>
        <p:spPr>
          <a:xfrm>
            <a:off x="685800" y="2020491"/>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4c</a:t>
            </a:r>
            <a:r>
              <a:rPr lang="en">
                <a:latin typeface="Calibri"/>
                <a:ea typeface="Calibri"/>
                <a:cs typeface="Calibri"/>
                <a:sym typeface="Calibri"/>
              </a:rPr>
              <a:t>. os</a:t>
            </a:r>
            <a:endParaRPr>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3" name="Shape 1113"/>
        <p:cNvGrpSpPr/>
        <p:nvPr/>
      </p:nvGrpSpPr>
      <p:grpSpPr>
        <a:xfrm>
          <a:off x="0" y="0"/>
          <a:ext cx="0" cy="0"/>
          <a:chOff x="0" y="0"/>
          <a:chExt cx="0" cy="0"/>
        </a:xfrm>
      </p:grpSpPr>
      <p:sp>
        <p:nvSpPr>
          <p:cNvPr id="1114" name="Google Shape;1114;p14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os</a:t>
            </a:r>
            <a:endParaRPr/>
          </a:p>
        </p:txBody>
      </p:sp>
      <p:sp>
        <p:nvSpPr>
          <p:cNvPr id="1115" name="Google Shape;1115;p14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b="1" lang="en" sz="2800"/>
              <a:t>Purpose: </a:t>
            </a:r>
            <a:r>
              <a:rPr lang="en" sz="2800"/>
              <a:t>Useful functions for working with file names/directory paths.</a:t>
            </a:r>
            <a:endParaRPr sz="2800"/>
          </a:p>
          <a:p>
            <a:pPr indent="0" lvl="0" marL="0" rtl="0" algn="l">
              <a:spcBef>
                <a:spcPts val="640"/>
              </a:spcBef>
              <a:spcAft>
                <a:spcPts val="0"/>
              </a:spcAft>
              <a:buClr>
                <a:schemeClr val="dk1"/>
              </a:buClr>
              <a:buSzPts val="3200"/>
              <a:buNone/>
            </a:pPr>
            <a:r>
              <a:rPr b="1" lang="en" sz="2800"/>
              <a:t>Example: </a:t>
            </a:r>
            <a:endParaRPr sz="2800"/>
          </a:p>
          <a:p>
            <a:pPr indent="0" lvl="1" marL="400050" rtl="0" algn="l">
              <a:spcBef>
                <a:spcPts val="400"/>
              </a:spcBef>
              <a:spcAft>
                <a:spcPts val="0"/>
              </a:spcAft>
              <a:buClr>
                <a:schemeClr val="dk1"/>
              </a:buClr>
              <a:buSzPts val="2000"/>
              <a:buNone/>
            </a:pPr>
            <a:r>
              <a:rPr lang="en" sz="2000"/>
              <a:t>	</a:t>
            </a:r>
            <a:r>
              <a:rPr lang="en" sz="1600">
                <a:latin typeface="Courier New"/>
                <a:ea typeface="Courier New"/>
                <a:cs typeface="Courier New"/>
                <a:sym typeface="Courier New"/>
              </a:rPr>
              <a:t>&gt;&gt;&gt; os.path.exists("test_file.txt")</a:t>
            </a:r>
            <a:endParaRPr/>
          </a:p>
          <a:p>
            <a:pPr indent="0" lvl="1" marL="400050" rtl="0" algn="l">
              <a:spcBef>
                <a:spcPts val="320"/>
              </a:spcBef>
              <a:spcAft>
                <a:spcPts val="0"/>
              </a:spcAft>
              <a:buClr>
                <a:schemeClr val="dk1"/>
              </a:buClr>
              <a:buSzPts val="1600"/>
              <a:buNone/>
            </a:pPr>
            <a:r>
              <a:rPr lang="en" sz="1600">
                <a:latin typeface="Courier New"/>
                <a:ea typeface="Courier New"/>
                <a:cs typeface="Courier New"/>
                <a:sym typeface="Courier New"/>
              </a:rPr>
              <a:t>    True</a:t>
            </a:r>
            <a:endParaRPr/>
          </a:p>
          <a:p>
            <a:pPr indent="0" lvl="1" marL="400050" rtl="0" algn="l">
              <a:spcBef>
                <a:spcPts val="320"/>
              </a:spcBef>
              <a:spcAft>
                <a:spcPts val="0"/>
              </a:spcAft>
              <a:buClr>
                <a:schemeClr val="dk1"/>
              </a:buClr>
              <a:buSzPts val="1600"/>
              <a:buNone/>
            </a:pPr>
            <a:r>
              <a:rPr lang="en" sz="1600">
                <a:latin typeface="Courier New"/>
                <a:ea typeface="Courier New"/>
                <a:cs typeface="Courier New"/>
                <a:sym typeface="Courier New"/>
              </a:rPr>
              <a:t>&gt;&gt;&gt; os.mkdir("newFolder")</a:t>
            </a:r>
            <a:endParaRPr/>
          </a:p>
          <a:p>
            <a:pPr indent="0" lvl="0" marL="0" rtl="0" algn="l">
              <a:spcBef>
                <a:spcPts val="640"/>
              </a:spcBef>
              <a:spcAft>
                <a:spcPts val="0"/>
              </a:spcAft>
              <a:buClr>
                <a:schemeClr val="dk1"/>
              </a:buClr>
              <a:buSzPts val="3200"/>
              <a:buNone/>
            </a:pPr>
            <a:r>
              <a:t/>
            </a:r>
            <a:endParaRPr/>
          </a:p>
          <a:p>
            <a:pPr indent="0" lvl="0" marL="0" rtl="0" algn="l">
              <a:spcBef>
                <a:spcPts val="400"/>
              </a:spcBef>
              <a:spcAft>
                <a:spcPts val="0"/>
              </a:spcAft>
              <a:buClr>
                <a:schemeClr val="dk1"/>
              </a:buClr>
              <a:buSzPts val="2000"/>
              <a:buNone/>
            </a:pPr>
            <a:r>
              <a:t/>
            </a:r>
            <a:endParaRPr sz="2000"/>
          </a:p>
        </p:txBody>
      </p:sp>
      <p:sp>
        <p:nvSpPr>
          <p:cNvPr id="1116" name="Google Shape;1116;p148"/>
          <p:cNvSpPr txBox="1"/>
          <p:nvPr/>
        </p:nvSpPr>
        <p:spPr>
          <a:xfrm>
            <a:off x="104775" y="3733800"/>
            <a:ext cx="8296500" cy="3000000"/>
          </a:xfrm>
          <a:prstGeom prst="rect">
            <a:avLst/>
          </a:prstGeom>
          <a:noFill/>
          <a:ln>
            <a:noFill/>
          </a:ln>
        </p:spPr>
        <p:txBody>
          <a:bodyPr anchorCtr="0" anchor="t" bIns="91425" lIns="91425" spcFirstLastPara="1" rIns="91425" wrap="square" tIns="91425">
            <a:noAutofit/>
          </a:bodyPr>
          <a:lstStyle/>
          <a:p>
            <a:pPr indent="0" lvl="0" marL="0" rtl="0" algn="l">
              <a:spcBef>
                <a:spcPts val="400"/>
              </a:spcBef>
              <a:spcAft>
                <a:spcPts val="0"/>
              </a:spcAft>
              <a:buNone/>
            </a:pPr>
            <a:r>
              <a:rPr b="1" lang="en" sz="2000">
                <a:solidFill>
                  <a:schemeClr val="dk1"/>
                </a:solidFill>
                <a:latin typeface="Calibri"/>
                <a:ea typeface="Calibri"/>
                <a:cs typeface="Calibri"/>
                <a:sym typeface="Calibri"/>
              </a:rPr>
              <a:t>More info:</a:t>
            </a:r>
            <a:endParaRPr sz="3200">
              <a:solidFill>
                <a:schemeClr val="dk1"/>
              </a:solidFill>
              <a:latin typeface="Calibri"/>
              <a:ea typeface="Calibri"/>
              <a:cs typeface="Calibri"/>
              <a:sym typeface="Calibri"/>
            </a:endParaRPr>
          </a:p>
          <a:p>
            <a:pPr indent="0" lvl="0" marL="0" rtl="0" algn="l">
              <a:spcBef>
                <a:spcPts val="400"/>
              </a:spcBef>
              <a:spcAft>
                <a:spcPts val="0"/>
              </a:spcAft>
              <a:buNone/>
            </a:pPr>
            <a:r>
              <a:rPr lang="en" sz="2000" u="sng">
                <a:solidFill>
                  <a:schemeClr val="hlink"/>
                </a:solidFill>
                <a:latin typeface="Calibri"/>
                <a:ea typeface="Calibri"/>
                <a:cs typeface="Calibri"/>
                <a:sym typeface="Calibri"/>
                <a:hlinkClick r:id="rId3"/>
              </a:rPr>
              <a:t>http://docs.python.org/2/library/os.path.html</a:t>
            </a:r>
            <a:endParaRPr sz="2000">
              <a:solidFill>
                <a:schemeClr val="dk1"/>
              </a:solidFill>
              <a:latin typeface="Calibri"/>
              <a:ea typeface="Calibri"/>
              <a:cs typeface="Calibri"/>
              <a:sym typeface="Calibri"/>
            </a:endParaRPr>
          </a:p>
          <a:p>
            <a:pPr indent="0" lvl="0" marL="0" rtl="0" algn="l">
              <a:spcBef>
                <a:spcPts val="400"/>
              </a:spcBef>
              <a:spcAft>
                <a:spcPts val="0"/>
              </a:spcAft>
              <a:buNone/>
            </a:pPr>
            <a:r>
              <a:rPr lang="en" sz="2000" u="sng">
                <a:solidFill>
                  <a:schemeClr val="hlink"/>
                </a:solidFill>
                <a:latin typeface="Calibri"/>
                <a:ea typeface="Calibri"/>
                <a:cs typeface="Calibri"/>
                <a:sym typeface="Calibri"/>
                <a:hlinkClick r:id="rId4"/>
              </a:rPr>
              <a:t>http://docs.python.org/2/library/os.html#module-os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1" name="Shape 1121"/>
        <p:cNvGrpSpPr/>
        <p:nvPr/>
      </p:nvGrpSpPr>
      <p:grpSpPr>
        <a:xfrm>
          <a:off x="0" y="0"/>
          <a:ext cx="0" cy="0"/>
          <a:chOff x="0" y="0"/>
          <a:chExt cx="0" cy="0"/>
        </a:xfrm>
      </p:grpSpPr>
      <p:sp>
        <p:nvSpPr>
          <p:cNvPr id="1122" name="Google Shape;1122;p149"/>
          <p:cNvSpPr txBox="1"/>
          <p:nvPr>
            <p:ph type="title"/>
          </p:nvPr>
        </p:nvSpPr>
        <p:spPr>
          <a:xfrm>
            <a:off x="457200" y="11072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o</a:t>
            </a:r>
            <a:r>
              <a:rPr lang="en"/>
              <a:t>s.path functions</a:t>
            </a:r>
            <a:endParaRPr/>
          </a:p>
        </p:txBody>
      </p:sp>
      <p:sp>
        <p:nvSpPr>
          <p:cNvPr id="1123" name="Google Shape;1123;p149"/>
          <p:cNvSpPr txBox="1"/>
          <p:nvPr>
            <p:ph idx="1" type="body"/>
          </p:nvPr>
        </p:nvSpPr>
        <p:spPr>
          <a:xfrm>
            <a:off x="457200" y="1028700"/>
            <a:ext cx="8229600" cy="377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a:t>
            </a:r>
            <a:r>
              <a:rPr b="1" lang="en" sz="1400">
                <a:solidFill>
                  <a:srgbClr val="0070C0"/>
                </a:solidFill>
                <a:latin typeface="Courier New"/>
                <a:ea typeface="Courier New"/>
                <a:cs typeface="Courier New"/>
                <a:sym typeface="Courier New"/>
              </a:rPr>
              <a:t>import</a:t>
            </a:r>
            <a:r>
              <a:rPr lang="en" sz="1400">
                <a:latin typeface="Courier New"/>
                <a:ea typeface="Courier New"/>
                <a:cs typeface="Courier New"/>
                <a:sym typeface="Courier New"/>
              </a:rPr>
              <a:t> os</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os.path.exists(</a:t>
            </a:r>
            <a:r>
              <a:rPr lang="en" sz="1400">
                <a:solidFill>
                  <a:srgbClr val="7F7F7F"/>
                </a:solidFill>
                <a:latin typeface="Courier New"/>
                <a:ea typeface="Courier New"/>
                <a:cs typeface="Courier New"/>
                <a:sym typeface="Courier New"/>
              </a:rPr>
              <a:t>"test_file.txt"</a:t>
            </a:r>
            <a:r>
              <a:rPr lang="en" sz="1400">
                <a:latin typeface="Courier New"/>
                <a:ea typeface="Courier New"/>
                <a:cs typeface="Courier New"/>
                <a:sym typeface="Courier New"/>
              </a:rPr>
              <a:t>) </a:t>
            </a:r>
            <a:r>
              <a:rPr i="1" lang="en" sz="1400">
                <a:solidFill>
                  <a:srgbClr val="38761D"/>
                </a:solidFill>
                <a:latin typeface="Courier New"/>
                <a:ea typeface="Courier New"/>
                <a:cs typeface="Courier New"/>
                <a:sym typeface="Courier New"/>
              </a:rPr>
              <a:t>#checks if file/directory exists</a:t>
            </a:r>
            <a:endParaRPr>
              <a:solidFill>
                <a:srgbClr val="38761D"/>
              </a:solidFill>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True</a:t>
            </a:r>
            <a:endParaRPr/>
          </a:p>
          <a:p>
            <a:pPr indent="0" lvl="0" marL="0" rtl="0" algn="l">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os.path.isfile(</a:t>
            </a:r>
            <a:r>
              <a:rPr lang="en" sz="1400">
                <a:solidFill>
                  <a:srgbClr val="7F7F7F"/>
                </a:solidFill>
                <a:latin typeface="Courier New"/>
                <a:ea typeface="Courier New"/>
                <a:cs typeface="Courier New"/>
                <a:sym typeface="Courier New"/>
              </a:rPr>
              <a:t>"test_file.txt"</a:t>
            </a:r>
            <a:r>
              <a:rPr lang="en" sz="1400">
                <a:latin typeface="Courier New"/>
                <a:ea typeface="Courier New"/>
                <a:cs typeface="Courier New"/>
                <a:sym typeface="Courier New"/>
              </a:rPr>
              <a:t>) </a:t>
            </a:r>
            <a:r>
              <a:rPr i="1" lang="en" sz="1400">
                <a:solidFill>
                  <a:srgbClr val="38761D"/>
                </a:solidFill>
                <a:latin typeface="Courier New"/>
                <a:ea typeface="Courier New"/>
                <a:cs typeface="Courier New"/>
                <a:sym typeface="Courier New"/>
              </a:rPr>
              <a:t>#checks if it is a</a:t>
            </a:r>
            <a:r>
              <a:rPr i="1" lang="en" sz="1400">
                <a:solidFill>
                  <a:srgbClr val="38761D"/>
                </a:solidFill>
                <a:latin typeface="Courier New"/>
                <a:ea typeface="Courier New"/>
                <a:cs typeface="Courier New"/>
                <a:sym typeface="Courier New"/>
              </a:rPr>
              <a:t> file</a:t>
            </a:r>
            <a:endParaRPr>
              <a:solidFill>
                <a:srgbClr val="38761D"/>
              </a:solidFill>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True</a:t>
            </a:r>
            <a:endParaRPr/>
          </a:p>
          <a:p>
            <a:pPr indent="0" lvl="0" marL="0" rtl="0" algn="l">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os.path.isdir(</a:t>
            </a:r>
            <a:r>
              <a:rPr lang="en" sz="1400">
                <a:solidFill>
                  <a:srgbClr val="7F7F7F"/>
                </a:solidFill>
                <a:latin typeface="Courier New"/>
                <a:ea typeface="Courier New"/>
                <a:cs typeface="Courier New"/>
                <a:sym typeface="Courier New"/>
              </a:rPr>
              <a:t>"test_file.txt"</a:t>
            </a:r>
            <a:r>
              <a:rPr lang="en" sz="1400">
                <a:latin typeface="Courier New"/>
                <a:ea typeface="Courier New"/>
                <a:cs typeface="Courier New"/>
                <a:sym typeface="Courier New"/>
              </a:rPr>
              <a:t>) </a:t>
            </a:r>
            <a:r>
              <a:rPr i="1" lang="en" sz="1400">
                <a:solidFill>
                  <a:srgbClr val="38761D"/>
                </a:solidFill>
                <a:latin typeface="Courier New"/>
                <a:ea typeface="Courier New"/>
                <a:cs typeface="Courier New"/>
                <a:sym typeface="Courier New"/>
              </a:rPr>
              <a:t>#checks if it is a directory</a:t>
            </a:r>
            <a:endParaRPr>
              <a:solidFill>
                <a:srgbClr val="38761D"/>
              </a:solidFill>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False</a:t>
            </a:r>
            <a:endParaRPr/>
          </a:p>
          <a:p>
            <a:pPr indent="0" lvl="0" marL="0" rtl="0" algn="l">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os.path.getsize(</a:t>
            </a:r>
            <a:r>
              <a:rPr lang="en" sz="1400">
                <a:solidFill>
                  <a:srgbClr val="7F7F7F"/>
                </a:solidFill>
                <a:latin typeface="Courier New"/>
                <a:ea typeface="Courier New"/>
                <a:cs typeface="Courier New"/>
                <a:sym typeface="Courier New"/>
              </a:rPr>
              <a:t>"test_file.txt"</a:t>
            </a:r>
            <a:r>
              <a:rPr lang="en" sz="1400">
                <a:latin typeface="Courier New"/>
                <a:ea typeface="Courier New"/>
                <a:cs typeface="Courier New"/>
                <a:sym typeface="Courier New"/>
              </a:rPr>
              <a:t>) </a:t>
            </a:r>
            <a:r>
              <a:rPr i="1" lang="en" sz="1400">
                <a:solidFill>
                  <a:srgbClr val="38761D"/>
                </a:solidFill>
                <a:latin typeface="Courier New"/>
                <a:ea typeface="Courier New"/>
                <a:cs typeface="Courier New"/>
                <a:sym typeface="Courier New"/>
              </a:rPr>
              <a:t>#gets size of file</a:t>
            </a:r>
            <a:endParaRPr>
              <a:solidFill>
                <a:srgbClr val="38761D"/>
              </a:solidFill>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18L</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400">
                <a:latin typeface="Courier New"/>
                <a:ea typeface="Courier New"/>
                <a:cs typeface="Courier New"/>
                <a:sym typeface="Courier New"/>
              </a:rPr>
              <a:t>&gt;&gt;&gt; os.path.mkdir(</a:t>
            </a:r>
            <a:r>
              <a:rPr lang="en" sz="1400">
                <a:solidFill>
                  <a:srgbClr val="7F7F7F"/>
                </a:solidFill>
                <a:latin typeface="Courier New"/>
                <a:ea typeface="Courier New"/>
                <a:cs typeface="Courier New"/>
                <a:sym typeface="Courier New"/>
              </a:rPr>
              <a:t>"new_folder"</a:t>
            </a:r>
            <a:r>
              <a:rPr lang="en" sz="1400">
                <a:latin typeface="Courier New"/>
                <a:ea typeface="Courier New"/>
                <a:cs typeface="Courier New"/>
                <a:sym typeface="Courier New"/>
              </a:rPr>
              <a:t>) </a:t>
            </a:r>
            <a:r>
              <a:rPr i="1" lang="en" sz="1400">
                <a:solidFill>
                  <a:srgbClr val="38761D"/>
                </a:solidFill>
                <a:latin typeface="Courier New"/>
                <a:ea typeface="Courier New"/>
                <a:cs typeface="Courier New"/>
                <a:sym typeface="Courier New"/>
              </a:rPr>
              <a:t>#creates new directory</a:t>
            </a:r>
            <a:endParaRPr sz="1400">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Google Shape;1129;p15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os.path functions</a:t>
            </a:r>
            <a:endParaRPr/>
          </a:p>
        </p:txBody>
      </p:sp>
      <p:sp>
        <p:nvSpPr>
          <p:cNvPr id="1130" name="Google Shape;1130;p150"/>
          <p:cNvSpPr txBox="1"/>
          <p:nvPr>
            <p:ph idx="1" type="body"/>
          </p:nvPr>
        </p:nvSpPr>
        <p:spPr>
          <a:xfrm>
            <a:off x="228600" y="1171575"/>
            <a:ext cx="9877800" cy="377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lang="en" sz="1600">
                <a:latin typeface="Courier New"/>
                <a:ea typeface="Courier New"/>
                <a:cs typeface="Courier New"/>
                <a:sym typeface="Courier New"/>
              </a:rPr>
              <a:t>&gt;&gt;&gt; </a:t>
            </a:r>
            <a:r>
              <a:rPr b="1" lang="en" sz="1600">
                <a:solidFill>
                  <a:srgbClr val="0070C0"/>
                </a:solidFill>
                <a:latin typeface="Courier New"/>
                <a:ea typeface="Courier New"/>
                <a:cs typeface="Courier New"/>
                <a:sym typeface="Courier New"/>
              </a:rPr>
              <a:t>import</a:t>
            </a:r>
            <a:r>
              <a:rPr lang="en" sz="1600">
                <a:latin typeface="Courier New"/>
                <a:ea typeface="Courier New"/>
                <a:cs typeface="Courier New"/>
                <a:sym typeface="Courier New"/>
              </a:rPr>
              <a:t> os</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600">
                <a:latin typeface="Courier New"/>
                <a:ea typeface="Courier New"/>
                <a:cs typeface="Courier New"/>
                <a:sym typeface="Courier New"/>
              </a:rPr>
              <a:t>&gt;&gt;&gt; os.path.abspath(</a:t>
            </a:r>
            <a:r>
              <a:rPr lang="en" sz="1600">
                <a:solidFill>
                  <a:srgbClr val="7F7F7F"/>
                </a:solidFill>
                <a:latin typeface="Courier New"/>
                <a:ea typeface="Courier New"/>
                <a:cs typeface="Courier New"/>
                <a:sym typeface="Courier New"/>
              </a:rPr>
              <a:t>"test_file.txt"</a:t>
            </a:r>
            <a:r>
              <a:rPr lang="en" sz="1600">
                <a:latin typeface="Courier New"/>
                <a:ea typeface="Courier New"/>
                <a:cs typeface="Courier New"/>
                <a:sym typeface="Courier New"/>
              </a:rPr>
              <a:t>) </a:t>
            </a:r>
            <a:r>
              <a:rPr i="1" lang="en" sz="1600">
                <a:solidFill>
                  <a:srgbClr val="38761D"/>
                </a:solidFill>
                <a:latin typeface="Courier New"/>
                <a:ea typeface="Courier New"/>
                <a:cs typeface="Courier New"/>
                <a:sym typeface="Courier New"/>
              </a:rPr>
              <a:t>#gets absolute/full path of file</a:t>
            </a:r>
            <a:endParaRPr sz="1600">
              <a:solidFill>
                <a:srgbClr val="38761D"/>
              </a:solidFill>
            </a:endParaRPr>
          </a:p>
          <a:p>
            <a:pPr indent="0" lvl="0" marL="0" rtl="0" algn="l">
              <a:spcBef>
                <a:spcPts val="0"/>
              </a:spcBef>
              <a:spcAft>
                <a:spcPts val="0"/>
              </a:spcAft>
              <a:buClr>
                <a:srgbClr val="7F7F7F"/>
              </a:buClr>
              <a:buSzPts val="1200"/>
              <a:buNone/>
            </a:pPr>
            <a:r>
              <a:rPr lang="en" sz="1600">
                <a:solidFill>
                  <a:srgbClr val="7F7F7F"/>
                </a:solidFill>
                <a:latin typeface="Courier New"/>
                <a:ea typeface="Courier New"/>
                <a:cs typeface="Courier New"/>
                <a:sym typeface="Courier New"/>
              </a:rPr>
              <a:t>'C:/Users/Sammy/Dropbox/Python/PythonBootcamp2019/lab6/test_file.txt'</a:t>
            </a:r>
            <a:endParaRPr sz="1600">
              <a:solidFill>
                <a:srgbClr val="7F7F7F"/>
              </a:solidFill>
              <a:latin typeface="Courier New"/>
              <a:ea typeface="Courier New"/>
              <a:cs typeface="Courier New"/>
              <a:sym typeface="Courier New"/>
            </a:endParaRPr>
          </a:p>
          <a:p>
            <a:pPr indent="0" lvl="0" marL="0" rtl="0" algn="l">
              <a:spcBef>
                <a:spcPts val="0"/>
              </a:spcBef>
              <a:spcAft>
                <a:spcPts val="0"/>
              </a:spcAft>
              <a:buClr>
                <a:schemeClr val="dk1"/>
              </a:buClr>
              <a:buSzPts val="1400"/>
              <a:buNone/>
            </a:pPr>
            <a:r>
              <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600">
                <a:latin typeface="Courier New"/>
                <a:ea typeface="Courier New"/>
                <a:cs typeface="Courier New"/>
                <a:sym typeface="Courier New"/>
              </a:rPr>
              <a:t>&gt;&gt;&gt; fullPath = os.path.abspath(</a:t>
            </a:r>
            <a:r>
              <a:rPr lang="en" sz="1600">
                <a:solidFill>
                  <a:srgbClr val="7F7F7F"/>
                </a:solidFill>
                <a:latin typeface="Courier New"/>
                <a:ea typeface="Courier New"/>
                <a:cs typeface="Courier New"/>
                <a:sym typeface="Courier New"/>
              </a:rPr>
              <a:t>"test_file.txt"</a:t>
            </a:r>
            <a:r>
              <a:rPr lang="en" sz="1600">
                <a:latin typeface="Courier New"/>
                <a:ea typeface="Courier New"/>
                <a:cs typeface="Courier New"/>
                <a:sym typeface="Courier New"/>
              </a:rPr>
              <a:t>)</a:t>
            </a:r>
            <a:endParaRPr sz="1600"/>
          </a:p>
          <a:p>
            <a:pPr indent="0" lvl="0" marL="0" rtl="0" algn="l">
              <a:spcBef>
                <a:spcPts val="0"/>
              </a:spcBef>
              <a:spcAft>
                <a:spcPts val="0"/>
              </a:spcAft>
              <a:buClr>
                <a:schemeClr val="dk1"/>
              </a:buClr>
              <a:buSzPts val="1400"/>
              <a:buNone/>
            </a:pPr>
            <a:r>
              <a:rPr lang="en" sz="1600">
                <a:latin typeface="Courier New"/>
                <a:ea typeface="Courier New"/>
                <a:cs typeface="Courier New"/>
                <a:sym typeface="Courier New"/>
              </a:rPr>
              <a:t>&gt;&gt;&gt; os.path.basename(fullPath) </a:t>
            </a:r>
            <a:r>
              <a:rPr i="1" lang="en" sz="1600">
                <a:solidFill>
                  <a:srgbClr val="38761D"/>
                </a:solidFill>
                <a:latin typeface="Courier New"/>
                <a:ea typeface="Courier New"/>
                <a:cs typeface="Courier New"/>
                <a:sym typeface="Courier New"/>
              </a:rPr>
              <a:t>#extracts file name from longer path</a:t>
            </a:r>
            <a:endParaRPr sz="1600">
              <a:solidFill>
                <a:srgbClr val="38761D"/>
              </a:solidFill>
            </a:endParaRPr>
          </a:p>
          <a:p>
            <a:pPr indent="0" lvl="0" marL="0" rtl="0" algn="l">
              <a:spcBef>
                <a:spcPts val="0"/>
              </a:spcBef>
              <a:spcAft>
                <a:spcPts val="0"/>
              </a:spcAft>
              <a:buClr>
                <a:srgbClr val="7F7F7F"/>
              </a:buClr>
              <a:buSzPts val="1400"/>
              <a:buNone/>
            </a:pPr>
            <a:r>
              <a:rPr lang="en" sz="1600">
                <a:solidFill>
                  <a:srgbClr val="7F7F7F"/>
                </a:solidFill>
                <a:latin typeface="Courier New"/>
                <a:ea typeface="Courier New"/>
                <a:cs typeface="Courier New"/>
                <a:sym typeface="Courier New"/>
              </a:rPr>
              <a:t>'test_file.txt'</a:t>
            </a:r>
            <a:endParaRPr sz="1600"/>
          </a:p>
          <a:p>
            <a:pPr indent="0" lvl="0" marL="0" rtl="0" algn="l">
              <a:spcBef>
                <a:spcPts val="0"/>
              </a:spcBef>
              <a:spcAft>
                <a:spcPts val="0"/>
              </a:spcAft>
              <a:buClr>
                <a:schemeClr val="dk1"/>
              </a:buClr>
              <a:buSzPts val="1400"/>
              <a:buNone/>
            </a:pPr>
            <a:r>
              <a:rPr lang="en" sz="1600">
                <a:latin typeface="Courier New"/>
                <a:ea typeface="Courier New"/>
                <a:cs typeface="Courier New"/>
                <a:sym typeface="Courier New"/>
              </a:rPr>
              <a:t>&gt;&gt;&gt; os.path.dirname(fullPath) </a:t>
            </a:r>
            <a:r>
              <a:rPr i="1" lang="en" sz="1600">
                <a:solidFill>
                  <a:srgbClr val="38761D"/>
                </a:solidFill>
                <a:latin typeface="Courier New"/>
                <a:ea typeface="Courier New"/>
                <a:cs typeface="Courier New"/>
                <a:sym typeface="Courier New"/>
              </a:rPr>
              <a:t>#extracts path, removes file name</a:t>
            </a:r>
            <a:endParaRPr sz="1600">
              <a:solidFill>
                <a:srgbClr val="38761D"/>
              </a:solidFill>
            </a:endParaRPr>
          </a:p>
          <a:p>
            <a:pPr indent="0" lvl="0" marL="0" rtl="0" algn="l">
              <a:spcBef>
                <a:spcPts val="0"/>
              </a:spcBef>
              <a:spcAft>
                <a:spcPts val="0"/>
              </a:spcAft>
              <a:buClr>
                <a:srgbClr val="7F7F7F"/>
              </a:buClr>
              <a:buSzPts val="1400"/>
              <a:buNone/>
            </a:pPr>
            <a:r>
              <a:rPr lang="en" sz="1600">
                <a:solidFill>
                  <a:srgbClr val="7F7F7F"/>
                </a:solidFill>
                <a:latin typeface="Courier New"/>
                <a:ea typeface="Courier New"/>
                <a:cs typeface="Courier New"/>
                <a:sym typeface="Courier New"/>
              </a:rPr>
              <a:t>'C:/Users/Sammy/Dropbox/Python/PythonBootcamp2019/lab6'</a:t>
            </a:r>
            <a:endParaRPr sz="1600">
              <a:solidFill>
                <a:srgbClr val="7F7F7F"/>
              </a:solidFill>
              <a:latin typeface="Courier New"/>
              <a:ea typeface="Courier New"/>
              <a:cs typeface="Courier New"/>
              <a:sym typeface="Courier New"/>
            </a:endParaRPr>
          </a:p>
          <a:p>
            <a:pPr indent="0" lvl="0" marL="0" rtl="0" algn="l">
              <a:spcBef>
                <a:spcPts val="0"/>
              </a:spcBef>
              <a:spcAft>
                <a:spcPts val="0"/>
              </a:spcAft>
              <a:buClr>
                <a:schemeClr val="dk1"/>
              </a:buClr>
              <a:buSzPts val="1400"/>
              <a:buNone/>
            </a:pPr>
            <a:r>
              <a:t/>
            </a:r>
            <a:endParaRPr sz="1600">
              <a:solidFill>
                <a:srgbClr val="7F7F7F"/>
              </a:solidFill>
              <a:latin typeface="Courier New"/>
              <a:ea typeface="Courier New"/>
              <a:cs typeface="Courier New"/>
              <a:sym typeface="Courier New"/>
            </a:endParaRPr>
          </a:p>
          <a:p>
            <a:pPr indent="0" lvl="0" marL="0" rtl="0" algn="l">
              <a:spcBef>
                <a:spcPts val="0"/>
              </a:spcBef>
              <a:spcAft>
                <a:spcPts val="0"/>
              </a:spcAft>
              <a:buClr>
                <a:schemeClr val="dk1"/>
              </a:buClr>
              <a:buSzPts val="1400"/>
              <a:buNone/>
            </a:pPr>
            <a:r>
              <a:rPr lang="en" sz="1600">
                <a:latin typeface="Courier New"/>
                <a:ea typeface="Courier New"/>
                <a:cs typeface="Courier New"/>
                <a:sym typeface="Courier New"/>
              </a:rPr>
              <a:t>&gt;&gt;&gt; os.mkdir("newFolder") </a:t>
            </a:r>
            <a:r>
              <a:rPr i="1" lang="en" sz="1600">
                <a:solidFill>
                  <a:srgbClr val="38761D"/>
                </a:solidFill>
                <a:latin typeface="Courier New"/>
                <a:ea typeface="Courier New"/>
                <a:cs typeface="Courier New"/>
                <a:sym typeface="Courier New"/>
              </a:rPr>
              <a:t>#makes a new directory</a:t>
            </a:r>
            <a:endParaRPr i="1" sz="1600">
              <a:solidFill>
                <a:srgbClr val="38761D"/>
              </a:solidFill>
              <a:latin typeface="Courier New"/>
              <a:ea typeface="Courier New"/>
              <a:cs typeface="Courier New"/>
              <a:sym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5" name="Shape 1135"/>
        <p:cNvGrpSpPr/>
        <p:nvPr/>
      </p:nvGrpSpPr>
      <p:grpSpPr>
        <a:xfrm>
          <a:off x="0" y="0"/>
          <a:ext cx="0" cy="0"/>
          <a:chOff x="0" y="0"/>
          <a:chExt cx="0" cy="0"/>
        </a:xfrm>
      </p:grpSpPr>
      <p:sp>
        <p:nvSpPr>
          <p:cNvPr id="1136" name="Google Shape;1136;p151"/>
          <p:cNvSpPr txBox="1"/>
          <p:nvPr>
            <p:ph type="title"/>
          </p:nvPr>
        </p:nvSpPr>
        <p:spPr>
          <a:xfrm>
            <a:off x="457200" y="11415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Other useful modules</a:t>
            </a:r>
            <a:endParaRPr/>
          </a:p>
        </p:txBody>
      </p:sp>
      <p:sp>
        <p:nvSpPr>
          <p:cNvPr id="1137" name="Google Shape;1137;p151"/>
          <p:cNvSpPr txBox="1"/>
          <p:nvPr>
            <p:ph idx="1" type="body"/>
          </p:nvPr>
        </p:nvSpPr>
        <p:spPr>
          <a:xfrm>
            <a:off x="247650" y="9715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240"/>
              <a:buNone/>
            </a:pPr>
            <a:r>
              <a:rPr lang="en" sz="2000"/>
              <a:t>Built-in:</a:t>
            </a:r>
            <a:endParaRPr sz="2000"/>
          </a:p>
          <a:p>
            <a:pPr indent="-298450" lvl="1" marL="742950" rtl="0" algn="l">
              <a:spcBef>
                <a:spcPts val="400"/>
              </a:spcBef>
              <a:spcAft>
                <a:spcPts val="0"/>
              </a:spcAft>
              <a:buSzPts val="2000"/>
              <a:buFont typeface="Calibri"/>
              <a:buChar char="–"/>
            </a:pPr>
            <a:r>
              <a:rPr lang="en" sz="2000">
                <a:latin typeface="Courier New"/>
                <a:ea typeface="Courier New"/>
                <a:cs typeface="Courier New"/>
                <a:sym typeface="Courier New"/>
              </a:rPr>
              <a:t>glob*</a:t>
            </a:r>
            <a:r>
              <a:rPr lang="en" sz="2000"/>
              <a:t> – getting lists of files</a:t>
            </a:r>
            <a:endParaRPr sz="2000"/>
          </a:p>
          <a:p>
            <a:pPr indent="-298450" lvl="1" marL="742950" rtl="0" algn="l">
              <a:spcBef>
                <a:spcPts val="400"/>
              </a:spcBef>
              <a:spcAft>
                <a:spcPts val="0"/>
              </a:spcAft>
              <a:buSzPts val="2000"/>
              <a:buFont typeface="Calibri"/>
              <a:buChar char="–"/>
            </a:pPr>
            <a:r>
              <a:rPr lang="en" sz="2000">
                <a:latin typeface="Courier New"/>
                <a:ea typeface="Courier New"/>
                <a:cs typeface="Courier New"/>
                <a:sym typeface="Courier New"/>
              </a:rPr>
              <a:t>subprocess*</a:t>
            </a:r>
            <a:r>
              <a:rPr lang="en" sz="2000"/>
              <a:t> – system commands from within python</a:t>
            </a:r>
            <a:endParaRPr sz="2000"/>
          </a:p>
          <a:p>
            <a:pPr indent="-298450" lvl="1" marL="742950" rtl="0" algn="l">
              <a:spcBef>
                <a:spcPts val="400"/>
              </a:spcBef>
              <a:spcAft>
                <a:spcPts val="0"/>
              </a:spcAft>
              <a:buSzPts val="2000"/>
              <a:buFont typeface="Calibri"/>
              <a:buChar char="–"/>
            </a:pPr>
            <a:r>
              <a:rPr lang="en" sz="2000">
                <a:latin typeface="Courier New"/>
                <a:ea typeface="Courier New"/>
                <a:cs typeface="Courier New"/>
                <a:sym typeface="Courier New"/>
              </a:rPr>
              <a:t>time*</a:t>
            </a:r>
            <a:r>
              <a:rPr lang="en" sz="2000"/>
              <a:t> - get the system time, create a timer</a:t>
            </a:r>
            <a:endParaRPr sz="2000"/>
          </a:p>
          <a:p>
            <a:pPr indent="-306133" lvl="1" marL="742950" rtl="0" algn="l">
              <a:lnSpc>
                <a:spcPct val="80000"/>
              </a:lnSpc>
              <a:spcBef>
                <a:spcPts val="392"/>
              </a:spcBef>
              <a:spcAft>
                <a:spcPts val="0"/>
              </a:spcAft>
              <a:buClr>
                <a:schemeClr val="dk1"/>
              </a:buClr>
              <a:buSzPts val="2000"/>
              <a:buChar char="–"/>
            </a:pPr>
            <a:r>
              <a:rPr lang="en" sz="2000">
                <a:latin typeface="Courier New"/>
                <a:ea typeface="Courier New"/>
                <a:cs typeface="Courier New"/>
                <a:sym typeface="Courier New"/>
              </a:rPr>
              <a:t>multiprocessing</a:t>
            </a:r>
            <a:r>
              <a:rPr lang="en" sz="2000"/>
              <a:t> – functions for writing parallel code that utilizes multiple CPU cores</a:t>
            </a:r>
            <a:endParaRPr sz="2000"/>
          </a:p>
          <a:p>
            <a:pPr indent="-306133" lvl="1" marL="742950" rtl="0" algn="l">
              <a:lnSpc>
                <a:spcPct val="80000"/>
              </a:lnSpc>
              <a:spcBef>
                <a:spcPts val="392"/>
              </a:spcBef>
              <a:spcAft>
                <a:spcPts val="0"/>
              </a:spcAft>
              <a:buClr>
                <a:schemeClr val="dk1"/>
              </a:buClr>
              <a:buSzPts val="2000"/>
              <a:buChar char="–"/>
            </a:pPr>
            <a:r>
              <a:rPr lang="en" sz="2000">
                <a:latin typeface="Courier New"/>
                <a:ea typeface="Courier New"/>
                <a:cs typeface="Courier New"/>
                <a:sym typeface="Courier New"/>
              </a:rPr>
              <a:t>optparse/argparse</a:t>
            </a:r>
            <a:r>
              <a:rPr lang="en" sz="2000"/>
              <a:t> – fancier command line args</a:t>
            </a:r>
            <a:endParaRPr sz="2000"/>
          </a:p>
          <a:p>
            <a:pPr indent="-306133" lvl="1" marL="742950" rtl="0" algn="l">
              <a:lnSpc>
                <a:spcPct val="80000"/>
              </a:lnSpc>
              <a:spcBef>
                <a:spcPts val="392"/>
              </a:spcBef>
              <a:spcAft>
                <a:spcPts val="0"/>
              </a:spcAft>
              <a:buClr>
                <a:schemeClr val="dk1"/>
              </a:buClr>
              <a:buSzPts val="2000"/>
              <a:buChar char="–"/>
            </a:pPr>
            <a:r>
              <a:rPr lang="en" sz="2000">
                <a:latin typeface="Courier New"/>
                <a:ea typeface="Courier New"/>
                <a:cs typeface="Courier New"/>
                <a:sym typeface="Courier New"/>
              </a:rPr>
              <a:t>re</a:t>
            </a:r>
            <a:r>
              <a:rPr lang="en" sz="2000"/>
              <a:t> – regular expressions (advanced pattern matching)</a:t>
            </a:r>
            <a:endParaRPr sz="2000"/>
          </a:p>
          <a:p>
            <a:pPr indent="-306133" lvl="1" marL="742950" rtl="0" algn="l">
              <a:lnSpc>
                <a:spcPct val="80000"/>
              </a:lnSpc>
              <a:spcBef>
                <a:spcPts val="392"/>
              </a:spcBef>
              <a:spcAft>
                <a:spcPts val="0"/>
              </a:spcAft>
              <a:buClr>
                <a:schemeClr val="dk1"/>
              </a:buClr>
              <a:buSzPts val="2000"/>
              <a:buChar char="–"/>
            </a:pPr>
            <a:r>
              <a:rPr lang="en" sz="2000">
                <a:latin typeface="Courier New"/>
                <a:ea typeface="Courier New"/>
                <a:cs typeface="Courier New"/>
                <a:sym typeface="Courier New"/>
              </a:rPr>
              <a:t>collections</a:t>
            </a:r>
            <a:r>
              <a:rPr lang="en" sz="2000"/>
              <a:t> – advanced data structures</a:t>
            </a:r>
            <a:endParaRPr sz="2000"/>
          </a:p>
          <a:p>
            <a:pPr indent="-306133" lvl="1" marL="742950" rtl="0" algn="l">
              <a:lnSpc>
                <a:spcPct val="80000"/>
              </a:lnSpc>
              <a:spcBef>
                <a:spcPts val="392"/>
              </a:spcBef>
              <a:spcAft>
                <a:spcPts val="0"/>
              </a:spcAft>
              <a:buClr>
                <a:schemeClr val="dk1"/>
              </a:buClr>
              <a:buSzPts val="2000"/>
              <a:buChar char="–"/>
            </a:pPr>
            <a:r>
              <a:rPr lang="en" sz="2000">
                <a:latin typeface="Courier New"/>
                <a:ea typeface="Courier New"/>
                <a:cs typeface="Courier New"/>
                <a:sym typeface="Courier New"/>
              </a:rPr>
              <a:t>logging</a:t>
            </a:r>
            <a:r>
              <a:rPr lang="en" sz="2000"/>
              <a:t> – facilitates the creation of log files</a:t>
            </a:r>
            <a:endParaRPr sz="2000"/>
          </a:p>
          <a:p>
            <a:pPr indent="-297180" lvl="1" marL="742950" rtl="0" algn="l">
              <a:lnSpc>
                <a:spcPct val="80000"/>
              </a:lnSpc>
              <a:spcBef>
                <a:spcPts val="392"/>
              </a:spcBef>
              <a:spcAft>
                <a:spcPts val="0"/>
              </a:spcAft>
              <a:buClr>
                <a:schemeClr val="dk1"/>
              </a:buClr>
              <a:buSzPts val="2000"/>
              <a:buChar char="–"/>
            </a:pPr>
            <a:r>
              <a:rPr lang="en" sz="2000">
                <a:latin typeface="Courier New"/>
                <a:ea typeface="Courier New"/>
                <a:cs typeface="Courier New"/>
                <a:sym typeface="Courier New"/>
              </a:rPr>
              <a:t>datetime</a:t>
            </a:r>
            <a:r>
              <a:rPr lang="en" sz="2000"/>
              <a:t> – for accessing/manipulating date &amp; time info</a:t>
            </a:r>
            <a:endParaRPr sz="2000"/>
          </a:p>
          <a:p>
            <a:pPr indent="0" lvl="0" marL="0" rtl="0" algn="l">
              <a:lnSpc>
                <a:spcPct val="80000"/>
              </a:lnSpc>
              <a:spcBef>
                <a:spcPts val="392"/>
              </a:spcBef>
              <a:spcAft>
                <a:spcPts val="0"/>
              </a:spcAft>
              <a:buNone/>
            </a:pPr>
            <a:r>
              <a:t/>
            </a:r>
            <a:endParaRPr sz="1000"/>
          </a:p>
          <a:p>
            <a:pPr indent="0" lvl="0" marL="457200" rtl="0" algn="l">
              <a:lnSpc>
                <a:spcPct val="80000"/>
              </a:lnSpc>
              <a:spcBef>
                <a:spcPts val="392"/>
              </a:spcBef>
              <a:spcAft>
                <a:spcPts val="0"/>
              </a:spcAft>
              <a:buNone/>
            </a:pPr>
            <a:r>
              <a:rPr lang="en" sz="2000"/>
              <a:t>* </a:t>
            </a:r>
            <a:r>
              <a:rPr lang="en" sz="2000"/>
              <a:t>I have slides for these libraries at the end of the lecture that I won’t go over today</a:t>
            </a:r>
            <a:endParaRPr sz="2000"/>
          </a:p>
          <a:p>
            <a:pPr indent="0" lvl="1" marL="457200" rtl="0" algn="l">
              <a:lnSpc>
                <a:spcPct val="80000"/>
              </a:lnSpc>
              <a:spcBef>
                <a:spcPts val="392"/>
              </a:spcBef>
              <a:spcAft>
                <a:spcPts val="0"/>
              </a:spcAft>
              <a:buClr>
                <a:schemeClr val="dk1"/>
              </a:buClr>
              <a:buSzPts val="1960"/>
              <a:buNone/>
            </a:pPr>
            <a:r>
              <a:t/>
            </a:r>
            <a:endParaRPr sz="2000"/>
          </a:p>
          <a:p>
            <a:pPr indent="-200660" lvl="0" marL="342900" rtl="0" algn="l">
              <a:lnSpc>
                <a:spcPct val="80000"/>
              </a:lnSpc>
              <a:spcBef>
                <a:spcPts val="448"/>
              </a:spcBef>
              <a:spcAft>
                <a:spcPts val="0"/>
              </a:spcAft>
              <a:buClr>
                <a:schemeClr val="dk1"/>
              </a:buClr>
              <a:buSzPts val="2240"/>
              <a:buNone/>
            </a:pPr>
            <a:r>
              <a:t/>
            </a:r>
            <a:endParaRPr sz="20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sp>
        <p:nvSpPr>
          <p:cNvPr id="1143" name="Google Shape;1143;p15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Other useful modules</a:t>
            </a:r>
            <a:endParaRPr/>
          </a:p>
        </p:txBody>
      </p:sp>
      <p:sp>
        <p:nvSpPr>
          <p:cNvPr id="1144" name="Google Shape;1144;p15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448"/>
              </a:spcBef>
              <a:spcAft>
                <a:spcPts val="0"/>
              </a:spcAft>
              <a:buClr>
                <a:schemeClr val="dk1"/>
              </a:buClr>
              <a:buSzPts val="2240"/>
              <a:buNone/>
            </a:pPr>
            <a:r>
              <a:rPr lang="en" sz="2240"/>
              <a:t>Not built-in (but comes with Anaconda)</a:t>
            </a:r>
            <a:endParaRPr/>
          </a:p>
          <a:p>
            <a:pPr indent="-285750" lvl="1" marL="742950" rtl="0" algn="l">
              <a:lnSpc>
                <a:spcPct val="80000"/>
              </a:lnSpc>
              <a:spcBef>
                <a:spcPts val="392"/>
              </a:spcBef>
              <a:spcAft>
                <a:spcPts val="0"/>
              </a:spcAft>
              <a:buClr>
                <a:schemeClr val="dk1"/>
              </a:buClr>
              <a:buSzPts val="1679"/>
              <a:buChar char="–"/>
            </a:pPr>
            <a:r>
              <a:rPr lang="en" sz="1679">
                <a:latin typeface="Courier New"/>
                <a:ea typeface="Courier New"/>
                <a:cs typeface="Courier New"/>
                <a:sym typeface="Courier New"/>
              </a:rPr>
              <a:t>SciPy</a:t>
            </a:r>
            <a:r>
              <a:rPr lang="en" sz="1960"/>
              <a:t> – scientific/mathematical algorithms</a:t>
            </a:r>
            <a:endParaRPr/>
          </a:p>
          <a:p>
            <a:pPr indent="-285750" lvl="1" marL="742950" rtl="0" algn="l">
              <a:lnSpc>
                <a:spcPct val="80000"/>
              </a:lnSpc>
              <a:spcBef>
                <a:spcPts val="392"/>
              </a:spcBef>
              <a:spcAft>
                <a:spcPts val="0"/>
              </a:spcAft>
              <a:buClr>
                <a:schemeClr val="dk1"/>
              </a:buClr>
              <a:buSzPts val="1679"/>
              <a:buChar char="–"/>
            </a:pPr>
            <a:r>
              <a:rPr lang="en" sz="1679">
                <a:latin typeface="Courier New"/>
                <a:ea typeface="Courier New"/>
                <a:cs typeface="Courier New"/>
                <a:sym typeface="Courier New"/>
              </a:rPr>
              <a:t>NumPy</a:t>
            </a:r>
            <a:r>
              <a:rPr lang="en" sz="1960"/>
              <a:t> – advanced math &amp; linear algebra</a:t>
            </a:r>
            <a:endParaRPr/>
          </a:p>
          <a:p>
            <a:pPr indent="-285750" lvl="1" marL="742950" rtl="0" algn="l">
              <a:lnSpc>
                <a:spcPct val="80000"/>
              </a:lnSpc>
              <a:spcBef>
                <a:spcPts val="392"/>
              </a:spcBef>
              <a:spcAft>
                <a:spcPts val="0"/>
              </a:spcAft>
              <a:buClr>
                <a:schemeClr val="dk1"/>
              </a:buClr>
              <a:buSzPts val="1679"/>
              <a:buChar char="–"/>
            </a:pPr>
            <a:r>
              <a:rPr lang="en" sz="1679">
                <a:latin typeface="Courier New"/>
                <a:ea typeface="Courier New"/>
                <a:cs typeface="Courier New"/>
                <a:sym typeface="Courier New"/>
              </a:rPr>
              <a:t>matplotlib</a:t>
            </a:r>
            <a:r>
              <a:rPr lang="en" sz="1960"/>
              <a:t> – plotting module for python</a:t>
            </a:r>
            <a:endParaRPr/>
          </a:p>
          <a:p>
            <a:pPr indent="-285750" lvl="1" marL="742950" rtl="0" algn="l">
              <a:lnSpc>
                <a:spcPct val="80000"/>
              </a:lnSpc>
              <a:spcBef>
                <a:spcPts val="392"/>
              </a:spcBef>
              <a:spcAft>
                <a:spcPts val="0"/>
              </a:spcAft>
              <a:buClr>
                <a:schemeClr val="dk1"/>
              </a:buClr>
              <a:buSzPts val="1679"/>
              <a:buChar char="–"/>
            </a:pPr>
            <a:r>
              <a:rPr lang="en" sz="1679">
                <a:latin typeface="Courier New"/>
                <a:ea typeface="Courier New"/>
                <a:cs typeface="Courier New"/>
                <a:sym typeface="Courier New"/>
              </a:rPr>
              <a:t>pandas</a:t>
            </a:r>
            <a:r>
              <a:rPr lang="en" sz="1960"/>
              <a:t> – data structures and data analysis</a:t>
            </a:r>
            <a:endParaRPr/>
          </a:p>
          <a:p>
            <a:pPr indent="-200660" lvl="0" marL="342900" rtl="0" algn="l">
              <a:lnSpc>
                <a:spcPct val="80000"/>
              </a:lnSpc>
              <a:spcBef>
                <a:spcPts val="448"/>
              </a:spcBef>
              <a:spcAft>
                <a:spcPts val="0"/>
              </a:spcAft>
              <a:buClr>
                <a:schemeClr val="dk1"/>
              </a:buClr>
              <a:buSzPts val="2240"/>
              <a:buNone/>
            </a:pPr>
            <a:r>
              <a:t/>
            </a:r>
            <a:endParaRPr sz="2240"/>
          </a:p>
        </p:txBody>
      </p:sp>
      <p:pic>
        <p:nvPicPr>
          <p:cNvPr id="1145" name="Google Shape;1145;p152"/>
          <p:cNvPicPr preferRelativeResize="0"/>
          <p:nvPr/>
        </p:nvPicPr>
        <p:blipFill rotWithShape="1">
          <a:blip r:embed="rId3">
            <a:alphaModFix/>
          </a:blip>
          <a:srcRect b="0" l="0" r="0" t="0"/>
          <a:stretch/>
        </p:blipFill>
        <p:spPr>
          <a:xfrm>
            <a:off x="1345835" y="2857509"/>
            <a:ext cx="1422162" cy="1549575"/>
          </a:xfrm>
          <a:prstGeom prst="rect">
            <a:avLst/>
          </a:prstGeom>
          <a:noFill/>
          <a:ln>
            <a:noFill/>
          </a:ln>
        </p:spPr>
      </p:pic>
      <p:pic>
        <p:nvPicPr>
          <p:cNvPr id="1146" name="Google Shape;1146;p152"/>
          <p:cNvPicPr preferRelativeResize="0"/>
          <p:nvPr/>
        </p:nvPicPr>
        <p:blipFill rotWithShape="1">
          <a:blip r:embed="rId4">
            <a:alphaModFix/>
          </a:blip>
          <a:srcRect b="0" l="0" r="0" t="0"/>
          <a:stretch/>
        </p:blipFill>
        <p:spPr>
          <a:xfrm>
            <a:off x="6740347" y="3038357"/>
            <a:ext cx="1765050" cy="1430075"/>
          </a:xfrm>
          <a:prstGeom prst="rect">
            <a:avLst/>
          </a:prstGeom>
          <a:noFill/>
          <a:ln>
            <a:noFill/>
          </a:ln>
        </p:spPr>
      </p:pic>
      <p:pic>
        <p:nvPicPr>
          <p:cNvPr id="1147" name="Google Shape;1147;p152"/>
          <p:cNvPicPr preferRelativeResize="0"/>
          <p:nvPr/>
        </p:nvPicPr>
        <p:blipFill rotWithShape="1">
          <a:blip r:embed="rId5">
            <a:alphaModFix/>
          </a:blip>
          <a:srcRect b="0" l="0" r="0" t="0"/>
          <a:stretch/>
        </p:blipFill>
        <p:spPr>
          <a:xfrm>
            <a:off x="2809875" y="2994221"/>
            <a:ext cx="1468575" cy="1301425"/>
          </a:xfrm>
          <a:prstGeom prst="rect">
            <a:avLst/>
          </a:prstGeom>
          <a:noFill/>
          <a:ln>
            <a:noFill/>
          </a:ln>
        </p:spPr>
      </p:pic>
      <p:pic>
        <p:nvPicPr>
          <p:cNvPr id="1148" name="Google Shape;1148;p152"/>
          <p:cNvPicPr preferRelativeResize="0"/>
          <p:nvPr/>
        </p:nvPicPr>
        <p:blipFill rotWithShape="1">
          <a:blip r:embed="rId6">
            <a:alphaModFix/>
          </a:blip>
          <a:srcRect b="0" l="0" r="0" t="0"/>
          <a:stretch/>
        </p:blipFill>
        <p:spPr>
          <a:xfrm>
            <a:off x="4496021" y="2994236"/>
            <a:ext cx="2091775" cy="1640300"/>
          </a:xfrm>
          <a:prstGeom prst="rect">
            <a:avLst/>
          </a:prstGeom>
          <a:noFill/>
          <a:ln>
            <a:noFill/>
          </a:ln>
        </p:spPr>
      </p:pic>
      <p:sp>
        <p:nvSpPr>
          <p:cNvPr id="1149" name="Google Shape;1149;p152"/>
          <p:cNvSpPr txBox="1"/>
          <p:nvPr/>
        </p:nvSpPr>
        <p:spPr>
          <a:xfrm>
            <a:off x="6810591" y="4692825"/>
            <a:ext cx="1836300" cy="19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chemeClr val="dk1"/>
                </a:solidFill>
                <a:latin typeface="Calibri"/>
                <a:ea typeface="Calibri"/>
                <a:cs typeface="Calibri"/>
                <a:sym typeface="Calibri"/>
              </a:rPr>
              <a:t>matplotlib</a:t>
            </a:r>
            <a:endParaRPr>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4" name="Shape 1154"/>
        <p:cNvGrpSpPr/>
        <p:nvPr/>
      </p:nvGrpSpPr>
      <p:grpSpPr>
        <a:xfrm>
          <a:off x="0" y="0"/>
          <a:ext cx="0" cy="0"/>
          <a:chOff x="0" y="0"/>
          <a:chExt cx="0" cy="0"/>
        </a:xfrm>
      </p:grpSpPr>
      <p:sp>
        <p:nvSpPr>
          <p:cNvPr id="1155" name="Google Shape;1155;p153"/>
          <p:cNvSpPr/>
          <p:nvPr/>
        </p:nvSpPr>
        <p:spPr>
          <a:xfrm>
            <a:off x="882350" y="3929300"/>
            <a:ext cx="3206700" cy="559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Next Class: Pandas Crash Course</a:t>
            </a:r>
            <a:endParaRPr/>
          </a:p>
        </p:txBody>
      </p:sp>
      <p:sp>
        <p:nvSpPr>
          <p:cNvPr id="1157" name="Google Shape;1157;p153"/>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
              <a:t>You will need to have pandas and numpy installed!!!!!</a:t>
            </a:r>
            <a:endParaRPr b="1"/>
          </a:p>
          <a:p>
            <a:pPr indent="-342900" lvl="0" marL="457200" rtl="0" algn="l">
              <a:spcBef>
                <a:spcPts val="0"/>
              </a:spcBef>
              <a:spcAft>
                <a:spcPts val="0"/>
              </a:spcAft>
              <a:buSzPts val="1800"/>
              <a:buChar char="•"/>
            </a:pPr>
            <a:r>
              <a:rPr lang="en" sz="1800"/>
              <a:t>To test if you already have these libraries installed type the following in your </a:t>
            </a:r>
            <a:r>
              <a:rPr b="1" lang="en" sz="1800"/>
              <a:t>jupyter notebook</a:t>
            </a:r>
            <a:r>
              <a:rPr lang="en" sz="1800"/>
              <a:t>. If you do not get errors, then both are already installed:</a:t>
            </a:r>
            <a:br>
              <a:rPr lang="en" sz="1800"/>
            </a:br>
            <a:r>
              <a:rPr lang="en" sz="1800">
                <a:latin typeface="Courier New"/>
                <a:ea typeface="Courier New"/>
                <a:cs typeface="Courier New"/>
                <a:sym typeface="Courier New"/>
              </a:rPr>
              <a:t>i</a:t>
            </a:r>
            <a:r>
              <a:rPr lang="en" sz="1800">
                <a:latin typeface="Courier New"/>
                <a:ea typeface="Courier New"/>
                <a:cs typeface="Courier New"/>
                <a:sym typeface="Courier New"/>
              </a:rPr>
              <a:t>mport pandas</a:t>
            </a:r>
            <a:br>
              <a:rPr lang="en" sz="1800">
                <a:latin typeface="Courier New"/>
                <a:ea typeface="Courier New"/>
                <a:cs typeface="Courier New"/>
                <a:sym typeface="Courier New"/>
              </a:rPr>
            </a:br>
            <a:r>
              <a:rPr lang="en" sz="1800">
                <a:latin typeface="Courier New"/>
                <a:ea typeface="Courier New"/>
                <a:cs typeface="Courier New"/>
                <a:sym typeface="Courier New"/>
              </a:rPr>
              <a:t>i</a:t>
            </a:r>
            <a:r>
              <a:rPr lang="en" sz="1800">
                <a:latin typeface="Courier New"/>
                <a:ea typeface="Courier New"/>
                <a:cs typeface="Courier New"/>
                <a:sym typeface="Courier New"/>
              </a:rPr>
              <a:t>mport numpy</a:t>
            </a:r>
            <a:endParaRPr sz="1800">
              <a:latin typeface="Courier New"/>
              <a:ea typeface="Courier New"/>
              <a:cs typeface="Courier New"/>
              <a:sym typeface="Courier New"/>
            </a:endParaRPr>
          </a:p>
          <a:p>
            <a:pPr indent="-342900" lvl="0" marL="457200" rtl="0" algn="l">
              <a:spcBef>
                <a:spcPts val="0"/>
              </a:spcBef>
              <a:spcAft>
                <a:spcPts val="0"/>
              </a:spcAft>
              <a:buSzPts val="1800"/>
              <a:buChar char="•"/>
            </a:pPr>
            <a:r>
              <a:rPr lang="en" sz="1800"/>
              <a:t>If you installed jupyter notebooking using conda, you can install these libraries by typing the following into your </a:t>
            </a:r>
            <a:r>
              <a:rPr b="1" lang="en" sz="1800"/>
              <a:t>linux command line</a:t>
            </a:r>
            <a:r>
              <a:rPr lang="en" sz="1800"/>
              <a:t>:</a:t>
            </a:r>
            <a:br>
              <a:rPr lang="en" sz="1800"/>
            </a:br>
            <a:r>
              <a:rPr lang="en" sz="1800">
                <a:solidFill>
                  <a:srgbClr val="0000FF"/>
                </a:solidFill>
                <a:latin typeface="Courier New"/>
                <a:ea typeface="Courier New"/>
                <a:cs typeface="Courier New"/>
                <a:sym typeface="Courier New"/>
              </a:rPr>
              <a:t>conda install pandas</a:t>
            </a:r>
            <a:br>
              <a:rPr lang="en" sz="1800">
                <a:solidFill>
                  <a:srgbClr val="0000FF"/>
                </a:solidFill>
                <a:latin typeface="Courier New"/>
                <a:ea typeface="Courier New"/>
                <a:cs typeface="Courier New"/>
                <a:sym typeface="Courier New"/>
              </a:rPr>
            </a:br>
            <a:r>
              <a:rPr lang="en" sz="1800">
                <a:solidFill>
                  <a:srgbClr val="0000FF"/>
                </a:solidFill>
                <a:latin typeface="Courier New"/>
                <a:ea typeface="Courier New"/>
                <a:cs typeface="Courier New"/>
                <a:sym typeface="Courier New"/>
              </a:rPr>
              <a:t>conda install numpy</a:t>
            </a:r>
            <a:endParaRPr sz="1800">
              <a:solidFill>
                <a:srgbClr val="0000FF"/>
              </a:solidFill>
              <a:latin typeface="Courier New"/>
              <a:ea typeface="Courier New"/>
              <a:cs typeface="Courier New"/>
              <a:sym typeface="Courier New"/>
            </a:endParaRPr>
          </a:p>
        </p:txBody>
      </p:sp>
      <p:sp>
        <p:nvSpPr>
          <p:cNvPr id="1158" name="Google Shape;1158;p153"/>
          <p:cNvSpPr/>
          <p:nvPr/>
        </p:nvSpPr>
        <p:spPr>
          <a:xfrm>
            <a:off x="882350" y="2840750"/>
            <a:ext cx="3206700" cy="55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7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Problem 1</a:t>
            </a:r>
            <a:endParaRPr/>
          </a:p>
        </p:txBody>
      </p:sp>
      <p:sp>
        <p:nvSpPr>
          <p:cNvPr id="433" name="Google Shape;433;p73"/>
          <p:cNvSpPr txBox="1"/>
          <p:nvPr>
            <p:ph idx="1" type="body"/>
          </p:nvPr>
        </p:nvSpPr>
        <p:spPr>
          <a:xfrm>
            <a:off x="74800" y="1200150"/>
            <a:ext cx="5126100" cy="3000900"/>
          </a:xfrm>
          <a:prstGeom prst="rect">
            <a:avLst/>
          </a:prstGeom>
          <a:ln cap="flat" cmpd="sng" w="9525">
            <a:solidFill>
              <a:srgbClr val="4A86E8"/>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1 </a:t>
            </a:r>
            <a:r>
              <a:rPr lang="en" sz="2400">
                <a:latin typeface="Courier New"/>
                <a:ea typeface="Courier New"/>
                <a:cs typeface="Courier New"/>
                <a:sym typeface="Courier New"/>
              </a:rPr>
              <a:t># fruit dictionary</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2 </a:t>
            </a:r>
            <a:r>
              <a:rPr lang="en" sz="2400">
                <a:latin typeface="Courier New"/>
                <a:ea typeface="Courier New"/>
                <a:cs typeface="Courier New"/>
                <a:sym typeface="Courier New"/>
              </a:rPr>
              <a:t>fruits = {"apple":"red",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3 </a:t>
            </a:r>
            <a:r>
              <a:rPr lang="en" sz="2400">
                <a:latin typeface="Courier New"/>
                <a:ea typeface="Courier New"/>
                <a:cs typeface="Courier New"/>
                <a:sym typeface="Courier New"/>
              </a:rPr>
              <a:t>"banana":"yellow", </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4 </a:t>
            </a:r>
            <a:r>
              <a:rPr lang="en" sz="2400">
                <a:latin typeface="Courier New"/>
                <a:ea typeface="Courier New"/>
                <a:cs typeface="Courier New"/>
                <a:sym typeface="Courier New"/>
              </a:rPr>
              <a:t>"grape":"purple"}</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5</a:t>
            </a:r>
            <a:endParaRPr sz="2400">
              <a:solidFill>
                <a:srgbClr val="7F7F7F"/>
              </a:solidFill>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6 </a:t>
            </a:r>
            <a:r>
              <a:rPr lang="en" sz="2400">
                <a:latin typeface="Courier New"/>
                <a:ea typeface="Courier New"/>
                <a:cs typeface="Courier New"/>
                <a:sym typeface="Courier New"/>
              </a:rPr>
              <a:t>for key in fruits:</a:t>
            </a:r>
            <a:endParaRPr sz="2400">
              <a:latin typeface="Courier New"/>
              <a:ea typeface="Courier New"/>
              <a:cs typeface="Courier New"/>
              <a:sym typeface="Courier New"/>
            </a:endParaRPr>
          </a:p>
          <a:p>
            <a:pPr indent="0" lvl="0" marL="0" rtl="0" algn="l">
              <a:spcBef>
                <a:spcPts val="360"/>
              </a:spcBef>
              <a:spcAft>
                <a:spcPts val="0"/>
              </a:spcAft>
              <a:buNone/>
            </a:pPr>
            <a:r>
              <a:rPr lang="en" sz="2400">
                <a:solidFill>
                  <a:srgbClr val="7F7F7F"/>
                </a:solidFill>
                <a:latin typeface="Courier New"/>
                <a:ea typeface="Courier New"/>
                <a:cs typeface="Courier New"/>
                <a:sym typeface="Courier New"/>
              </a:rPr>
              <a:t>7	</a:t>
            </a:r>
            <a:r>
              <a:rPr lang="en" sz="2400">
                <a:latin typeface="Courier New"/>
                <a:ea typeface="Courier New"/>
                <a:cs typeface="Courier New"/>
                <a:sym typeface="Courier New"/>
              </a:rPr>
              <a:t>	print (fruits[key])</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2" name="Shape 1162"/>
        <p:cNvGrpSpPr/>
        <p:nvPr/>
      </p:nvGrpSpPr>
      <p:grpSpPr>
        <a:xfrm>
          <a:off x="0" y="0"/>
          <a:ext cx="0" cy="0"/>
          <a:chOff x="0" y="0"/>
          <a:chExt cx="0" cy="0"/>
        </a:xfrm>
      </p:grpSpPr>
      <p:sp>
        <p:nvSpPr>
          <p:cNvPr id="1163" name="Google Shape;1163;p15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conda install pandas</a:t>
            </a:r>
            <a:endParaRPr/>
          </a:p>
        </p:txBody>
      </p:sp>
      <p:sp>
        <p:nvSpPr>
          <p:cNvPr id="1164" name="Google Shape;1164;p154"/>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import pandas</a:t>
            </a:r>
            <a:endParaRPr/>
          </a:p>
          <a:p>
            <a:pPr indent="0" lvl="0" marL="0" rtl="0" algn="l">
              <a:spcBef>
                <a:spcPts val="360"/>
              </a:spcBef>
              <a:spcAft>
                <a:spcPts val="0"/>
              </a:spcAft>
              <a:buNone/>
            </a:pPr>
            <a:r>
              <a:rPr lang="en"/>
              <a:t>import numpy</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8" name="Shape 1168"/>
        <p:cNvGrpSpPr/>
        <p:nvPr/>
      </p:nvGrpSpPr>
      <p:grpSpPr>
        <a:xfrm>
          <a:off x="0" y="0"/>
          <a:ext cx="0" cy="0"/>
          <a:chOff x="0" y="0"/>
          <a:chExt cx="0" cy="0"/>
        </a:xfrm>
      </p:grpSpPr>
      <p:sp>
        <p:nvSpPr>
          <p:cNvPr id="1169" name="Google Shape;1169;p155"/>
          <p:cNvSpPr txBox="1"/>
          <p:nvPr>
            <p:ph type="title"/>
          </p:nvPr>
        </p:nvSpPr>
        <p:spPr>
          <a:xfrm>
            <a:off x="512763" y="2061000"/>
            <a:ext cx="7772400" cy="102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Slides on python libraries: re, glob, </a:t>
            </a:r>
            <a:r>
              <a:rPr lang="en"/>
              <a:t>subprocess, and time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4" name="Shape 1174"/>
        <p:cNvGrpSpPr/>
        <p:nvPr/>
      </p:nvGrpSpPr>
      <p:grpSpPr>
        <a:xfrm>
          <a:off x="0" y="0"/>
          <a:ext cx="0" cy="0"/>
          <a:chOff x="0" y="0"/>
          <a:chExt cx="0" cy="0"/>
        </a:xfrm>
      </p:grpSpPr>
      <p:sp>
        <p:nvSpPr>
          <p:cNvPr id="1175" name="Google Shape;1175;p156"/>
          <p:cNvSpPr txBox="1"/>
          <p:nvPr>
            <p:ph type="ctrTitle"/>
          </p:nvPr>
        </p:nvSpPr>
        <p:spPr>
          <a:xfrm>
            <a:off x="685800" y="2020491"/>
            <a:ext cx="77724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re</a:t>
            </a:r>
            <a:endParaRPr>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0" name="Shape 1180"/>
        <p:cNvGrpSpPr/>
        <p:nvPr/>
      </p:nvGrpSpPr>
      <p:grpSpPr>
        <a:xfrm>
          <a:off x="0" y="0"/>
          <a:ext cx="0" cy="0"/>
          <a:chOff x="0" y="0"/>
          <a:chExt cx="0" cy="0"/>
        </a:xfrm>
      </p:grpSpPr>
      <p:sp>
        <p:nvSpPr>
          <p:cNvPr id="1181" name="Google Shape;1181;p157"/>
          <p:cNvSpPr txBox="1"/>
          <p:nvPr>
            <p:ph type="title"/>
          </p:nvPr>
        </p:nvSpPr>
        <p:spPr>
          <a:xfrm>
            <a:off x="457200" y="3"/>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re</a:t>
            </a:r>
            <a:endParaRPr/>
          </a:p>
        </p:txBody>
      </p:sp>
      <p:sp>
        <p:nvSpPr>
          <p:cNvPr id="1182" name="Google Shape;1182;p157"/>
          <p:cNvSpPr txBox="1"/>
          <p:nvPr>
            <p:ph idx="1" type="body"/>
          </p:nvPr>
        </p:nvSpPr>
        <p:spPr>
          <a:xfrm>
            <a:off x="257475" y="1200150"/>
            <a:ext cx="8429400" cy="365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b="1" lang="en" sz="2800"/>
              <a:t>Purpose: </a:t>
            </a:r>
            <a:r>
              <a:rPr lang="en" sz="2800"/>
              <a:t>To identify regular expressions (patterns) in strings</a:t>
            </a:r>
            <a:endParaRPr sz="2800"/>
          </a:p>
          <a:p>
            <a:pPr indent="0" lvl="0" marL="0" rtl="0" algn="l">
              <a:lnSpc>
                <a:spcPct val="90000"/>
              </a:lnSpc>
              <a:spcBef>
                <a:spcPts val="640"/>
              </a:spcBef>
              <a:spcAft>
                <a:spcPts val="0"/>
              </a:spcAft>
              <a:buClr>
                <a:schemeClr val="dk1"/>
              </a:buClr>
              <a:buSzPts val="3200"/>
              <a:buNone/>
            </a:pPr>
            <a:r>
              <a:rPr b="1" lang="en" sz="2800"/>
              <a:t>Example:</a:t>
            </a:r>
            <a:endParaRPr sz="2800"/>
          </a:p>
          <a:p>
            <a:pPr indent="0" lvl="0" marL="0" rtl="0" algn="l">
              <a:lnSpc>
                <a:spcPct val="90000"/>
              </a:lnSpc>
              <a:spcBef>
                <a:spcPts val="640"/>
              </a:spcBef>
              <a:spcAft>
                <a:spcPts val="0"/>
              </a:spcAft>
              <a:buClr>
                <a:schemeClr val="dk1"/>
              </a:buClr>
              <a:buSzPts val="3200"/>
              <a:buNone/>
            </a:pPr>
            <a:r>
              <a:rPr lang="en" sz="2800"/>
              <a:t>    </a:t>
            </a:r>
            <a:r>
              <a:rPr lang="en" sz="2400">
                <a:latin typeface="Courier New"/>
                <a:ea typeface="Courier New"/>
                <a:cs typeface="Courier New"/>
                <a:sym typeface="Courier New"/>
              </a:rPr>
              <a:t>re</a:t>
            </a:r>
            <a:r>
              <a:rPr lang="en" sz="2400">
                <a:latin typeface="Courier New"/>
                <a:ea typeface="Courier New"/>
                <a:cs typeface="Courier New"/>
                <a:sym typeface="Courier New"/>
              </a:rPr>
              <a:t>.search(r"^&gt;", "&gt;seq1")</a:t>
            </a:r>
            <a:endParaRPr sz="2400">
              <a:latin typeface="Courier New"/>
              <a:ea typeface="Courier New"/>
              <a:cs typeface="Courier New"/>
              <a:sym typeface="Courier New"/>
            </a:endParaRPr>
          </a:p>
          <a:p>
            <a:pPr indent="0" lvl="0" marL="0" rtl="0" algn="l">
              <a:lnSpc>
                <a:spcPct val="90000"/>
              </a:lnSpc>
              <a:spcBef>
                <a:spcPts val="400"/>
              </a:spcBef>
              <a:spcAft>
                <a:spcPts val="0"/>
              </a:spcAft>
              <a:buClr>
                <a:schemeClr val="dk1"/>
              </a:buClr>
              <a:buSzPts val="2000"/>
              <a:buNone/>
            </a:pPr>
            <a:r>
              <a:t/>
            </a:r>
            <a:endParaRPr b="1" sz="2000"/>
          </a:p>
          <a:p>
            <a:pPr indent="0" lvl="0" marL="0" rtl="0" algn="l">
              <a:lnSpc>
                <a:spcPct val="90000"/>
              </a:lnSpc>
              <a:spcBef>
                <a:spcPts val="400"/>
              </a:spcBef>
              <a:spcAft>
                <a:spcPts val="0"/>
              </a:spcAft>
              <a:buClr>
                <a:schemeClr val="dk1"/>
              </a:buClr>
              <a:buSzPts val="2000"/>
              <a:buNone/>
            </a:pPr>
            <a:r>
              <a:rPr b="1" lang="en" sz="2000"/>
              <a:t>More info:</a:t>
            </a:r>
            <a:endParaRPr/>
          </a:p>
          <a:p>
            <a:pPr indent="0" lvl="0" marL="0" rtl="0" algn="l">
              <a:lnSpc>
                <a:spcPct val="90000"/>
              </a:lnSpc>
              <a:spcBef>
                <a:spcPts val="400"/>
              </a:spcBef>
              <a:spcAft>
                <a:spcPts val="0"/>
              </a:spcAft>
              <a:buClr>
                <a:schemeClr val="dk1"/>
              </a:buClr>
              <a:buSzPts val="2000"/>
              <a:buNone/>
            </a:pPr>
            <a:r>
              <a:rPr lang="en" sz="2000" u="sng">
                <a:solidFill>
                  <a:schemeClr val="hlink"/>
                </a:solidFill>
                <a:hlinkClick r:id="rId3"/>
              </a:rPr>
              <a:t>http://docs.python.org/2/library/re.html</a:t>
            </a:r>
            <a:endParaRPr b="1" sz="20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6" name="Shape 1186"/>
        <p:cNvGrpSpPr/>
        <p:nvPr/>
      </p:nvGrpSpPr>
      <p:grpSpPr>
        <a:xfrm>
          <a:off x="0" y="0"/>
          <a:ext cx="0" cy="0"/>
          <a:chOff x="0" y="0"/>
          <a:chExt cx="0" cy="0"/>
        </a:xfrm>
      </p:grpSpPr>
      <p:sp>
        <p:nvSpPr>
          <p:cNvPr id="1187" name="Google Shape;1187;p15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re.search(</a:t>
            </a:r>
            <a:r>
              <a:rPr i="1" lang="en"/>
              <a:t>pattern</a:t>
            </a:r>
            <a:r>
              <a:rPr lang="en"/>
              <a:t>,</a:t>
            </a:r>
            <a:r>
              <a:rPr i="1" lang="en"/>
              <a:t> string</a:t>
            </a:r>
            <a:r>
              <a:rPr lang="en"/>
              <a:t>)</a:t>
            </a:r>
            <a:endParaRPr/>
          </a:p>
        </p:txBody>
      </p:sp>
      <p:sp>
        <p:nvSpPr>
          <p:cNvPr id="1188" name="Google Shape;1188;p158"/>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Scans through </a:t>
            </a:r>
            <a:r>
              <a:rPr i="1" lang="en"/>
              <a:t>string</a:t>
            </a:r>
            <a:r>
              <a:rPr lang="en"/>
              <a:t> looking for the first location where the regular expression pattern produce a match</a:t>
            </a:r>
            <a:endParaRPr/>
          </a:p>
          <a:p>
            <a:pPr indent="-342900" lvl="0" marL="457200" rtl="0" algn="l">
              <a:spcBef>
                <a:spcPts val="360"/>
              </a:spcBef>
              <a:spcAft>
                <a:spcPts val="0"/>
              </a:spcAft>
              <a:buSzPts val="1800"/>
              <a:buChar char="•"/>
            </a:pPr>
            <a:r>
              <a:rPr lang="en"/>
              <a:t>Returns None if no match is found</a:t>
            </a:r>
            <a:endParaRPr/>
          </a:p>
          <a:p>
            <a:pPr indent="-342900" lvl="0" marL="457200" rtl="0" algn="l">
              <a:spcBef>
                <a:spcPts val="0"/>
              </a:spcBef>
              <a:spcAft>
                <a:spcPts val="0"/>
              </a:spcAft>
              <a:buSzPts val="1800"/>
              <a:buChar char="•"/>
            </a:pPr>
            <a:r>
              <a:rPr lang="en"/>
              <a:t>Otherwise, returns a match object which can be used in if/else statements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2" name="Shape 1192"/>
        <p:cNvGrpSpPr/>
        <p:nvPr/>
      </p:nvGrpSpPr>
      <p:grpSpPr>
        <a:xfrm>
          <a:off x="0" y="0"/>
          <a:ext cx="0" cy="0"/>
          <a:chOff x="0" y="0"/>
          <a:chExt cx="0" cy="0"/>
        </a:xfrm>
      </p:grpSpPr>
      <p:sp>
        <p:nvSpPr>
          <p:cNvPr id="1193" name="Google Shape;1193;p159"/>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re.search(</a:t>
            </a:r>
            <a:r>
              <a:rPr i="1" lang="en"/>
              <a:t>pattern</a:t>
            </a:r>
            <a:r>
              <a:rPr lang="en"/>
              <a:t>,</a:t>
            </a:r>
            <a:r>
              <a:rPr i="1" lang="en"/>
              <a:t> string</a:t>
            </a:r>
            <a:r>
              <a:rPr lang="en"/>
              <a:t>)</a:t>
            </a:r>
            <a:endParaRPr/>
          </a:p>
          <a:p>
            <a:pPr indent="0" lvl="0" marL="0" rtl="0" algn="ctr">
              <a:spcBef>
                <a:spcPts val="0"/>
              </a:spcBef>
              <a:spcAft>
                <a:spcPts val="0"/>
              </a:spcAft>
              <a:buNone/>
            </a:pPr>
            <a:r>
              <a:rPr lang="en" sz="3600"/>
              <a:t>example</a:t>
            </a:r>
            <a:endParaRPr sz="3600"/>
          </a:p>
        </p:txBody>
      </p:sp>
      <p:sp>
        <p:nvSpPr>
          <p:cNvPr id="1194" name="Google Shape;1194;p159"/>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2400">
                <a:latin typeface="Courier New"/>
                <a:ea typeface="Courier New"/>
                <a:cs typeface="Courier New"/>
                <a:sym typeface="Courier New"/>
              </a:rPr>
              <a:t>i</a:t>
            </a:r>
            <a:r>
              <a:rPr lang="en" sz="2400">
                <a:latin typeface="Courier New"/>
                <a:ea typeface="Courier New"/>
                <a:cs typeface="Courier New"/>
                <a:sym typeface="Courier New"/>
              </a:rPr>
              <a:t>mport re</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latin typeface="Courier New"/>
              <a:ea typeface="Courier New"/>
              <a:cs typeface="Courier New"/>
              <a:sym typeface="Courier New"/>
            </a:endParaRPr>
          </a:p>
          <a:p>
            <a:pPr indent="0" lvl="0" marL="0" rtl="0" algn="l">
              <a:spcBef>
                <a:spcPts val="360"/>
              </a:spcBef>
              <a:spcAft>
                <a:spcPts val="0"/>
              </a:spcAft>
              <a:buNone/>
            </a:pPr>
            <a:r>
              <a:rPr lang="en" sz="2400">
                <a:latin typeface="Courier New"/>
                <a:ea typeface="Courier New"/>
                <a:cs typeface="Courier New"/>
                <a:sym typeface="Courier New"/>
              </a:rPr>
              <a:t>if re.search(</a:t>
            </a:r>
            <a:r>
              <a:rPr lang="en" sz="2400">
                <a:solidFill>
                  <a:srgbClr val="FF0000"/>
                </a:solidFill>
                <a:latin typeface="Courier New"/>
                <a:ea typeface="Courier New"/>
                <a:cs typeface="Courier New"/>
                <a:sym typeface="Courier New"/>
              </a:rPr>
              <a:t>r"^&gt;"</a:t>
            </a:r>
            <a:r>
              <a:rPr lang="en" sz="2400">
                <a:latin typeface="Courier New"/>
                <a:ea typeface="Courier New"/>
                <a:cs typeface="Courier New"/>
                <a:sym typeface="Courier New"/>
              </a:rPr>
              <a:t>, "&gt;seq1"):</a:t>
            </a:r>
            <a:endParaRPr sz="2400">
              <a:latin typeface="Courier New"/>
              <a:ea typeface="Courier New"/>
              <a:cs typeface="Courier New"/>
              <a:sym typeface="Courier New"/>
            </a:endParaRPr>
          </a:p>
          <a:p>
            <a:pPr indent="0" lvl="0" marL="0" rtl="0" algn="l">
              <a:spcBef>
                <a:spcPts val="360"/>
              </a:spcBef>
              <a:spcAft>
                <a:spcPts val="0"/>
              </a:spcAft>
              <a:buNone/>
            </a:pPr>
            <a:r>
              <a:rPr lang="en" sz="2400">
                <a:latin typeface="Courier New"/>
                <a:ea typeface="Courier New"/>
                <a:cs typeface="Courier New"/>
                <a:sym typeface="Courier New"/>
              </a:rPr>
              <a:t>	print("Match")</a:t>
            </a:r>
            <a:endParaRPr sz="2400">
              <a:latin typeface="Courier New"/>
              <a:ea typeface="Courier New"/>
              <a:cs typeface="Courier New"/>
              <a:sym typeface="Courier New"/>
            </a:endParaRPr>
          </a:p>
          <a:p>
            <a:pPr indent="0" lvl="0" marL="0" rtl="0" algn="l">
              <a:spcBef>
                <a:spcPts val="360"/>
              </a:spcBef>
              <a:spcAft>
                <a:spcPts val="0"/>
              </a:spcAft>
              <a:buNone/>
            </a:pPr>
            <a:r>
              <a:rPr lang="en" sz="2400">
                <a:latin typeface="Courier New"/>
                <a:ea typeface="Courier New"/>
                <a:cs typeface="Courier New"/>
                <a:sym typeface="Courier New"/>
              </a:rPr>
              <a:t>else:</a:t>
            </a:r>
            <a:endParaRPr sz="2400">
              <a:latin typeface="Courier New"/>
              <a:ea typeface="Courier New"/>
              <a:cs typeface="Courier New"/>
              <a:sym typeface="Courier New"/>
            </a:endParaRPr>
          </a:p>
          <a:p>
            <a:pPr indent="0" lvl="0" marL="0" rtl="0" algn="l">
              <a:spcBef>
                <a:spcPts val="360"/>
              </a:spcBef>
              <a:spcAft>
                <a:spcPts val="0"/>
              </a:spcAft>
              <a:buNone/>
            </a:pPr>
            <a:r>
              <a:rPr lang="en" sz="2400">
                <a:latin typeface="Courier New"/>
                <a:ea typeface="Courier New"/>
                <a:cs typeface="Courier New"/>
                <a:sym typeface="Courier New"/>
              </a:rPr>
              <a:t>	print("no Match")</a:t>
            </a:r>
            <a:endParaRPr sz="2400">
              <a:latin typeface="Courier New"/>
              <a:ea typeface="Courier New"/>
              <a:cs typeface="Courier New"/>
              <a:sym typeface="Courier New"/>
            </a:endParaRPr>
          </a:p>
          <a:p>
            <a:pPr indent="0" lvl="0" marL="0" rtl="0" algn="l">
              <a:spcBef>
                <a:spcPts val="360"/>
              </a:spcBef>
              <a:spcAft>
                <a:spcPts val="0"/>
              </a:spcAft>
              <a:buNone/>
            </a:pPr>
            <a:r>
              <a:t/>
            </a:r>
            <a:endParaRPr sz="2400"/>
          </a:p>
        </p:txBody>
      </p:sp>
      <p:sp>
        <p:nvSpPr>
          <p:cNvPr id="1195" name="Google Shape;1195;p159"/>
          <p:cNvSpPr txBox="1"/>
          <p:nvPr/>
        </p:nvSpPr>
        <p:spPr>
          <a:xfrm>
            <a:off x="5118300" y="2787600"/>
            <a:ext cx="3568500" cy="5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latin typeface="Calibri"/>
                <a:ea typeface="Calibri"/>
                <a:cs typeface="Calibri"/>
                <a:sym typeface="Calibri"/>
              </a:rPr>
              <a:t>This code </a:t>
            </a:r>
            <a:r>
              <a:rPr lang="en" sz="1800">
                <a:solidFill>
                  <a:srgbClr val="FF0000"/>
                </a:solidFill>
                <a:latin typeface="Calibri"/>
                <a:ea typeface="Calibri"/>
                <a:cs typeface="Calibri"/>
                <a:sym typeface="Calibri"/>
              </a:rPr>
              <a:t>represents</a:t>
            </a:r>
            <a:r>
              <a:rPr lang="en" sz="1800">
                <a:solidFill>
                  <a:srgbClr val="FF0000"/>
                </a:solidFill>
                <a:latin typeface="Calibri"/>
                <a:ea typeface="Calibri"/>
                <a:cs typeface="Calibri"/>
                <a:sym typeface="Calibri"/>
              </a:rPr>
              <a:t> a pattern. We put an r in front of the string to make sure it is a raw string. The `^` character checks to see if the pattern is at the beginning of the line. (Note: this function may be used for fasta files)</a:t>
            </a:r>
            <a:endParaRPr sz="1800">
              <a:solidFill>
                <a:srgbClr val="FF0000"/>
              </a:solidFill>
              <a:latin typeface="Calibri"/>
              <a:ea typeface="Calibri"/>
              <a:cs typeface="Calibri"/>
              <a:sym typeface="Calibri"/>
            </a:endParaRPr>
          </a:p>
        </p:txBody>
      </p:sp>
      <p:cxnSp>
        <p:nvCxnSpPr>
          <p:cNvPr id="1196" name="Google Shape;1196;p159"/>
          <p:cNvCxnSpPr/>
          <p:nvPr/>
        </p:nvCxnSpPr>
        <p:spPr>
          <a:xfrm rot="10800000">
            <a:off x="3648600" y="2469000"/>
            <a:ext cx="1469700" cy="5814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0" name="Shape 1200"/>
        <p:cNvGrpSpPr/>
        <p:nvPr/>
      </p:nvGrpSpPr>
      <p:grpSpPr>
        <a:xfrm>
          <a:off x="0" y="0"/>
          <a:ext cx="0" cy="0"/>
          <a:chOff x="0" y="0"/>
          <a:chExt cx="0" cy="0"/>
        </a:xfrm>
      </p:grpSpPr>
      <p:sp>
        <p:nvSpPr>
          <p:cNvPr id="1201" name="Google Shape;1201;p16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Regular expression basics</a:t>
            </a:r>
            <a:endParaRPr/>
          </a:p>
        </p:txBody>
      </p:sp>
      <p:sp>
        <p:nvSpPr>
          <p:cNvPr id="1202" name="Google Shape;1202;p160"/>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solidFill>
                  <a:srgbClr val="000000"/>
                </a:solidFill>
              </a:rPr>
              <a:t>.			any</a:t>
            </a:r>
            <a:r>
              <a:rPr lang="en"/>
              <a:t> character except newline</a:t>
            </a:r>
            <a:endParaRPr/>
          </a:p>
          <a:p>
            <a:pPr indent="0" lvl="0" marL="0" rtl="0" algn="l">
              <a:spcBef>
                <a:spcPts val="360"/>
              </a:spcBef>
              <a:spcAft>
                <a:spcPts val="0"/>
              </a:spcAft>
              <a:buNone/>
            </a:pPr>
            <a:r>
              <a:rPr lang="en"/>
              <a:t>a</a:t>
            </a:r>
            <a:r>
              <a:rPr lang="en"/>
              <a:t>			the character a</a:t>
            </a:r>
            <a:endParaRPr/>
          </a:p>
          <a:p>
            <a:pPr indent="0" lvl="0" marL="0" rtl="0" algn="l">
              <a:spcBef>
                <a:spcPts val="360"/>
              </a:spcBef>
              <a:spcAft>
                <a:spcPts val="0"/>
              </a:spcAft>
              <a:buNone/>
            </a:pPr>
            <a:r>
              <a:rPr lang="en"/>
              <a:t>a</a:t>
            </a:r>
            <a:r>
              <a:rPr lang="en"/>
              <a:t>b 		the string ab</a:t>
            </a:r>
            <a:endParaRPr/>
          </a:p>
          <a:p>
            <a:pPr indent="0" lvl="0" marL="0" rtl="0" algn="l">
              <a:spcBef>
                <a:spcPts val="360"/>
              </a:spcBef>
              <a:spcAft>
                <a:spcPts val="0"/>
              </a:spcAft>
              <a:buNone/>
            </a:pPr>
            <a:r>
              <a:rPr lang="en"/>
              <a:t>a</a:t>
            </a:r>
            <a:r>
              <a:rPr lang="en"/>
              <a:t>|b		a or b</a:t>
            </a:r>
            <a:endParaRPr/>
          </a:p>
          <a:p>
            <a:pPr indent="0" lvl="0" marL="0" rtl="0" algn="l">
              <a:spcBef>
                <a:spcPts val="360"/>
              </a:spcBef>
              <a:spcAft>
                <a:spcPts val="0"/>
              </a:spcAft>
              <a:buNone/>
            </a:pPr>
            <a:r>
              <a:rPr lang="en"/>
              <a:t>a*			0 or more a’s</a:t>
            </a:r>
            <a:endParaRPr/>
          </a:p>
          <a:p>
            <a:pPr indent="0" lvl="0" marL="0" rtl="0" algn="l">
              <a:spcBef>
                <a:spcPts val="360"/>
              </a:spcBef>
              <a:spcAft>
                <a:spcPts val="0"/>
              </a:spcAft>
              <a:buNone/>
            </a:pPr>
            <a:r>
              <a:rPr lang="en"/>
              <a:t>\			escapes a special character</a:t>
            </a:r>
            <a:endParaRPr/>
          </a:p>
        </p:txBody>
      </p:sp>
      <p:sp>
        <p:nvSpPr>
          <p:cNvPr id="1203" name="Google Shape;1203;p160"/>
          <p:cNvSpPr txBox="1"/>
          <p:nvPr/>
        </p:nvSpPr>
        <p:spPr>
          <a:xfrm>
            <a:off x="4293650" y="4706650"/>
            <a:ext cx="4930500" cy="29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https://www.debuggex.com/cheatsheet/regex/python</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7" name="Shape 1207"/>
        <p:cNvGrpSpPr/>
        <p:nvPr/>
      </p:nvGrpSpPr>
      <p:grpSpPr>
        <a:xfrm>
          <a:off x="0" y="0"/>
          <a:ext cx="0" cy="0"/>
          <a:chOff x="0" y="0"/>
          <a:chExt cx="0" cy="0"/>
        </a:xfrm>
      </p:grpSpPr>
      <p:sp>
        <p:nvSpPr>
          <p:cNvPr id="1208" name="Google Shape;1208;p16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Regular expression quantifiers</a:t>
            </a:r>
            <a:endParaRPr/>
          </a:p>
        </p:txBody>
      </p:sp>
      <p:sp>
        <p:nvSpPr>
          <p:cNvPr id="1209" name="Google Shape;1209;p161"/>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solidFill>
                  <a:srgbClr val="000000"/>
                </a:solidFill>
              </a:rPr>
              <a:t>*			0 or more</a:t>
            </a:r>
            <a:endParaRPr>
              <a:solidFill>
                <a:srgbClr val="000000"/>
              </a:solidFill>
            </a:endParaRPr>
          </a:p>
          <a:p>
            <a:pPr indent="0" lvl="0" marL="0" rtl="0" algn="l">
              <a:spcBef>
                <a:spcPts val="360"/>
              </a:spcBef>
              <a:spcAft>
                <a:spcPts val="0"/>
              </a:spcAft>
              <a:buNone/>
            </a:pPr>
            <a:r>
              <a:rPr lang="en">
                <a:solidFill>
                  <a:srgbClr val="000000"/>
                </a:solidFill>
              </a:rPr>
              <a:t>+			1 or more</a:t>
            </a:r>
            <a:endParaRPr>
              <a:solidFill>
                <a:srgbClr val="000000"/>
              </a:solidFill>
            </a:endParaRPr>
          </a:p>
          <a:p>
            <a:pPr indent="0" lvl="0" marL="0" rtl="0" algn="l">
              <a:spcBef>
                <a:spcPts val="360"/>
              </a:spcBef>
              <a:spcAft>
                <a:spcPts val="0"/>
              </a:spcAft>
              <a:buNone/>
            </a:pPr>
            <a:r>
              <a:rPr lang="en">
                <a:solidFill>
                  <a:srgbClr val="000000"/>
                </a:solidFill>
              </a:rPr>
              <a:t>? 			0 or 1</a:t>
            </a:r>
            <a:endParaRPr>
              <a:solidFill>
                <a:srgbClr val="000000"/>
              </a:solidFill>
            </a:endParaRPr>
          </a:p>
        </p:txBody>
      </p:sp>
      <p:sp>
        <p:nvSpPr>
          <p:cNvPr id="1210" name="Google Shape;1210;p161"/>
          <p:cNvSpPr txBox="1"/>
          <p:nvPr/>
        </p:nvSpPr>
        <p:spPr>
          <a:xfrm>
            <a:off x="4293650" y="4706650"/>
            <a:ext cx="4930500" cy="29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https://www.debuggex.com/cheatsheet/regex/python</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4" name="Shape 1214"/>
        <p:cNvGrpSpPr/>
        <p:nvPr/>
      </p:nvGrpSpPr>
      <p:grpSpPr>
        <a:xfrm>
          <a:off x="0" y="0"/>
          <a:ext cx="0" cy="0"/>
          <a:chOff x="0" y="0"/>
          <a:chExt cx="0" cy="0"/>
        </a:xfrm>
      </p:grpSpPr>
      <p:sp>
        <p:nvSpPr>
          <p:cNvPr id="1215" name="Google Shape;1215;p16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4200"/>
              <a:t>Regular expression character classes</a:t>
            </a:r>
            <a:endParaRPr sz="4200"/>
          </a:p>
        </p:txBody>
      </p:sp>
      <p:sp>
        <p:nvSpPr>
          <p:cNvPr id="1216" name="Google Shape;1216;p16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solidFill>
                  <a:srgbClr val="000000"/>
                </a:solidFill>
              </a:rPr>
              <a:t>[ad-f]</a:t>
            </a:r>
            <a:r>
              <a:rPr lang="en">
                <a:solidFill>
                  <a:srgbClr val="000000"/>
                </a:solidFill>
              </a:rPr>
              <a:t>		a character of: a, d, e, f</a:t>
            </a:r>
            <a:endParaRPr>
              <a:solidFill>
                <a:srgbClr val="000000"/>
              </a:solidFill>
            </a:endParaRPr>
          </a:p>
          <a:p>
            <a:pPr indent="0" lvl="0" marL="0" rtl="0" algn="l">
              <a:spcBef>
                <a:spcPts val="360"/>
              </a:spcBef>
              <a:spcAft>
                <a:spcPts val="0"/>
              </a:spcAft>
              <a:buClr>
                <a:schemeClr val="dk1"/>
              </a:buClr>
              <a:buSzPts val="1100"/>
              <a:buFont typeface="Arial"/>
              <a:buNone/>
            </a:pPr>
            <a:r>
              <a:rPr lang="en"/>
              <a:t>[^ab-d]		a character of: a, b, c, d</a:t>
            </a:r>
            <a:endParaRPr>
              <a:solidFill>
                <a:srgbClr val="000000"/>
              </a:solidFill>
            </a:endParaRPr>
          </a:p>
          <a:p>
            <a:pPr indent="0" lvl="0" marL="0" rtl="0" algn="l">
              <a:spcBef>
                <a:spcPts val="360"/>
              </a:spcBef>
              <a:spcAft>
                <a:spcPts val="0"/>
              </a:spcAft>
              <a:buNone/>
            </a:pPr>
            <a:r>
              <a:rPr lang="en">
                <a:solidFill>
                  <a:srgbClr val="000000"/>
                </a:solidFill>
              </a:rPr>
              <a:t>[0-5] 			any number 0-5</a:t>
            </a:r>
            <a:endParaRPr>
              <a:solidFill>
                <a:srgbClr val="000000"/>
              </a:solidFill>
            </a:endParaRPr>
          </a:p>
          <a:p>
            <a:pPr indent="0" lvl="0" marL="0" rtl="0" algn="l">
              <a:spcBef>
                <a:spcPts val="360"/>
              </a:spcBef>
              <a:spcAft>
                <a:spcPts val="0"/>
              </a:spcAft>
              <a:buNone/>
            </a:pPr>
            <a:r>
              <a:rPr lang="en">
                <a:solidFill>
                  <a:srgbClr val="000000"/>
                </a:solidFill>
              </a:rPr>
              <a:t>\s				a white space</a:t>
            </a:r>
            <a:endParaRPr>
              <a:solidFill>
                <a:srgbClr val="000000"/>
              </a:solidFill>
            </a:endParaRPr>
          </a:p>
          <a:p>
            <a:pPr indent="0" lvl="0" marL="0" rtl="0" algn="l">
              <a:spcBef>
                <a:spcPts val="360"/>
              </a:spcBef>
              <a:spcAft>
                <a:spcPts val="0"/>
              </a:spcAft>
              <a:buNone/>
            </a:pPr>
            <a:r>
              <a:rPr lang="en">
                <a:solidFill>
                  <a:srgbClr val="000000"/>
                </a:solidFill>
              </a:rPr>
              <a:t>\w				a word character</a:t>
            </a:r>
            <a:endParaRPr>
              <a:solidFill>
                <a:srgbClr val="000000"/>
              </a:solidFill>
            </a:endParaRPr>
          </a:p>
        </p:txBody>
      </p:sp>
      <p:sp>
        <p:nvSpPr>
          <p:cNvPr id="1217" name="Google Shape;1217;p162"/>
          <p:cNvSpPr txBox="1"/>
          <p:nvPr/>
        </p:nvSpPr>
        <p:spPr>
          <a:xfrm>
            <a:off x="4293650" y="4706650"/>
            <a:ext cx="4930500" cy="29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https://www.debuggex.com/cheatsheet/regex/python</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1" name="Shape 1221"/>
        <p:cNvGrpSpPr/>
        <p:nvPr/>
      </p:nvGrpSpPr>
      <p:grpSpPr>
        <a:xfrm>
          <a:off x="0" y="0"/>
          <a:ext cx="0" cy="0"/>
          <a:chOff x="0" y="0"/>
          <a:chExt cx="0" cy="0"/>
        </a:xfrm>
      </p:grpSpPr>
      <p:sp>
        <p:nvSpPr>
          <p:cNvPr id="1222" name="Google Shape;1222;p163"/>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4200"/>
              <a:t>Regular expression assertions</a:t>
            </a:r>
            <a:endParaRPr sz="4200"/>
          </a:p>
        </p:txBody>
      </p:sp>
      <p:sp>
        <p:nvSpPr>
          <p:cNvPr id="1223" name="Google Shape;1223;p163"/>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solidFill>
                  <a:srgbClr val="000000"/>
                </a:solidFill>
              </a:rPr>
              <a:t>^			start of string</a:t>
            </a:r>
            <a:endParaRPr>
              <a:solidFill>
                <a:srgbClr val="000000"/>
              </a:solidFill>
            </a:endParaRPr>
          </a:p>
          <a:p>
            <a:pPr indent="0" lvl="0" marL="0" rtl="0" algn="l">
              <a:spcBef>
                <a:spcPts val="360"/>
              </a:spcBef>
              <a:spcAft>
                <a:spcPts val="0"/>
              </a:spcAft>
              <a:buNone/>
            </a:pPr>
            <a:r>
              <a:rPr lang="en">
                <a:solidFill>
                  <a:srgbClr val="000000"/>
                </a:solidFill>
              </a:rPr>
              <a:t>$			end of string</a:t>
            </a:r>
            <a:endParaRPr>
              <a:solidFill>
                <a:srgbClr val="000000"/>
              </a:solidFill>
            </a:endParaRPr>
          </a:p>
        </p:txBody>
      </p:sp>
      <p:sp>
        <p:nvSpPr>
          <p:cNvPr id="1224" name="Google Shape;1224;p163"/>
          <p:cNvSpPr txBox="1"/>
          <p:nvPr/>
        </p:nvSpPr>
        <p:spPr>
          <a:xfrm>
            <a:off x="4293650" y="4706650"/>
            <a:ext cx="4930500" cy="29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https://www.debuggex.com/cheatsheet/regex/python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