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01" r:id="rId2"/>
    <p:sldId id="271" r:id="rId3"/>
    <p:sldId id="257" r:id="rId4"/>
    <p:sldId id="258" r:id="rId5"/>
    <p:sldId id="272" r:id="rId6"/>
    <p:sldId id="259" r:id="rId7"/>
    <p:sldId id="273" r:id="rId8"/>
    <p:sldId id="274" r:id="rId9"/>
    <p:sldId id="276" r:id="rId10"/>
    <p:sldId id="279" r:id="rId11"/>
    <p:sldId id="278" r:id="rId12"/>
    <p:sldId id="277" r:id="rId13"/>
    <p:sldId id="280" r:id="rId14"/>
    <p:sldId id="275" r:id="rId15"/>
    <p:sldId id="281" r:id="rId16"/>
    <p:sldId id="282" r:id="rId17"/>
    <p:sldId id="261" r:id="rId18"/>
    <p:sldId id="262" r:id="rId19"/>
    <p:sldId id="263" r:id="rId20"/>
    <p:sldId id="295" r:id="rId21"/>
    <p:sldId id="283" r:id="rId22"/>
    <p:sldId id="284" r:id="rId23"/>
    <p:sldId id="293" r:id="rId24"/>
    <p:sldId id="285" r:id="rId25"/>
    <p:sldId id="286" r:id="rId26"/>
    <p:sldId id="287" r:id="rId27"/>
    <p:sldId id="288" r:id="rId28"/>
    <p:sldId id="289" r:id="rId29"/>
    <p:sldId id="29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000" autoAdjust="0"/>
  </p:normalViewPr>
  <p:slideViewPr>
    <p:cSldViewPr>
      <p:cViewPr varScale="1">
        <p:scale>
          <a:sx n="80" d="100"/>
          <a:sy n="80" d="100"/>
        </p:scale>
        <p:origin x="-52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D67034-52D0-4C4D-BDA6-A5E60CF59FBB}" type="datetimeFigureOut">
              <a:rPr lang="en-US" smtClean="0"/>
              <a:t>9/22/2016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410813-678A-4F92-BB23-A1D724D299C6}" type="slidenum">
              <a:rPr lang="en-US" smtClean="0"/>
              <a:t>‹#›</a:t>
            </a:fld>
            <a:endParaRPr lang="en-US"/>
          </a:p>
        </p:txBody>
      </p:sp>
    </p:spTree>
    <p:extLst>
      <p:ext uri="{BB962C8B-B14F-4D97-AF65-F5344CB8AC3E}">
        <p14:creationId xmlns:p14="http://schemas.microsoft.com/office/powerpoint/2010/main" val="3718580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With notes!</a:t>
            </a:r>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1</a:t>
            </a:fld>
            <a:endParaRPr lang="en-US" dirty="0"/>
          </a:p>
        </p:txBody>
      </p:sp>
    </p:spTree>
    <p:extLst>
      <p:ext uri="{BB962C8B-B14F-4D97-AF65-F5344CB8AC3E}">
        <p14:creationId xmlns:p14="http://schemas.microsoft.com/office/powerpoint/2010/main" val="1071542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So we used raw input</a:t>
            </a:r>
            <a:r>
              <a:rPr lang="en-US" baseline="0" dirty="0" smtClean="0"/>
              <a:t> to get numbers (in the form of strings) and then called a single function to both convert them to </a:t>
            </a:r>
            <a:r>
              <a:rPr lang="en-US" baseline="0" dirty="0" err="1" smtClean="0"/>
              <a:t>ints</a:t>
            </a:r>
            <a:r>
              <a:rPr lang="en-US" baseline="0" dirty="0" smtClean="0"/>
              <a:t> and to add them</a:t>
            </a:r>
          </a:p>
          <a:p>
            <a:r>
              <a:rPr lang="en-US" baseline="0" dirty="0" smtClean="0"/>
              <a:t>If adding two </a:t>
            </a:r>
            <a:r>
              <a:rPr lang="en-US" baseline="0" dirty="0" err="1" smtClean="0"/>
              <a:t>int-strs</a:t>
            </a:r>
            <a:r>
              <a:rPr lang="en-US" baseline="0" dirty="0" smtClean="0"/>
              <a:t> together was something you had to do a lot, maybe this would be a function worth making (probably not though, since it doesn't save you much typing. A better function might be a wrapper for </a:t>
            </a:r>
            <a:r>
              <a:rPr lang="en-US" baseline="0" dirty="0" err="1" smtClean="0"/>
              <a:t>raw_input</a:t>
            </a:r>
            <a:r>
              <a:rPr lang="en-US" baseline="0" dirty="0" smtClean="0"/>
              <a:t>() that auto-converts integers when they're </a:t>
            </a:r>
            <a:r>
              <a:rPr lang="en-US" baseline="0" dirty="0" err="1" smtClean="0"/>
              <a:t>they're</a:t>
            </a:r>
            <a:r>
              <a:rPr lang="en-US" baseline="0" dirty="0" smtClean="0"/>
              <a:t> entered..)</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Since</a:t>
            </a:r>
            <a:r>
              <a:rPr lang="en-US" baseline="0" dirty="0" smtClean="0"/>
              <a:t> this is something that may occur often, we can put our code in a function so that we can use it multiple times in our code without having to copy and paste it.</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To make this function</a:t>
            </a:r>
            <a:r>
              <a:rPr lang="en-US" baseline="0" dirty="0" smtClean="0"/>
              <a:t> maximally useful, we can keep it in a separate file</a:t>
            </a:r>
          </a:p>
          <a:p>
            <a:r>
              <a:rPr lang="en-US" baseline="0" dirty="0" smtClean="0"/>
              <a:t>That way if we ever need to change it (e.g. we find a bug), we only need to change it once, and all other scripts that use it will automatically be up to date</a:t>
            </a:r>
          </a:p>
          <a:p>
            <a:r>
              <a:rPr lang="en-US" baseline="0" dirty="0" smtClean="0"/>
              <a:t>If, on the other hand, we just copied and pasted this code into each script, we'd have to go through and fix every instance. This can be very annoying, and can also cause more bugs.</a:t>
            </a:r>
          </a:p>
          <a:p>
            <a:r>
              <a:rPr lang="en-US" baseline="0" dirty="0" smtClean="0"/>
              <a:t>Note, if we want to use one piece of code that works for many situations, we have to make it as generic as possible. That is, we want to write it in such a way that it will work for pretty much any situation we can imagine. </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To make this function</a:t>
            </a:r>
            <a:r>
              <a:rPr lang="en-US" baseline="0" dirty="0" smtClean="0"/>
              <a:t> maximally useful, we can keep it in a separate file</a:t>
            </a:r>
          </a:p>
          <a:p>
            <a:r>
              <a:rPr lang="en-US" baseline="0" dirty="0" smtClean="0"/>
              <a:t>That way if we ever need to change it (e.g. we find a bug), we only need to change it once, and all other scripts that use it will automatically be up to date</a:t>
            </a:r>
          </a:p>
          <a:p>
            <a:r>
              <a:rPr lang="en-US" baseline="0" dirty="0" smtClean="0"/>
              <a:t>If, on the other hand, we just copied and pasted this code into each script, we'd have to go through and fix every instance. This can be very annoying, and can also cause more bugs.</a:t>
            </a:r>
          </a:p>
          <a:p>
            <a:r>
              <a:rPr lang="en-US" baseline="0" dirty="0" smtClean="0"/>
              <a:t>Note, if we want to use one piece of code that works for many situations, we have to make it as generic as possible. That is, we want to write it in such a way that it will work for pretty much any situation we can imagine.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Example: this is a silly example</a:t>
            </a:r>
            <a:r>
              <a:rPr lang="en-US" baseline="0" dirty="0" smtClean="0"/>
              <a:t> of a function that can add two numbers together when they are in string form.</a:t>
            </a:r>
          </a:p>
          <a:p>
            <a:r>
              <a:rPr lang="en-US" baseline="0" dirty="0" smtClean="0"/>
              <a:t>Function names follow the same rules as variable names, pretty much.</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Example: this is a silly example</a:t>
            </a:r>
            <a:r>
              <a:rPr lang="en-US" baseline="0" dirty="0" smtClean="0"/>
              <a:t> of a function that can add two numbers together when they are in string form.</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When python starts a script that has</a:t>
            </a:r>
            <a:r>
              <a:rPr lang="en-US" baseline="0" dirty="0" smtClean="0"/>
              <a:t> function definitions at the top, it skips those definitions entirely. It will only use them if they are called from somewhere in the main script body. Python looks for the first un-indented line to determine where it should start executing.</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DB76F3-9A14-40CD-A3BF-22938515FC05}"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84473A-D94C-46AD-A83B-16B3C5BB2359}" type="slidenum">
              <a:rPr lang="en-US" smtClean="0"/>
              <a:t>‹#›</a:t>
            </a:fld>
            <a:endParaRPr lang="en-US"/>
          </a:p>
        </p:txBody>
      </p:sp>
    </p:spTree>
    <p:extLst>
      <p:ext uri="{BB962C8B-B14F-4D97-AF65-F5344CB8AC3E}">
        <p14:creationId xmlns:p14="http://schemas.microsoft.com/office/powerpoint/2010/main" val="1521510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DB76F3-9A14-40CD-A3BF-22938515FC05}"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84473A-D94C-46AD-A83B-16B3C5BB2359}" type="slidenum">
              <a:rPr lang="en-US" smtClean="0"/>
              <a:t>‹#›</a:t>
            </a:fld>
            <a:endParaRPr lang="en-US"/>
          </a:p>
        </p:txBody>
      </p:sp>
    </p:spTree>
    <p:extLst>
      <p:ext uri="{BB962C8B-B14F-4D97-AF65-F5344CB8AC3E}">
        <p14:creationId xmlns:p14="http://schemas.microsoft.com/office/powerpoint/2010/main" val="1804944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DB76F3-9A14-40CD-A3BF-22938515FC05}"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84473A-D94C-46AD-A83B-16B3C5BB2359}" type="slidenum">
              <a:rPr lang="en-US" smtClean="0"/>
              <a:t>‹#›</a:t>
            </a:fld>
            <a:endParaRPr lang="en-US"/>
          </a:p>
        </p:txBody>
      </p:sp>
    </p:spTree>
    <p:extLst>
      <p:ext uri="{BB962C8B-B14F-4D97-AF65-F5344CB8AC3E}">
        <p14:creationId xmlns:p14="http://schemas.microsoft.com/office/powerpoint/2010/main" val="1410831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extLst>
      <p:ext uri="{BB962C8B-B14F-4D97-AF65-F5344CB8AC3E}">
        <p14:creationId xmlns:p14="http://schemas.microsoft.com/office/powerpoint/2010/main" val="4194673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DB76F3-9A14-40CD-A3BF-22938515FC05}"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84473A-D94C-46AD-A83B-16B3C5BB2359}" type="slidenum">
              <a:rPr lang="en-US" smtClean="0"/>
              <a:t>‹#›</a:t>
            </a:fld>
            <a:endParaRPr lang="en-US"/>
          </a:p>
        </p:txBody>
      </p:sp>
    </p:spTree>
    <p:extLst>
      <p:ext uri="{BB962C8B-B14F-4D97-AF65-F5344CB8AC3E}">
        <p14:creationId xmlns:p14="http://schemas.microsoft.com/office/powerpoint/2010/main" val="1954417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DB76F3-9A14-40CD-A3BF-22938515FC05}"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84473A-D94C-46AD-A83B-16B3C5BB2359}" type="slidenum">
              <a:rPr lang="en-US" smtClean="0"/>
              <a:t>‹#›</a:t>
            </a:fld>
            <a:endParaRPr lang="en-US"/>
          </a:p>
        </p:txBody>
      </p:sp>
    </p:spTree>
    <p:extLst>
      <p:ext uri="{BB962C8B-B14F-4D97-AF65-F5344CB8AC3E}">
        <p14:creationId xmlns:p14="http://schemas.microsoft.com/office/powerpoint/2010/main" val="4109012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DB76F3-9A14-40CD-A3BF-22938515FC05}" type="datetimeFigureOut">
              <a:rPr lang="en-US" smtClean="0"/>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84473A-D94C-46AD-A83B-16B3C5BB2359}" type="slidenum">
              <a:rPr lang="en-US" smtClean="0"/>
              <a:t>‹#›</a:t>
            </a:fld>
            <a:endParaRPr lang="en-US"/>
          </a:p>
        </p:txBody>
      </p:sp>
    </p:spTree>
    <p:extLst>
      <p:ext uri="{BB962C8B-B14F-4D97-AF65-F5344CB8AC3E}">
        <p14:creationId xmlns:p14="http://schemas.microsoft.com/office/powerpoint/2010/main" val="99635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DB76F3-9A14-40CD-A3BF-22938515FC05}" type="datetimeFigureOut">
              <a:rPr lang="en-US" smtClean="0"/>
              <a:t>9/22/2016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84473A-D94C-46AD-A83B-16B3C5BB2359}" type="slidenum">
              <a:rPr lang="en-US" smtClean="0"/>
              <a:t>‹#›</a:t>
            </a:fld>
            <a:endParaRPr lang="en-US"/>
          </a:p>
        </p:txBody>
      </p:sp>
    </p:spTree>
    <p:extLst>
      <p:ext uri="{BB962C8B-B14F-4D97-AF65-F5344CB8AC3E}">
        <p14:creationId xmlns:p14="http://schemas.microsoft.com/office/powerpoint/2010/main" val="1298081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DB76F3-9A14-40CD-A3BF-22938515FC05}" type="datetimeFigureOut">
              <a:rPr lang="en-US" smtClean="0"/>
              <a:t>9/22/2016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84473A-D94C-46AD-A83B-16B3C5BB2359}" type="slidenum">
              <a:rPr lang="en-US" smtClean="0"/>
              <a:t>‹#›</a:t>
            </a:fld>
            <a:endParaRPr lang="en-US"/>
          </a:p>
        </p:txBody>
      </p:sp>
    </p:spTree>
    <p:extLst>
      <p:ext uri="{BB962C8B-B14F-4D97-AF65-F5344CB8AC3E}">
        <p14:creationId xmlns:p14="http://schemas.microsoft.com/office/powerpoint/2010/main" val="1801402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DB76F3-9A14-40CD-A3BF-22938515FC05}" type="datetimeFigureOut">
              <a:rPr lang="en-US" smtClean="0"/>
              <a:t>9/22/2016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84473A-D94C-46AD-A83B-16B3C5BB2359}" type="slidenum">
              <a:rPr lang="en-US" smtClean="0"/>
              <a:t>‹#›</a:t>
            </a:fld>
            <a:endParaRPr lang="en-US"/>
          </a:p>
        </p:txBody>
      </p:sp>
    </p:spTree>
    <p:extLst>
      <p:ext uri="{BB962C8B-B14F-4D97-AF65-F5344CB8AC3E}">
        <p14:creationId xmlns:p14="http://schemas.microsoft.com/office/powerpoint/2010/main" val="2900802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DB76F3-9A14-40CD-A3BF-22938515FC05}" type="datetimeFigureOut">
              <a:rPr lang="en-US" smtClean="0"/>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84473A-D94C-46AD-A83B-16B3C5BB2359}" type="slidenum">
              <a:rPr lang="en-US" smtClean="0"/>
              <a:t>‹#›</a:t>
            </a:fld>
            <a:endParaRPr lang="en-US"/>
          </a:p>
        </p:txBody>
      </p:sp>
    </p:spTree>
    <p:extLst>
      <p:ext uri="{BB962C8B-B14F-4D97-AF65-F5344CB8AC3E}">
        <p14:creationId xmlns:p14="http://schemas.microsoft.com/office/powerpoint/2010/main" val="93305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DB76F3-9A14-40CD-A3BF-22938515FC05}" type="datetimeFigureOut">
              <a:rPr lang="en-US" smtClean="0"/>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84473A-D94C-46AD-A83B-16B3C5BB2359}" type="slidenum">
              <a:rPr lang="en-US" smtClean="0"/>
              <a:t>‹#›</a:t>
            </a:fld>
            <a:endParaRPr lang="en-US"/>
          </a:p>
        </p:txBody>
      </p:sp>
    </p:spTree>
    <p:extLst>
      <p:ext uri="{BB962C8B-B14F-4D97-AF65-F5344CB8AC3E}">
        <p14:creationId xmlns:p14="http://schemas.microsoft.com/office/powerpoint/2010/main" val="4285938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B76F3-9A14-40CD-A3BF-22938515FC05}" type="datetimeFigureOut">
              <a:rPr lang="en-US" smtClean="0"/>
              <a:t>9/22/2016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84473A-D94C-46AD-A83B-16B3C5BB2359}" type="slidenum">
              <a:rPr lang="en-US" smtClean="0"/>
              <a:t>‹#›</a:t>
            </a:fld>
            <a:endParaRPr lang="en-US"/>
          </a:p>
        </p:txBody>
      </p:sp>
    </p:spTree>
    <p:extLst>
      <p:ext uri="{BB962C8B-B14F-4D97-AF65-F5344CB8AC3E}">
        <p14:creationId xmlns:p14="http://schemas.microsoft.com/office/powerpoint/2010/main" val="4067130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81400"/>
            <a:ext cx="7772400" cy="1470025"/>
          </a:xfrm>
        </p:spPr>
        <p:txBody>
          <a:bodyPr>
            <a:normAutofit/>
          </a:bodyPr>
          <a:lstStyle/>
          <a:p>
            <a:r>
              <a:rPr lang="en-US" dirty="0" smtClean="0">
                <a:latin typeface="Calibri Light" panose="020F0302020204030204" pitchFamily="34" charset="0"/>
              </a:rPr>
              <a:t>Writing your own functions</a:t>
            </a:r>
            <a:endParaRPr lang="en-US" dirty="0">
              <a:latin typeface="Calibri Light" panose="020F0302020204030204" pitchFamily="34" charset="0"/>
            </a:endParaRPr>
          </a:p>
        </p:txBody>
      </p:sp>
      <p:sp>
        <p:nvSpPr>
          <p:cNvPr id="3" name="Subtitle 2"/>
          <p:cNvSpPr>
            <a:spLocks noGrp="1"/>
          </p:cNvSpPr>
          <p:nvPr>
            <p:ph type="subTitle" idx="1"/>
          </p:nvPr>
        </p:nvSpPr>
        <p:spPr>
          <a:xfrm>
            <a:off x="1371600" y="5181600"/>
            <a:ext cx="6400800" cy="1066800"/>
          </a:xfrm>
        </p:spPr>
        <p:txBody>
          <a:bodyPr>
            <a:normAutofit/>
          </a:bodyPr>
          <a:lstStyle/>
          <a:p>
            <a:r>
              <a:rPr lang="en-US" sz="2800" dirty="0" smtClean="0"/>
              <a:t>Lesson 6 – 9/23/16</a:t>
            </a:r>
            <a:endParaRPr lang="en-US" sz="28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33278" y="685800"/>
            <a:ext cx="2477444" cy="2717504"/>
          </a:xfrm>
          <a:prstGeom prst="rect">
            <a:avLst/>
          </a:prstGeom>
        </p:spPr>
      </p:pic>
    </p:spTree>
    <p:extLst>
      <p:ext uri="{BB962C8B-B14F-4D97-AF65-F5344CB8AC3E}">
        <p14:creationId xmlns:p14="http://schemas.microsoft.com/office/powerpoint/2010/main" val="33647356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prstGeom prst="rect">
            <a:avLst/>
          </a:prstGeom>
        </p:spPr>
        <p:txBody>
          <a:bodyPr lIns="91425" tIns="91425" rIns="91425" bIns="91425" anchor="b" anchorCtr="0">
            <a:noAutofit/>
          </a:bodyPr>
          <a:lstStyle/>
          <a:p>
            <a:pPr lvl="0" rtl="0">
              <a:buNone/>
            </a:pPr>
            <a:r>
              <a:rPr lang="en" dirty="0"/>
              <a:t>Using </a:t>
            </a:r>
            <a:r>
              <a:rPr lang="en" dirty="0" smtClean="0"/>
              <a:t>a custom </a:t>
            </a:r>
            <a:r>
              <a:rPr lang="en" dirty="0"/>
              <a:t>function</a:t>
            </a:r>
          </a:p>
        </p:txBody>
      </p:sp>
      <p:sp>
        <p:nvSpPr>
          <p:cNvPr id="42" name="Shape 42"/>
          <p:cNvSpPr txBox="1">
            <a:spLocks noGrp="1"/>
          </p:cNvSpPr>
          <p:nvPr>
            <p:ph idx="1"/>
          </p:nvPr>
        </p:nvSpPr>
        <p:spPr>
          <a:xfrm>
            <a:off x="2057400" y="1798637"/>
            <a:ext cx="6629400" cy="4525963"/>
          </a:xfrm>
          <a:prstGeom prst="rect">
            <a:avLst/>
          </a:prstGeom>
        </p:spPr>
        <p:txBody>
          <a:bodyPr lIns="91425" tIns="91425" rIns="91425" bIns="91425" anchor="t" anchorCtr="0">
            <a:noAutofit/>
          </a:bodyPr>
          <a:lstStyle/>
          <a:p>
            <a:pPr lvl="0" rtl="0">
              <a:buNone/>
            </a:pPr>
            <a:r>
              <a:rPr lang="en" sz="1800" dirty="0">
                <a:solidFill>
                  <a:srgbClr val="0070C0"/>
                </a:solidFill>
                <a:latin typeface="Courier New"/>
                <a:ea typeface="Courier New"/>
                <a:cs typeface="Courier New"/>
                <a:sym typeface="Courier New"/>
              </a:rPr>
              <a:t>def</a:t>
            </a:r>
            <a:r>
              <a:rPr lang="en" sz="1800" dirty="0">
                <a:latin typeface="Courier New"/>
                <a:ea typeface="Courier New"/>
                <a:cs typeface="Courier New"/>
                <a:sym typeface="Courier New"/>
              </a:rPr>
              <a:t>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(num1, num2):</a:t>
            </a:r>
          </a:p>
          <a:p>
            <a:pPr lvl="0" rtl="0">
              <a:buNone/>
            </a:pPr>
            <a:r>
              <a:rPr lang="en" sz="1800" dirty="0">
                <a:latin typeface="Courier New"/>
                <a:ea typeface="Courier New"/>
                <a:cs typeface="Courier New"/>
                <a:sym typeface="Courier New"/>
              </a:rPr>
              <a:t>	result = int(num1) + int(num2)</a:t>
            </a:r>
          </a:p>
          <a:p>
            <a:pPr lvl="0" rtl="0">
              <a:buNone/>
            </a:pPr>
            <a:r>
              <a:rPr lang="en" sz="1800" dirty="0">
                <a:latin typeface="Courier New"/>
                <a:ea typeface="Courier New"/>
                <a:cs typeface="Courier New"/>
                <a:sym typeface="Courier New"/>
              </a:rPr>
              <a:t>	</a:t>
            </a:r>
            <a:r>
              <a:rPr lang="en" sz="1800" dirty="0">
                <a:solidFill>
                  <a:srgbClr val="0070C0"/>
                </a:solidFill>
                <a:latin typeface="Courier New"/>
                <a:ea typeface="Courier New"/>
                <a:cs typeface="Courier New"/>
                <a:sym typeface="Courier New"/>
              </a:rPr>
              <a:t>return</a:t>
            </a:r>
            <a:r>
              <a:rPr lang="en" sz="1800" dirty="0">
                <a:latin typeface="Courier New"/>
                <a:ea typeface="Courier New"/>
                <a:cs typeface="Courier New"/>
                <a:sym typeface="Courier New"/>
              </a:rPr>
              <a:t> result</a:t>
            </a:r>
          </a:p>
          <a:p>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first = raw_input</a:t>
            </a:r>
            <a:r>
              <a:rPr lang="en" sz="1800" dirty="0" smtClean="0">
                <a:latin typeface="Courier New"/>
                <a:ea typeface="Courier New"/>
                <a:cs typeface="Courier New"/>
                <a:sym typeface="Courier New"/>
              </a:rPr>
              <a:t>("First </a:t>
            </a:r>
            <a:r>
              <a:rPr lang="en" sz="1800" dirty="0">
                <a:latin typeface="Courier New"/>
                <a:ea typeface="Courier New"/>
                <a:cs typeface="Courier New"/>
                <a:sym typeface="Courier New"/>
              </a:rPr>
              <a:t>number? </a:t>
            </a:r>
            <a:r>
              <a:rPr lang="en"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second = raw_input</a:t>
            </a:r>
            <a:r>
              <a:rPr lang="en" sz="1800" dirty="0" smtClean="0">
                <a:latin typeface="Courier New"/>
                <a:ea typeface="Courier New"/>
                <a:cs typeface="Courier New"/>
                <a:sym typeface="Courier New"/>
              </a:rPr>
              <a:t>("Second </a:t>
            </a:r>
            <a:r>
              <a:rPr lang="en" sz="1800" dirty="0">
                <a:latin typeface="Courier New"/>
                <a:ea typeface="Courier New"/>
                <a:cs typeface="Courier New"/>
                <a:sym typeface="Courier New"/>
              </a:rPr>
              <a:t>number? </a:t>
            </a:r>
            <a:r>
              <a:rPr lang="en"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added =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(first, second)</a:t>
            </a:r>
          </a:p>
          <a:p>
            <a:pPr marL="0" lvl="0" indent="0" rtl="0">
              <a:buNone/>
            </a:pP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added</a:t>
            </a:r>
          </a:p>
          <a:p>
            <a:endParaRPr lang="en" sz="1800" dirty="0">
              <a:latin typeface="Courier New"/>
              <a:ea typeface="Courier New"/>
              <a:cs typeface="Courier New"/>
              <a:sym typeface="Courier New"/>
            </a:endParaRPr>
          </a:p>
        </p:txBody>
      </p:sp>
      <p:sp>
        <p:nvSpPr>
          <p:cNvPr id="2" name="TextBox 1"/>
          <p:cNvSpPr txBox="1"/>
          <p:nvPr/>
        </p:nvSpPr>
        <p:spPr>
          <a:xfrm>
            <a:off x="1689133" y="1927105"/>
            <a:ext cx="292067" cy="969496"/>
          </a:xfrm>
          <a:prstGeom prst="rect">
            <a:avLst/>
          </a:prstGeom>
          <a:noFill/>
        </p:spPr>
        <p:txBody>
          <a:bodyPr wrap="none" rtlCol="0">
            <a:spAutoFit/>
          </a:bodyPr>
          <a:lstStyle/>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4</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5</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6</a:t>
            </a:r>
            <a:endParaRPr lang="en-US" sz="1400" dirty="0">
              <a:solidFill>
                <a:schemeClr val="tx1">
                  <a:lumMod val="50000"/>
                  <a:lumOff val="50000"/>
                </a:schemeClr>
              </a:solidFill>
              <a:latin typeface="Courier New" pitchFamily="49" charset="0"/>
              <a:cs typeface="Courier New" pitchFamily="49" charset="0"/>
            </a:endParaRPr>
          </a:p>
        </p:txBody>
      </p:sp>
      <p:sp>
        <p:nvSpPr>
          <p:cNvPr id="3" name="Rectangle 2"/>
          <p:cNvSpPr/>
          <p:nvPr/>
        </p:nvSpPr>
        <p:spPr>
          <a:xfrm>
            <a:off x="1295400" y="3202265"/>
            <a:ext cx="685800" cy="1300356"/>
          </a:xfrm>
          <a:prstGeom prst="rect">
            <a:avLst/>
          </a:prstGeom>
        </p:spPr>
        <p:txBody>
          <a:bodyPr wrap="square">
            <a:spAutoFit/>
          </a:bodyPr>
          <a:lstStyle/>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1</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2</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3/7</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8</a:t>
            </a:r>
            <a:endParaRPr lang="en-US" sz="1400" dirty="0">
              <a:solidFill>
                <a:schemeClr val="tx1">
                  <a:lumMod val="50000"/>
                  <a:lumOff val="50000"/>
                </a:schemeClr>
              </a:solidFill>
              <a:latin typeface="Courier New" pitchFamily="49" charset="0"/>
              <a:cs typeface="Courier New" pitchFamily="49" charset="0"/>
            </a:endParaRPr>
          </a:p>
        </p:txBody>
      </p:sp>
      <p:sp>
        <p:nvSpPr>
          <p:cNvPr id="13" name="Shape 54"/>
          <p:cNvSpPr/>
          <p:nvPr/>
        </p:nvSpPr>
        <p:spPr>
          <a:xfrm rot="10800000">
            <a:off x="928333" y="1600200"/>
            <a:ext cx="1521600" cy="1720495"/>
          </a:xfrm>
          <a:prstGeom prst="arc">
            <a:avLst>
              <a:gd name="adj1" fmla="val 16107056"/>
              <a:gd name="adj2" fmla="val 5513858"/>
            </a:avLst>
          </a:prstGeom>
          <a:noFill/>
          <a:ln w="19050" cap="flat">
            <a:solidFill>
              <a:schemeClr val="dk2"/>
            </a:solidFill>
            <a:prstDash val="solid"/>
            <a:round/>
            <a:headEnd type="triangle" w="med" len="med"/>
            <a:tailEnd type="none" w="med" len="med"/>
          </a:ln>
        </p:spPr>
        <p:txBody>
          <a:bodyPr lIns="91425" tIns="91425" rIns="91425" bIns="91425" anchor="ctr" anchorCtr="0">
            <a:noAutofit/>
          </a:bodyPr>
          <a:lstStyle/>
          <a:p>
            <a:endParaRPr/>
          </a:p>
        </p:txBody>
      </p:sp>
      <p:sp>
        <p:nvSpPr>
          <p:cNvPr id="7" name="TextBox 6"/>
          <p:cNvSpPr txBox="1"/>
          <p:nvPr/>
        </p:nvSpPr>
        <p:spPr>
          <a:xfrm>
            <a:off x="1752600" y="1415534"/>
            <a:ext cx="767967" cy="369332"/>
          </a:xfrm>
          <a:prstGeom prst="rect">
            <a:avLst/>
          </a:prstGeom>
          <a:noFill/>
        </p:spPr>
        <p:txBody>
          <a:bodyPr wrap="none" rtlCol="0">
            <a:spAutoFit/>
          </a:bodyPr>
          <a:lstStyle/>
          <a:p>
            <a:r>
              <a:rPr lang="en-US" b="1" dirty="0" smtClean="0">
                <a:solidFill>
                  <a:srgbClr val="FF0000"/>
                </a:solidFill>
              </a:rPr>
              <a:t>START</a:t>
            </a:r>
            <a:endParaRPr lang="en-US" b="1" dirty="0">
              <a:solidFill>
                <a:srgbClr val="FF0000"/>
              </a:solidFill>
            </a:endParaRPr>
          </a:p>
        </p:txBody>
      </p:sp>
    </p:spTree>
    <p:extLst>
      <p:ext uri="{BB962C8B-B14F-4D97-AF65-F5344CB8AC3E}">
        <p14:creationId xmlns:p14="http://schemas.microsoft.com/office/powerpoint/2010/main" val="3506694382"/>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prstGeom prst="rect">
            <a:avLst/>
          </a:prstGeom>
        </p:spPr>
        <p:txBody>
          <a:bodyPr lIns="91425" tIns="91425" rIns="91425" bIns="91425" anchor="b" anchorCtr="0">
            <a:noAutofit/>
          </a:bodyPr>
          <a:lstStyle/>
          <a:p>
            <a:pPr lvl="0" rtl="0">
              <a:buNone/>
            </a:pPr>
            <a:r>
              <a:rPr lang="en" dirty="0"/>
              <a:t>Using </a:t>
            </a:r>
            <a:r>
              <a:rPr lang="en" dirty="0" smtClean="0"/>
              <a:t>a custom </a:t>
            </a:r>
            <a:r>
              <a:rPr lang="en" dirty="0"/>
              <a:t>function</a:t>
            </a:r>
          </a:p>
        </p:txBody>
      </p:sp>
      <p:sp>
        <p:nvSpPr>
          <p:cNvPr id="42" name="Shape 42"/>
          <p:cNvSpPr txBox="1">
            <a:spLocks noGrp="1"/>
          </p:cNvSpPr>
          <p:nvPr>
            <p:ph idx="1"/>
          </p:nvPr>
        </p:nvSpPr>
        <p:spPr>
          <a:xfrm>
            <a:off x="2057400" y="1798637"/>
            <a:ext cx="6629400" cy="4525963"/>
          </a:xfrm>
          <a:prstGeom prst="rect">
            <a:avLst/>
          </a:prstGeom>
        </p:spPr>
        <p:txBody>
          <a:bodyPr lIns="91425" tIns="91425" rIns="91425" bIns="91425" anchor="t" anchorCtr="0">
            <a:noAutofit/>
          </a:bodyPr>
          <a:lstStyle/>
          <a:p>
            <a:pPr lvl="0" rtl="0">
              <a:buNone/>
            </a:pPr>
            <a:r>
              <a:rPr lang="en" sz="1800" dirty="0">
                <a:solidFill>
                  <a:srgbClr val="0070C0"/>
                </a:solidFill>
                <a:latin typeface="Courier New"/>
                <a:ea typeface="Courier New"/>
                <a:cs typeface="Courier New"/>
                <a:sym typeface="Courier New"/>
              </a:rPr>
              <a:t>def</a:t>
            </a:r>
            <a:r>
              <a:rPr lang="en" sz="1800" dirty="0">
                <a:latin typeface="Courier New"/>
                <a:ea typeface="Courier New"/>
                <a:cs typeface="Courier New"/>
                <a:sym typeface="Courier New"/>
              </a:rPr>
              <a:t>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(num1, num2):</a:t>
            </a:r>
          </a:p>
          <a:p>
            <a:pPr lvl="0" rtl="0">
              <a:buNone/>
            </a:pPr>
            <a:r>
              <a:rPr lang="en" sz="1800" dirty="0">
                <a:latin typeface="Courier New"/>
                <a:ea typeface="Courier New"/>
                <a:cs typeface="Courier New"/>
                <a:sym typeface="Courier New"/>
              </a:rPr>
              <a:t>	result = int(num1) + int(num2)</a:t>
            </a:r>
          </a:p>
          <a:p>
            <a:pPr lvl="0" rtl="0">
              <a:buNone/>
            </a:pPr>
            <a:r>
              <a:rPr lang="en" sz="1800" dirty="0">
                <a:latin typeface="Courier New"/>
                <a:ea typeface="Courier New"/>
                <a:cs typeface="Courier New"/>
                <a:sym typeface="Courier New"/>
              </a:rPr>
              <a:t>	</a:t>
            </a:r>
            <a:r>
              <a:rPr lang="en" sz="1800" dirty="0">
                <a:solidFill>
                  <a:srgbClr val="0070C0"/>
                </a:solidFill>
                <a:latin typeface="Courier New"/>
                <a:ea typeface="Courier New"/>
                <a:cs typeface="Courier New"/>
                <a:sym typeface="Courier New"/>
              </a:rPr>
              <a:t>return</a:t>
            </a:r>
            <a:r>
              <a:rPr lang="en" sz="1800" dirty="0">
                <a:latin typeface="Courier New"/>
                <a:ea typeface="Courier New"/>
                <a:cs typeface="Courier New"/>
                <a:sym typeface="Courier New"/>
              </a:rPr>
              <a:t> result</a:t>
            </a:r>
          </a:p>
          <a:p>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first = raw_input</a:t>
            </a:r>
            <a:r>
              <a:rPr lang="en" sz="1800" dirty="0" smtClean="0">
                <a:latin typeface="Courier New"/>
                <a:ea typeface="Courier New"/>
                <a:cs typeface="Courier New"/>
                <a:sym typeface="Courier New"/>
              </a:rPr>
              <a:t>("First </a:t>
            </a:r>
            <a:r>
              <a:rPr lang="en" sz="1800" dirty="0">
                <a:latin typeface="Courier New"/>
                <a:ea typeface="Courier New"/>
                <a:cs typeface="Courier New"/>
                <a:sym typeface="Courier New"/>
              </a:rPr>
              <a:t>number? </a:t>
            </a:r>
            <a:r>
              <a:rPr lang="en"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second = raw_input</a:t>
            </a:r>
            <a:r>
              <a:rPr lang="en" sz="1800" dirty="0" smtClean="0">
                <a:latin typeface="Courier New"/>
                <a:ea typeface="Courier New"/>
                <a:cs typeface="Courier New"/>
                <a:sym typeface="Courier New"/>
              </a:rPr>
              <a:t>("Second </a:t>
            </a:r>
            <a:r>
              <a:rPr lang="en" sz="1800" dirty="0">
                <a:latin typeface="Courier New"/>
                <a:ea typeface="Courier New"/>
                <a:cs typeface="Courier New"/>
                <a:sym typeface="Courier New"/>
              </a:rPr>
              <a:t>number? </a:t>
            </a:r>
            <a:r>
              <a:rPr lang="en"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added =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(first, second)</a:t>
            </a:r>
          </a:p>
          <a:p>
            <a:pPr marL="0" lvl="0" indent="0" rtl="0">
              <a:buNone/>
            </a:pP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added</a:t>
            </a:r>
          </a:p>
          <a:p>
            <a:endParaRPr lang="en" sz="1800" dirty="0">
              <a:latin typeface="Courier New"/>
              <a:ea typeface="Courier New"/>
              <a:cs typeface="Courier New"/>
              <a:sym typeface="Courier New"/>
            </a:endParaRPr>
          </a:p>
        </p:txBody>
      </p:sp>
      <p:sp>
        <p:nvSpPr>
          <p:cNvPr id="2" name="TextBox 1"/>
          <p:cNvSpPr txBox="1"/>
          <p:nvPr/>
        </p:nvSpPr>
        <p:spPr>
          <a:xfrm>
            <a:off x="1689133" y="1927105"/>
            <a:ext cx="292067" cy="969496"/>
          </a:xfrm>
          <a:prstGeom prst="rect">
            <a:avLst/>
          </a:prstGeom>
          <a:noFill/>
        </p:spPr>
        <p:txBody>
          <a:bodyPr wrap="none" rtlCol="0">
            <a:spAutoFit/>
          </a:bodyPr>
          <a:lstStyle/>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4</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5</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6</a:t>
            </a:r>
            <a:endParaRPr lang="en-US" sz="1400" dirty="0">
              <a:solidFill>
                <a:schemeClr val="tx1">
                  <a:lumMod val="50000"/>
                  <a:lumOff val="50000"/>
                </a:schemeClr>
              </a:solidFill>
              <a:latin typeface="Courier New" pitchFamily="49" charset="0"/>
              <a:cs typeface="Courier New" pitchFamily="49" charset="0"/>
            </a:endParaRPr>
          </a:p>
        </p:txBody>
      </p:sp>
      <p:sp>
        <p:nvSpPr>
          <p:cNvPr id="3" name="Rectangle 2"/>
          <p:cNvSpPr/>
          <p:nvPr/>
        </p:nvSpPr>
        <p:spPr>
          <a:xfrm>
            <a:off x="1295400" y="3202265"/>
            <a:ext cx="685800" cy="1300356"/>
          </a:xfrm>
          <a:prstGeom prst="rect">
            <a:avLst/>
          </a:prstGeom>
        </p:spPr>
        <p:txBody>
          <a:bodyPr wrap="square">
            <a:spAutoFit/>
          </a:bodyPr>
          <a:lstStyle/>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1</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2</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3/7</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8</a:t>
            </a:r>
            <a:endParaRPr lang="en-US" sz="1400" dirty="0">
              <a:solidFill>
                <a:schemeClr val="tx1">
                  <a:lumMod val="50000"/>
                  <a:lumOff val="50000"/>
                </a:schemeClr>
              </a:solidFill>
              <a:latin typeface="Courier New" pitchFamily="49" charset="0"/>
              <a:cs typeface="Courier New" pitchFamily="49" charset="0"/>
            </a:endParaRPr>
          </a:p>
        </p:txBody>
      </p:sp>
      <p:sp>
        <p:nvSpPr>
          <p:cNvPr id="13" name="Shape 54"/>
          <p:cNvSpPr/>
          <p:nvPr/>
        </p:nvSpPr>
        <p:spPr>
          <a:xfrm rot="10800000">
            <a:off x="928333" y="1600200"/>
            <a:ext cx="1521600" cy="1720495"/>
          </a:xfrm>
          <a:prstGeom prst="arc">
            <a:avLst>
              <a:gd name="adj1" fmla="val 16107056"/>
              <a:gd name="adj2" fmla="val 5513858"/>
            </a:avLst>
          </a:prstGeom>
          <a:noFill/>
          <a:ln w="19050" cap="flat">
            <a:solidFill>
              <a:schemeClr val="dk2"/>
            </a:solidFill>
            <a:prstDash val="solid"/>
            <a:round/>
            <a:headEnd type="triangle" w="med" len="med"/>
            <a:tailEnd type="none" w="med" len="med"/>
          </a:ln>
        </p:spPr>
        <p:txBody>
          <a:bodyPr lIns="91425" tIns="91425" rIns="91425" bIns="91425" anchor="ctr" anchorCtr="0">
            <a:noAutofit/>
          </a:bodyPr>
          <a:lstStyle/>
          <a:p>
            <a:endParaRPr/>
          </a:p>
        </p:txBody>
      </p:sp>
      <p:sp>
        <p:nvSpPr>
          <p:cNvPr id="7" name="TextBox 6"/>
          <p:cNvSpPr txBox="1"/>
          <p:nvPr/>
        </p:nvSpPr>
        <p:spPr>
          <a:xfrm>
            <a:off x="1752600" y="1415534"/>
            <a:ext cx="767967" cy="369332"/>
          </a:xfrm>
          <a:prstGeom prst="rect">
            <a:avLst/>
          </a:prstGeom>
          <a:noFill/>
        </p:spPr>
        <p:txBody>
          <a:bodyPr wrap="none" rtlCol="0">
            <a:spAutoFit/>
          </a:bodyPr>
          <a:lstStyle/>
          <a:p>
            <a:r>
              <a:rPr lang="en-US" b="1" dirty="0" smtClean="0">
                <a:solidFill>
                  <a:srgbClr val="FF0000"/>
                </a:solidFill>
              </a:rPr>
              <a:t>START</a:t>
            </a:r>
            <a:endParaRPr lang="en-US" b="1" dirty="0">
              <a:solidFill>
                <a:srgbClr val="FF0000"/>
              </a:solidFill>
            </a:endParaRPr>
          </a:p>
        </p:txBody>
      </p:sp>
      <p:sp>
        <p:nvSpPr>
          <p:cNvPr id="17" name="Shape 54"/>
          <p:cNvSpPr/>
          <p:nvPr/>
        </p:nvSpPr>
        <p:spPr>
          <a:xfrm rot="10800000" flipH="1" flipV="1">
            <a:off x="5334000" y="2019299"/>
            <a:ext cx="2209800" cy="2024244"/>
          </a:xfrm>
          <a:prstGeom prst="arc">
            <a:avLst>
              <a:gd name="adj1" fmla="val 16107056"/>
              <a:gd name="adj2" fmla="val 5420954"/>
            </a:avLst>
          </a:prstGeom>
          <a:noFill/>
          <a:ln w="19050" cap="flat">
            <a:solidFill>
              <a:schemeClr val="dk2"/>
            </a:solidFill>
            <a:prstDash val="solid"/>
            <a:round/>
            <a:headEnd type="triangle" w="med" len="med"/>
            <a:tailEnd type="none" w="med" len="med"/>
          </a:ln>
        </p:spPr>
        <p:txBody>
          <a:bodyPr lIns="91425" tIns="91425" rIns="91425" bIns="91425" anchor="ctr" anchorCtr="0">
            <a:noAutofit/>
          </a:bodyPr>
          <a:lstStyle/>
          <a:p>
            <a:endParaRPr/>
          </a:p>
        </p:txBody>
      </p:sp>
    </p:spTree>
    <p:extLst>
      <p:ext uri="{BB962C8B-B14F-4D97-AF65-F5344CB8AC3E}">
        <p14:creationId xmlns:p14="http://schemas.microsoft.com/office/powerpoint/2010/main" val="289600190"/>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prstGeom prst="rect">
            <a:avLst/>
          </a:prstGeom>
        </p:spPr>
        <p:txBody>
          <a:bodyPr lIns="91425" tIns="91425" rIns="91425" bIns="91425" anchor="b" anchorCtr="0">
            <a:noAutofit/>
          </a:bodyPr>
          <a:lstStyle/>
          <a:p>
            <a:pPr lvl="0" rtl="0">
              <a:buNone/>
            </a:pPr>
            <a:r>
              <a:rPr lang="en" dirty="0"/>
              <a:t>Using </a:t>
            </a:r>
            <a:r>
              <a:rPr lang="en" dirty="0" smtClean="0"/>
              <a:t>a custom </a:t>
            </a:r>
            <a:r>
              <a:rPr lang="en" dirty="0"/>
              <a:t>function</a:t>
            </a:r>
          </a:p>
        </p:txBody>
      </p:sp>
      <p:sp>
        <p:nvSpPr>
          <p:cNvPr id="42" name="Shape 42"/>
          <p:cNvSpPr txBox="1">
            <a:spLocks noGrp="1"/>
          </p:cNvSpPr>
          <p:nvPr>
            <p:ph idx="1"/>
          </p:nvPr>
        </p:nvSpPr>
        <p:spPr>
          <a:xfrm>
            <a:off x="2057400" y="1798637"/>
            <a:ext cx="6629400" cy="4525963"/>
          </a:xfrm>
          <a:prstGeom prst="rect">
            <a:avLst/>
          </a:prstGeom>
        </p:spPr>
        <p:txBody>
          <a:bodyPr lIns="91425" tIns="91425" rIns="91425" bIns="91425" anchor="t" anchorCtr="0">
            <a:noAutofit/>
          </a:bodyPr>
          <a:lstStyle/>
          <a:p>
            <a:pPr lvl="0" rtl="0">
              <a:buNone/>
            </a:pPr>
            <a:r>
              <a:rPr lang="en" sz="1800" dirty="0">
                <a:solidFill>
                  <a:srgbClr val="0070C0"/>
                </a:solidFill>
                <a:latin typeface="Courier New"/>
                <a:ea typeface="Courier New"/>
                <a:cs typeface="Courier New"/>
                <a:sym typeface="Courier New"/>
              </a:rPr>
              <a:t>def</a:t>
            </a:r>
            <a:r>
              <a:rPr lang="en" sz="1800" dirty="0">
                <a:latin typeface="Courier New"/>
                <a:ea typeface="Courier New"/>
                <a:cs typeface="Courier New"/>
                <a:sym typeface="Courier New"/>
              </a:rPr>
              <a:t>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(num1, num2):</a:t>
            </a:r>
          </a:p>
          <a:p>
            <a:pPr lvl="0" rtl="0">
              <a:buNone/>
            </a:pPr>
            <a:r>
              <a:rPr lang="en" sz="1800" dirty="0">
                <a:latin typeface="Courier New"/>
                <a:ea typeface="Courier New"/>
                <a:cs typeface="Courier New"/>
                <a:sym typeface="Courier New"/>
              </a:rPr>
              <a:t>	result = int(num1) + int(num2)</a:t>
            </a:r>
          </a:p>
          <a:p>
            <a:pPr lvl="0" rtl="0">
              <a:buNone/>
            </a:pPr>
            <a:r>
              <a:rPr lang="en" sz="1800" dirty="0">
                <a:latin typeface="Courier New"/>
                <a:ea typeface="Courier New"/>
                <a:cs typeface="Courier New"/>
                <a:sym typeface="Courier New"/>
              </a:rPr>
              <a:t>	</a:t>
            </a:r>
            <a:r>
              <a:rPr lang="en" sz="1800" dirty="0">
                <a:solidFill>
                  <a:srgbClr val="0070C0"/>
                </a:solidFill>
                <a:latin typeface="Courier New"/>
                <a:ea typeface="Courier New"/>
                <a:cs typeface="Courier New"/>
                <a:sym typeface="Courier New"/>
              </a:rPr>
              <a:t>return</a:t>
            </a:r>
            <a:r>
              <a:rPr lang="en" sz="1800" dirty="0">
                <a:latin typeface="Courier New"/>
                <a:ea typeface="Courier New"/>
                <a:cs typeface="Courier New"/>
                <a:sym typeface="Courier New"/>
              </a:rPr>
              <a:t> result</a:t>
            </a:r>
          </a:p>
          <a:p>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first = raw_input</a:t>
            </a:r>
            <a:r>
              <a:rPr lang="en" sz="1800" dirty="0" smtClean="0">
                <a:latin typeface="Courier New"/>
                <a:ea typeface="Courier New"/>
                <a:cs typeface="Courier New"/>
                <a:sym typeface="Courier New"/>
              </a:rPr>
              <a:t>("First </a:t>
            </a:r>
            <a:r>
              <a:rPr lang="en" sz="1800" dirty="0">
                <a:latin typeface="Courier New"/>
                <a:ea typeface="Courier New"/>
                <a:cs typeface="Courier New"/>
                <a:sym typeface="Courier New"/>
              </a:rPr>
              <a:t>number? </a:t>
            </a:r>
            <a:r>
              <a:rPr lang="en"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second = raw_input</a:t>
            </a:r>
            <a:r>
              <a:rPr lang="en" sz="1800" dirty="0" smtClean="0">
                <a:latin typeface="Courier New"/>
                <a:ea typeface="Courier New"/>
                <a:cs typeface="Courier New"/>
                <a:sym typeface="Courier New"/>
              </a:rPr>
              <a:t>("Second </a:t>
            </a:r>
            <a:r>
              <a:rPr lang="en" sz="1800" dirty="0">
                <a:latin typeface="Courier New"/>
                <a:ea typeface="Courier New"/>
                <a:cs typeface="Courier New"/>
                <a:sym typeface="Courier New"/>
              </a:rPr>
              <a:t>number? </a:t>
            </a:r>
            <a:r>
              <a:rPr lang="en"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added =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(first, second)</a:t>
            </a:r>
          </a:p>
          <a:p>
            <a:pPr marL="0" lvl="0" indent="0" rtl="0">
              <a:buNone/>
            </a:pP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added</a:t>
            </a:r>
          </a:p>
          <a:p>
            <a:endParaRPr lang="en" sz="1800" dirty="0">
              <a:latin typeface="Courier New"/>
              <a:ea typeface="Courier New"/>
              <a:cs typeface="Courier New"/>
              <a:sym typeface="Courier New"/>
            </a:endParaRPr>
          </a:p>
        </p:txBody>
      </p:sp>
      <p:sp>
        <p:nvSpPr>
          <p:cNvPr id="2" name="TextBox 1"/>
          <p:cNvSpPr txBox="1"/>
          <p:nvPr/>
        </p:nvSpPr>
        <p:spPr>
          <a:xfrm>
            <a:off x="1689133" y="1927105"/>
            <a:ext cx="292067" cy="969496"/>
          </a:xfrm>
          <a:prstGeom prst="rect">
            <a:avLst/>
          </a:prstGeom>
          <a:noFill/>
        </p:spPr>
        <p:txBody>
          <a:bodyPr wrap="none" rtlCol="0">
            <a:spAutoFit/>
          </a:bodyPr>
          <a:lstStyle/>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4</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5</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6</a:t>
            </a:r>
            <a:endParaRPr lang="en-US" sz="1400" dirty="0">
              <a:solidFill>
                <a:schemeClr val="tx1">
                  <a:lumMod val="50000"/>
                  <a:lumOff val="50000"/>
                </a:schemeClr>
              </a:solidFill>
              <a:latin typeface="Courier New" pitchFamily="49" charset="0"/>
              <a:cs typeface="Courier New" pitchFamily="49" charset="0"/>
            </a:endParaRPr>
          </a:p>
        </p:txBody>
      </p:sp>
      <p:sp>
        <p:nvSpPr>
          <p:cNvPr id="3" name="Rectangle 2"/>
          <p:cNvSpPr/>
          <p:nvPr/>
        </p:nvSpPr>
        <p:spPr>
          <a:xfrm>
            <a:off x="1295400" y="3202265"/>
            <a:ext cx="685800" cy="1300356"/>
          </a:xfrm>
          <a:prstGeom prst="rect">
            <a:avLst/>
          </a:prstGeom>
        </p:spPr>
        <p:txBody>
          <a:bodyPr wrap="square">
            <a:spAutoFit/>
          </a:bodyPr>
          <a:lstStyle/>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1</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2</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3/7</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8</a:t>
            </a:r>
            <a:endParaRPr lang="en-US" sz="1400" dirty="0">
              <a:solidFill>
                <a:schemeClr val="tx1">
                  <a:lumMod val="50000"/>
                  <a:lumOff val="50000"/>
                </a:schemeClr>
              </a:solidFill>
              <a:latin typeface="Courier New" pitchFamily="49" charset="0"/>
              <a:cs typeface="Courier New" pitchFamily="49" charset="0"/>
            </a:endParaRPr>
          </a:p>
        </p:txBody>
      </p:sp>
      <p:sp>
        <p:nvSpPr>
          <p:cNvPr id="13" name="Shape 54"/>
          <p:cNvSpPr/>
          <p:nvPr/>
        </p:nvSpPr>
        <p:spPr>
          <a:xfrm rot="10800000">
            <a:off x="928333" y="1600200"/>
            <a:ext cx="1521600" cy="1720495"/>
          </a:xfrm>
          <a:prstGeom prst="arc">
            <a:avLst>
              <a:gd name="adj1" fmla="val 16107056"/>
              <a:gd name="adj2" fmla="val 5513858"/>
            </a:avLst>
          </a:prstGeom>
          <a:noFill/>
          <a:ln w="19050" cap="flat">
            <a:solidFill>
              <a:schemeClr val="dk2"/>
            </a:solidFill>
            <a:prstDash val="solid"/>
            <a:round/>
            <a:headEnd type="triangle" w="med" len="med"/>
            <a:tailEnd type="none" w="med" len="med"/>
          </a:ln>
        </p:spPr>
        <p:txBody>
          <a:bodyPr lIns="91425" tIns="91425" rIns="91425" bIns="91425" anchor="ctr" anchorCtr="0">
            <a:noAutofit/>
          </a:bodyPr>
          <a:lstStyle/>
          <a:p>
            <a:endParaRPr/>
          </a:p>
        </p:txBody>
      </p:sp>
      <p:sp>
        <p:nvSpPr>
          <p:cNvPr id="7" name="TextBox 6"/>
          <p:cNvSpPr txBox="1"/>
          <p:nvPr/>
        </p:nvSpPr>
        <p:spPr>
          <a:xfrm>
            <a:off x="1752600" y="1415534"/>
            <a:ext cx="767967" cy="369332"/>
          </a:xfrm>
          <a:prstGeom prst="rect">
            <a:avLst/>
          </a:prstGeom>
          <a:noFill/>
        </p:spPr>
        <p:txBody>
          <a:bodyPr wrap="none" rtlCol="0">
            <a:spAutoFit/>
          </a:bodyPr>
          <a:lstStyle/>
          <a:p>
            <a:r>
              <a:rPr lang="en-US" b="1" dirty="0" smtClean="0">
                <a:solidFill>
                  <a:srgbClr val="FF0000"/>
                </a:solidFill>
              </a:rPr>
              <a:t>START</a:t>
            </a:r>
            <a:endParaRPr lang="en-US" b="1" dirty="0">
              <a:solidFill>
                <a:srgbClr val="FF0000"/>
              </a:solidFill>
            </a:endParaRPr>
          </a:p>
        </p:txBody>
      </p:sp>
      <p:sp>
        <p:nvSpPr>
          <p:cNvPr id="17" name="Shape 54"/>
          <p:cNvSpPr/>
          <p:nvPr/>
        </p:nvSpPr>
        <p:spPr>
          <a:xfrm rot="10800000" flipH="1" flipV="1">
            <a:off x="5334000" y="2019299"/>
            <a:ext cx="2209800" cy="2024244"/>
          </a:xfrm>
          <a:prstGeom prst="arc">
            <a:avLst>
              <a:gd name="adj1" fmla="val 16107056"/>
              <a:gd name="adj2" fmla="val 5420954"/>
            </a:avLst>
          </a:prstGeom>
          <a:noFill/>
          <a:ln w="19050" cap="flat">
            <a:solidFill>
              <a:schemeClr val="dk2"/>
            </a:solidFill>
            <a:prstDash val="solid"/>
            <a:round/>
            <a:headEnd type="triangle" w="med" len="med"/>
            <a:tailEnd type="none" w="med" len="med"/>
          </a:ln>
        </p:spPr>
        <p:txBody>
          <a:bodyPr lIns="91425" tIns="91425" rIns="91425" bIns="91425" anchor="ctr" anchorCtr="0">
            <a:noAutofit/>
          </a:bodyPr>
          <a:lstStyle/>
          <a:p>
            <a:endParaRPr/>
          </a:p>
        </p:txBody>
      </p:sp>
      <p:sp>
        <p:nvSpPr>
          <p:cNvPr id="18" name="Shape 54"/>
          <p:cNvSpPr/>
          <p:nvPr/>
        </p:nvSpPr>
        <p:spPr>
          <a:xfrm rot="10800000">
            <a:off x="1524000" y="2674044"/>
            <a:ext cx="1521600" cy="1369499"/>
          </a:xfrm>
          <a:prstGeom prst="arc">
            <a:avLst>
              <a:gd name="adj1" fmla="val 17223678"/>
              <a:gd name="adj2" fmla="val 5513858"/>
            </a:avLst>
          </a:prstGeom>
          <a:noFill/>
          <a:ln w="19050" cap="flat">
            <a:solidFill>
              <a:schemeClr val="dk2"/>
            </a:solidFill>
            <a:prstDash val="solid"/>
            <a:round/>
            <a:headEnd type="triangle" w="med" len="med"/>
            <a:tailEnd type="none" w="med" len="med"/>
          </a:ln>
        </p:spPr>
        <p:txBody>
          <a:bodyPr lIns="91425" tIns="91425" rIns="91425" bIns="91425" anchor="ctr" anchorCtr="0">
            <a:noAutofit/>
          </a:bodyPr>
          <a:lstStyle/>
          <a:p>
            <a:endParaRPr/>
          </a:p>
        </p:txBody>
      </p:sp>
    </p:spTree>
    <p:extLst>
      <p:ext uri="{BB962C8B-B14F-4D97-AF65-F5344CB8AC3E}">
        <p14:creationId xmlns:p14="http://schemas.microsoft.com/office/powerpoint/2010/main" val="592914510"/>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prstGeom prst="rect">
            <a:avLst/>
          </a:prstGeom>
        </p:spPr>
        <p:txBody>
          <a:bodyPr lIns="91425" tIns="91425" rIns="91425" bIns="91425" anchor="b" anchorCtr="0">
            <a:noAutofit/>
          </a:bodyPr>
          <a:lstStyle/>
          <a:p>
            <a:pPr lvl="0" rtl="0">
              <a:buNone/>
            </a:pPr>
            <a:r>
              <a:rPr lang="en" dirty="0"/>
              <a:t>Using </a:t>
            </a:r>
            <a:r>
              <a:rPr lang="en" dirty="0" smtClean="0"/>
              <a:t>a custom </a:t>
            </a:r>
            <a:r>
              <a:rPr lang="en" dirty="0"/>
              <a:t>function</a:t>
            </a:r>
          </a:p>
        </p:txBody>
      </p:sp>
      <p:sp>
        <p:nvSpPr>
          <p:cNvPr id="42" name="Shape 42"/>
          <p:cNvSpPr txBox="1">
            <a:spLocks noGrp="1"/>
          </p:cNvSpPr>
          <p:nvPr>
            <p:ph idx="1"/>
          </p:nvPr>
        </p:nvSpPr>
        <p:spPr>
          <a:xfrm>
            <a:off x="2057400" y="1798637"/>
            <a:ext cx="6629400" cy="4525963"/>
          </a:xfrm>
          <a:prstGeom prst="rect">
            <a:avLst/>
          </a:prstGeom>
        </p:spPr>
        <p:txBody>
          <a:bodyPr lIns="91425" tIns="91425" rIns="91425" bIns="91425" anchor="t" anchorCtr="0">
            <a:noAutofit/>
          </a:bodyPr>
          <a:lstStyle/>
          <a:p>
            <a:pPr lvl="0" rtl="0">
              <a:buNone/>
            </a:pPr>
            <a:r>
              <a:rPr lang="en" sz="1800" dirty="0">
                <a:solidFill>
                  <a:srgbClr val="0070C0"/>
                </a:solidFill>
                <a:latin typeface="Courier New"/>
                <a:ea typeface="Courier New"/>
                <a:cs typeface="Courier New"/>
                <a:sym typeface="Courier New"/>
              </a:rPr>
              <a:t>def</a:t>
            </a:r>
            <a:r>
              <a:rPr lang="en" sz="1800" dirty="0">
                <a:latin typeface="Courier New"/>
                <a:ea typeface="Courier New"/>
                <a:cs typeface="Courier New"/>
                <a:sym typeface="Courier New"/>
              </a:rPr>
              <a:t>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(num1, num2):</a:t>
            </a:r>
          </a:p>
          <a:p>
            <a:pPr lvl="0" rtl="0">
              <a:buNone/>
            </a:pPr>
            <a:r>
              <a:rPr lang="en" sz="1800" dirty="0">
                <a:latin typeface="Courier New"/>
                <a:ea typeface="Courier New"/>
                <a:cs typeface="Courier New"/>
                <a:sym typeface="Courier New"/>
              </a:rPr>
              <a:t>	result = int(num1) + int(num2)</a:t>
            </a:r>
          </a:p>
          <a:p>
            <a:pPr lvl="0" rtl="0">
              <a:buNone/>
            </a:pPr>
            <a:r>
              <a:rPr lang="en" sz="1800" dirty="0">
                <a:latin typeface="Courier New"/>
                <a:ea typeface="Courier New"/>
                <a:cs typeface="Courier New"/>
                <a:sym typeface="Courier New"/>
              </a:rPr>
              <a:t>	</a:t>
            </a:r>
            <a:r>
              <a:rPr lang="en" sz="1800" dirty="0">
                <a:solidFill>
                  <a:srgbClr val="0070C0"/>
                </a:solidFill>
                <a:latin typeface="Courier New"/>
                <a:ea typeface="Courier New"/>
                <a:cs typeface="Courier New"/>
                <a:sym typeface="Courier New"/>
              </a:rPr>
              <a:t>return</a:t>
            </a:r>
            <a:r>
              <a:rPr lang="en" sz="1800" dirty="0">
                <a:latin typeface="Courier New"/>
                <a:ea typeface="Courier New"/>
                <a:cs typeface="Courier New"/>
                <a:sym typeface="Courier New"/>
              </a:rPr>
              <a:t> result</a:t>
            </a:r>
          </a:p>
          <a:p>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first = raw_input</a:t>
            </a:r>
            <a:r>
              <a:rPr lang="en" sz="1800" dirty="0" smtClean="0">
                <a:latin typeface="Courier New"/>
                <a:ea typeface="Courier New"/>
                <a:cs typeface="Courier New"/>
                <a:sym typeface="Courier New"/>
              </a:rPr>
              <a:t>("First </a:t>
            </a:r>
            <a:r>
              <a:rPr lang="en" sz="1800" dirty="0">
                <a:latin typeface="Courier New"/>
                <a:ea typeface="Courier New"/>
                <a:cs typeface="Courier New"/>
                <a:sym typeface="Courier New"/>
              </a:rPr>
              <a:t>number? </a:t>
            </a:r>
            <a:r>
              <a:rPr lang="en"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second = raw_input</a:t>
            </a:r>
            <a:r>
              <a:rPr lang="en" sz="1800" dirty="0" smtClean="0">
                <a:latin typeface="Courier New"/>
                <a:ea typeface="Courier New"/>
                <a:cs typeface="Courier New"/>
                <a:sym typeface="Courier New"/>
              </a:rPr>
              <a:t>("Second </a:t>
            </a:r>
            <a:r>
              <a:rPr lang="en" sz="1800" dirty="0">
                <a:latin typeface="Courier New"/>
                <a:ea typeface="Courier New"/>
                <a:cs typeface="Courier New"/>
                <a:sym typeface="Courier New"/>
              </a:rPr>
              <a:t>number? </a:t>
            </a:r>
            <a:r>
              <a:rPr lang="en"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added =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(first, second)</a:t>
            </a:r>
          </a:p>
          <a:p>
            <a:pPr marL="0" lvl="0" indent="0" rtl="0">
              <a:buNone/>
            </a:pP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added</a:t>
            </a:r>
          </a:p>
          <a:p>
            <a:endParaRPr lang="en" sz="1800" dirty="0">
              <a:latin typeface="Courier New"/>
              <a:ea typeface="Courier New"/>
              <a:cs typeface="Courier New"/>
              <a:sym typeface="Courier New"/>
            </a:endParaRPr>
          </a:p>
        </p:txBody>
      </p:sp>
      <p:sp>
        <p:nvSpPr>
          <p:cNvPr id="2" name="TextBox 1"/>
          <p:cNvSpPr txBox="1"/>
          <p:nvPr/>
        </p:nvSpPr>
        <p:spPr>
          <a:xfrm>
            <a:off x="1689133" y="1927105"/>
            <a:ext cx="292067" cy="969496"/>
          </a:xfrm>
          <a:prstGeom prst="rect">
            <a:avLst/>
          </a:prstGeom>
          <a:noFill/>
        </p:spPr>
        <p:txBody>
          <a:bodyPr wrap="none" rtlCol="0">
            <a:spAutoFit/>
          </a:bodyPr>
          <a:lstStyle/>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4</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5</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6</a:t>
            </a:r>
            <a:endParaRPr lang="en-US" sz="1400" dirty="0">
              <a:solidFill>
                <a:schemeClr val="tx1">
                  <a:lumMod val="50000"/>
                  <a:lumOff val="50000"/>
                </a:schemeClr>
              </a:solidFill>
              <a:latin typeface="Courier New" pitchFamily="49" charset="0"/>
              <a:cs typeface="Courier New" pitchFamily="49" charset="0"/>
            </a:endParaRPr>
          </a:p>
        </p:txBody>
      </p:sp>
      <p:sp>
        <p:nvSpPr>
          <p:cNvPr id="3" name="Rectangle 2"/>
          <p:cNvSpPr/>
          <p:nvPr/>
        </p:nvSpPr>
        <p:spPr>
          <a:xfrm>
            <a:off x="1295400" y="3202265"/>
            <a:ext cx="685800" cy="1300356"/>
          </a:xfrm>
          <a:prstGeom prst="rect">
            <a:avLst/>
          </a:prstGeom>
        </p:spPr>
        <p:txBody>
          <a:bodyPr wrap="square">
            <a:spAutoFit/>
          </a:bodyPr>
          <a:lstStyle/>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1</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2</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3/7</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8</a:t>
            </a:r>
            <a:endParaRPr lang="en-US" sz="1400" dirty="0">
              <a:solidFill>
                <a:schemeClr val="tx1">
                  <a:lumMod val="50000"/>
                  <a:lumOff val="50000"/>
                </a:schemeClr>
              </a:solidFill>
              <a:latin typeface="Courier New" pitchFamily="49" charset="0"/>
              <a:cs typeface="Courier New" pitchFamily="49" charset="0"/>
            </a:endParaRPr>
          </a:p>
        </p:txBody>
      </p:sp>
      <p:sp>
        <p:nvSpPr>
          <p:cNvPr id="13" name="Shape 54"/>
          <p:cNvSpPr/>
          <p:nvPr/>
        </p:nvSpPr>
        <p:spPr>
          <a:xfrm rot="10800000">
            <a:off x="928333" y="1600200"/>
            <a:ext cx="1521600" cy="1720495"/>
          </a:xfrm>
          <a:prstGeom prst="arc">
            <a:avLst>
              <a:gd name="adj1" fmla="val 16107056"/>
              <a:gd name="adj2" fmla="val 5513858"/>
            </a:avLst>
          </a:prstGeom>
          <a:noFill/>
          <a:ln w="19050" cap="flat">
            <a:solidFill>
              <a:schemeClr val="dk2"/>
            </a:solidFill>
            <a:prstDash val="solid"/>
            <a:round/>
            <a:headEnd type="triangle" w="med" len="med"/>
            <a:tailEnd type="none" w="med" len="med"/>
          </a:ln>
        </p:spPr>
        <p:txBody>
          <a:bodyPr lIns="91425" tIns="91425" rIns="91425" bIns="91425" anchor="ctr" anchorCtr="0">
            <a:noAutofit/>
          </a:bodyPr>
          <a:lstStyle/>
          <a:p>
            <a:endParaRPr/>
          </a:p>
        </p:txBody>
      </p:sp>
      <p:sp>
        <p:nvSpPr>
          <p:cNvPr id="7" name="TextBox 6"/>
          <p:cNvSpPr txBox="1"/>
          <p:nvPr/>
        </p:nvSpPr>
        <p:spPr>
          <a:xfrm>
            <a:off x="1752600" y="1415534"/>
            <a:ext cx="767967" cy="369332"/>
          </a:xfrm>
          <a:prstGeom prst="rect">
            <a:avLst/>
          </a:prstGeom>
          <a:noFill/>
        </p:spPr>
        <p:txBody>
          <a:bodyPr wrap="none" rtlCol="0">
            <a:spAutoFit/>
          </a:bodyPr>
          <a:lstStyle/>
          <a:p>
            <a:r>
              <a:rPr lang="en-US" b="1" dirty="0" smtClean="0">
                <a:solidFill>
                  <a:srgbClr val="FF0000"/>
                </a:solidFill>
              </a:rPr>
              <a:t>START</a:t>
            </a:r>
            <a:endParaRPr lang="en-US" b="1" dirty="0">
              <a:solidFill>
                <a:srgbClr val="FF0000"/>
              </a:solidFill>
            </a:endParaRPr>
          </a:p>
        </p:txBody>
      </p:sp>
      <p:sp>
        <p:nvSpPr>
          <p:cNvPr id="17" name="Shape 54"/>
          <p:cNvSpPr/>
          <p:nvPr/>
        </p:nvSpPr>
        <p:spPr>
          <a:xfrm rot="10800000" flipH="1" flipV="1">
            <a:off x="5334000" y="2019299"/>
            <a:ext cx="2209800" cy="2024244"/>
          </a:xfrm>
          <a:prstGeom prst="arc">
            <a:avLst>
              <a:gd name="adj1" fmla="val 16107056"/>
              <a:gd name="adj2" fmla="val 5420954"/>
            </a:avLst>
          </a:prstGeom>
          <a:noFill/>
          <a:ln w="19050" cap="flat">
            <a:solidFill>
              <a:schemeClr val="dk2"/>
            </a:solidFill>
            <a:prstDash val="solid"/>
            <a:round/>
            <a:headEnd type="triangle" w="med" len="med"/>
            <a:tailEnd type="none" w="med" len="med"/>
          </a:ln>
        </p:spPr>
        <p:txBody>
          <a:bodyPr lIns="91425" tIns="91425" rIns="91425" bIns="91425" anchor="ctr" anchorCtr="0">
            <a:noAutofit/>
          </a:bodyPr>
          <a:lstStyle/>
          <a:p>
            <a:endParaRPr/>
          </a:p>
        </p:txBody>
      </p:sp>
      <p:sp>
        <p:nvSpPr>
          <p:cNvPr id="18" name="Shape 54"/>
          <p:cNvSpPr/>
          <p:nvPr/>
        </p:nvSpPr>
        <p:spPr>
          <a:xfrm rot="10800000">
            <a:off x="1524000" y="2674044"/>
            <a:ext cx="1521600" cy="1369499"/>
          </a:xfrm>
          <a:prstGeom prst="arc">
            <a:avLst>
              <a:gd name="adj1" fmla="val 17223678"/>
              <a:gd name="adj2" fmla="val 5513858"/>
            </a:avLst>
          </a:prstGeom>
          <a:noFill/>
          <a:ln w="19050" cap="flat">
            <a:solidFill>
              <a:schemeClr val="dk2"/>
            </a:solidFill>
            <a:prstDash val="solid"/>
            <a:round/>
            <a:headEnd type="triangle" w="med" len="med"/>
            <a:tailEnd type="none" w="med" len="med"/>
          </a:ln>
        </p:spPr>
        <p:txBody>
          <a:bodyPr lIns="91425" tIns="91425" rIns="91425" bIns="91425" anchor="ctr" anchorCtr="0">
            <a:noAutofit/>
          </a:bodyPr>
          <a:lstStyle/>
          <a:p>
            <a:endParaRPr/>
          </a:p>
        </p:txBody>
      </p:sp>
      <p:cxnSp>
        <p:nvCxnSpPr>
          <p:cNvPr id="9" name="Straight Arrow Connector 8"/>
          <p:cNvCxnSpPr/>
          <p:nvPr/>
        </p:nvCxnSpPr>
        <p:spPr>
          <a:xfrm>
            <a:off x="2294324" y="4502621"/>
            <a:ext cx="0" cy="526579"/>
          </a:xfrm>
          <a:prstGeom prst="straightConnector1">
            <a:avLst/>
          </a:prstGeom>
          <a:ln w="1905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047061" y="5029200"/>
            <a:ext cx="543739" cy="369332"/>
          </a:xfrm>
          <a:prstGeom prst="rect">
            <a:avLst/>
          </a:prstGeom>
          <a:noFill/>
        </p:spPr>
        <p:txBody>
          <a:bodyPr wrap="none" rtlCol="0">
            <a:spAutoFit/>
          </a:bodyPr>
          <a:lstStyle/>
          <a:p>
            <a:r>
              <a:rPr lang="en-US" b="1" dirty="0" smtClean="0">
                <a:solidFill>
                  <a:srgbClr val="FF0000"/>
                </a:solidFill>
              </a:rPr>
              <a:t>End</a:t>
            </a:r>
            <a:endParaRPr lang="en-US" b="1" dirty="0">
              <a:solidFill>
                <a:srgbClr val="FF0000"/>
              </a:solidFill>
            </a:endParaRPr>
          </a:p>
        </p:txBody>
      </p:sp>
    </p:spTree>
    <p:extLst>
      <p:ext uri="{BB962C8B-B14F-4D97-AF65-F5344CB8AC3E}">
        <p14:creationId xmlns:p14="http://schemas.microsoft.com/office/powerpoint/2010/main" val="4045774098"/>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prstGeom prst="rect">
            <a:avLst/>
          </a:prstGeom>
        </p:spPr>
        <p:txBody>
          <a:bodyPr lIns="91425" tIns="91425" rIns="91425" bIns="91425" anchor="b" anchorCtr="0">
            <a:noAutofit/>
          </a:bodyPr>
          <a:lstStyle/>
          <a:p>
            <a:pPr lvl="0" rtl="0">
              <a:buNone/>
            </a:pPr>
            <a:r>
              <a:rPr lang="en" dirty="0" smtClean="0"/>
              <a:t>What will this code print?</a:t>
            </a:r>
            <a:endParaRPr lang="en" dirty="0"/>
          </a:p>
        </p:txBody>
      </p:sp>
      <p:sp>
        <p:nvSpPr>
          <p:cNvPr id="42" name="Shape 42"/>
          <p:cNvSpPr txBox="1">
            <a:spLocks noGrp="1"/>
          </p:cNvSpPr>
          <p:nvPr>
            <p:ph idx="1"/>
          </p:nvPr>
        </p:nvSpPr>
        <p:spPr>
          <a:prstGeom prst="rect">
            <a:avLst/>
          </a:prstGeom>
        </p:spPr>
        <p:txBody>
          <a:bodyPr lIns="91425" tIns="91425" rIns="91425" bIns="91425" anchor="t" anchorCtr="0">
            <a:noAutofit/>
          </a:bodyPr>
          <a:lstStyle/>
          <a:p>
            <a:pPr lvl="0" rtl="0">
              <a:buNone/>
            </a:pPr>
            <a:r>
              <a:rPr lang="en" sz="1800" dirty="0">
                <a:solidFill>
                  <a:srgbClr val="0070C0"/>
                </a:solidFill>
                <a:latin typeface="Courier New"/>
                <a:ea typeface="Courier New"/>
                <a:cs typeface="Courier New"/>
                <a:sym typeface="Courier New"/>
              </a:rPr>
              <a:t>def</a:t>
            </a:r>
            <a:r>
              <a:rPr lang="en" sz="1800" dirty="0">
                <a:latin typeface="Courier New"/>
                <a:ea typeface="Courier New"/>
                <a:cs typeface="Courier New"/>
                <a:sym typeface="Courier New"/>
              </a:rPr>
              <a:t>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(num1, num2):</a:t>
            </a:r>
          </a:p>
          <a:p>
            <a:pPr lvl="0" rtl="0">
              <a:buNone/>
            </a:pPr>
            <a:r>
              <a:rPr lang="en" sz="1800" dirty="0">
                <a:latin typeface="Courier New"/>
                <a:ea typeface="Courier New"/>
                <a:cs typeface="Courier New"/>
                <a:sym typeface="Courier New"/>
              </a:rPr>
              <a:t>	result = int(num1) + int(num2)</a:t>
            </a:r>
          </a:p>
          <a:p>
            <a:pPr lvl="0" rtl="0">
              <a:buNone/>
            </a:pPr>
            <a:r>
              <a:rPr lang="en" sz="1800" dirty="0">
                <a:latin typeface="Courier New"/>
                <a:ea typeface="Courier New"/>
                <a:cs typeface="Courier New"/>
                <a:sym typeface="Courier New"/>
              </a:rPr>
              <a:t>	</a:t>
            </a:r>
            <a:r>
              <a:rPr lang="en" sz="1800" dirty="0">
                <a:solidFill>
                  <a:srgbClr val="0070C0"/>
                </a:solidFill>
                <a:latin typeface="Courier New"/>
                <a:ea typeface="Courier New"/>
                <a:cs typeface="Courier New"/>
                <a:sym typeface="Courier New"/>
              </a:rPr>
              <a:t>return</a:t>
            </a:r>
            <a:r>
              <a:rPr lang="en" sz="1800" dirty="0">
                <a:latin typeface="Courier New"/>
                <a:ea typeface="Courier New"/>
                <a:cs typeface="Courier New"/>
                <a:sym typeface="Courier New"/>
              </a:rPr>
              <a:t> result</a:t>
            </a:r>
          </a:p>
          <a:p>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first = raw_input</a:t>
            </a:r>
            <a:r>
              <a:rPr lang="en" sz="1800" dirty="0" smtClean="0">
                <a:latin typeface="Courier New"/>
                <a:ea typeface="Courier New"/>
                <a:cs typeface="Courier New"/>
                <a:sym typeface="Courier New"/>
              </a:rPr>
              <a:t>("First </a:t>
            </a:r>
            <a:r>
              <a:rPr lang="en" sz="1800" dirty="0">
                <a:latin typeface="Courier New"/>
                <a:ea typeface="Courier New"/>
                <a:cs typeface="Courier New"/>
                <a:sym typeface="Courier New"/>
              </a:rPr>
              <a:t>number? </a:t>
            </a:r>
            <a:r>
              <a:rPr lang="en"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second = raw_input</a:t>
            </a:r>
            <a:r>
              <a:rPr lang="en" sz="1800" dirty="0" smtClean="0">
                <a:latin typeface="Courier New"/>
                <a:ea typeface="Courier New"/>
                <a:cs typeface="Courier New"/>
                <a:sym typeface="Courier New"/>
              </a:rPr>
              <a:t>("Second </a:t>
            </a:r>
            <a:r>
              <a:rPr lang="en" sz="1800" dirty="0">
                <a:latin typeface="Courier New"/>
                <a:ea typeface="Courier New"/>
                <a:cs typeface="Courier New"/>
                <a:sym typeface="Courier New"/>
              </a:rPr>
              <a:t>number? </a:t>
            </a:r>
            <a:r>
              <a:rPr lang="en"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added =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(first, second)</a:t>
            </a:r>
          </a:p>
          <a:p>
            <a:pPr marL="0" lvl="0" indent="0" rtl="0">
              <a:buNone/>
            </a:pP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added</a:t>
            </a:r>
          </a:p>
          <a:p>
            <a:endParaRPr lang="en" sz="1800" dirty="0">
              <a:latin typeface="Courier New"/>
              <a:ea typeface="Courier New"/>
              <a:cs typeface="Courier New"/>
              <a:sym typeface="Courier New"/>
            </a:endParaRPr>
          </a:p>
          <a:p>
            <a:pPr marL="0" lvl="0" indent="0" rtl="0">
              <a:buNone/>
            </a:pPr>
            <a:r>
              <a:rPr lang="en" sz="2400" dirty="0"/>
              <a:t>Result:</a:t>
            </a:r>
          </a:p>
          <a:p>
            <a:pPr marL="0" lvl="0" indent="0" rtl="0">
              <a:buNone/>
            </a:pPr>
            <a:r>
              <a:rPr lang="en" sz="1800" dirty="0">
                <a:latin typeface="Courier New"/>
                <a:ea typeface="Courier New"/>
                <a:cs typeface="Courier New"/>
                <a:sym typeface="Courier New"/>
              </a:rPr>
              <a:t>First number? </a:t>
            </a:r>
            <a:r>
              <a:rPr lang="en" sz="1100" i="1" dirty="0" smtClean="0">
                <a:latin typeface="Courier New"/>
                <a:ea typeface="Courier New"/>
                <a:cs typeface="Courier New"/>
                <a:sym typeface="Courier New"/>
              </a:rPr>
              <a:t>&lt;input&gt; </a:t>
            </a:r>
            <a:r>
              <a:rPr lang="en" sz="1800" i="1" dirty="0" smtClean="0">
                <a:latin typeface="Courier New"/>
                <a:ea typeface="Courier New"/>
                <a:cs typeface="Courier New"/>
                <a:sym typeface="Courier New"/>
              </a:rPr>
              <a:t>5</a:t>
            </a:r>
            <a:endParaRPr lang="en" sz="1800" i="1" dirty="0">
              <a:latin typeface="Courier New"/>
              <a:ea typeface="Courier New"/>
              <a:cs typeface="Courier New"/>
              <a:sym typeface="Courier New"/>
            </a:endParaRPr>
          </a:p>
          <a:p>
            <a:pPr marL="0" lvl="0" indent="0">
              <a:buNone/>
            </a:pPr>
            <a:r>
              <a:rPr lang="en" sz="1800" dirty="0">
                <a:latin typeface="Courier New"/>
                <a:ea typeface="Courier New"/>
                <a:cs typeface="Courier New"/>
                <a:sym typeface="Courier New"/>
              </a:rPr>
              <a:t>Second number? </a:t>
            </a:r>
            <a:r>
              <a:rPr lang="en" sz="1100" i="1" dirty="0" smtClean="0">
                <a:latin typeface="Courier New"/>
                <a:ea typeface="Courier New"/>
                <a:cs typeface="Courier New"/>
                <a:sym typeface="Courier New"/>
              </a:rPr>
              <a:t>&lt;input&gt; </a:t>
            </a:r>
            <a:r>
              <a:rPr lang="en" sz="1800" i="1" dirty="0" smtClean="0">
                <a:latin typeface="Courier New"/>
                <a:ea typeface="Courier New"/>
                <a:cs typeface="Courier New"/>
                <a:sym typeface="Courier New"/>
              </a:rPr>
              <a:t>4</a:t>
            </a:r>
            <a:endParaRPr lang="en" sz="1800" i="1" dirty="0">
              <a:latin typeface="Courier New"/>
              <a:ea typeface="Courier New"/>
              <a:cs typeface="Courier New"/>
              <a:sym typeface="Courier New"/>
            </a:endParaRPr>
          </a:p>
        </p:txBody>
      </p:sp>
      <p:sp>
        <p:nvSpPr>
          <p:cNvPr id="2" name="TextBox 1"/>
          <p:cNvSpPr txBox="1"/>
          <p:nvPr/>
        </p:nvSpPr>
        <p:spPr>
          <a:xfrm>
            <a:off x="4419600" y="5068669"/>
            <a:ext cx="3048000" cy="646331"/>
          </a:xfrm>
          <a:prstGeom prst="rect">
            <a:avLst/>
          </a:prstGeom>
          <a:noFill/>
        </p:spPr>
        <p:txBody>
          <a:bodyPr wrap="square" rtlCol="0">
            <a:spAutoFit/>
          </a:bodyPr>
          <a:lstStyle/>
          <a:p>
            <a:r>
              <a:rPr lang="en-US" dirty="0" smtClean="0"/>
              <a:t>Assuming we input these values for </a:t>
            </a:r>
            <a:r>
              <a:rPr lang="en-US" sz="1600" dirty="0" smtClean="0">
                <a:latin typeface="Courier New" pitchFamily="49" charset="0"/>
                <a:cs typeface="Courier New" pitchFamily="49" charset="0"/>
              </a:rPr>
              <a:t>first</a:t>
            </a:r>
            <a:r>
              <a:rPr lang="en-US" dirty="0" smtClean="0"/>
              <a:t> and </a:t>
            </a:r>
            <a:r>
              <a:rPr lang="en-US" sz="1600" dirty="0" smtClean="0">
                <a:latin typeface="Courier New" pitchFamily="49" charset="0"/>
                <a:cs typeface="Courier New" pitchFamily="49" charset="0"/>
              </a:rPr>
              <a:t>second</a:t>
            </a:r>
            <a:endParaRPr lang="en-US" sz="1600" dirty="0">
              <a:latin typeface="Courier New" pitchFamily="49" charset="0"/>
              <a:cs typeface="Courier New" pitchFamily="49" charset="0"/>
            </a:endParaRPr>
          </a:p>
        </p:txBody>
      </p:sp>
      <p:sp>
        <p:nvSpPr>
          <p:cNvPr id="3" name="Right Brace 2"/>
          <p:cNvSpPr/>
          <p:nvPr/>
        </p:nvSpPr>
        <p:spPr>
          <a:xfrm>
            <a:off x="3962400" y="4953000"/>
            <a:ext cx="304800" cy="9233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91467472"/>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prstGeom prst="rect">
            <a:avLst/>
          </a:prstGeom>
        </p:spPr>
        <p:txBody>
          <a:bodyPr lIns="91425" tIns="91425" rIns="91425" bIns="91425" anchor="b" anchorCtr="0">
            <a:noAutofit/>
          </a:bodyPr>
          <a:lstStyle/>
          <a:p>
            <a:pPr lvl="0" rtl="0">
              <a:buNone/>
            </a:pPr>
            <a:r>
              <a:rPr lang="en" dirty="0" smtClean="0"/>
              <a:t>What will this code print?</a:t>
            </a:r>
            <a:endParaRPr lang="en" dirty="0"/>
          </a:p>
        </p:txBody>
      </p:sp>
      <p:sp>
        <p:nvSpPr>
          <p:cNvPr id="42" name="Shape 42"/>
          <p:cNvSpPr txBox="1">
            <a:spLocks noGrp="1"/>
          </p:cNvSpPr>
          <p:nvPr>
            <p:ph idx="1"/>
          </p:nvPr>
        </p:nvSpPr>
        <p:spPr>
          <a:prstGeom prst="rect">
            <a:avLst/>
          </a:prstGeom>
        </p:spPr>
        <p:txBody>
          <a:bodyPr lIns="91425" tIns="91425" rIns="91425" bIns="91425" anchor="t" anchorCtr="0">
            <a:noAutofit/>
          </a:bodyPr>
          <a:lstStyle/>
          <a:p>
            <a:pPr lvl="0" rtl="0">
              <a:buNone/>
            </a:pPr>
            <a:r>
              <a:rPr lang="en" sz="1800" dirty="0">
                <a:solidFill>
                  <a:srgbClr val="0070C0"/>
                </a:solidFill>
                <a:latin typeface="Courier New"/>
                <a:ea typeface="Courier New"/>
                <a:cs typeface="Courier New"/>
                <a:sym typeface="Courier New"/>
              </a:rPr>
              <a:t>def</a:t>
            </a:r>
            <a:r>
              <a:rPr lang="en" sz="1800" dirty="0">
                <a:latin typeface="Courier New"/>
                <a:ea typeface="Courier New"/>
                <a:cs typeface="Courier New"/>
                <a:sym typeface="Courier New"/>
              </a:rPr>
              <a:t>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(num1, num2):</a:t>
            </a:r>
          </a:p>
          <a:p>
            <a:pPr lvl="0" rtl="0">
              <a:buNone/>
            </a:pPr>
            <a:r>
              <a:rPr lang="en" sz="1800" dirty="0">
                <a:latin typeface="Courier New"/>
                <a:ea typeface="Courier New"/>
                <a:cs typeface="Courier New"/>
                <a:sym typeface="Courier New"/>
              </a:rPr>
              <a:t>	result = int(num1) + int(num2)</a:t>
            </a:r>
          </a:p>
          <a:p>
            <a:pPr lvl="0" rtl="0">
              <a:buNone/>
            </a:pPr>
            <a:r>
              <a:rPr lang="en" sz="1800" dirty="0">
                <a:latin typeface="Courier New"/>
                <a:ea typeface="Courier New"/>
                <a:cs typeface="Courier New"/>
                <a:sym typeface="Courier New"/>
              </a:rPr>
              <a:t>	</a:t>
            </a:r>
            <a:r>
              <a:rPr lang="en" sz="1800" dirty="0">
                <a:solidFill>
                  <a:srgbClr val="0070C0"/>
                </a:solidFill>
                <a:latin typeface="Courier New"/>
                <a:ea typeface="Courier New"/>
                <a:cs typeface="Courier New"/>
                <a:sym typeface="Courier New"/>
              </a:rPr>
              <a:t>return</a:t>
            </a:r>
            <a:r>
              <a:rPr lang="en" sz="1800" dirty="0">
                <a:latin typeface="Courier New"/>
                <a:ea typeface="Courier New"/>
                <a:cs typeface="Courier New"/>
                <a:sym typeface="Courier New"/>
              </a:rPr>
              <a:t> result</a:t>
            </a:r>
          </a:p>
          <a:p>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first = raw_input</a:t>
            </a:r>
            <a:r>
              <a:rPr lang="en" sz="1800" dirty="0" smtClean="0">
                <a:latin typeface="Courier New"/>
                <a:ea typeface="Courier New"/>
                <a:cs typeface="Courier New"/>
                <a:sym typeface="Courier New"/>
              </a:rPr>
              <a:t>("First </a:t>
            </a:r>
            <a:r>
              <a:rPr lang="en" sz="1800" dirty="0">
                <a:latin typeface="Courier New"/>
                <a:ea typeface="Courier New"/>
                <a:cs typeface="Courier New"/>
                <a:sym typeface="Courier New"/>
              </a:rPr>
              <a:t>number? </a:t>
            </a:r>
            <a:r>
              <a:rPr lang="en"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second = raw_input</a:t>
            </a:r>
            <a:r>
              <a:rPr lang="en" sz="1800" dirty="0" smtClean="0">
                <a:latin typeface="Courier New"/>
                <a:ea typeface="Courier New"/>
                <a:cs typeface="Courier New"/>
                <a:sym typeface="Courier New"/>
              </a:rPr>
              <a:t>("Second </a:t>
            </a:r>
            <a:r>
              <a:rPr lang="en" sz="1800" dirty="0">
                <a:latin typeface="Courier New"/>
                <a:ea typeface="Courier New"/>
                <a:cs typeface="Courier New"/>
                <a:sym typeface="Courier New"/>
              </a:rPr>
              <a:t>number? </a:t>
            </a:r>
            <a:r>
              <a:rPr lang="en"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added =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(first, second)</a:t>
            </a:r>
          </a:p>
          <a:p>
            <a:pPr marL="0" lvl="0" indent="0" rtl="0">
              <a:buNone/>
            </a:pP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added</a:t>
            </a:r>
          </a:p>
          <a:p>
            <a:endParaRPr lang="en" sz="1800" dirty="0">
              <a:latin typeface="Courier New"/>
              <a:ea typeface="Courier New"/>
              <a:cs typeface="Courier New"/>
              <a:sym typeface="Courier New"/>
            </a:endParaRPr>
          </a:p>
          <a:p>
            <a:pPr marL="0" lvl="0" indent="0" rtl="0">
              <a:buNone/>
            </a:pPr>
            <a:r>
              <a:rPr lang="en" sz="2400" dirty="0"/>
              <a:t>Result:</a:t>
            </a:r>
          </a:p>
          <a:p>
            <a:pPr marL="0" indent="0">
              <a:buNone/>
            </a:pPr>
            <a:r>
              <a:rPr lang="en" sz="1800" dirty="0">
                <a:latin typeface="Courier New"/>
                <a:ea typeface="Courier New"/>
                <a:cs typeface="Courier New"/>
                <a:sym typeface="Courier New"/>
              </a:rPr>
              <a:t>First number? </a:t>
            </a:r>
            <a:r>
              <a:rPr lang="en" sz="1100" i="1" dirty="0" smtClean="0">
                <a:latin typeface="Courier New"/>
                <a:ea typeface="Courier New"/>
                <a:cs typeface="Courier New"/>
                <a:sym typeface="Courier New"/>
              </a:rPr>
              <a:t>&lt;input&gt; </a:t>
            </a:r>
            <a:r>
              <a:rPr lang="en" sz="1800" i="1" dirty="0" smtClean="0">
                <a:latin typeface="Courier New"/>
                <a:ea typeface="Courier New"/>
                <a:cs typeface="Courier New"/>
                <a:sym typeface="Courier New"/>
              </a:rPr>
              <a:t>5</a:t>
            </a:r>
            <a:endParaRPr lang="en" sz="1800" i="1" dirty="0">
              <a:latin typeface="Courier New"/>
              <a:ea typeface="Courier New"/>
              <a:cs typeface="Courier New"/>
              <a:sym typeface="Courier New"/>
            </a:endParaRPr>
          </a:p>
          <a:p>
            <a:pPr marL="0" lvl="0" indent="0">
              <a:buNone/>
            </a:pPr>
            <a:r>
              <a:rPr lang="en" sz="1800" dirty="0">
                <a:latin typeface="Courier New"/>
                <a:ea typeface="Courier New"/>
                <a:cs typeface="Courier New"/>
                <a:sym typeface="Courier New"/>
              </a:rPr>
              <a:t>Second number? </a:t>
            </a:r>
            <a:r>
              <a:rPr lang="en" sz="1100" i="1" dirty="0" smtClean="0">
                <a:latin typeface="Courier New"/>
                <a:ea typeface="Courier New"/>
                <a:cs typeface="Courier New"/>
                <a:sym typeface="Courier New"/>
              </a:rPr>
              <a:t>&lt;input&gt; </a:t>
            </a:r>
            <a:r>
              <a:rPr lang="en" sz="1800" i="1" dirty="0" smtClean="0">
                <a:latin typeface="Courier New"/>
                <a:ea typeface="Courier New"/>
                <a:cs typeface="Courier New"/>
                <a:sym typeface="Courier New"/>
              </a:rPr>
              <a:t>4</a:t>
            </a:r>
            <a:endParaRPr lang="en" sz="1800" i="1"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9</a:t>
            </a:r>
          </a:p>
        </p:txBody>
      </p:sp>
    </p:spTree>
    <p:extLst>
      <p:ext uri="{BB962C8B-B14F-4D97-AF65-F5344CB8AC3E}">
        <p14:creationId xmlns:p14="http://schemas.microsoft.com/office/powerpoint/2010/main" val="779122181"/>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prstGeom prst="rect">
            <a:avLst/>
          </a:prstGeom>
        </p:spPr>
        <p:txBody>
          <a:bodyPr lIns="91425" tIns="91425" rIns="91425" bIns="91425" anchor="b" anchorCtr="0">
            <a:noAutofit/>
          </a:bodyPr>
          <a:lstStyle/>
          <a:p>
            <a:pPr>
              <a:buNone/>
            </a:pPr>
            <a:r>
              <a:rPr lang="en" dirty="0" smtClean="0"/>
              <a:t>A more useful example: counting</a:t>
            </a:r>
            <a:endParaRPr lang="en" dirty="0"/>
          </a:p>
        </p:txBody>
      </p:sp>
      <p:sp>
        <p:nvSpPr>
          <p:cNvPr id="69" name="Shape 69"/>
          <p:cNvSpPr txBox="1">
            <a:spLocks noGrp="1"/>
          </p:cNvSpPr>
          <p:nvPr>
            <p:ph idx="1"/>
          </p:nvPr>
        </p:nvSpPr>
        <p:spPr>
          <a:prstGeom prst="rect">
            <a:avLst/>
          </a:prstGeom>
        </p:spPr>
        <p:txBody>
          <a:bodyPr lIns="91425" tIns="91425" rIns="91425" bIns="91425" anchor="t" anchorCtr="0">
            <a:noAutofit/>
          </a:bodyPr>
          <a:lstStyle/>
          <a:p>
            <a:pPr lvl="0" rtl="0">
              <a:buNone/>
            </a:pPr>
            <a:r>
              <a:rPr lang="en" sz="2400" dirty="0" smtClean="0"/>
              <a:t>Result </a:t>
            </a:r>
            <a:r>
              <a:rPr lang="en" sz="2400" dirty="0"/>
              <a:t>of using </a:t>
            </a:r>
            <a:r>
              <a:rPr lang="en" sz="2400" dirty="0">
                <a:latin typeface="Courier New"/>
                <a:ea typeface="Courier New"/>
                <a:cs typeface="Courier New"/>
                <a:sym typeface="Courier New"/>
              </a:rPr>
              <a:t>.count()</a:t>
            </a:r>
            <a:r>
              <a:rPr lang="en" sz="2400" dirty="0"/>
              <a:t>:</a:t>
            </a:r>
          </a:p>
          <a:p>
            <a:pPr lvl="0" rtl="0">
              <a:buNone/>
            </a:pPr>
            <a:r>
              <a:rPr lang="en" sz="1800" dirty="0">
                <a:latin typeface="Courier New"/>
                <a:ea typeface="Courier New"/>
                <a:cs typeface="Courier New"/>
                <a:sym typeface="Courier New"/>
              </a:rPr>
              <a:t>&gt;&gt;&gt; seq = </a:t>
            </a:r>
            <a:r>
              <a:rPr lang="en" sz="1800" dirty="0" smtClean="0">
                <a:latin typeface="Courier New"/>
                <a:ea typeface="Courier New"/>
                <a:cs typeface="Courier New"/>
                <a:sym typeface="Courier New"/>
              </a:rPr>
              <a:t>"CGCACGCACGCGC"</a:t>
            </a:r>
            <a:endParaRPr lang="en" sz="1800" dirty="0">
              <a:latin typeface="Courier New"/>
              <a:ea typeface="Courier New"/>
              <a:cs typeface="Courier New"/>
              <a:sym typeface="Courier New"/>
            </a:endParaRPr>
          </a:p>
          <a:p>
            <a:pPr lvl="0" rtl="0">
              <a:buNone/>
            </a:pPr>
            <a:r>
              <a:rPr lang="en" sz="1800" dirty="0">
                <a:latin typeface="Courier New"/>
                <a:ea typeface="Courier New"/>
                <a:cs typeface="Courier New"/>
                <a:sym typeface="Courier New"/>
              </a:rPr>
              <a:t>&gt;&gt;&gt; seq.count</a:t>
            </a:r>
            <a:r>
              <a:rPr lang="en" sz="1800" dirty="0" smtClean="0">
                <a:latin typeface="Courier New"/>
                <a:ea typeface="Courier New"/>
                <a:cs typeface="Courier New"/>
                <a:sym typeface="Courier New"/>
              </a:rPr>
              <a:t>("CGC")</a:t>
            </a:r>
            <a:endParaRPr lang="en" sz="1800" dirty="0">
              <a:latin typeface="Courier New"/>
              <a:ea typeface="Courier New"/>
              <a:cs typeface="Courier New"/>
              <a:sym typeface="Courier New"/>
            </a:endParaRPr>
          </a:p>
          <a:p>
            <a:pPr lvl="0" rtl="0">
              <a:buNone/>
            </a:pPr>
            <a:r>
              <a:rPr lang="en" sz="1800" dirty="0" smtClean="0">
                <a:latin typeface="Courier New"/>
                <a:ea typeface="Courier New"/>
                <a:cs typeface="Courier New"/>
                <a:sym typeface="Courier New"/>
              </a:rPr>
              <a:t>3</a:t>
            </a:r>
          </a:p>
          <a:p>
            <a:pPr lvl="0" rtl="0">
              <a:buNone/>
            </a:pPr>
            <a:endParaRPr lang="en" sz="1800" dirty="0">
              <a:latin typeface="Courier New"/>
              <a:ea typeface="Courier New"/>
              <a:cs typeface="Courier New"/>
              <a:sym typeface="Courier New"/>
            </a:endParaRPr>
          </a:p>
          <a:p>
            <a:pPr lvl="0" rtl="0">
              <a:buNone/>
            </a:pPr>
            <a:endParaRPr lang="en" sz="1800" dirty="0" smtClean="0">
              <a:latin typeface="Courier New"/>
              <a:ea typeface="Courier New"/>
              <a:cs typeface="Courier New"/>
              <a:sym typeface="Courier New"/>
            </a:endParaRPr>
          </a:p>
          <a:p>
            <a:pPr lvl="0" rtl="0">
              <a:buNone/>
            </a:pPr>
            <a:r>
              <a:rPr lang="en" sz="2400" dirty="0" smtClean="0">
                <a:ea typeface="Courier New"/>
                <a:cs typeface="Courier New"/>
                <a:sym typeface="Courier New"/>
              </a:rPr>
              <a:t>Notice that there are actually 4 possible instances of "</a:t>
            </a:r>
            <a:r>
              <a:rPr lang="en" sz="2400" dirty="0" smtClean="0">
                <a:latin typeface="Courier New" pitchFamily="49" charset="0"/>
                <a:ea typeface="Courier New"/>
                <a:cs typeface="Courier New" pitchFamily="49" charset="0"/>
                <a:sym typeface="Courier New"/>
              </a:rPr>
              <a:t>CGC</a:t>
            </a:r>
            <a:r>
              <a:rPr lang="en" sz="2400" dirty="0" smtClean="0">
                <a:ea typeface="Courier New"/>
                <a:cs typeface="Courier New"/>
                <a:sym typeface="Courier New"/>
              </a:rPr>
              <a:t>" in this sequence – the "</a:t>
            </a:r>
            <a:r>
              <a:rPr lang="en" sz="2400" dirty="0" smtClean="0">
                <a:latin typeface="Courier New" pitchFamily="49" charset="0"/>
                <a:ea typeface="Courier New"/>
                <a:cs typeface="Courier New" pitchFamily="49" charset="0"/>
                <a:sym typeface="Courier New"/>
              </a:rPr>
              <a:t>CGCGC</a:t>
            </a:r>
            <a:r>
              <a:rPr lang="en" sz="2400" dirty="0" smtClean="0">
                <a:ea typeface="Courier New"/>
                <a:cs typeface="Courier New"/>
                <a:sym typeface="Courier New"/>
              </a:rPr>
              <a:t>" at the end can be counted as having two instances. </a:t>
            </a:r>
          </a:p>
          <a:p>
            <a:pPr lvl="0" rtl="0">
              <a:buNone/>
            </a:pPr>
            <a:r>
              <a:rPr lang="en" sz="2400" dirty="0" smtClean="0">
                <a:ea typeface="Courier New"/>
                <a:cs typeface="Courier New"/>
                <a:sym typeface="Courier New"/>
              </a:rPr>
              <a:t>The </a:t>
            </a:r>
            <a:r>
              <a:rPr lang="en" sz="2000" dirty="0" smtClean="0">
                <a:latin typeface="Courier New" pitchFamily="49" charset="0"/>
                <a:ea typeface="Courier New"/>
                <a:cs typeface="Courier New" pitchFamily="49" charset="0"/>
                <a:sym typeface="Courier New"/>
              </a:rPr>
              <a:t>.count()</a:t>
            </a:r>
            <a:r>
              <a:rPr lang="en" sz="2000" dirty="0" smtClean="0">
                <a:ea typeface="Courier New"/>
                <a:cs typeface="Courier New" pitchFamily="49" charset="0"/>
                <a:sym typeface="Courier New"/>
              </a:rPr>
              <a:t> </a:t>
            </a:r>
            <a:r>
              <a:rPr lang="en" sz="2400" dirty="0" smtClean="0">
                <a:ea typeface="Courier New"/>
                <a:cs typeface="Courier New"/>
                <a:sym typeface="Courier New"/>
              </a:rPr>
              <a:t>only counts non overlapping instances. What if that's not what we want?</a:t>
            </a:r>
            <a:endParaRPr lang="en" sz="2400" dirty="0">
              <a:ea typeface="Courier New"/>
              <a:cs typeface="Courier New"/>
              <a:sym typeface="Courier New"/>
            </a:endParaRP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Tree>
    <p:extLst>
      <p:ext uri="{BB962C8B-B14F-4D97-AF65-F5344CB8AC3E}">
        <p14:creationId xmlns:p14="http://schemas.microsoft.com/office/powerpoint/2010/main" val="1917684525"/>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prstGeom prst="rect">
            <a:avLst/>
          </a:prstGeom>
        </p:spPr>
        <p:txBody>
          <a:bodyPr lIns="91425" tIns="91425" rIns="91425" bIns="91425" anchor="b" anchorCtr="0">
            <a:noAutofit/>
          </a:bodyPr>
          <a:lstStyle/>
          <a:p>
            <a:pPr>
              <a:buNone/>
            </a:pPr>
            <a:r>
              <a:rPr lang="en" dirty="0" smtClean="0"/>
              <a:t>A more useful example: counting</a:t>
            </a:r>
            <a:endParaRPr lang="en" dirty="0"/>
          </a:p>
        </p:txBody>
      </p:sp>
      <p:sp>
        <p:nvSpPr>
          <p:cNvPr id="63" name="Shape 63"/>
          <p:cNvSpPr txBox="1">
            <a:spLocks noGrp="1"/>
          </p:cNvSpPr>
          <p:nvPr>
            <p:ph idx="1"/>
          </p:nvPr>
        </p:nvSpPr>
        <p:spPr>
          <a:xfrm>
            <a:off x="457200" y="1447800"/>
            <a:ext cx="8229600" cy="4724400"/>
          </a:xfrm>
          <a:prstGeom prst="rect">
            <a:avLst/>
          </a:prstGeom>
        </p:spPr>
        <p:txBody>
          <a:bodyPr lIns="91425" tIns="91425" rIns="91425" bIns="91425" anchor="t" anchorCtr="0">
            <a:noAutofit/>
          </a:bodyPr>
          <a:lstStyle/>
          <a:p>
            <a:pPr lvl="0" rtl="0">
              <a:buNone/>
            </a:pPr>
            <a:r>
              <a:rPr lang="en" sz="1200" i="1" dirty="0">
                <a:solidFill>
                  <a:schemeClr val="accent3">
                    <a:lumMod val="75000"/>
                  </a:schemeClr>
                </a:solidFill>
                <a:latin typeface="Courier New"/>
                <a:ea typeface="Courier New"/>
                <a:cs typeface="Courier New"/>
                <a:sym typeface="Courier New"/>
              </a:rPr>
              <a:t># Count (potentially overlapping) instances of a subsequence in a string</a:t>
            </a:r>
          </a:p>
          <a:p>
            <a:pPr lvl="0" rtl="0">
              <a:buNone/>
            </a:pPr>
            <a:r>
              <a:rPr lang="en" sz="1200" dirty="0">
                <a:solidFill>
                  <a:srgbClr val="0070C0"/>
                </a:solidFill>
                <a:latin typeface="Courier New"/>
                <a:ea typeface="Courier New"/>
                <a:cs typeface="Courier New"/>
                <a:sym typeface="Courier New"/>
              </a:rPr>
              <a:t>def</a:t>
            </a:r>
            <a:r>
              <a:rPr lang="en" sz="1200" dirty="0">
                <a:latin typeface="Courier New"/>
                <a:ea typeface="Courier New"/>
                <a:cs typeface="Courier New"/>
                <a:sym typeface="Courier New"/>
              </a:rPr>
              <a:t> </a:t>
            </a:r>
            <a:r>
              <a:rPr lang="en" sz="1200" dirty="0">
                <a:solidFill>
                  <a:srgbClr val="FF0066"/>
                </a:solidFill>
                <a:latin typeface="Courier New"/>
                <a:ea typeface="Courier New"/>
                <a:cs typeface="Courier New"/>
                <a:sym typeface="Courier New"/>
              </a:rPr>
              <a:t>count_occurrences</a:t>
            </a:r>
            <a:r>
              <a:rPr lang="en" sz="1200" dirty="0">
                <a:latin typeface="Courier New"/>
                <a:ea typeface="Courier New"/>
                <a:cs typeface="Courier New"/>
                <a:sym typeface="Courier New"/>
              </a:rPr>
              <a:t>(seq, subseq):</a:t>
            </a:r>
          </a:p>
          <a:p>
            <a:pPr marL="0" lvl="0" indent="0" defTabSz="457200" rtl="0">
              <a:buNone/>
            </a:pPr>
            <a:r>
              <a:rPr lang="en" sz="1200" dirty="0">
                <a:latin typeface="Courier New"/>
                <a:ea typeface="Courier New"/>
                <a:cs typeface="Courier New"/>
                <a:sym typeface="Courier New"/>
              </a:rPr>
              <a:t>	seq = seq.upper()</a:t>
            </a:r>
          </a:p>
          <a:p>
            <a:pPr marL="0" lvl="0" indent="0" defTabSz="457200" rtl="0">
              <a:buNone/>
            </a:pPr>
            <a:r>
              <a:rPr lang="en" sz="1200" dirty="0">
                <a:latin typeface="Courier New"/>
                <a:ea typeface="Courier New"/>
                <a:cs typeface="Courier New"/>
                <a:sym typeface="Courier New"/>
              </a:rPr>
              <a:t>	subseq = subseq.upper()</a:t>
            </a:r>
          </a:p>
          <a:p>
            <a:pPr marL="0" lvl="0" indent="0" defTabSz="457200" rtl="0">
              <a:buNone/>
            </a:pPr>
            <a:r>
              <a:rPr lang="en" sz="1200" dirty="0">
                <a:latin typeface="Courier New"/>
                <a:ea typeface="Courier New"/>
                <a:cs typeface="Courier New"/>
                <a:sym typeface="Courier New"/>
              </a:rPr>
              <a:t>	count = 0</a:t>
            </a:r>
          </a:p>
          <a:p>
            <a:pPr marL="0" lvl="0" indent="0" defTabSz="457200" rtl="0">
              <a:buNone/>
            </a:pPr>
            <a:r>
              <a:rPr lang="en" sz="1200" dirty="0">
                <a:latin typeface="Courier New"/>
                <a:ea typeface="Courier New"/>
                <a:cs typeface="Courier New"/>
                <a:sym typeface="Courier New"/>
              </a:rPr>
              <a:t>	index = 0</a:t>
            </a:r>
          </a:p>
          <a:p>
            <a:pPr marL="0" lvl="0" indent="0" defTabSz="457200" rtl="0">
              <a:buNone/>
            </a:pPr>
            <a:r>
              <a:rPr lang="en" sz="1200" dirty="0">
                <a:latin typeface="Courier New"/>
                <a:ea typeface="Courier New"/>
                <a:cs typeface="Courier New"/>
                <a:sym typeface="Courier New"/>
              </a:rPr>
              <a:t>	done = </a:t>
            </a:r>
            <a:r>
              <a:rPr lang="en" sz="1200" dirty="0">
                <a:solidFill>
                  <a:srgbClr val="0070C0"/>
                </a:solidFill>
                <a:latin typeface="Courier New"/>
                <a:ea typeface="Courier New"/>
                <a:cs typeface="Courier New"/>
                <a:sym typeface="Courier New"/>
              </a:rPr>
              <a:t>False</a:t>
            </a:r>
          </a:p>
          <a:p>
            <a:pPr marL="0" lvl="0" indent="0" defTabSz="457200" rtl="0">
              <a:buNone/>
            </a:pPr>
            <a:r>
              <a:rPr lang="en" sz="1200" dirty="0">
                <a:latin typeface="Courier New"/>
                <a:ea typeface="Courier New"/>
                <a:cs typeface="Courier New"/>
                <a:sym typeface="Courier New"/>
              </a:rPr>
              <a:t>	</a:t>
            </a:r>
            <a:r>
              <a:rPr lang="en" sz="1200" dirty="0">
                <a:solidFill>
                  <a:srgbClr val="0070C0"/>
                </a:solidFill>
                <a:latin typeface="Courier New"/>
                <a:ea typeface="Courier New"/>
                <a:cs typeface="Courier New"/>
                <a:sym typeface="Courier New"/>
              </a:rPr>
              <a:t>while</a:t>
            </a:r>
            <a:r>
              <a:rPr lang="en" sz="1200" dirty="0">
                <a:latin typeface="Courier New"/>
                <a:ea typeface="Courier New"/>
                <a:cs typeface="Courier New"/>
                <a:sym typeface="Courier New"/>
              </a:rPr>
              <a:t> </a:t>
            </a:r>
            <a:r>
              <a:rPr lang="en" sz="1200" dirty="0" smtClean="0">
                <a:solidFill>
                  <a:srgbClr val="0070C0"/>
                </a:solidFill>
                <a:latin typeface="Courier New"/>
                <a:ea typeface="Courier New"/>
                <a:cs typeface="Courier New"/>
                <a:sym typeface="Courier New"/>
              </a:rPr>
              <a:t>not</a:t>
            </a:r>
            <a:r>
              <a:rPr lang="en" sz="1200" dirty="0" smtClean="0">
                <a:latin typeface="Courier New"/>
                <a:ea typeface="Courier New"/>
                <a:cs typeface="Courier New"/>
                <a:sym typeface="Courier New"/>
              </a:rPr>
              <a:t> done:</a:t>
            </a:r>
            <a:endParaRPr lang="en" sz="1200" dirty="0">
              <a:latin typeface="Courier New"/>
              <a:ea typeface="Courier New"/>
              <a:cs typeface="Courier New"/>
              <a:sym typeface="Courier New"/>
            </a:endParaRPr>
          </a:p>
          <a:p>
            <a:pPr marL="0" lvl="0" indent="0" defTabSz="457200" rtl="0">
              <a:buNone/>
            </a:pPr>
            <a:r>
              <a:rPr lang="en" sz="1200" dirty="0">
                <a:latin typeface="Courier New"/>
                <a:ea typeface="Courier New"/>
                <a:cs typeface="Courier New"/>
                <a:sym typeface="Courier New"/>
              </a:rPr>
              <a:t>		index = seq.find(subseq, index)</a:t>
            </a:r>
          </a:p>
          <a:p>
            <a:pPr marL="0" lvl="0" indent="0" defTabSz="457200" rtl="0">
              <a:buNone/>
            </a:pPr>
            <a:r>
              <a:rPr lang="en" sz="1200" dirty="0">
                <a:latin typeface="Courier New"/>
                <a:ea typeface="Courier New"/>
                <a:cs typeface="Courier New"/>
                <a:sym typeface="Courier New"/>
              </a:rPr>
              <a:t>		</a:t>
            </a:r>
            <a:r>
              <a:rPr lang="en" sz="1200" dirty="0">
                <a:solidFill>
                  <a:srgbClr val="0070C0"/>
                </a:solidFill>
                <a:latin typeface="Courier New"/>
                <a:ea typeface="Courier New"/>
                <a:cs typeface="Courier New"/>
                <a:sym typeface="Courier New"/>
              </a:rPr>
              <a:t>if </a:t>
            </a:r>
            <a:r>
              <a:rPr lang="en" sz="1200" dirty="0">
                <a:latin typeface="Courier New"/>
                <a:ea typeface="Courier New"/>
                <a:cs typeface="Courier New"/>
                <a:sym typeface="Courier New"/>
              </a:rPr>
              <a:t>(index == -1):</a:t>
            </a:r>
          </a:p>
          <a:p>
            <a:pPr marL="0" lvl="0" indent="0" defTabSz="457200" rtl="0">
              <a:buNone/>
            </a:pPr>
            <a:r>
              <a:rPr lang="en" sz="1200" dirty="0">
                <a:latin typeface="Courier New"/>
                <a:ea typeface="Courier New"/>
                <a:cs typeface="Courier New"/>
                <a:sym typeface="Courier New"/>
              </a:rPr>
              <a:t>			done = </a:t>
            </a:r>
            <a:r>
              <a:rPr lang="en" sz="1200" dirty="0">
                <a:solidFill>
                  <a:srgbClr val="0070C0"/>
                </a:solidFill>
                <a:latin typeface="Courier New"/>
                <a:ea typeface="Courier New"/>
                <a:cs typeface="Courier New"/>
                <a:sym typeface="Courier New"/>
              </a:rPr>
              <a:t>True</a:t>
            </a:r>
          </a:p>
          <a:p>
            <a:pPr marL="0" lvl="0" indent="0" defTabSz="457200" rtl="0">
              <a:buNone/>
            </a:pPr>
            <a:r>
              <a:rPr lang="en" sz="1200" dirty="0">
                <a:latin typeface="Courier New"/>
                <a:ea typeface="Courier New"/>
                <a:cs typeface="Courier New"/>
                <a:sym typeface="Courier New"/>
              </a:rPr>
              <a:t>		</a:t>
            </a:r>
            <a:r>
              <a:rPr lang="en" sz="1200" dirty="0">
                <a:solidFill>
                  <a:srgbClr val="0070C0"/>
                </a:solidFill>
                <a:latin typeface="Courier New"/>
                <a:ea typeface="Courier New"/>
                <a:cs typeface="Courier New"/>
                <a:sym typeface="Courier New"/>
              </a:rPr>
              <a:t>else:</a:t>
            </a:r>
            <a:r>
              <a:rPr lang="en" sz="1200" dirty="0">
                <a:latin typeface="Courier New"/>
                <a:ea typeface="Courier New"/>
                <a:cs typeface="Courier New"/>
                <a:sym typeface="Courier New"/>
              </a:rPr>
              <a:t>  </a:t>
            </a:r>
          </a:p>
          <a:p>
            <a:pPr marL="0" lvl="0" indent="0" defTabSz="457200" rtl="0">
              <a:buNone/>
            </a:pPr>
            <a:r>
              <a:rPr lang="en" sz="1200" dirty="0">
                <a:latin typeface="Courier New"/>
                <a:ea typeface="Courier New"/>
                <a:cs typeface="Courier New"/>
                <a:sym typeface="Courier New"/>
              </a:rPr>
              <a:t>			count += 1</a:t>
            </a:r>
          </a:p>
          <a:p>
            <a:pPr marL="0" lvl="0" indent="0" defTabSz="457200" rtl="0">
              <a:buNone/>
            </a:pPr>
            <a:r>
              <a:rPr lang="en" sz="1200" dirty="0">
                <a:latin typeface="Courier New"/>
                <a:ea typeface="Courier New"/>
                <a:cs typeface="Courier New"/>
                <a:sym typeface="Courier New"/>
              </a:rPr>
              <a:t>			index += 1 </a:t>
            </a:r>
            <a:r>
              <a:rPr lang="en" sz="1200" i="1" dirty="0">
                <a:solidFill>
                  <a:srgbClr val="999999"/>
                </a:solidFill>
                <a:latin typeface="Courier New"/>
                <a:ea typeface="Courier New"/>
                <a:cs typeface="Courier New"/>
                <a:sym typeface="Courier New"/>
              </a:rPr>
              <a:t># add one so this pos </a:t>
            </a:r>
            <a:r>
              <a:rPr lang="en" sz="1200" i="1" dirty="0" smtClean="0">
                <a:solidFill>
                  <a:srgbClr val="999999"/>
                </a:solidFill>
                <a:latin typeface="Courier New"/>
                <a:ea typeface="Courier New"/>
                <a:cs typeface="Courier New"/>
                <a:sym typeface="Courier New"/>
              </a:rPr>
              <a:t>won't </a:t>
            </a:r>
            <a:r>
              <a:rPr lang="en" sz="1200" i="1" dirty="0">
                <a:solidFill>
                  <a:srgbClr val="999999"/>
                </a:solidFill>
                <a:latin typeface="Courier New"/>
                <a:ea typeface="Courier New"/>
                <a:cs typeface="Courier New"/>
                <a:sym typeface="Courier New"/>
              </a:rPr>
              <a:t>be found again</a:t>
            </a:r>
          </a:p>
          <a:p>
            <a:pPr marL="0" lvl="0" indent="0" defTabSz="457200" rtl="0">
              <a:buNone/>
            </a:pPr>
            <a:r>
              <a:rPr lang="en" sz="1200" dirty="0">
                <a:latin typeface="Courier New"/>
                <a:ea typeface="Courier New"/>
                <a:cs typeface="Courier New"/>
                <a:sym typeface="Courier New"/>
              </a:rPr>
              <a:t>	</a:t>
            </a:r>
            <a:r>
              <a:rPr lang="en" sz="1200" dirty="0">
                <a:solidFill>
                  <a:srgbClr val="0070C0"/>
                </a:solidFill>
                <a:latin typeface="Courier New"/>
                <a:ea typeface="Courier New"/>
                <a:cs typeface="Courier New"/>
                <a:sym typeface="Courier New"/>
              </a:rPr>
              <a:t>return</a:t>
            </a:r>
            <a:r>
              <a:rPr lang="en" sz="1200" dirty="0">
                <a:latin typeface="Courier New"/>
                <a:ea typeface="Courier New"/>
                <a:cs typeface="Courier New"/>
                <a:sym typeface="Courier New"/>
              </a:rPr>
              <a:t> count</a:t>
            </a:r>
          </a:p>
          <a:p>
            <a:endParaRPr lang="en" sz="1200" dirty="0">
              <a:latin typeface="Courier New"/>
              <a:ea typeface="Courier New"/>
              <a:cs typeface="Courier New"/>
              <a:sym typeface="Courier New"/>
            </a:endParaRPr>
          </a:p>
          <a:p>
            <a:pPr lvl="0" rtl="0">
              <a:buNone/>
            </a:pPr>
            <a:r>
              <a:rPr lang="en" sz="1200" i="1" dirty="0">
                <a:solidFill>
                  <a:schemeClr val="accent3">
                    <a:lumMod val="75000"/>
                  </a:schemeClr>
                </a:solidFill>
                <a:latin typeface="Courier New"/>
                <a:ea typeface="Courier New"/>
                <a:cs typeface="Courier New"/>
                <a:sym typeface="Courier New"/>
              </a:rPr>
              <a:t># main script</a:t>
            </a:r>
          </a:p>
          <a:p>
            <a:pPr lvl="0" rtl="0">
              <a:buNone/>
            </a:pPr>
            <a:r>
              <a:rPr lang="en" sz="1200" dirty="0">
                <a:latin typeface="Courier New"/>
                <a:ea typeface="Courier New"/>
                <a:cs typeface="Courier New"/>
                <a:sym typeface="Courier New"/>
              </a:rPr>
              <a:t>seq = raw_input</a:t>
            </a:r>
            <a:r>
              <a:rPr lang="en" sz="1200" dirty="0" smtClean="0">
                <a:latin typeface="Courier New"/>
                <a:ea typeface="Courier New"/>
                <a:cs typeface="Courier New"/>
                <a:sym typeface="Courier New"/>
              </a:rPr>
              <a:t>("Full </a:t>
            </a:r>
            <a:r>
              <a:rPr lang="en" sz="1200" dirty="0">
                <a:latin typeface="Courier New"/>
                <a:ea typeface="Courier New"/>
                <a:cs typeface="Courier New"/>
                <a:sym typeface="Courier New"/>
              </a:rPr>
              <a:t>sequence: </a:t>
            </a:r>
            <a:r>
              <a:rPr lang="en" sz="1200" dirty="0" smtClean="0">
                <a:latin typeface="Courier New"/>
                <a:ea typeface="Courier New"/>
                <a:cs typeface="Courier New"/>
                <a:sym typeface="Courier New"/>
              </a:rPr>
              <a:t>")</a:t>
            </a:r>
            <a:endParaRPr lang="en" sz="1200" dirty="0">
              <a:latin typeface="Courier New"/>
              <a:ea typeface="Courier New"/>
              <a:cs typeface="Courier New"/>
              <a:sym typeface="Courier New"/>
            </a:endParaRPr>
          </a:p>
          <a:p>
            <a:pPr lvl="0" rtl="0">
              <a:buNone/>
            </a:pPr>
            <a:r>
              <a:rPr lang="en" sz="1200" dirty="0">
                <a:latin typeface="Courier New"/>
                <a:ea typeface="Courier New"/>
                <a:cs typeface="Courier New"/>
                <a:sym typeface="Courier New"/>
              </a:rPr>
              <a:t>subseq = raw_input</a:t>
            </a:r>
            <a:r>
              <a:rPr lang="en" sz="1200" dirty="0" smtClean="0">
                <a:latin typeface="Courier New"/>
                <a:ea typeface="Courier New"/>
                <a:cs typeface="Courier New"/>
                <a:sym typeface="Courier New"/>
              </a:rPr>
              <a:t>("Subseq </a:t>
            </a:r>
            <a:r>
              <a:rPr lang="en" sz="1200" dirty="0">
                <a:latin typeface="Courier New"/>
                <a:ea typeface="Courier New"/>
                <a:cs typeface="Courier New"/>
                <a:sym typeface="Courier New"/>
              </a:rPr>
              <a:t>to search for: </a:t>
            </a:r>
            <a:r>
              <a:rPr lang="en" sz="1200" dirty="0" smtClean="0">
                <a:latin typeface="Courier New"/>
                <a:ea typeface="Courier New"/>
                <a:cs typeface="Courier New"/>
                <a:sym typeface="Courier New"/>
              </a:rPr>
              <a:t>")</a:t>
            </a:r>
            <a:endParaRPr lang="en" sz="1200" dirty="0">
              <a:latin typeface="Courier New"/>
              <a:ea typeface="Courier New"/>
              <a:cs typeface="Courier New"/>
              <a:sym typeface="Courier New"/>
            </a:endParaRPr>
          </a:p>
          <a:p>
            <a:pPr lvl="0" rtl="0">
              <a:buNone/>
            </a:pPr>
            <a:r>
              <a:rPr lang="en" sz="1200" dirty="0">
                <a:latin typeface="Courier New"/>
                <a:ea typeface="Courier New"/>
                <a:cs typeface="Courier New"/>
                <a:sym typeface="Courier New"/>
              </a:rPr>
              <a:t>result = </a:t>
            </a:r>
            <a:r>
              <a:rPr lang="en" sz="1200" dirty="0">
                <a:solidFill>
                  <a:srgbClr val="FF0066"/>
                </a:solidFill>
                <a:latin typeface="Courier New"/>
                <a:ea typeface="Courier New"/>
                <a:cs typeface="Courier New"/>
                <a:sym typeface="Courier New"/>
              </a:rPr>
              <a:t>count_occurrences</a:t>
            </a:r>
            <a:r>
              <a:rPr lang="en" sz="1200" dirty="0">
                <a:latin typeface="Courier New"/>
                <a:ea typeface="Courier New"/>
                <a:cs typeface="Courier New"/>
                <a:sym typeface="Courier New"/>
              </a:rPr>
              <a:t>(seq, subseq)</a:t>
            </a:r>
          </a:p>
          <a:p>
            <a:pPr lvl="0" rtl="0">
              <a:buNone/>
            </a:pPr>
            <a:r>
              <a:rPr lang="en" sz="1200" dirty="0">
                <a:solidFill>
                  <a:srgbClr val="0070C0"/>
                </a:solidFill>
                <a:latin typeface="Courier New"/>
                <a:ea typeface="Courier New"/>
                <a:cs typeface="Courier New"/>
                <a:sym typeface="Courier New"/>
              </a:rPr>
              <a:t>print</a:t>
            </a:r>
            <a:r>
              <a:rPr lang="en" sz="1200" dirty="0">
                <a:latin typeface="Courier New"/>
                <a:ea typeface="Courier New"/>
                <a:cs typeface="Courier New"/>
                <a:sym typeface="Courier New"/>
              </a:rPr>
              <a:t> </a:t>
            </a:r>
            <a:r>
              <a:rPr lang="en" sz="1200" dirty="0" smtClean="0">
                <a:latin typeface="Courier New"/>
                <a:ea typeface="Courier New"/>
                <a:cs typeface="Courier New"/>
                <a:sym typeface="Courier New"/>
              </a:rPr>
              <a:t>"The </a:t>
            </a:r>
            <a:r>
              <a:rPr lang="en" sz="1200" dirty="0">
                <a:latin typeface="Courier New"/>
                <a:ea typeface="Courier New"/>
                <a:cs typeface="Courier New"/>
                <a:sym typeface="Courier New"/>
              </a:rPr>
              <a:t>subseq </a:t>
            </a:r>
            <a:r>
              <a:rPr lang="en" sz="1200" dirty="0" smtClean="0">
                <a:latin typeface="Courier New"/>
                <a:ea typeface="Courier New"/>
                <a:cs typeface="Courier New"/>
                <a:sym typeface="Courier New"/>
              </a:rPr>
              <a:t>occurs", </a:t>
            </a:r>
            <a:r>
              <a:rPr lang="en" sz="1200" dirty="0">
                <a:latin typeface="Courier New"/>
                <a:ea typeface="Courier New"/>
                <a:cs typeface="Courier New"/>
                <a:sym typeface="Courier New"/>
              </a:rPr>
              <a:t>result, </a:t>
            </a:r>
            <a:r>
              <a:rPr lang="en" sz="1200" dirty="0" smtClean="0">
                <a:latin typeface="Courier New"/>
                <a:ea typeface="Courier New"/>
                <a:cs typeface="Courier New"/>
                <a:sym typeface="Courier New"/>
              </a:rPr>
              <a:t>"times </a:t>
            </a:r>
            <a:r>
              <a:rPr lang="en" sz="1200" dirty="0">
                <a:latin typeface="Courier New"/>
                <a:ea typeface="Courier New"/>
                <a:cs typeface="Courier New"/>
                <a:sym typeface="Courier New"/>
              </a:rPr>
              <a:t>in the full </a:t>
            </a:r>
            <a:r>
              <a:rPr lang="en" sz="1200" dirty="0" smtClean="0">
                <a:latin typeface="Courier New"/>
                <a:ea typeface="Courier New"/>
                <a:cs typeface="Courier New"/>
                <a:sym typeface="Courier New"/>
              </a:rPr>
              <a:t>seq" </a:t>
            </a:r>
            <a:endParaRPr lang="en" sz="1200" dirty="0">
              <a:latin typeface="Courier New"/>
              <a:ea typeface="Courier New"/>
              <a:cs typeface="Courier New"/>
              <a:sym typeface="Courier New"/>
            </a:endParaRPr>
          </a:p>
          <a:p>
            <a:endParaRPr lang="en" sz="1200" dirty="0">
              <a:latin typeface="Courier New"/>
              <a:ea typeface="Courier New"/>
              <a:cs typeface="Courier New"/>
              <a:sym typeface="Courier New"/>
            </a:endParaRPr>
          </a:p>
          <a:p>
            <a:endParaRPr lang="en" sz="1200" dirty="0">
              <a:latin typeface="Courier New"/>
              <a:ea typeface="Courier New"/>
              <a:cs typeface="Courier New"/>
              <a:sym typeface="Courier New"/>
            </a:endParaRPr>
          </a:p>
        </p:txBody>
      </p:sp>
    </p:spTree>
    <p:extLst>
      <p:ext uri="{BB962C8B-B14F-4D97-AF65-F5344CB8AC3E}">
        <p14:creationId xmlns:p14="http://schemas.microsoft.com/office/powerpoint/2010/main" val="3164872499"/>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prstGeom prst="rect">
            <a:avLst/>
          </a:prstGeom>
        </p:spPr>
        <p:txBody>
          <a:bodyPr lIns="91425" tIns="91425" rIns="91425" bIns="91425" anchor="b" anchorCtr="0">
            <a:noAutofit/>
          </a:bodyPr>
          <a:lstStyle/>
          <a:p>
            <a:pPr>
              <a:buNone/>
            </a:pPr>
            <a:r>
              <a:rPr lang="en" dirty="0" smtClean="0"/>
              <a:t>A more useful example: counting</a:t>
            </a:r>
            <a:endParaRPr lang="en" dirty="0"/>
          </a:p>
        </p:txBody>
      </p:sp>
      <p:sp>
        <p:nvSpPr>
          <p:cNvPr id="69" name="Shape 69"/>
          <p:cNvSpPr txBox="1">
            <a:spLocks noGrp="1"/>
          </p:cNvSpPr>
          <p:nvPr>
            <p:ph idx="1"/>
          </p:nvPr>
        </p:nvSpPr>
        <p:spPr>
          <a:prstGeom prst="rect">
            <a:avLst/>
          </a:prstGeom>
        </p:spPr>
        <p:txBody>
          <a:bodyPr lIns="91425" tIns="91425" rIns="91425" bIns="91425" anchor="t" anchorCtr="0">
            <a:noAutofit/>
          </a:bodyPr>
          <a:lstStyle/>
          <a:p>
            <a:pPr lvl="0" rtl="0">
              <a:buNone/>
            </a:pPr>
            <a:r>
              <a:rPr lang="en" sz="2400" dirty="0" smtClean="0"/>
              <a:t>Result </a:t>
            </a:r>
            <a:r>
              <a:rPr lang="en" sz="2400" dirty="0"/>
              <a:t>of using </a:t>
            </a:r>
            <a:r>
              <a:rPr lang="en" sz="2400" dirty="0">
                <a:latin typeface="Courier New"/>
                <a:ea typeface="Courier New"/>
                <a:cs typeface="Courier New"/>
                <a:sym typeface="Courier New"/>
              </a:rPr>
              <a:t>.count()</a:t>
            </a:r>
            <a:r>
              <a:rPr lang="en" sz="2400" dirty="0"/>
              <a:t>:</a:t>
            </a:r>
          </a:p>
          <a:p>
            <a:pPr lvl="0" rtl="0">
              <a:buNone/>
            </a:pPr>
            <a:r>
              <a:rPr lang="en" sz="1800" dirty="0">
                <a:latin typeface="Courier New"/>
                <a:ea typeface="Courier New"/>
                <a:cs typeface="Courier New"/>
                <a:sym typeface="Courier New"/>
              </a:rPr>
              <a:t>&gt;&gt;&gt; seq = </a:t>
            </a:r>
            <a:r>
              <a:rPr lang="en" sz="1800" dirty="0" smtClean="0">
                <a:latin typeface="Courier New"/>
                <a:ea typeface="Courier New"/>
                <a:cs typeface="Courier New"/>
                <a:sym typeface="Courier New"/>
              </a:rPr>
              <a:t>"CGCACGCACGCGC"</a:t>
            </a:r>
            <a:endParaRPr lang="en" sz="1800" dirty="0">
              <a:latin typeface="Courier New"/>
              <a:ea typeface="Courier New"/>
              <a:cs typeface="Courier New"/>
              <a:sym typeface="Courier New"/>
            </a:endParaRPr>
          </a:p>
          <a:p>
            <a:pPr lvl="0" rtl="0">
              <a:buNone/>
            </a:pPr>
            <a:r>
              <a:rPr lang="en" sz="1800" dirty="0">
                <a:latin typeface="Courier New"/>
                <a:ea typeface="Courier New"/>
                <a:cs typeface="Courier New"/>
                <a:sym typeface="Courier New"/>
              </a:rPr>
              <a:t>&gt;&gt;&gt; seq.count</a:t>
            </a:r>
            <a:r>
              <a:rPr lang="en" sz="1800" dirty="0" smtClean="0">
                <a:latin typeface="Courier New"/>
                <a:ea typeface="Courier New"/>
                <a:cs typeface="Courier New"/>
                <a:sym typeface="Courier New"/>
              </a:rPr>
              <a:t>("CGC")</a:t>
            </a:r>
            <a:endParaRPr lang="en" sz="1800" dirty="0">
              <a:latin typeface="Courier New"/>
              <a:ea typeface="Courier New"/>
              <a:cs typeface="Courier New"/>
              <a:sym typeface="Courier New"/>
            </a:endParaRPr>
          </a:p>
          <a:p>
            <a:pPr lvl="0" rtl="0">
              <a:buNone/>
            </a:pPr>
            <a:r>
              <a:rPr lang="en" sz="1800" dirty="0">
                <a:latin typeface="Courier New"/>
                <a:ea typeface="Courier New"/>
                <a:cs typeface="Courier New"/>
                <a:sym typeface="Courier New"/>
              </a:rPr>
              <a:t>3</a:t>
            </a:r>
          </a:p>
          <a:p>
            <a:endParaRPr lang="en" sz="1800" dirty="0">
              <a:latin typeface="Courier New"/>
              <a:ea typeface="Courier New"/>
              <a:cs typeface="Courier New"/>
              <a:sym typeface="Courier New"/>
            </a:endParaRPr>
          </a:p>
          <a:p>
            <a:pPr lvl="0">
              <a:buNone/>
            </a:pPr>
            <a:r>
              <a:rPr lang="en" sz="2400" dirty="0" smtClean="0"/>
              <a:t>Result:</a:t>
            </a:r>
          </a:p>
          <a:p>
            <a:pPr lvl="0">
              <a:buNone/>
            </a:pPr>
            <a:r>
              <a:rPr lang="en" sz="1800" dirty="0" smtClean="0">
                <a:latin typeface="Courier New"/>
                <a:ea typeface="Courier New"/>
                <a:cs typeface="Courier New"/>
                <a:sym typeface="Courier New"/>
              </a:rPr>
              <a:t>Full sequence: CGCACGCACGCGC</a:t>
            </a:r>
          </a:p>
          <a:p>
            <a:pPr lvl="0">
              <a:buNone/>
            </a:pPr>
            <a:r>
              <a:rPr lang="en" sz="1800" dirty="0" smtClean="0">
                <a:latin typeface="Courier New"/>
                <a:ea typeface="Courier New"/>
                <a:cs typeface="Courier New"/>
                <a:sym typeface="Courier New"/>
              </a:rPr>
              <a:t>Subseq to search for: CGC</a:t>
            </a:r>
          </a:p>
          <a:p>
            <a:pPr lvl="0">
              <a:buNone/>
            </a:pPr>
            <a:r>
              <a:rPr lang="en" sz="1800" dirty="0" smtClean="0">
                <a:latin typeface="Courier New"/>
                <a:ea typeface="Courier New"/>
                <a:cs typeface="Courier New"/>
                <a:sym typeface="Courier New"/>
              </a:rPr>
              <a:t>The subseq occurs </a:t>
            </a:r>
            <a:r>
              <a:rPr lang="en" sz="1800" dirty="0" smtClean="0">
                <a:solidFill>
                  <a:srgbClr val="FF0000"/>
                </a:solidFill>
                <a:latin typeface="Courier New"/>
                <a:ea typeface="Courier New"/>
                <a:cs typeface="Courier New"/>
                <a:sym typeface="Courier New"/>
              </a:rPr>
              <a:t>4</a:t>
            </a:r>
            <a:r>
              <a:rPr lang="en" sz="1800" dirty="0" smtClean="0">
                <a:latin typeface="Courier New"/>
                <a:ea typeface="Courier New"/>
                <a:cs typeface="Courier New"/>
                <a:sym typeface="Courier New"/>
              </a:rPr>
              <a:t> times in the full seq</a:t>
            </a:r>
          </a:p>
          <a:p>
            <a:endParaRPr lang="en" sz="1800" dirty="0" smtClean="0">
              <a:latin typeface="Courier New"/>
              <a:ea typeface="Courier New"/>
              <a:cs typeface="Courier New"/>
              <a:sym typeface="Courier New"/>
            </a:endParaRPr>
          </a:p>
          <a:p>
            <a:pPr marL="0" indent="0">
              <a:buNone/>
            </a:pPr>
            <a:endParaRPr lang="en" sz="1800" dirty="0">
              <a:latin typeface="Courier New"/>
              <a:ea typeface="Courier New"/>
              <a:cs typeface="Courier New"/>
              <a:sym typeface="Courier New"/>
            </a:endParaRPr>
          </a:p>
        </p:txBody>
      </p:sp>
    </p:spTree>
    <p:extLst>
      <p:ext uri="{BB962C8B-B14F-4D97-AF65-F5344CB8AC3E}">
        <p14:creationId xmlns:p14="http://schemas.microsoft.com/office/powerpoint/2010/main" val="938901302"/>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prstGeom prst="rect">
            <a:avLst/>
          </a:prstGeom>
        </p:spPr>
        <p:txBody>
          <a:bodyPr lIns="91425" tIns="91425" rIns="91425" bIns="91425" anchor="b" anchorCtr="0">
            <a:noAutofit/>
          </a:bodyPr>
          <a:lstStyle/>
          <a:p>
            <a:pPr>
              <a:buNone/>
            </a:pPr>
            <a:r>
              <a:rPr lang="en" sz="3600" dirty="0"/>
              <a:t>Keep your functions in a separate file</a:t>
            </a:r>
          </a:p>
        </p:txBody>
      </p:sp>
      <p:sp>
        <p:nvSpPr>
          <p:cNvPr id="75" name="Shape 75"/>
          <p:cNvSpPr txBox="1">
            <a:spLocks noGrp="1"/>
          </p:cNvSpPr>
          <p:nvPr>
            <p:ph idx="1"/>
          </p:nvPr>
        </p:nvSpPr>
        <p:spPr>
          <a:prstGeom prst="rect">
            <a:avLst/>
          </a:prstGeom>
        </p:spPr>
        <p:txBody>
          <a:bodyPr lIns="91425" tIns="91425" rIns="91425" bIns="91425" anchor="t" anchorCtr="0">
            <a:noAutofit/>
          </a:bodyPr>
          <a:lstStyle/>
          <a:p>
            <a:pPr lvl="0" rtl="0">
              <a:buNone/>
            </a:pPr>
            <a:r>
              <a:rPr lang="en" sz="1800" dirty="0"/>
              <a:t>If you have a set of functions you want to use in various different scripts (e.g. a function to read in a fasta file), you can save these functions in a separate file and then </a:t>
            </a:r>
            <a:r>
              <a:rPr lang="en" sz="1800" i="1" dirty="0"/>
              <a:t>import</a:t>
            </a:r>
            <a:r>
              <a:rPr lang="en" sz="1800" dirty="0"/>
              <a:t> them into other scripts. Example:</a:t>
            </a:r>
          </a:p>
          <a:p>
            <a:endParaRPr lang="en" sz="1800" dirty="0"/>
          </a:p>
        </p:txBody>
      </p:sp>
      <p:sp>
        <p:nvSpPr>
          <p:cNvPr id="76" name="Shape 76"/>
          <p:cNvSpPr txBox="1"/>
          <p:nvPr/>
        </p:nvSpPr>
        <p:spPr>
          <a:xfrm>
            <a:off x="112850" y="2570775"/>
            <a:ext cx="4178399" cy="4134825"/>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600"/>
              </a:spcBef>
              <a:buNone/>
            </a:pPr>
            <a:r>
              <a:rPr lang="en" sz="1400" b="1" dirty="0">
                <a:latin typeface="Courier New"/>
                <a:ea typeface="Courier New"/>
                <a:cs typeface="Courier New"/>
                <a:sym typeface="Courier New"/>
              </a:rPr>
              <a:t>useful_fns.py:</a:t>
            </a:r>
          </a:p>
          <a:p>
            <a:pPr lvl="0" rtl="0">
              <a:spcBef>
                <a:spcPts val="600"/>
              </a:spcBef>
              <a:buClr>
                <a:srgbClr val="000000"/>
              </a:buClr>
              <a:buSzPct val="91666"/>
              <a:buFont typeface="Arial"/>
              <a:buNone/>
            </a:pPr>
            <a:r>
              <a:rPr lang="en" sz="1050" i="1" dirty="0">
                <a:solidFill>
                  <a:schemeClr val="accent3">
                    <a:lumMod val="75000"/>
                  </a:schemeClr>
                </a:solidFill>
                <a:latin typeface="Courier New"/>
                <a:ea typeface="Courier New"/>
                <a:cs typeface="Courier New"/>
                <a:sym typeface="Courier New"/>
              </a:rPr>
              <a:t># Count (potentially overlapping) instances of a subsequence in a string</a:t>
            </a:r>
          </a:p>
          <a:p>
            <a:pPr lvl="0" rtl="0">
              <a:spcBef>
                <a:spcPts val="600"/>
              </a:spcBef>
              <a:buClr>
                <a:srgbClr val="000000"/>
              </a:buClr>
              <a:buSzPct val="91666"/>
              <a:buFont typeface="Arial"/>
              <a:buNone/>
            </a:pPr>
            <a:r>
              <a:rPr lang="en" sz="1050" dirty="0">
                <a:solidFill>
                  <a:srgbClr val="0070C0"/>
                </a:solidFill>
                <a:latin typeface="Courier New"/>
                <a:ea typeface="Courier New"/>
                <a:cs typeface="Courier New"/>
                <a:sym typeface="Courier New"/>
              </a:rPr>
              <a:t>def</a:t>
            </a:r>
            <a:r>
              <a:rPr lang="en" sz="1050" dirty="0">
                <a:solidFill>
                  <a:schemeClr val="dk1"/>
                </a:solidFill>
                <a:latin typeface="Courier New"/>
                <a:ea typeface="Courier New"/>
                <a:cs typeface="Courier New"/>
                <a:sym typeface="Courier New"/>
              </a:rPr>
              <a:t> </a:t>
            </a:r>
            <a:r>
              <a:rPr lang="en" sz="1050" dirty="0">
                <a:solidFill>
                  <a:srgbClr val="FF0066"/>
                </a:solidFill>
                <a:latin typeface="Courier New"/>
                <a:ea typeface="Courier New"/>
                <a:cs typeface="Courier New"/>
                <a:sym typeface="Courier New"/>
              </a:rPr>
              <a:t>count_occurrences</a:t>
            </a:r>
            <a:r>
              <a:rPr lang="en" sz="1050" dirty="0">
                <a:solidFill>
                  <a:schemeClr val="dk1"/>
                </a:solidFill>
                <a:latin typeface="Courier New"/>
                <a:ea typeface="Courier New"/>
                <a:cs typeface="Courier New"/>
                <a:sym typeface="Courier New"/>
              </a:rPr>
              <a:t>(seq, subseq):</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seq = seq.upper()</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subseq = subseq.upper()</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count = 0</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index = 0</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done = </a:t>
            </a:r>
            <a:r>
              <a:rPr lang="en" sz="1050" dirty="0">
                <a:solidFill>
                  <a:srgbClr val="0070C0"/>
                </a:solidFill>
                <a:latin typeface="Courier New"/>
                <a:ea typeface="Courier New"/>
                <a:cs typeface="Courier New"/>
                <a:sym typeface="Courier New"/>
              </a:rPr>
              <a:t>False</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a:t>
            </a:r>
            <a:r>
              <a:rPr lang="en" sz="1050" dirty="0">
                <a:solidFill>
                  <a:srgbClr val="0070C0"/>
                </a:solidFill>
                <a:latin typeface="Courier New"/>
                <a:ea typeface="Courier New"/>
                <a:cs typeface="Courier New"/>
                <a:sym typeface="Courier New"/>
              </a:rPr>
              <a:t>while</a:t>
            </a:r>
            <a:r>
              <a:rPr lang="en" sz="1050" dirty="0">
                <a:solidFill>
                  <a:schemeClr val="dk1"/>
                </a:solidFill>
                <a:latin typeface="Courier New"/>
                <a:ea typeface="Courier New"/>
                <a:cs typeface="Courier New"/>
                <a:sym typeface="Courier New"/>
              </a:rPr>
              <a:t> </a:t>
            </a:r>
            <a:r>
              <a:rPr lang="en" sz="1050" dirty="0" smtClean="0">
                <a:solidFill>
                  <a:srgbClr val="0070C0"/>
                </a:solidFill>
                <a:latin typeface="Courier New"/>
                <a:ea typeface="Courier New"/>
                <a:cs typeface="Courier New"/>
                <a:sym typeface="Courier New"/>
              </a:rPr>
              <a:t>not</a:t>
            </a:r>
            <a:r>
              <a:rPr lang="en" sz="1050" dirty="0" smtClean="0">
                <a:solidFill>
                  <a:schemeClr val="dk1"/>
                </a:solidFill>
                <a:latin typeface="Courier New"/>
                <a:ea typeface="Courier New"/>
                <a:cs typeface="Courier New"/>
                <a:sym typeface="Courier New"/>
              </a:rPr>
              <a:t> done:</a:t>
            </a:r>
            <a:endParaRPr lang="en" sz="1050" dirty="0">
              <a:solidFill>
                <a:schemeClr val="dk1"/>
              </a:solidFill>
              <a:latin typeface="Courier New"/>
              <a:ea typeface="Courier New"/>
              <a:cs typeface="Courier New"/>
              <a:sym typeface="Courier New"/>
            </a:endParaRP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index = seq.find(subseq, index)</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a:t>
            </a:r>
            <a:r>
              <a:rPr lang="en" sz="1050" dirty="0">
                <a:solidFill>
                  <a:srgbClr val="0070C0"/>
                </a:solidFill>
                <a:latin typeface="Courier New"/>
                <a:ea typeface="Courier New"/>
                <a:cs typeface="Courier New"/>
                <a:sym typeface="Courier New"/>
              </a:rPr>
              <a:t>if</a:t>
            </a:r>
            <a:r>
              <a:rPr lang="en" sz="1050" dirty="0">
                <a:solidFill>
                  <a:schemeClr val="dk1"/>
                </a:solidFill>
                <a:latin typeface="Courier New"/>
                <a:ea typeface="Courier New"/>
                <a:cs typeface="Courier New"/>
                <a:sym typeface="Courier New"/>
              </a:rPr>
              <a:t> (index == -1):</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done = </a:t>
            </a:r>
            <a:r>
              <a:rPr lang="en" sz="1050" dirty="0">
                <a:solidFill>
                  <a:srgbClr val="0070C0"/>
                </a:solidFill>
                <a:latin typeface="Courier New"/>
                <a:ea typeface="Courier New"/>
                <a:cs typeface="Courier New"/>
                <a:sym typeface="Courier New"/>
              </a:rPr>
              <a:t>True</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a:t>
            </a:r>
            <a:r>
              <a:rPr lang="en" sz="1050" dirty="0">
                <a:solidFill>
                  <a:srgbClr val="0070C0"/>
                </a:solidFill>
                <a:latin typeface="Courier New"/>
                <a:ea typeface="Courier New"/>
                <a:cs typeface="Courier New"/>
                <a:sym typeface="Courier New"/>
              </a:rPr>
              <a:t>else:</a:t>
            </a:r>
            <a:r>
              <a:rPr lang="en" sz="1050" dirty="0">
                <a:solidFill>
                  <a:schemeClr val="dk1"/>
                </a:solidFill>
                <a:latin typeface="Courier New"/>
                <a:ea typeface="Courier New"/>
                <a:cs typeface="Courier New"/>
                <a:sym typeface="Courier New"/>
              </a:rPr>
              <a:t>  </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count += 1</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index += 1 </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a:t>
            </a:r>
            <a:r>
              <a:rPr lang="en" sz="1050" dirty="0">
                <a:solidFill>
                  <a:srgbClr val="0070C0"/>
                </a:solidFill>
                <a:latin typeface="Courier New"/>
                <a:ea typeface="Courier New"/>
                <a:cs typeface="Courier New"/>
                <a:sym typeface="Courier New"/>
              </a:rPr>
              <a:t>return</a:t>
            </a:r>
            <a:r>
              <a:rPr lang="en" sz="1050" dirty="0">
                <a:solidFill>
                  <a:schemeClr val="dk1"/>
                </a:solidFill>
                <a:latin typeface="Courier New"/>
                <a:ea typeface="Courier New"/>
                <a:cs typeface="Courier New"/>
                <a:sym typeface="Courier New"/>
              </a:rPr>
              <a:t> count</a:t>
            </a:r>
          </a:p>
        </p:txBody>
      </p:sp>
      <p:sp>
        <p:nvSpPr>
          <p:cNvPr id="77" name="Shape 77"/>
          <p:cNvSpPr txBox="1"/>
          <p:nvPr/>
        </p:nvSpPr>
        <p:spPr>
          <a:xfrm>
            <a:off x="4552501" y="2570775"/>
            <a:ext cx="4439099" cy="1880175"/>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600"/>
              </a:spcBef>
              <a:buNone/>
            </a:pPr>
            <a:r>
              <a:rPr lang="en" sz="1600" b="1" dirty="0">
                <a:latin typeface="Courier New"/>
                <a:ea typeface="Courier New"/>
                <a:cs typeface="Courier New"/>
                <a:sym typeface="Courier New"/>
              </a:rPr>
              <a:t>test.py:</a:t>
            </a:r>
          </a:p>
          <a:p>
            <a:pPr lvl="0" rtl="0">
              <a:spcBef>
                <a:spcPts val="600"/>
              </a:spcBef>
              <a:buNone/>
            </a:pPr>
            <a:r>
              <a:rPr lang="en" sz="1100" dirty="0">
                <a:solidFill>
                  <a:srgbClr val="0070C0"/>
                </a:solidFill>
                <a:latin typeface="Courier New"/>
                <a:ea typeface="Courier New"/>
                <a:cs typeface="Courier New"/>
                <a:sym typeface="Courier New"/>
              </a:rPr>
              <a:t>import</a:t>
            </a:r>
            <a:r>
              <a:rPr lang="en" sz="1100" dirty="0">
                <a:solidFill>
                  <a:srgbClr val="FF0000"/>
                </a:solidFill>
                <a:latin typeface="Courier New"/>
                <a:ea typeface="Courier New"/>
                <a:cs typeface="Courier New"/>
                <a:sym typeface="Courier New"/>
              </a:rPr>
              <a:t> useful_fns</a:t>
            </a:r>
          </a:p>
          <a:p>
            <a:endParaRPr lang="en" sz="1100" dirty="0">
              <a:solidFill>
                <a:srgbClr val="0000FF"/>
              </a:solidFill>
              <a:latin typeface="Courier New"/>
              <a:ea typeface="Courier New"/>
              <a:cs typeface="Courier New"/>
              <a:sym typeface="Courier New"/>
            </a:endParaRPr>
          </a:p>
          <a:p>
            <a:pPr lvl="0" rtl="0">
              <a:spcBef>
                <a:spcPts val="600"/>
              </a:spcBef>
              <a:buClr>
                <a:srgbClr val="000000"/>
              </a:buClr>
              <a:buSzPct val="91666"/>
              <a:buFont typeface="Arial"/>
              <a:buNone/>
            </a:pPr>
            <a:r>
              <a:rPr lang="en" sz="1100" dirty="0">
                <a:solidFill>
                  <a:schemeClr val="dk1"/>
                </a:solidFill>
                <a:latin typeface="Courier New"/>
                <a:ea typeface="Courier New"/>
                <a:cs typeface="Courier New"/>
                <a:sym typeface="Courier New"/>
              </a:rPr>
              <a:t>seq = raw_input</a:t>
            </a:r>
            <a:r>
              <a:rPr lang="en" sz="1100" dirty="0" smtClean="0">
                <a:solidFill>
                  <a:schemeClr val="dk1"/>
                </a:solidFill>
                <a:latin typeface="Courier New"/>
                <a:ea typeface="Courier New"/>
                <a:cs typeface="Courier New"/>
                <a:sym typeface="Courier New"/>
              </a:rPr>
              <a:t>("Full </a:t>
            </a:r>
            <a:r>
              <a:rPr lang="en" sz="1100" dirty="0">
                <a:solidFill>
                  <a:schemeClr val="dk1"/>
                </a:solidFill>
                <a:latin typeface="Courier New"/>
                <a:ea typeface="Courier New"/>
                <a:cs typeface="Courier New"/>
                <a:sym typeface="Courier New"/>
              </a:rPr>
              <a:t>sequence: </a:t>
            </a:r>
            <a:r>
              <a:rPr lang="en" sz="1100" dirty="0" smtClean="0">
                <a:solidFill>
                  <a:schemeClr val="dk1"/>
                </a:solidFill>
                <a:latin typeface="Courier New"/>
                <a:ea typeface="Courier New"/>
                <a:cs typeface="Courier New"/>
                <a:sym typeface="Courier New"/>
              </a:rPr>
              <a:t>")</a:t>
            </a:r>
            <a:endParaRPr lang="en" sz="1100" dirty="0">
              <a:solidFill>
                <a:schemeClr val="dk1"/>
              </a:solidFill>
              <a:latin typeface="Courier New"/>
              <a:ea typeface="Courier New"/>
              <a:cs typeface="Courier New"/>
              <a:sym typeface="Courier New"/>
            </a:endParaRPr>
          </a:p>
          <a:p>
            <a:pPr lvl="0" rtl="0">
              <a:spcBef>
                <a:spcPts val="600"/>
              </a:spcBef>
              <a:buClr>
                <a:srgbClr val="000000"/>
              </a:buClr>
              <a:buSzPct val="91666"/>
              <a:buFont typeface="Arial"/>
              <a:buNone/>
            </a:pPr>
            <a:r>
              <a:rPr lang="en" sz="1100" dirty="0">
                <a:solidFill>
                  <a:schemeClr val="dk1"/>
                </a:solidFill>
                <a:latin typeface="Courier New"/>
                <a:ea typeface="Courier New"/>
                <a:cs typeface="Courier New"/>
                <a:sym typeface="Courier New"/>
              </a:rPr>
              <a:t>subseq = raw_input</a:t>
            </a:r>
            <a:r>
              <a:rPr lang="en" sz="1100" dirty="0" smtClean="0">
                <a:solidFill>
                  <a:schemeClr val="dk1"/>
                </a:solidFill>
                <a:latin typeface="Courier New"/>
                <a:ea typeface="Courier New"/>
                <a:cs typeface="Courier New"/>
                <a:sym typeface="Courier New"/>
              </a:rPr>
              <a:t>("Subseq </a:t>
            </a:r>
            <a:r>
              <a:rPr lang="en" sz="1100" dirty="0">
                <a:solidFill>
                  <a:schemeClr val="dk1"/>
                </a:solidFill>
                <a:latin typeface="Courier New"/>
                <a:ea typeface="Courier New"/>
                <a:cs typeface="Courier New"/>
                <a:sym typeface="Courier New"/>
              </a:rPr>
              <a:t>to search for: </a:t>
            </a:r>
            <a:r>
              <a:rPr lang="en" sz="1100" dirty="0" smtClean="0">
                <a:solidFill>
                  <a:schemeClr val="dk1"/>
                </a:solidFill>
                <a:latin typeface="Courier New"/>
                <a:ea typeface="Courier New"/>
                <a:cs typeface="Courier New"/>
                <a:sym typeface="Courier New"/>
              </a:rPr>
              <a:t>")</a:t>
            </a:r>
            <a:endParaRPr lang="en" sz="1100" dirty="0">
              <a:solidFill>
                <a:schemeClr val="dk1"/>
              </a:solidFill>
              <a:latin typeface="Courier New"/>
              <a:ea typeface="Courier New"/>
              <a:cs typeface="Courier New"/>
              <a:sym typeface="Courier New"/>
            </a:endParaRPr>
          </a:p>
          <a:p>
            <a:pPr lvl="0" rtl="0">
              <a:spcBef>
                <a:spcPts val="600"/>
              </a:spcBef>
              <a:buClr>
                <a:srgbClr val="000000"/>
              </a:buClr>
              <a:buSzPct val="91666"/>
              <a:buFont typeface="Arial"/>
              <a:buNone/>
            </a:pPr>
            <a:r>
              <a:rPr lang="en" sz="1100" dirty="0">
                <a:solidFill>
                  <a:schemeClr val="dk1"/>
                </a:solidFill>
                <a:latin typeface="Courier New"/>
                <a:ea typeface="Courier New"/>
                <a:cs typeface="Courier New"/>
                <a:sym typeface="Courier New"/>
              </a:rPr>
              <a:t>result = </a:t>
            </a:r>
            <a:r>
              <a:rPr lang="en" sz="1100" dirty="0">
                <a:solidFill>
                  <a:srgbClr val="FF0000"/>
                </a:solidFill>
                <a:latin typeface="Courier New"/>
                <a:ea typeface="Courier New"/>
                <a:cs typeface="Courier New"/>
                <a:sym typeface="Courier New"/>
              </a:rPr>
              <a:t>useful_fns</a:t>
            </a:r>
            <a:r>
              <a:rPr lang="en" sz="1100" dirty="0">
                <a:latin typeface="Courier New"/>
                <a:ea typeface="Courier New"/>
                <a:cs typeface="Courier New"/>
                <a:sym typeface="Courier New"/>
              </a:rPr>
              <a:t>.</a:t>
            </a:r>
            <a:r>
              <a:rPr lang="en" sz="1100" dirty="0">
                <a:solidFill>
                  <a:srgbClr val="FF0066"/>
                </a:solidFill>
                <a:latin typeface="Courier New"/>
                <a:ea typeface="Courier New"/>
                <a:cs typeface="Courier New"/>
                <a:sym typeface="Courier New"/>
              </a:rPr>
              <a:t>count_occurrences</a:t>
            </a:r>
            <a:r>
              <a:rPr lang="en" sz="1100" dirty="0">
                <a:solidFill>
                  <a:schemeClr val="dk1"/>
                </a:solidFill>
                <a:latin typeface="Courier New"/>
                <a:ea typeface="Courier New"/>
                <a:cs typeface="Courier New"/>
                <a:sym typeface="Courier New"/>
              </a:rPr>
              <a:t>(seq, subseq)</a:t>
            </a:r>
          </a:p>
          <a:p>
            <a:pPr lvl="0" rtl="0">
              <a:spcBef>
                <a:spcPts val="600"/>
              </a:spcBef>
              <a:buClr>
                <a:srgbClr val="000000"/>
              </a:buClr>
              <a:buSzPct val="91666"/>
              <a:buFont typeface="Arial"/>
              <a:buNone/>
            </a:pPr>
            <a:r>
              <a:rPr lang="en" sz="1100" dirty="0">
                <a:solidFill>
                  <a:srgbClr val="0070C0"/>
                </a:solidFill>
                <a:latin typeface="Courier New"/>
                <a:ea typeface="Courier New"/>
                <a:cs typeface="Courier New"/>
                <a:sym typeface="Courier New"/>
              </a:rPr>
              <a:t>print</a:t>
            </a:r>
            <a:r>
              <a:rPr lang="en" sz="1100" dirty="0">
                <a:solidFill>
                  <a:schemeClr val="dk1"/>
                </a:solidFill>
                <a:latin typeface="Courier New"/>
                <a:ea typeface="Courier New"/>
                <a:cs typeface="Courier New"/>
                <a:sym typeface="Courier New"/>
              </a:rPr>
              <a:t> </a:t>
            </a:r>
            <a:r>
              <a:rPr lang="en" sz="1100" dirty="0" smtClean="0">
                <a:solidFill>
                  <a:schemeClr val="dk1"/>
                </a:solidFill>
                <a:latin typeface="Courier New"/>
                <a:ea typeface="Courier New"/>
                <a:cs typeface="Courier New"/>
                <a:sym typeface="Courier New"/>
              </a:rPr>
              <a:t>"The </a:t>
            </a:r>
            <a:r>
              <a:rPr lang="en" sz="1100" dirty="0">
                <a:solidFill>
                  <a:schemeClr val="dk1"/>
                </a:solidFill>
                <a:latin typeface="Courier New"/>
                <a:ea typeface="Courier New"/>
                <a:cs typeface="Courier New"/>
                <a:sym typeface="Courier New"/>
              </a:rPr>
              <a:t>subseq </a:t>
            </a:r>
            <a:r>
              <a:rPr lang="en" sz="1100" dirty="0" smtClean="0">
                <a:solidFill>
                  <a:schemeClr val="dk1"/>
                </a:solidFill>
                <a:latin typeface="Courier New"/>
                <a:ea typeface="Courier New"/>
                <a:cs typeface="Courier New"/>
                <a:sym typeface="Courier New"/>
              </a:rPr>
              <a:t>occurs", </a:t>
            </a:r>
            <a:r>
              <a:rPr lang="en" sz="1100" dirty="0">
                <a:solidFill>
                  <a:schemeClr val="dk1"/>
                </a:solidFill>
                <a:latin typeface="Courier New"/>
                <a:ea typeface="Courier New"/>
                <a:cs typeface="Courier New"/>
                <a:sym typeface="Courier New"/>
              </a:rPr>
              <a:t>result, </a:t>
            </a:r>
            <a:r>
              <a:rPr lang="en" sz="1100" dirty="0" smtClean="0">
                <a:solidFill>
                  <a:schemeClr val="dk1"/>
                </a:solidFill>
                <a:latin typeface="Courier New"/>
                <a:ea typeface="Courier New"/>
                <a:cs typeface="Courier New"/>
                <a:sym typeface="Courier New"/>
              </a:rPr>
              <a:t>"times"</a:t>
            </a:r>
            <a:endParaRPr lang="en" sz="1100" dirty="0">
              <a:solidFill>
                <a:schemeClr val="dk1"/>
              </a:solidFill>
              <a:latin typeface="Courier New"/>
              <a:ea typeface="Courier New"/>
              <a:cs typeface="Courier New"/>
              <a:sym typeface="Courier New"/>
            </a:endParaRPr>
          </a:p>
        </p:txBody>
      </p:sp>
      <p:sp>
        <p:nvSpPr>
          <p:cNvPr id="78" name="Shape 78"/>
          <p:cNvSpPr txBox="1"/>
          <p:nvPr/>
        </p:nvSpPr>
        <p:spPr>
          <a:xfrm>
            <a:off x="4595249" y="4806350"/>
            <a:ext cx="4330500" cy="1932899"/>
          </a:xfrm>
          <a:prstGeom prst="rect">
            <a:avLst/>
          </a:prstGeom>
          <a:noFill/>
        </p:spPr>
        <p:txBody>
          <a:bodyPr lIns="91425" tIns="91425" rIns="91425" bIns="91425" anchor="t" anchorCtr="0">
            <a:noAutofit/>
          </a:bodyPr>
          <a:lstStyle/>
          <a:p>
            <a:pPr lvl="0" rtl="0">
              <a:spcBef>
                <a:spcPts val="600"/>
              </a:spcBef>
              <a:buNone/>
            </a:pPr>
            <a:r>
              <a:rPr lang="en" dirty="0">
                <a:solidFill>
                  <a:schemeClr val="dk1"/>
                </a:solidFill>
              </a:rPr>
              <a:t>Result:</a:t>
            </a:r>
          </a:p>
          <a:p>
            <a:pPr lvl="0" rtl="0">
              <a:spcBef>
                <a:spcPts val="600"/>
              </a:spcBef>
              <a:buNone/>
            </a:pPr>
            <a:r>
              <a:rPr lang="en" sz="1200" dirty="0">
                <a:solidFill>
                  <a:schemeClr val="dk1"/>
                </a:solidFill>
                <a:latin typeface="Courier New"/>
                <a:ea typeface="Courier New"/>
                <a:cs typeface="Courier New"/>
                <a:sym typeface="Courier New"/>
              </a:rPr>
              <a:t>&gt; python test.py</a:t>
            </a:r>
          </a:p>
          <a:p>
            <a:pPr lvl="0" rtl="0">
              <a:spcBef>
                <a:spcPts val="600"/>
              </a:spcBef>
              <a:buClr>
                <a:srgbClr val="000000"/>
              </a:buClr>
              <a:buSzPct val="91666"/>
              <a:buFont typeface="Arial"/>
              <a:buNone/>
            </a:pPr>
            <a:r>
              <a:rPr lang="en" sz="1200" dirty="0">
                <a:solidFill>
                  <a:schemeClr val="dk1"/>
                </a:solidFill>
                <a:latin typeface="Courier New"/>
                <a:ea typeface="Courier New"/>
                <a:cs typeface="Courier New"/>
                <a:sym typeface="Courier New"/>
              </a:rPr>
              <a:t>Full sequence: CGCACGCACGCGC</a:t>
            </a:r>
          </a:p>
          <a:p>
            <a:pPr lvl="0" rtl="0">
              <a:spcBef>
                <a:spcPts val="600"/>
              </a:spcBef>
              <a:buClr>
                <a:srgbClr val="000000"/>
              </a:buClr>
              <a:buSzPct val="91666"/>
              <a:buFont typeface="Arial"/>
              <a:buNone/>
            </a:pPr>
            <a:r>
              <a:rPr lang="en" sz="1200" dirty="0">
                <a:solidFill>
                  <a:schemeClr val="dk1"/>
                </a:solidFill>
                <a:latin typeface="Courier New"/>
                <a:ea typeface="Courier New"/>
                <a:cs typeface="Courier New"/>
                <a:sym typeface="Courier New"/>
              </a:rPr>
              <a:t>Subseq to search for: CGC</a:t>
            </a:r>
          </a:p>
          <a:p>
            <a:pPr lvl="0" rtl="0">
              <a:spcBef>
                <a:spcPts val="600"/>
              </a:spcBef>
              <a:buClr>
                <a:srgbClr val="000000"/>
              </a:buClr>
              <a:buSzPct val="91666"/>
              <a:buFont typeface="Arial"/>
              <a:buNone/>
            </a:pPr>
            <a:r>
              <a:rPr lang="en" sz="1200" dirty="0">
                <a:solidFill>
                  <a:schemeClr val="dk1"/>
                </a:solidFill>
                <a:latin typeface="Courier New"/>
                <a:ea typeface="Courier New"/>
                <a:cs typeface="Courier New"/>
                <a:sym typeface="Courier New"/>
              </a:rPr>
              <a:t>The subseq occurs 4 times</a:t>
            </a:r>
          </a:p>
        </p:txBody>
      </p:sp>
    </p:spTree>
    <p:extLst>
      <p:ext uri="{BB962C8B-B14F-4D97-AF65-F5344CB8AC3E}">
        <p14:creationId xmlns:p14="http://schemas.microsoft.com/office/powerpoint/2010/main" val="3270762303"/>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schedule</a:t>
            </a:r>
            <a:endParaRPr lang="en-US" dirty="0"/>
          </a:p>
        </p:txBody>
      </p:sp>
      <p:sp>
        <p:nvSpPr>
          <p:cNvPr id="3" name="Content Placeholder 2"/>
          <p:cNvSpPr>
            <a:spLocks noGrp="1"/>
          </p:cNvSpPr>
          <p:nvPr>
            <p:ph idx="1"/>
          </p:nvPr>
        </p:nvSpPr>
        <p:spPr/>
        <p:txBody>
          <a:bodyPr/>
          <a:lstStyle/>
          <a:p>
            <a:pPr marL="571500" indent="-571500">
              <a:buFont typeface="+mj-lt"/>
              <a:buAutoNum type="arabicPeriod"/>
            </a:pPr>
            <a:r>
              <a:rPr lang="en-US" dirty="0" smtClean="0"/>
              <a:t>Defining your own functions</a:t>
            </a:r>
          </a:p>
          <a:p>
            <a:pPr marL="971550" lvl="1" indent="-571500"/>
            <a:r>
              <a:rPr lang="en-US" dirty="0" smtClean="0"/>
              <a:t>basics</a:t>
            </a:r>
          </a:p>
          <a:p>
            <a:pPr marL="971550" lvl="1" indent="-571500"/>
            <a:r>
              <a:rPr lang="en-US" dirty="0" smtClean="0"/>
              <a:t>importing </a:t>
            </a:r>
            <a:r>
              <a:rPr lang="en-US" dirty="0" smtClean="0"/>
              <a:t>from a separate file</a:t>
            </a:r>
          </a:p>
          <a:p>
            <a:pPr marL="971550" lvl="1" indent="-571500"/>
            <a:r>
              <a:rPr lang="en-US" dirty="0" smtClean="0"/>
              <a:t>variable "scope</a:t>
            </a:r>
            <a:r>
              <a:rPr lang="en-US" dirty="0" smtClean="0"/>
              <a:t>"</a:t>
            </a:r>
            <a:endParaRPr lang="en-US" dirty="0" smtClean="0"/>
          </a:p>
        </p:txBody>
      </p:sp>
    </p:spTree>
    <p:extLst>
      <p:ext uri="{BB962C8B-B14F-4D97-AF65-F5344CB8AC3E}">
        <p14:creationId xmlns:p14="http://schemas.microsoft.com/office/powerpoint/2010/main" val="592518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prstGeom prst="rect">
            <a:avLst/>
          </a:prstGeom>
        </p:spPr>
        <p:txBody>
          <a:bodyPr lIns="91425" tIns="91425" rIns="91425" bIns="91425" anchor="b" anchorCtr="0">
            <a:noAutofit/>
          </a:bodyPr>
          <a:lstStyle/>
          <a:p>
            <a:pPr>
              <a:buNone/>
            </a:pPr>
            <a:r>
              <a:rPr lang="en" sz="3600" dirty="0"/>
              <a:t>Keep your functions in a separate file</a:t>
            </a:r>
          </a:p>
        </p:txBody>
      </p:sp>
      <p:sp>
        <p:nvSpPr>
          <p:cNvPr id="75" name="Shape 75"/>
          <p:cNvSpPr txBox="1">
            <a:spLocks noGrp="1"/>
          </p:cNvSpPr>
          <p:nvPr>
            <p:ph idx="1"/>
          </p:nvPr>
        </p:nvSpPr>
        <p:spPr>
          <a:prstGeom prst="rect">
            <a:avLst/>
          </a:prstGeom>
        </p:spPr>
        <p:txBody>
          <a:bodyPr lIns="91425" tIns="91425" rIns="91425" bIns="91425" anchor="t" anchorCtr="0">
            <a:noAutofit/>
          </a:bodyPr>
          <a:lstStyle/>
          <a:p>
            <a:pPr lvl="0" rtl="0">
              <a:buNone/>
            </a:pPr>
            <a:r>
              <a:rPr lang="en" sz="1800" dirty="0"/>
              <a:t>If you have a set of functions you want to use in various different scripts (e.g. a function to read in a fasta file), you can save these functions in a separate file and then </a:t>
            </a:r>
            <a:r>
              <a:rPr lang="en" sz="1800" i="1" dirty="0"/>
              <a:t>import</a:t>
            </a:r>
            <a:r>
              <a:rPr lang="en" sz="1800" dirty="0"/>
              <a:t> them into other scripts. Example:</a:t>
            </a:r>
          </a:p>
          <a:p>
            <a:endParaRPr lang="en" sz="1800" dirty="0"/>
          </a:p>
        </p:txBody>
      </p:sp>
      <p:sp>
        <p:nvSpPr>
          <p:cNvPr id="76" name="Shape 76"/>
          <p:cNvSpPr txBox="1"/>
          <p:nvPr/>
        </p:nvSpPr>
        <p:spPr>
          <a:xfrm>
            <a:off x="112850" y="2570775"/>
            <a:ext cx="4178399" cy="4134825"/>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600"/>
              </a:spcBef>
              <a:buNone/>
            </a:pPr>
            <a:r>
              <a:rPr lang="en" sz="1400" b="1" dirty="0">
                <a:latin typeface="Courier New"/>
                <a:ea typeface="Courier New"/>
                <a:cs typeface="Courier New"/>
                <a:sym typeface="Courier New"/>
              </a:rPr>
              <a:t>useful_fns.py:</a:t>
            </a:r>
          </a:p>
          <a:p>
            <a:pPr lvl="0" rtl="0">
              <a:spcBef>
                <a:spcPts val="600"/>
              </a:spcBef>
              <a:buClr>
                <a:srgbClr val="000000"/>
              </a:buClr>
              <a:buSzPct val="91666"/>
              <a:buFont typeface="Arial"/>
              <a:buNone/>
            </a:pPr>
            <a:r>
              <a:rPr lang="en" sz="1050" i="1" dirty="0">
                <a:solidFill>
                  <a:schemeClr val="accent3">
                    <a:lumMod val="75000"/>
                  </a:schemeClr>
                </a:solidFill>
                <a:latin typeface="Courier New"/>
                <a:ea typeface="Courier New"/>
                <a:cs typeface="Courier New"/>
                <a:sym typeface="Courier New"/>
              </a:rPr>
              <a:t># Count (potentially overlapping) instances of a subsequence in a string</a:t>
            </a:r>
          </a:p>
          <a:p>
            <a:pPr lvl="0" rtl="0">
              <a:spcBef>
                <a:spcPts val="600"/>
              </a:spcBef>
              <a:buClr>
                <a:srgbClr val="000000"/>
              </a:buClr>
              <a:buSzPct val="91666"/>
              <a:buFont typeface="Arial"/>
              <a:buNone/>
            </a:pPr>
            <a:r>
              <a:rPr lang="en" sz="1050" dirty="0">
                <a:solidFill>
                  <a:srgbClr val="0070C0"/>
                </a:solidFill>
                <a:latin typeface="Courier New"/>
                <a:ea typeface="Courier New"/>
                <a:cs typeface="Courier New"/>
                <a:sym typeface="Courier New"/>
              </a:rPr>
              <a:t>def</a:t>
            </a:r>
            <a:r>
              <a:rPr lang="en" sz="1050" dirty="0">
                <a:solidFill>
                  <a:schemeClr val="dk1"/>
                </a:solidFill>
                <a:latin typeface="Courier New"/>
                <a:ea typeface="Courier New"/>
                <a:cs typeface="Courier New"/>
                <a:sym typeface="Courier New"/>
              </a:rPr>
              <a:t> </a:t>
            </a:r>
            <a:r>
              <a:rPr lang="en" sz="1050" dirty="0">
                <a:solidFill>
                  <a:srgbClr val="FF0066"/>
                </a:solidFill>
                <a:latin typeface="Courier New"/>
                <a:ea typeface="Courier New"/>
                <a:cs typeface="Courier New"/>
                <a:sym typeface="Courier New"/>
              </a:rPr>
              <a:t>count_occurrences</a:t>
            </a:r>
            <a:r>
              <a:rPr lang="en" sz="1050" dirty="0">
                <a:solidFill>
                  <a:schemeClr val="dk1"/>
                </a:solidFill>
                <a:latin typeface="Courier New"/>
                <a:ea typeface="Courier New"/>
                <a:cs typeface="Courier New"/>
                <a:sym typeface="Courier New"/>
              </a:rPr>
              <a:t>(seq, subseq):</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seq = seq.upper()</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subseq = subseq.upper()</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count = 0</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index = 0</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done = </a:t>
            </a:r>
            <a:r>
              <a:rPr lang="en" sz="1050" dirty="0">
                <a:solidFill>
                  <a:srgbClr val="0070C0"/>
                </a:solidFill>
                <a:latin typeface="Courier New"/>
                <a:ea typeface="Courier New"/>
                <a:cs typeface="Courier New"/>
                <a:sym typeface="Courier New"/>
              </a:rPr>
              <a:t>False</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a:t>
            </a:r>
            <a:r>
              <a:rPr lang="en" sz="1050" dirty="0">
                <a:solidFill>
                  <a:srgbClr val="0070C0"/>
                </a:solidFill>
                <a:latin typeface="Courier New"/>
                <a:ea typeface="Courier New"/>
                <a:cs typeface="Courier New"/>
                <a:sym typeface="Courier New"/>
              </a:rPr>
              <a:t>while</a:t>
            </a:r>
            <a:r>
              <a:rPr lang="en" sz="1050" dirty="0">
                <a:solidFill>
                  <a:schemeClr val="dk1"/>
                </a:solidFill>
                <a:latin typeface="Courier New"/>
                <a:ea typeface="Courier New"/>
                <a:cs typeface="Courier New"/>
                <a:sym typeface="Courier New"/>
              </a:rPr>
              <a:t> </a:t>
            </a:r>
            <a:r>
              <a:rPr lang="en" sz="1050" dirty="0" smtClean="0">
                <a:solidFill>
                  <a:srgbClr val="0070C0"/>
                </a:solidFill>
                <a:latin typeface="Courier New"/>
                <a:ea typeface="Courier New"/>
                <a:cs typeface="Courier New"/>
                <a:sym typeface="Courier New"/>
              </a:rPr>
              <a:t>not</a:t>
            </a:r>
            <a:r>
              <a:rPr lang="en" sz="1050" dirty="0" smtClean="0">
                <a:solidFill>
                  <a:schemeClr val="dk1"/>
                </a:solidFill>
                <a:latin typeface="Courier New"/>
                <a:ea typeface="Courier New"/>
                <a:cs typeface="Courier New"/>
                <a:sym typeface="Courier New"/>
              </a:rPr>
              <a:t> done:</a:t>
            </a:r>
            <a:endParaRPr lang="en" sz="1050" dirty="0">
              <a:solidFill>
                <a:schemeClr val="dk1"/>
              </a:solidFill>
              <a:latin typeface="Courier New"/>
              <a:ea typeface="Courier New"/>
              <a:cs typeface="Courier New"/>
              <a:sym typeface="Courier New"/>
            </a:endParaRP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index = seq.find(subseq, index)</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a:t>
            </a:r>
            <a:r>
              <a:rPr lang="en" sz="1050" dirty="0">
                <a:solidFill>
                  <a:srgbClr val="0070C0"/>
                </a:solidFill>
                <a:latin typeface="Courier New"/>
                <a:ea typeface="Courier New"/>
                <a:cs typeface="Courier New"/>
                <a:sym typeface="Courier New"/>
              </a:rPr>
              <a:t>if</a:t>
            </a:r>
            <a:r>
              <a:rPr lang="en" sz="1050" dirty="0">
                <a:solidFill>
                  <a:schemeClr val="dk1"/>
                </a:solidFill>
                <a:latin typeface="Courier New"/>
                <a:ea typeface="Courier New"/>
                <a:cs typeface="Courier New"/>
                <a:sym typeface="Courier New"/>
              </a:rPr>
              <a:t> (index == -1):</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done = </a:t>
            </a:r>
            <a:r>
              <a:rPr lang="en" sz="1050" dirty="0">
                <a:solidFill>
                  <a:srgbClr val="0070C0"/>
                </a:solidFill>
                <a:latin typeface="Courier New"/>
                <a:ea typeface="Courier New"/>
                <a:cs typeface="Courier New"/>
                <a:sym typeface="Courier New"/>
              </a:rPr>
              <a:t>True</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a:t>
            </a:r>
            <a:r>
              <a:rPr lang="en" sz="1050" dirty="0">
                <a:solidFill>
                  <a:srgbClr val="0070C0"/>
                </a:solidFill>
                <a:latin typeface="Courier New"/>
                <a:ea typeface="Courier New"/>
                <a:cs typeface="Courier New"/>
                <a:sym typeface="Courier New"/>
              </a:rPr>
              <a:t>else:</a:t>
            </a:r>
            <a:r>
              <a:rPr lang="en" sz="1050" dirty="0">
                <a:solidFill>
                  <a:schemeClr val="dk1"/>
                </a:solidFill>
                <a:latin typeface="Courier New"/>
                <a:ea typeface="Courier New"/>
                <a:cs typeface="Courier New"/>
                <a:sym typeface="Courier New"/>
              </a:rPr>
              <a:t>  </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count += 1</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index += 1 </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a:t>
            </a:r>
            <a:r>
              <a:rPr lang="en" sz="1050" dirty="0">
                <a:solidFill>
                  <a:srgbClr val="0070C0"/>
                </a:solidFill>
                <a:latin typeface="Courier New"/>
                <a:ea typeface="Courier New"/>
                <a:cs typeface="Courier New"/>
                <a:sym typeface="Courier New"/>
              </a:rPr>
              <a:t>return</a:t>
            </a:r>
            <a:r>
              <a:rPr lang="en" sz="1050" dirty="0">
                <a:solidFill>
                  <a:schemeClr val="dk1"/>
                </a:solidFill>
                <a:latin typeface="Courier New"/>
                <a:ea typeface="Courier New"/>
                <a:cs typeface="Courier New"/>
                <a:sym typeface="Courier New"/>
              </a:rPr>
              <a:t> count</a:t>
            </a:r>
          </a:p>
        </p:txBody>
      </p:sp>
      <p:sp>
        <p:nvSpPr>
          <p:cNvPr id="77" name="Shape 77"/>
          <p:cNvSpPr txBox="1"/>
          <p:nvPr/>
        </p:nvSpPr>
        <p:spPr>
          <a:xfrm>
            <a:off x="4552501" y="2570775"/>
            <a:ext cx="4439099" cy="1880175"/>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600"/>
              </a:spcBef>
              <a:buNone/>
            </a:pPr>
            <a:r>
              <a:rPr lang="en" sz="1600" b="1" dirty="0">
                <a:latin typeface="Courier New"/>
                <a:ea typeface="Courier New"/>
                <a:cs typeface="Courier New"/>
                <a:sym typeface="Courier New"/>
              </a:rPr>
              <a:t>test.py:</a:t>
            </a:r>
          </a:p>
          <a:p>
            <a:pPr lvl="0" rtl="0">
              <a:spcBef>
                <a:spcPts val="600"/>
              </a:spcBef>
              <a:buNone/>
            </a:pPr>
            <a:r>
              <a:rPr lang="en" sz="1100" dirty="0">
                <a:solidFill>
                  <a:srgbClr val="0070C0"/>
                </a:solidFill>
                <a:latin typeface="Courier New"/>
                <a:ea typeface="Courier New"/>
                <a:cs typeface="Courier New"/>
                <a:sym typeface="Courier New"/>
              </a:rPr>
              <a:t>import</a:t>
            </a:r>
            <a:r>
              <a:rPr lang="en" sz="1100" dirty="0">
                <a:solidFill>
                  <a:srgbClr val="FF0000"/>
                </a:solidFill>
                <a:latin typeface="Courier New"/>
                <a:ea typeface="Courier New"/>
                <a:cs typeface="Courier New"/>
                <a:sym typeface="Courier New"/>
              </a:rPr>
              <a:t> useful_fns</a:t>
            </a:r>
          </a:p>
          <a:p>
            <a:endParaRPr lang="en" sz="1100" dirty="0">
              <a:solidFill>
                <a:srgbClr val="0000FF"/>
              </a:solidFill>
              <a:latin typeface="Courier New"/>
              <a:ea typeface="Courier New"/>
              <a:cs typeface="Courier New"/>
              <a:sym typeface="Courier New"/>
            </a:endParaRPr>
          </a:p>
          <a:p>
            <a:pPr lvl="0" rtl="0">
              <a:spcBef>
                <a:spcPts val="600"/>
              </a:spcBef>
              <a:buClr>
                <a:srgbClr val="000000"/>
              </a:buClr>
              <a:buSzPct val="91666"/>
              <a:buFont typeface="Arial"/>
              <a:buNone/>
            </a:pPr>
            <a:r>
              <a:rPr lang="en" sz="1100" dirty="0">
                <a:solidFill>
                  <a:schemeClr val="dk1"/>
                </a:solidFill>
                <a:latin typeface="Courier New"/>
                <a:ea typeface="Courier New"/>
                <a:cs typeface="Courier New"/>
                <a:sym typeface="Courier New"/>
              </a:rPr>
              <a:t>seq = raw_input</a:t>
            </a:r>
            <a:r>
              <a:rPr lang="en" sz="1100" dirty="0" smtClean="0">
                <a:solidFill>
                  <a:schemeClr val="dk1"/>
                </a:solidFill>
                <a:latin typeface="Courier New"/>
                <a:ea typeface="Courier New"/>
                <a:cs typeface="Courier New"/>
                <a:sym typeface="Courier New"/>
              </a:rPr>
              <a:t>("Full </a:t>
            </a:r>
            <a:r>
              <a:rPr lang="en" sz="1100" dirty="0">
                <a:solidFill>
                  <a:schemeClr val="dk1"/>
                </a:solidFill>
                <a:latin typeface="Courier New"/>
                <a:ea typeface="Courier New"/>
                <a:cs typeface="Courier New"/>
                <a:sym typeface="Courier New"/>
              </a:rPr>
              <a:t>sequence: </a:t>
            </a:r>
            <a:r>
              <a:rPr lang="en" sz="1100" dirty="0" smtClean="0">
                <a:solidFill>
                  <a:schemeClr val="dk1"/>
                </a:solidFill>
                <a:latin typeface="Courier New"/>
                <a:ea typeface="Courier New"/>
                <a:cs typeface="Courier New"/>
                <a:sym typeface="Courier New"/>
              </a:rPr>
              <a:t>")</a:t>
            </a:r>
            <a:endParaRPr lang="en" sz="1100" dirty="0">
              <a:solidFill>
                <a:schemeClr val="dk1"/>
              </a:solidFill>
              <a:latin typeface="Courier New"/>
              <a:ea typeface="Courier New"/>
              <a:cs typeface="Courier New"/>
              <a:sym typeface="Courier New"/>
            </a:endParaRPr>
          </a:p>
          <a:p>
            <a:pPr lvl="0" rtl="0">
              <a:spcBef>
                <a:spcPts val="600"/>
              </a:spcBef>
              <a:buClr>
                <a:srgbClr val="000000"/>
              </a:buClr>
              <a:buSzPct val="91666"/>
              <a:buFont typeface="Arial"/>
              <a:buNone/>
            </a:pPr>
            <a:r>
              <a:rPr lang="en" sz="1100" dirty="0">
                <a:solidFill>
                  <a:schemeClr val="dk1"/>
                </a:solidFill>
                <a:latin typeface="Courier New"/>
                <a:ea typeface="Courier New"/>
                <a:cs typeface="Courier New"/>
                <a:sym typeface="Courier New"/>
              </a:rPr>
              <a:t>subseq = raw_input</a:t>
            </a:r>
            <a:r>
              <a:rPr lang="en" sz="1100" dirty="0" smtClean="0">
                <a:solidFill>
                  <a:schemeClr val="dk1"/>
                </a:solidFill>
                <a:latin typeface="Courier New"/>
                <a:ea typeface="Courier New"/>
                <a:cs typeface="Courier New"/>
                <a:sym typeface="Courier New"/>
              </a:rPr>
              <a:t>("Subseq </a:t>
            </a:r>
            <a:r>
              <a:rPr lang="en" sz="1100" dirty="0">
                <a:solidFill>
                  <a:schemeClr val="dk1"/>
                </a:solidFill>
                <a:latin typeface="Courier New"/>
                <a:ea typeface="Courier New"/>
                <a:cs typeface="Courier New"/>
                <a:sym typeface="Courier New"/>
              </a:rPr>
              <a:t>to search for: </a:t>
            </a:r>
            <a:r>
              <a:rPr lang="en" sz="1100" dirty="0" smtClean="0">
                <a:solidFill>
                  <a:schemeClr val="dk1"/>
                </a:solidFill>
                <a:latin typeface="Courier New"/>
                <a:ea typeface="Courier New"/>
                <a:cs typeface="Courier New"/>
                <a:sym typeface="Courier New"/>
              </a:rPr>
              <a:t>")</a:t>
            </a:r>
            <a:endParaRPr lang="en" sz="1100" dirty="0">
              <a:solidFill>
                <a:schemeClr val="dk1"/>
              </a:solidFill>
              <a:latin typeface="Courier New"/>
              <a:ea typeface="Courier New"/>
              <a:cs typeface="Courier New"/>
              <a:sym typeface="Courier New"/>
            </a:endParaRPr>
          </a:p>
          <a:p>
            <a:pPr lvl="0" rtl="0">
              <a:spcBef>
                <a:spcPts val="600"/>
              </a:spcBef>
              <a:buClr>
                <a:srgbClr val="000000"/>
              </a:buClr>
              <a:buSzPct val="91666"/>
              <a:buFont typeface="Arial"/>
              <a:buNone/>
            </a:pPr>
            <a:r>
              <a:rPr lang="en" sz="1100" dirty="0">
                <a:solidFill>
                  <a:schemeClr val="dk1"/>
                </a:solidFill>
                <a:latin typeface="Courier New"/>
                <a:ea typeface="Courier New"/>
                <a:cs typeface="Courier New"/>
                <a:sym typeface="Courier New"/>
              </a:rPr>
              <a:t>result = </a:t>
            </a:r>
            <a:r>
              <a:rPr lang="en" sz="1100" dirty="0">
                <a:solidFill>
                  <a:srgbClr val="FF0000"/>
                </a:solidFill>
                <a:latin typeface="Courier New"/>
                <a:ea typeface="Courier New"/>
                <a:cs typeface="Courier New"/>
                <a:sym typeface="Courier New"/>
              </a:rPr>
              <a:t>useful_fns</a:t>
            </a:r>
            <a:r>
              <a:rPr lang="en" sz="1100" dirty="0">
                <a:latin typeface="Courier New"/>
                <a:ea typeface="Courier New"/>
                <a:cs typeface="Courier New"/>
                <a:sym typeface="Courier New"/>
              </a:rPr>
              <a:t>.</a:t>
            </a:r>
            <a:r>
              <a:rPr lang="en" sz="1100" dirty="0">
                <a:solidFill>
                  <a:srgbClr val="FF0066"/>
                </a:solidFill>
                <a:latin typeface="Courier New"/>
                <a:ea typeface="Courier New"/>
                <a:cs typeface="Courier New"/>
                <a:sym typeface="Courier New"/>
              </a:rPr>
              <a:t>count_occurrences</a:t>
            </a:r>
            <a:r>
              <a:rPr lang="en" sz="1100" dirty="0">
                <a:solidFill>
                  <a:schemeClr val="dk1"/>
                </a:solidFill>
                <a:latin typeface="Courier New"/>
                <a:ea typeface="Courier New"/>
                <a:cs typeface="Courier New"/>
                <a:sym typeface="Courier New"/>
              </a:rPr>
              <a:t>(seq, subseq)</a:t>
            </a:r>
          </a:p>
          <a:p>
            <a:pPr lvl="0" rtl="0">
              <a:spcBef>
                <a:spcPts val="600"/>
              </a:spcBef>
              <a:buClr>
                <a:srgbClr val="000000"/>
              </a:buClr>
              <a:buSzPct val="91666"/>
              <a:buFont typeface="Arial"/>
              <a:buNone/>
            </a:pPr>
            <a:r>
              <a:rPr lang="en" sz="1100" dirty="0">
                <a:solidFill>
                  <a:srgbClr val="0070C0"/>
                </a:solidFill>
                <a:latin typeface="Courier New"/>
                <a:ea typeface="Courier New"/>
                <a:cs typeface="Courier New"/>
                <a:sym typeface="Courier New"/>
              </a:rPr>
              <a:t>print</a:t>
            </a:r>
            <a:r>
              <a:rPr lang="en" sz="1100" dirty="0">
                <a:solidFill>
                  <a:schemeClr val="dk1"/>
                </a:solidFill>
                <a:latin typeface="Courier New"/>
                <a:ea typeface="Courier New"/>
                <a:cs typeface="Courier New"/>
                <a:sym typeface="Courier New"/>
              </a:rPr>
              <a:t> </a:t>
            </a:r>
            <a:r>
              <a:rPr lang="en" sz="1100" dirty="0" smtClean="0">
                <a:solidFill>
                  <a:schemeClr val="dk1"/>
                </a:solidFill>
                <a:latin typeface="Courier New"/>
                <a:ea typeface="Courier New"/>
                <a:cs typeface="Courier New"/>
                <a:sym typeface="Courier New"/>
              </a:rPr>
              <a:t>"The </a:t>
            </a:r>
            <a:r>
              <a:rPr lang="en" sz="1100" dirty="0">
                <a:solidFill>
                  <a:schemeClr val="dk1"/>
                </a:solidFill>
                <a:latin typeface="Courier New"/>
                <a:ea typeface="Courier New"/>
                <a:cs typeface="Courier New"/>
                <a:sym typeface="Courier New"/>
              </a:rPr>
              <a:t>subseq </a:t>
            </a:r>
            <a:r>
              <a:rPr lang="en" sz="1100" dirty="0" smtClean="0">
                <a:solidFill>
                  <a:schemeClr val="dk1"/>
                </a:solidFill>
                <a:latin typeface="Courier New"/>
                <a:ea typeface="Courier New"/>
                <a:cs typeface="Courier New"/>
                <a:sym typeface="Courier New"/>
              </a:rPr>
              <a:t>occurs", </a:t>
            </a:r>
            <a:r>
              <a:rPr lang="en" sz="1100" dirty="0">
                <a:solidFill>
                  <a:schemeClr val="dk1"/>
                </a:solidFill>
                <a:latin typeface="Courier New"/>
                <a:ea typeface="Courier New"/>
                <a:cs typeface="Courier New"/>
                <a:sym typeface="Courier New"/>
              </a:rPr>
              <a:t>result, </a:t>
            </a:r>
            <a:r>
              <a:rPr lang="en" sz="1100" dirty="0" smtClean="0">
                <a:solidFill>
                  <a:schemeClr val="dk1"/>
                </a:solidFill>
                <a:latin typeface="Courier New"/>
                <a:ea typeface="Courier New"/>
                <a:cs typeface="Courier New"/>
                <a:sym typeface="Courier New"/>
              </a:rPr>
              <a:t>"times"</a:t>
            </a:r>
            <a:endParaRPr lang="en" sz="1100" dirty="0">
              <a:solidFill>
                <a:schemeClr val="dk1"/>
              </a:solidFill>
              <a:latin typeface="Courier New"/>
              <a:ea typeface="Courier New"/>
              <a:cs typeface="Courier New"/>
              <a:sym typeface="Courier New"/>
            </a:endParaRPr>
          </a:p>
        </p:txBody>
      </p:sp>
      <p:sp>
        <p:nvSpPr>
          <p:cNvPr id="78" name="Shape 78"/>
          <p:cNvSpPr txBox="1"/>
          <p:nvPr/>
        </p:nvSpPr>
        <p:spPr>
          <a:xfrm>
            <a:off x="4595249" y="4806350"/>
            <a:ext cx="4330500" cy="1932899"/>
          </a:xfrm>
          <a:prstGeom prst="rect">
            <a:avLst/>
          </a:prstGeom>
          <a:noFill/>
        </p:spPr>
        <p:txBody>
          <a:bodyPr lIns="91425" tIns="91425" rIns="91425" bIns="91425" anchor="t" anchorCtr="0">
            <a:noAutofit/>
          </a:bodyPr>
          <a:lstStyle/>
          <a:p>
            <a:pPr lvl="0" rtl="0">
              <a:spcBef>
                <a:spcPts val="600"/>
              </a:spcBef>
              <a:buNone/>
            </a:pPr>
            <a:r>
              <a:rPr lang="en" dirty="0">
                <a:solidFill>
                  <a:schemeClr val="dk1"/>
                </a:solidFill>
              </a:rPr>
              <a:t>Result:</a:t>
            </a:r>
          </a:p>
          <a:p>
            <a:pPr lvl="0" rtl="0">
              <a:spcBef>
                <a:spcPts val="600"/>
              </a:spcBef>
              <a:buNone/>
            </a:pPr>
            <a:r>
              <a:rPr lang="en" sz="1200" dirty="0">
                <a:solidFill>
                  <a:schemeClr val="dk1"/>
                </a:solidFill>
                <a:latin typeface="Courier New"/>
                <a:ea typeface="Courier New"/>
                <a:cs typeface="Courier New"/>
                <a:sym typeface="Courier New"/>
              </a:rPr>
              <a:t>&gt; python test.py</a:t>
            </a:r>
          </a:p>
          <a:p>
            <a:pPr lvl="0" rtl="0">
              <a:spcBef>
                <a:spcPts val="600"/>
              </a:spcBef>
              <a:buClr>
                <a:srgbClr val="000000"/>
              </a:buClr>
              <a:buSzPct val="91666"/>
              <a:buFont typeface="Arial"/>
              <a:buNone/>
            </a:pPr>
            <a:r>
              <a:rPr lang="en" sz="1200" dirty="0">
                <a:solidFill>
                  <a:schemeClr val="dk1"/>
                </a:solidFill>
                <a:latin typeface="Courier New"/>
                <a:ea typeface="Courier New"/>
                <a:cs typeface="Courier New"/>
                <a:sym typeface="Courier New"/>
              </a:rPr>
              <a:t>Full sequence: CGCACGCACGCGC</a:t>
            </a:r>
          </a:p>
          <a:p>
            <a:pPr lvl="0" rtl="0">
              <a:spcBef>
                <a:spcPts val="600"/>
              </a:spcBef>
              <a:buClr>
                <a:srgbClr val="000000"/>
              </a:buClr>
              <a:buSzPct val="91666"/>
              <a:buFont typeface="Arial"/>
              <a:buNone/>
            </a:pPr>
            <a:r>
              <a:rPr lang="en" sz="1200" dirty="0">
                <a:solidFill>
                  <a:schemeClr val="dk1"/>
                </a:solidFill>
                <a:latin typeface="Courier New"/>
                <a:ea typeface="Courier New"/>
                <a:cs typeface="Courier New"/>
                <a:sym typeface="Courier New"/>
              </a:rPr>
              <a:t>Subseq to search for: CGC</a:t>
            </a:r>
          </a:p>
          <a:p>
            <a:pPr lvl="0" rtl="0">
              <a:spcBef>
                <a:spcPts val="600"/>
              </a:spcBef>
              <a:buClr>
                <a:srgbClr val="000000"/>
              </a:buClr>
              <a:buSzPct val="91666"/>
              <a:buFont typeface="Arial"/>
              <a:buNone/>
            </a:pPr>
            <a:r>
              <a:rPr lang="en" sz="1200" dirty="0">
                <a:solidFill>
                  <a:schemeClr val="dk1"/>
                </a:solidFill>
                <a:latin typeface="Courier New"/>
                <a:ea typeface="Courier New"/>
                <a:cs typeface="Courier New"/>
                <a:sym typeface="Courier New"/>
              </a:rPr>
              <a:t>The subseq occurs 4 times</a:t>
            </a:r>
          </a:p>
        </p:txBody>
      </p:sp>
      <p:cxnSp>
        <p:nvCxnSpPr>
          <p:cNvPr id="3" name="Straight Arrow Connector 2"/>
          <p:cNvCxnSpPr/>
          <p:nvPr/>
        </p:nvCxnSpPr>
        <p:spPr>
          <a:xfrm>
            <a:off x="6172200" y="3200400"/>
            <a:ext cx="1219200" cy="137160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477000" y="4648200"/>
            <a:ext cx="2514600" cy="931024"/>
          </a:xfrm>
          <a:prstGeom prst="rect">
            <a:avLst/>
          </a:prstGeom>
          <a:solidFill>
            <a:schemeClr val="bg1"/>
          </a:solidFill>
          <a:ln>
            <a:solidFill>
              <a:schemeClr val="tx1"/>
            </a:solidFill>
          </a:ln>
        </p:spPr>
        <p:txBody>
          <a:bodyPr wrap="square" rtlCol="0">
            <a:spAutoFit/>
          </a:bodyPr>
          <a:lstStyle/>
          <a:p>
            <a:r>
              <a:rPr lang="en-US" sz="1100" dirty="0" smtClean="0"/>
              <a:t>we save the file of functions as useful_fns.py, but then import it using just the file name (no .</a:t>
            </a:r>
            <a:r>
              <a:rPr lang="en-US" sz="1100" dirty="0" err="1" smtClean="0"/>
              <a:t>py</a:t>
            </a:r>
            <a:r>
              <a:rPr lang="en-US" sz="1100" dirty="0" smtClean="0"/>
              <a:t>). Then we can access the functions in this file by saying </a:t>
            </a:r>
            <a:r>
              <a:rPr lang="en-US" sz="1050" dirty="0" err="1" smtClean="0">
                <a:latin typeface="Courier New" pitchFamily="49" charset="0"/>
                <a:cs typeface="Courier New" pitchFamily="49" charset="0"/>
              </a:rPr>
              <a:t>useful_fns.</a:t>
            </a:r>
            <a:r>
              <a:rPr lang="en-US" sz="1050" i="1" dirty="0" err="1" smtClean="0">
                <a:latin typeface="Courier New" pitchFamily="49" charset="0"/>
                <a:cs typeface="Courier New" pitchFamily="49" charset="0"/>
              </a:rPr>
              <a:t>functionName</a:t>
            </a:r>
            <a:r>
              <a:rPr lang="en-US" sz="1050" i="1" dirty="0" smtClean="0">
                <a:latin typeface="Courier New" pitchFamily="49" charset="0"/>
                <a:cs typeface="Courier New" pitchFamily="49" charset="0"/>
              </a:rPr>
              <a:t>()</a:t>
            </a:r>
            <a:endParaRPr lang="en-US" sz="1100" i="1" dirty="0">
              <a:latin typeface="Courier New" pitchFamily="49" charset="0"/>
              <a:cs typeface="Courier New" pitchFamily="49" charset="0"/>
            </a:endParaRPr>
          </a:p>
        </p:txBody>
      </p:sp>
    </p:spTree>
    <p:extLst>
      <p:ext uri="{BB962C8B-B14F-4D97-AF65-F5344CB8AC3E}">
        <p14:creationId xmlns:p14="http://schemas.microsoft.com/office/powerpoint/2010/main" val="677126176"/>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on "scope"</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pPr>
              <a:spcAft>
                <a:spcPts val="600"/>
              </a:spcAft>
            </a:pPr>
            <a:r>
              <a:rPr lang="en-US" sz="2000" dirty="0" smtClean="0"/>
              <a:t>Variables you </a:t>
            </a:r>
            <a:r>
              <a:rPr lang="en-US" sz="2000" i="1" dirty="0" smtClean="0"/>
              <a:t>create</a:t>
            </a:r>
            <a:r>
              <a:rPr lang="en-US" sz="2000" dirty="0" smtClean="0"/>
              <a:t> within a function are considered to be in a different "scope" than the rest of your code</a:t>
            </a:r>
          </a:p>
          <a:p>
            <a:pPr>
              <a:spcAft>
                <a:spcPts val="600"/>
              </a:spcAft>
            </a:pPr>
            <a:r>
              <a:rPr lang="en-US" sz="2000" dirty="0" smtClean="0"/>
              <a:t>This means that those variables are inaccessible outside of the function definition block</a:t>
            </a:r>
          </a:p>
          <a:p>
            <a:pPr>
              <a:spcAft>
                <a:spcPts val="600"/>
              </a:spcAft>
            </a:pPr>
            <a:r>
              <a:rPr lang="en-US" sz="2000" dirty="0" smtClean="0"/>
              <a:t>Reusing a variable name within a function definition block will not overwrite any variable defined outside the block.</a:t>
            </a:r>
          </a:p>
          <a:p>
            <a:pPr>
              <a:spcAft>
                <a:spcPts val="600"/>
              </a:spcAft>
            </a:pPr>
            <a:r>
              <a:rPr lang="en-US" sz="2000" dirty="0" smtClean="0"/>
              <a:t>Somewhat confusingly, functions </a:t>
            </a:r>
            <a:r>
              <a:rPr lang="en-US" sz="2000" i="1" dirty="0" smtClean="0"/>
              <a:t>can</a:t>
            </a:r>
            <a:r>
              <a:rPr lang="en-US" sz="2000" dirty="0" smtClean="0"/>
              <a:t> sometimes use variables defined within the main body (as long as it has been created before the function is called). However, doing this generally considered bad practice, since it makes the effects of a function harder to predict (especially if you plan to use it in many different scripts).</a:t>
            </a:r>
          </a:p>
          <a:p>
            <a:pPr>
              <a:spcAft>
                <a:spcPts val="600"/>
              </a:spcAft>
            </a:pPr>
            <a:r>
              <a:rPr lang="en-US" sz="2000" dirty="0" smtClean="0"/>
              <a:t>The best practice is to only allow functions to use the external variables that are supplied directly as parameters.</a:t>
            </a:r>
            <a:endParaRPr lang="en-US" sz="2000" dirty="0"/>
          </a:p>
        </p:txBody>
      </p:sp>
    </p:spTree>
    <p:extLst>
      <p:ext uri="{BB962C8B-B14F-4D97-AF65-F5344CB8AC3E}">
        <p14:creationId xmlns:p14="http://schemas.microsoft.com/office/powerpoint/2010/main" val="1859251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scope</a:t>
            </a:r>
            <a:endParaRPr lang="en-US" dirty="0"/>
          </a:p>
        </p:txBody>
      </p:sp>
      <p:sp>
        <p:nvSpPr>
          <p:cNvPr id="4" name="Rectangle 3"/>
          <p:cNvSpPr/>
          <p:nvPr/>
        </p:nvSpPr>
        <p:spPr>
          <a:xfrm>
            <a:off x="914400" y="1752600"/>
            <a:ext cx="7239000" cy="1815882"/>
          </a:xfrm>
          <a:prstGeom prst="rect">
            <a:avLst/>
          </a:prstGeom>
        </p:spPr>
        <p:txBody>
          <a:bodyPr wrap="square">
            <a:spAutoFit/>
          </a:bodyPr>
          <a:lstStyle/>
          <a:p>
            <a:r>
              <a:rPr lang="en-US" sz="1400" dirty="0">
                <a:latin typeface="Courier New" pitchFamily="49" charset="0"/>
                <a:cs typeface="Courier New" pitchFamily="49" charset="0"/>
              </a:rPr>
              <a:t>&gt;&gt;&gt; </a:t>
            </a:r>
            <a:r>
              <a:rPr lang="en-US" sz="1400" dirty="0" err="1">
                <a:latin typeface="Courier New" pitchFamily="49" charset="0"/>
                <a:cs typeface="Courier New" pitchFamily="49" charset="0"/>
              </a:rPr>
              <a:t>def</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someFn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val</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c = </a:t>
            </a:r>
            <a:r>
              <a:rPr lang="en-US" sz="1400" dirty="0" err="1">
                <a:latin typeface="Courier New" pitchFamily="49" charset="0"/>
                <a:cs typeface="Courier New" pitchFamily="49" charset="0"/>
              </a:rPr>
              <a:t>val</a:t>
            </a:r>
            <a:r>
              <a:rPr lang="en-US" sz="1400" dirty="0">
                <a:latin typeface="Courier New" pitchFamily="49" charset="0"/>
                <a:cs typeface="Courier New" pitchFamily="49" charset="0"/>
              </a:rPr>
              <a:t> * 10</a:t>
            </a:r>
          </a:p>
          <a:p>
            <a:r>
              <a:rPr lang="en-US" sz="1400" dirty="0">
                <a:latin typeface="Courier New" pitchFamily="49" charset="0"/>
                <a:cs typeface="Courier New" pitchFamily="49" charset="0"/>
              </a:rPr>
              <a:t>...     z = c * c</a:t>
            </a:r>
          </a:p>
          <a:p>
            <a:r>
              <a:rPr lang="en-US" sz="1400" dirty="0">
                <a:latin typeface="Courier New" pitchFamily="49" charset="0"/>
                <a:cs typeface="Courier New" pitchFamily="49" charset="0"/>
              </a:rPr>
              <a:t>...     return z</a:t>
            </a:r>
          </a:p>
          <a:p>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&gt;&gt;&gt; x = 5</a:t>
            </a:r>
          </a:p>
          <a:p>
            <a:r>
              <a:rPr lang="en-US" sz="1400" dirty="0">
                <a:latin typeface="Courier New" pitchFamily="49" charset="0"/>
                <a:cs typeface="Courier New" pitchFamily="49" charset="0"/>
              </a:rPr>
              <a:t>&gt;&gt;&gt; z = 1</a:t>
            </a:r>
          </a:p>
          <a:p>
            <a:r>
              <a:rPr lang="en-US" sz="1400" dirty="0">
                <a:latin typeface="Courier New" pitchFamily="49" charset="0"/>
                <a:cs typeface="Courier New" pitchFamily="49" charset="0"/>
              </a:rPr>
              <a:t>&gt;&gt;&gt; result = </a:t>
            </a:r>
            <a:r>
              <a:rPr lang="en-US" sz="1400" dirty="0" err="1">
                <a:latin typeface="Courier New" pitchFamily="49" charset="0"/>
                <a:cs typeface="Courier New" pitchFamily="49" charset="0"/>
              </a:rPr>
              <a:t>someFn</a:t>
            </a:r>
            <a:r>
              <a:rPr lang="en-US" sz="1400" dirty="0">
                <a:latin typeface="Courier New" pitchFamily="49" charset="0"/>
                <a:cs typeface="Courier New" pitchFamily="49" charset="0"/>
              </a:rPr>
              <a:t>(x</a:t>
            </a: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1992685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scope</a:t>
            </a:r>
            <a:endParaRPr lang="en-US" dirty="0"/>
          </a:p>
        </p:txBody>
      </p:sp>
      <p:sp>
        <p:nvSpPr>
          <p:cNvPr id="4" name="Rectangle 3"/>
          <p:cNvSpPr/>
          <p:nvPr/>
        </p:nvSpPr>
        <p:spPr>
          <a:xfrm>
            <a:off x="914400" y="1752600"/>
            <a:ext cx="7239000" cy="1815882"/>
          </a:xfrm>
          <a:prstGeom prst="rect">
            <a:avLst/>
          </a:prstGeom>
        </p:spPr>
        <p:txBody>
          <a:bodyPr wrap="square">
            <a:spAutoFit/>
          </a:bodyPr>
          <a:lstStyle/>
          <a:p>
            <a:r>
              <a:rPr lang="en-US" sz="1400" dirty="0">
                <a:latin typeface="Courier New" pitchFamily="49" charset="0"/>
                <a:cs typeface="Courier New" pitchFamily="49" charset="0"/>
              </a:rPr>
              <a:t>&gt;&gt;&gt; </a:t>
            </a:r>
            <a:r>
              <a:rPr lang="en-US" sz="1400" dirty="0" err="1">
                <a:latin typeface="Courier New" pitchFamily="49" charset="0"/>
                <a:cs typeface="Courier New" pitchFamily="49" charset="0"/>
              </a:rPr>
              <a:t>def</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someFn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val</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c = </a:t>
            </a:r>
            <a:r>
              <a:rPr lang="en-US" sz="1400" dirty="0" err="1">
                <a:latin typeface="Courier New" pitchFamily="49" charset="0"/>
                <a:cs typeface="Courier New" pitchFamily="49" charset="0"/>
              </a:rPr>
              <a:t>val</a:t>
            </a:r>
            <a:r>
              <a:rPr lang="en-US" sz="1400" dirty="0">
                <a:latin typeface="Courier New" pitchFamily="49" charset="0"/>
                <a:cs typeface="Courier New" pitchFamily="49" charset="0"/>
              </a:rPr>
              <a:t> * 10</a:t>
            </a:r>
          </a:p>
          <a:p>
            <a:r>
              <a:rPr lang="en-US" sz="1400" dirty="0">
                <a:latin typeface="Courier New" pitchFamily="49" charset="0"/>
                <a:cs typeface="Courier New" pitchFamily="49" charset="0"/>
              </a:rPr>
              <a:t>...     z = c * c</a:t>
            </a:r>
          </a:p>
          <a:p>
            <a:r>
              <a:rPr lang="en-US" sz="1400" dirty="0">
                <a:latin typeface="Courier New" pitchFamily="49" charset="0"/>
                <a:cs typeface="Courier New" pitchFamily="49" charset="0"/>
              </a:rPr>
              <a:t>...     return z</a:t>
            </a:r>
          </a:p>
          <a:p>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&gt;&gt;&gt; x = 5</a:t>
            </a:r>
          </a:p>
          <a:p>
            <a:r>
              <a:rPr lang="en-US" sz="1400" dirty="0">
                <a:latin typeface="Courier New" pitchFamily="49" charset="0"/>
                <a:cs typeface="Courier New" pitchFamily="49" charset="0"/>
              </a:rPr>
              <a:t>&gt;&gt;&gt; z = 1</a:t>
            </a:r>
          </a:p>
          <a:p>
            <a:r>
              <a:rPr lang="en-US" sz="1400" dirty="0">
                <a:latin typeface="Courier New" pitchFamily="49" charset="0"/>
                <a:cs typeface="Courier New" pitchFamily="49" charset="0"/>
              </a:rPr>
              <a:t>&gt;&gt;&gt; result = </a:t>
            </a:r>
            <a:r>
              <a:rPr lang="en-US" sz="1400" dirty="0" err="1">
                <a:latin typeface="Courier New" pitchFamily="49" charset="0"/>
                <a:cs typeface="Courier New" pitchFamily="49" charset="0"/>
              </a:rPr>
              <a:t>someFn</a:t>
            </a:r>
            <a:r>
              <a:rPr lang="en-US" sz="1400" dirty="0">
                <a:latin typeface="Courier New" pitchFamily="49" charset="0"/>
                <a:cs typeface="Courier New" pitchFamily="49" charset="0"/>
              </a:rPr>
              <a:t>(x</a:t>
            </a: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grpSp>
        <p:nvGrpSpPr>
          <p:cNvPr id="8" name="Group 7"/>
          <p:cNvGrpSpPr/>
          <p:nvPr/>
        </p:nvGrpSpPr>
        <p:grpSpPr>
          <a:xfrm>
            <a:off x="3657600" y="1752600"/>
            <a:ext cx="1796337" cy="1828800"/>
            <a:chOff x="3657600" y="1752600"/>
            <a:chExt cx="1796337" cy="1828800"/>
          </a:xfrm>
        </p:grpSpPr>
        <p:sp>
          <p:nvSpPr>
            <p:cNvPr id="3" name="Right Brace 2"/>
            <p:cNvSpPr/>
            <p:nvPr/>
          </p:nvSpPr>
          <p:spPr>
            <a:xfrm>
              <a:off x="3657600" y="2819400"/>
              <a:ext cx="152400" cy="762000"/>
            </a:xfrm>
            <a:prstGeom prst="rightBrac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p:cNvSpPr/>
            <p:nvPr/>
          </p:nvSpPr>
          <p:spPr>
            <a:xfrm>
              <a:off x="3657600" y="1752600"/>
              <a:ext cx="152400" cy="907941"/>
            </a:xfrm>
            <a:prstGeom prst="rightBrac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3886200" y="2057400"/>
              <a:ext cx="1567737" cy="369332"/>
            </a:xfrm>
            <a:prstGeom prst="rect">
              <a:avLst/>
            </a:prstGeom>
            <a:noFill/>
          </p:spPr>
          <p:txBody>
            <a:bodyPr wrap="none" rtlCol="0">
              <a:spAutoFit/>
            </a:bodyPr>
            <a:lstStyle/>
            <a:p>
              <a:r>
                <a:rPr lang="en-US" dirty="0" smtClean="0"/>
                <a:t>function scope</a:t>
              </a:r>
              <a:endParaRPr lang="en-US" dirty="0"/>
            </a:p>
          </p:txBody>
        </p:sp>
        <p:sp>
          <p:nvSpPr>
            <p:cNvPr id="7" name="TextBox 6"/>
            <p:cNvSpPr txBox="1"/>
            <p:nvPr/>
          </p:nvSpPr>
          <p:spPr>
            <a:xfrm>
              <a:off x="3886200" y="3015734"/>
              <a:ext cx="1251946" cy="369332"/>
            </a:xfrm>
            <a:prstGeom prst="rect">
              <a:avLst/>
            </a:prstGeom>
            <a:noFill/>
          </p:spPr>
          <p:txBody>
            <a:bodyPr wrap="none" rtlCol="0">
              <a:spAutoFit/>
            </a:bodyPr>
            <a:lstStyle/>
            <a:p>
              <a:r>
                <a:rPr lang="en-US" dirty="0" smtClean="0"/>
                <a:t>main scope</a:t>
              </a:r>
              <a:endParaRPr lang="en-US" dirty="0"/>
            </a:p>
          </p:txBody>
        </p:sp>
      </p:grpSp>
    </p:spTree>
    <p:extLst>
      <p:ext uri="{BB962C8B-B14F-4D97-AF65-F5344CB8AC3E}">
        <p14:creationId xmlns:p14="http://schemas.microsoft.com/office/powerpoint/2010/main" val="943433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scope</a:t>
            </a:r>
            <a:endParaRPr lang="en-US" dirty="0"/>
          </a:p>
        </p:txBody>
      </p:sp>
      <p:sp>
        <p:nvSpPr>
          <p:cNvPr id="4" name="Rectangle 3"/>
          <p:cNvSpPr/>
          <p:nvPr/>
        </p:nvSpPr>
        <p:spPr>
          <a:xfrm>
            <a:off x="914400" y="1752600"/>
            <a:ext cx="7239000" cy="1815882"/>
          </a:xfrm>
          <a:prstGeom prst="rect">
            <a:avLst/>
          </a:prstGeom>
        </p:spPr>
        <p:txBody>
          <a:bodyPr wrap="square">
            <a:spAutoFit/>
          </a:bodyPr>
          <a:lstStyle/>
          <a:p>
            <a:r>
              <a:rPr lang="en-US" sz="1400" dirty="0">
                <a:latin typeface="Courier New" pitchFamily="49" charset="0"/>
                <a:cs typeface="Courier New" pitchFamily="49" charset="0"/>
              </a:rPr>
              <a:t>&gt;&gt;&gt; </a:t>
            </a:r>
            <a:r>
              <a:rPr lang="en-US" sz="1400" dirty="0" err="1">
                <a:latin typeface="Courier New" pitchFamily="49" charset="0"/>
                <a:cs typeface="Courier New" pitchFamily="49" charset="0"/>
              </a:rPr>
              <a:t>def</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someFn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val</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c = </a:t>
            </a:r>
            <a:r>
              <a:rPr lang="en-US" sz="1400" dirty="0" err="1">
                <a:latin typeface="Courier New" pitchFamily="49" charset="0"/>
                <a:cs typeface="Courier New" pitchFamily="49" charset="0"/>
              </a:rPr>
              <a:t>val</a:t>
            </a:r>
            <a:r>
              <a:rPr lang="en-US" sz="1400" dirty="0">
                <a:latin typeface="Courier New" pitchFamily="49" charset="0"/>
                <a:cs typeface="Courier New" pitchFamily="49" charset="0"/>
              </a:rPr>
              <a:t> * 10</a:t>
            </a:r>
          </a:p>
          <a:p>
            <a:r>
              <a:rPr lang="en-US" sz="1400" dirty="0">
                <a:latin typeface="Courier New" pitchFamily="49" charset="0"/>
                <a:cs typeface="Courier New" pitchFamily="49" charset="0"/>
              </a:rPr>
              <a:t>...     z = c * c</a:t>
            </a:r>
          </a:p>
          <a:p>
            <a:r>
              <a:rPr lang="en-US" sz="1400" dirty="0">
                <a:latin typeface="Courier New" pitchFamily="49" charset="0"/>
                <a:cs typeface="Courier New" pitchFamily="49" charset="0"/>
              </a:rPr>
              <a:t>...     return z</a:t>
            </a:r>
          </a:p>
          <a:p>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&gt;&gt;&gt; x = 5</a:t>
            </a:r>
          </a:p>
          <a:p>
            <a:r>
              <a:rPr lang="en-US" sz="1400" dirty="0">
                <a:latin typeface="Courier New" pitchFamily="49" charset="0"/>
                <a:cs typeface="Courier New" pitchFamily="49" charset="0"/>
              </a:rPr>
              <a:t>&gt;&gt;&gt; z = 1</a:t>
            </a:r>
          </a:p>
          <a:p>
            <a:r>
              <a:rPr lang="en-US" sz="1400" dirty="0">
                <a:latin typeface="Courier New" pitchFamily="49" charset="0"/>
                <a:cs typeface="Courier New" pitchFamily="49" charset="0"/>
              </a:rPr>
              <a:t>&gt;&gt;&gt; result = </a:t>
            </a:r>
            <a:r>
              <a:rPr lang="en-US" sz="1400" dirty="0" err="1">
                <a:latin typeface="Courier New" pitchFamily="49" charset="0"/>
                <a:cs typeface="Courier New" pitchFamily="49" charset="0"/>
              </a:rPr>
              <a:t>someFn</a:t>
            </a:r>
            <a:r>
              <a:rPr lang="en-US" sz="1400" dirty="0">
                <a:latin typeface="Courier New" pitchFamily="49" charset="0"/>
                <a:cs typeface="Courier New" pitchFamily="49" charset="0"/>
              </a:rPr>
              <a:t>(x</a:t>
            </a: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
        <p:nvSpPr>
          <p:cNvPr id="5" name="Rectangle 4"/>
          <p:cNvSpPr/>
          <p:nvPr/>
        </p:nvSpPr>
        <p:spPr>
          <a:xfrm>
            <a:off x="914400" y="3810000"/>
            <a:ext cx="4572000" cy="307777"/>
          </a:xfrm>
          <a:prstGeom prst="rect">
            <a:avLst/>
          </a:prstGeom>
        </p:spPr>
        <p:txBody>
          <a:bodyPr>
            <a:spAutoFit/>
          </a:bodyPr>
          <a:lstStyle/>
          <a:p>
            <a:r>
              <a:rPr lang="en-US" sz="1400" dirty="0" smtClean="0">
                <a:latin typeface="Courier New" pitchFamily="49" charset="0"/>
                <a:cs typeface="Courier New" pitchFamily="49" charset="0"/>
              </a:rPr>
              <a:t>&gt;&gt;&gt; print result</a:t>
            </a:r>
          </a:p>
        </p:txBody>
      </p:sp>
      <p:grpSp>
        <p:nvGrpSpPr>
          <p:cNvPr id="6" name="Group 5"/>
          <p:cNvGrpSpPr/>
          <p:nvPr/>
        </p:nvGrpSpPr>
        <p:grpSpPr>
          <a:xfrm>
            <a:off x="3657600" y="1752600"/>
            <a:ext cx="1796337" cy="1828800"/>
            <a:chOff x="3657600" y="1752600"/>
            <a:chExt cx="1796337" cy="1828800"/>
          </a:xfrm>
        </p:grpSpPr>
        <p:sp>
          <p:nvSpPr>
            <p:cNvPr id="7" name="Right Brace 6"/>
            <p:cNvSpPr/>
            <p:nvPr/>
          </p:nvSpPr>
          <p:spPr>
            <a:xfrm>
              <a:off x="3657600" y="2819400"/>
              <a:ext cx="152400" cy="762000"/>
            </a:xfrm>
            <a:prstGeom prst="rightBrac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3657600" y="1752600"/>
              <a:ext cx="152400" cy="907941"/>
            </a:xfrm>
            <a:prstGeom prst="rightBrac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886200" y="2057400"/>
              <a:ext cx="1567737" cy="369332"/>
            </a:xfrm>
            <a:prstGeom prst="rect">
              <a:avLst/>
            </a:prstGeom>
            <a:noFill/>
          </p:spPr>
          <p:txBody>
            <a:bodyPr wrap="none" rtlCol="0">
              <a:spAutoFit/>
            </a:bodyPr>
            <a:lstStyle/>
            <a:p>
              <a:r>
                <a:rPr lang="en-US" dirty="0" smtClean="0"/>
                <a:t>function scope</a:t>
              </a:r>
              <a:endParaRPr lang="en-US" dirty="0"/>
            </a:p>
          </p:txBody>
        </p:sp>
        <p:sp>
          <p:nvSpPr>
            <p:cNvPr id="10" name="TextBox 9"/>
            <p:cNvSpPr txBox="1"/>
            <p:nvPr/>
          </p:nvSpPr>
          <p:spPr>
            <a:xfrm>
              <a:off x="3886200" y="3015734"/>
              <a:ext cx="1251946" cy="369332"/>
            </a:xfrm>
            <a:prstGeom prst="rect">
              <a:avLst/>
            </a:prstGeom>
            <a:noFill/>
          </p:spPr>
          <p:txBody>
            <a:bodyPr wrap="none" rtlCol="0">
              <a:spAutoFit/>
            </a:bodyPr>
            <a:lstStyle/>
            <a:p>
              <a:r>
                <a:rPr lang="en-US" dirty="0" smtClean="0"/>
                <a:t>main scope</a:t>
              </a:r>
              <a:endParaRPr lang="en-US" dirty="0"/>
            </a:p>
          </p:txBody>
        </p:sp>
      </p:grpSp>
    </p:spTree>
    <p:extLst>
      <p:ext uri="{BB962C8B-B14F-4D97-AF65-F5344CB8AC3E}">
        <p14:creationId xmlns:p14="http://schemas.microsoft.com/office/powerpoint/2010/main" val="1964335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scope</a:t>
            </a:r>
            <a:endParaRPr lang="en-US" dirty="0"/>
          </a:p>
        </p:txBody>
      </p:sp>
      <p:sp>
        <p:nvSpPr>
          <p:cNvPr id="4" name="Rectangle 3"/>
          <p:cNvSpPr/>
          <p:nvPr/>
        </p:nvSpPr>
        <p:spPr>
          <a:xfrm>
            <a:off x="914400" y="1752600"/>
            <a:ext cx="7239000" cy="1815882"/>
          </a:xfrm>
          <a:prstGeom prst="rect">
            <a:avLst/>
          </a:prstGeom>
        </p:spPr>
        <p:txBody>
          <a:bodyPr wrap="square">
            <a:spAutoFit/>
          </a:bodyPr>
          <a:lstStyle/>
          <a:p>
            <a:r>
              <a:rPr lang="en-US" sz="1400" dirty="0">
                <a:latin typeface="Courier New" pitchFamily="49" charset="0"/>
                <a:cs typeface="Courier New" pitchFamily="49" charset="0"/>
              </a:rPr>
              <a:t>&gt;&gt;&gt; </a:t>
            </a:r>
            <a:r>
              <a:rPr lang="en-US" sz="1400" dirty="0" err="1">
                <a:latin typeface="Courier New" pitchFamily="49" charset="0"/>
                <a:cs typeface="Courier New" pitchFamily="49" charset="0"/>
              </a:rPr>
              <a:t>def</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someFn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val</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c = </a:t>
            </a:r>
            <a:r>
              <a:rPr lang="en-US" sz="1400" dirty="0" err="1">
                <a:latin typeface="Courier New" pitchFamily="49" charset="0"/>
                <a:cs typeface="Courier New" pitchFamily="49" charset="0"/>
              </a:rPr>
              <a:t>val</a:t>
            </a:r>
            <a:r>
              <a:rPr lang="en-US" sz="1400" dirty="0">
                <a:latin typeface="Courier New" pitchFamily="49" charset="0"/>
                <a:cs typeface="Courier New" pitchFamily="49" charset="0"/>
              </a:rPr>
              <a:t> * 10</a:t>
            </a:r>
          </a:p>
          <a:p>
            <a:r>
              <a:rPr lang="en-US" sz="1400" dirty="0">
                <a:latin typeface="Courier New" pitchFamily="49" charset="0"/>
                <a:cs typeface="Courier New" pitchFamily="49" charset="0"/>
              </a:rPr>
              <a:t>...     z = c * c</a:t>
            </a:r>
          </a:p>
          <a:p>
            <a:r>
              <a:rPr lang="en-US" sz="1400" dirty="0">
                <a:latin typeface="Courier New" pitchFamily="49" charset="0"/>
                <a:cs typeface="Courier New" pitchFamily="49" charset="0"/>
              </a:rPr>
              <a:t>...     return z</a:t>
            </a:r>
          </a:p>
          <a:p>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&gt;&gt;&gt; x = 5</a:t>
            </a:r>
          </a:p>
          <a:p>
            <a:r>
              <a:rPr lang="en-US" sz="1400" dirty="0">
                <a:latin typeface="Courier New" pitchFamily="49" charset="0"/>
                <a:cs typeface="Courier New" pitchFamily="49" charset="0"/>
              </a:rPr>
              <a:t>&gt;&gt;&gt; z = 1</a:t>
            </a:r>
          </a:p>
          <a:p>
            <a:r>
              <a:rPr lang="en-US" sz="1400" dirty="0">
                <a:latin typeface="Courier New" pitchFamily="49" charset="0"/>
                <a:cs typeface="Courier New" pitchFamily="49" charset="0"/>
              </a:rPr>
              <a:t>&gt;&gt;&gt; result = </a:t>
            </a:r>
            <a:r>
              <a:rPr lang="en-US" sz="1400" dirty="0" err="1">
                <a:latin typeface="Courier New" pitchFamily="49" charset="0"/>
                <a:cs typeface="Courier New" pitchFamily="49" charset="0"/>
              </a:rPr>
              <a:t>someFn</a:t>
            </a:r>
            <a:r>
              <a:rPr lang="en-US" sz="1400" dirty="0">
                <a:latin typeface="Courier New" pitchFamily="49" charset="0"/>
                <a:cs typeface="Courier New" pitchFamily="49" charset="0"/>
              </a:rPr>
              <a:t>(x</a:t>
            </a: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
        <p:nvSpPr>
          <p:cNvPr id="5" name="Rectangle 4"/>
          <p:cNvSpPr/>
          <p:nvPr/>
        </p:nvSpPr>
        <p:spPr>
          <a:xfrm>
            <a:off x="914400" y="3810000"/>
            <a:ext cx="4572000" cy="523220"/>
          </a:xfrm>
          <a:prstGeom prst="rect">
            <a:avLst/>
          </a:prstGeom>
        </p:spPr>
        <p:txBody>
          <a:bodyPr>
            <a:spAutoFit/>
          </a:bodyPr>
          <a:lstStyle/>
          <a:p>
            <a:r>
              <a:rPr lang="en-US" sz="1400" dirty="0" smtClean="0">
                <a:latin typeface="Courier New" pitchFamily="49" charset="0"/>
                <a:cs typeface="Courier New" pitchFamily="49" charset="0"/>
              </a:rPr>
              <a:t>&gt;&gt;&gt; print result</a:t>
            </a:r>
          </a:p>
          <a:p>
            <a:r>
              <a:rPr lang="en-US" sz="1400" dirty="0" smtClean="0">
                <a:latin typeface="Courier New" pitchFamily="49" charset="0"/>
                <a:cs typeface="Courier New" pitchFamily="49" charset="0"/>
              </a:rPr>
              <a:t>2500</a:t>
            </a:r>
          </a:p>
        </p:txBody>
      </p:sp>
      <p:grpSp>
        <p:nvGrpSpPr>
          <p:cNvPr id="6" name="Group 5"/>
          <p:cNvGrpSpPr/>
          <p:nvPr/>
        </p:nvGrpSpPr>
        <p:grpSpPr>
          <a:xfrm>
            <a:off x="3657600" y="1752600"/>
            <a:ext cx="1796337" cy="1828800"/>
            <a:chOff x="3657600" y="1752600"/>
            <a:chExt cx="1796337" cy="1828800"/>
          </a:xfrm>
        </p:grpSpPr>
        <p:sp>
          <p:nvSpPr>
            <p:cNvPr id="7" name="Right Brace 6"/>
            <p:cNvSpPr/>
            <p:nvPr/>
          </p:nvSpPr>
          <p:spPr>
            <a:xfrm>
              <a:off x="3657600" y="2819400"/>
              <a:ext cx="152400" cy="762000"/>
            </a:xfrm>
            <a:prstGeom prst="rightBrac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3657600" y="1752600"/>
              <a:ext cx="152400" cy="907941"/>
            </a:xfrm>
            <a:prstGeom prst="rightBrac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886200" y="2057400"/>
              <a:ext cx="1567737" cy="369332"/>
            </a:xfrm>
            <a:prstGeom prst="rect">
              <a:avLst/>
            </a:prstGeom>
            <a:noFill/>
          </p:spPr>
          <p:txBody>
            <a:bodyPr wrap="none" rtlCol="0">
              <a:spAutoFit/>
            </a:bodyPr>
            <a:lstStyle/>
            <a:p>
              <a:r>
                <a:rPr lang="en-US" dirty="0" smtClean="0"/>
                <a:t>function scope</a:t>
              </a:r>
              <a:endParaRPr lang="en-US" dirty="0"/>
            </a:p>
          </p:txBody>
        </p:sp>
        <p:sp>
          <p:nvSpPr>
            <p:cNvPr id="10" name="TextBox 9"/>
            <p:cNvSpPr txBox="1"/>
            <p:nvPr/>
          </p:nvSpPr>
          <p:spPr>
            <a:xfrm>
              <a:off x="3886200" y="3015734"/>
              <a:ext cx="1251946" cy="369332"/>
            </a:xfrm>
            <a:prstGeom prst="rect">
              <a:avLst/>
            </a:prstGeom>
            <a:noFill/>
          </p:spPr>
          <p:txBody>
            <a:bodyPr wrap="none" rtlCol="0">
              <a:spAutoFit/>
            </a:bodyPr>
            <a:lstStyle/>
            <a:p>
              <a:r>
                <a:rPr lang="en-US" dirty="0" smtClean="0"/>
                <a:t>main scope</a:t>
              </a:r>
              <a:endParaRPr lang="en-US" dirty="0"/>
            </a:p>
          </p:txBody>
        </p:sp>
      </p:grpSp>
    </p:spTree>
    <p:extLst>
      <p:ext uri="{BB962C8B-B14F-4D97-AF65-F5344CB8AC3E}">
        <p14:creationId xmlns:p14="http://schemas.microsoft.com/office/powerpoint/2010/main" val="45267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scope</a:t>
            </a:r>
            <a:endParaRPr lang="en-US" dirty="0"/>
          </a:p>
        </p:txBody>
      </p:sp>
      <p:sp>
        <p:nvSpPr>
          <p:cNvPr id="4" name="Rectangle 3"/>
          <p:cNvSpPr/>
          <p:nvPr/>
        </p:nvSpPr>
        <p:spPr>
          <a:xfrm>
            <a:off x="914400" y="1752600"/>
            <a:ext cx="7239000" cy="1815882"/>
          </a:xfrm>
          <a:prstGeom prst="rect">
            <a:avLst/>
          </a:prstGeom>
        </p:spPr>
        <p:txBody>
          <a:bodyPr wrap="square">
            <a:spAutoFit/>
          </a:bodyPr>
          <a:lstStyle/>
          <a:p>
            <a:r>
              <a:rPr lang="en-US" sz="1400" dirty="0">
                <a:latin typeface="Courier New" pitchFamily="49" charset="0"/>
                <a:cs typeface="Courier New" pitchFamily="49" charset="0"/>
              </a:rPr>
              <a:t>&gt;&gt;&gt; </a:t>
            </a:r>
            <a:r>
              <a:rPr lang="en-US" sz="1400" dirty="0" err="1">
                <a:latin typeface="Courier New" pitchFamily="49" charset="0"/>
                <a:cs typeface="Courier New" pitchFamily="49" charset="0"/>
              </a:rPr>
              <a:t>def</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someFn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val</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c = </a:t>
            </a:r>
            <a:r>
              <a:rPr lang="en-US" sz="1400" dirty="0" err="1">
                <a:latin typeface="Courier New" pitchFamily="49" charset="0"/>
                <a:cs typeface="Courier New" pitchFamily="49" charset="0"/>
              </a:rPr>
              <a:t>val</a:t>
            </a:r>
            <a:r>
              <a:rPr lang="en-US" sz="1400" dirty="0">
                <a:latin typeface="Courier New" pitchFamily="49" charset="0"/>
                <a:cs typeface="Courier New" pitchFamily="49" charset="0"/>
              </a:rPr>
              <a:t> * 10</a:t>
            </a:r>
          </a:p>
          <a:p>
            <a:r>
              <a:rPr lang="en-US" sz="1400" dirty="0">
                <a:latin typeface="Courier New" pitchFamily="49" charset="0"/>
                <a:cs typeface="Courier New" pitchFamily="49" charset="0"/>
              </a:rPr>
              <a:t>...     z = c * c</a:t>
            </a:r>
          </a:p>
          <a:p>
            <a:r>
              <a:rPr lang="en-US" sz="1400" dirty="0">
                <a:latin typeface="Courier New" pitchFamily="49" charset="0"/>
                <a:cs typeface="Courier New" pitchFamily="49" charset="0"/>
              </a:rPr>
              <a:t>...     return z</a:t>
            </a:r>
          </a:p>
          <a:p>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&gt;&gt;&gt; x = 5</a:t>
            </a:r>
          </a:p>
          <a:p>
            <a:r>
              <a:rPr lang="en-US" sz="1400" dirty="0">
                <a:latin typeface="Courier New" pitchFamily="49" charset="0"/>
                <a:cs typeface="Courier New" pitchFamily="49" charset="0"/>
              </a:rPr>
              <a:t>&gt;&gt;&gt; z = 1</a:t>
            </a:r>
          </a:p>
          <a:p>
            <a:r>
              <a:rPr lang="en-US" sz="1400" dirty="0">
                <a:latin typeface="Courier New" pitchFamily="49" charset="0"/>
                <a:cs typeface="Courier New" pitchFamily="49" charset="0"/>
              </a:rPr>
              <a:t>&gt;&gt;&gt; result = </a:t>
            </a:r>
            <a:r>
              <a:rPr lang="en-US" sz="1400" dirty="0" err="1">
                <a:latin typeface="Courier New" pitchFamily="49" charset="0"/>
                <a:cs typeface="Courier New" pitchFamily="49" charset="0"/>
              </a:rPr>
              <a:t>someFn</a:t>
            </a:r>
            <a:r>
              <a:rPr lang="en-US" sz="1400" dirty="0">
                <a:latin typeface="Courier New" pitchFamily="49" charset="0"/>
                <a:cs typeface="Courier New" pitchFamily="49" charset="0"/>
              </a:rPr>
              <a:t>(x</a:t>
            </a: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
        <p:nvSpPr>
          <p:cNvPr id="5" name="Rectangle 4"/>
          <p:cNvSpPr/>
          <p:nvPr/>
        </p:nvSpPr>
        <p:spPr>
          <a:xfrm>
            <a:off x="914400" y="3810000"/>
            <a:ext cx="4572000" cy="738664"/>
          </a:xfrm>
          <a:prstGeom prst="rect">
            <a:avLst/>
          </a:prstGeom>
        </p:spPr>
        <p:txBody>
          <a:bodyPr>
            <a:spAutoFit/>
          </a:bodyPr>
          <a:lstStyle/>
          <a:p>
            <a:r>
              <a:rPr lang="en-US" sz="1400" dirty="0" smtClean="0">
                <a:latin typeface="Courier New" pitchFamily="49" charset="0"/>
                <a:cs typeface="Courier New" pitchFamily="49" charset="0"/>
              </a:rPr>
              <a:t>&gt;&gt;&gt; print result</a:t>
            </a:r>
          </a:p>
          <a:p>
            <a:r>
              <a:rPr lang="en-US" sz="1400" dirty="0" smtClean="0">
                <a:latin typeface="Courier New" pitchFamily="49" charset="0"/>
                <a:cs typeface="Courier New" pitchFamily="49" charset="0"/>
              </a:rPr>
              <a:t>2500</a:t>
            </a:r>
          </a:p>
          <a:p>
            <a:r>
              <a:rPr lang="en-US" sz="1400" dirty="0" smtClean="0">
                <a:latin typeface="Courier New" pitchFamily="49" charset="0"/>
                <a:cs typeface="Courier New" pitchFamily="49" charset="0"/>
              </a:rPr>
              <a:t>&gt;&gt;&gt; print z</a:t>
            </a:r>
          </a:p>
        </p:txBody>
      </p:sp>
      <p:grpSp>
        <p:nvGrpSpPr>
          <p:cNvPr id="6" name="Group 5"/>
          <p:cNvGrpSpPr/>
          <p:nvPr/>
        </p:nvGrpSpPr>
        <p:grpSpPr>
          <a:xfrm>
            <a:off x="3657600" y="1752600"/>
            <a:ext cx="1796337" cy="1828800"/>
            <a:chOff x="3657600" y="1752600"/>
            <a:chExt cx="1796337" cy="1828800"/>
          </a:xfrm>
        </p:grpSpPr>
        <p:sp>
          <p:nvSpPr>
            <p:cNvPr id="7" name="Right Brace 6"/>
            <p:cNvSpPr/>
            <p:nvPr/>
          </p:nvSpPr>
          <p:spPr>
            <a:xfrm>
              <a:off x="3657600" y="2819400"/>
              <a:ext cx="152400" cy="762000"/>
            </a:xfrm>
            <a:prstGeom prst="rightBrac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3657600" y="1752600"/>
              <a:ext cx="152400" cy="907941"/>
            </a:xfrm>
            <a:prstGeom prst="rightBrac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886200" y="2057400"/>
              <a:ext cx="1567737" cy="369332"/>
            </a:xfrm>
            <a:prstGeom prst="rect">
              <a:avLst/>
            </a:prstGeom>
            <a:noFill/>
          </p:spPr>
          <p:txBody>
            <a:bodyPr wrap="none" rtlCol="0">
              <a:spAutoFit/>
            </a:bodyPr>
            <a:lstStyle/>
            <a:p>
              <a:r>
                <a:rPr lang="en-US" dirty="0" smtClean="0"/>
                <a:t>function scope</a:t>
              </a:r>
              <a:endParaRPr lang="en-US" dirty="0"/>
            </a:p>
          </p:txBody>
        </p:sp>
        <p:sp>
          <p:nvSpPr>
            <p:cNvPr id="10" name="TextBox 9"/>
            <p:cNvSpPr txBox="1"/>
            <p:nvPr/>
          </p:nvSpPr>
          <p:spPr>
            <a:xfrm>
              <a:off x="3886200" y="3015734"/>
              <a:ext cx="1251946" cy="369332"/>
            </a:xfrm>
            <a:prstGeom prst="rect">
              <a:avLst/>
            </a:prstGeom>
            <a:noFill/>
          </p:spPr>
          <p:txBody>
            <a:bodyPr wrap="none" rtlCol="0">
              <a:spAutoFit/>
            </a:bodyPr>
            <a:lstStyle/>
            <a:p>
              <a:r>
                <a:rPr lang="en-US" dirty="0" smtClean="0"/>
                <a:t>main scope</a:t>
              </a:r>
              <a:endParaRPr lang="en-US" dirty="0"/>
            </a:p>
          </p:txBody>
        </p:sp>
      </p:grpSp>
    </p:spTree>
    <p:extLst>
      <p:ext uri="{BB962C8B-B14F-4D97-AF65-F5344CB8AC3E}">
        <p14:creationId xmlns:p14="http://schemas.microsoft.com/office/powerpoint/2010/main" val="1459968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scope</a:t>
            </a:r>
            <a:endParaRPr lang="en-US" dirty="0"/>
          </a:p>
        </p:txBody>
      </p:sp>
      <p:sp>
        <p:nvSpPr>
          <p:cNvPr id="4" name="Rectangle 3"/>
          <p:cNvSpPr/>
          <p:nvPr/>
        </p:nvSpPr>
        <p:spPr>
          <a:xfrm>
            <a:off x="914400" y="1752600"/>
            <a:ext cx="7239000" cy="1815882"/>
          </a:xfrm>
          <a:prstGeom prst="rect">
            <a:avLst/>
          </a:prstGeom>
        </p:spPr>
        <p:txBody>
          <a:bodyPr wrap="square">
            <a:spAutoFit/>
          </a:bodyPr>
          <a:lstStyle/>
          <a:p>
            <a:r>
              <a:rPr lang="en-US" sz="1400" dirty="0">
                <a:latin typeface="Courier New" pitchFamily="49" charset="0"/>
                <a:cs typeface="Courier New" pitchFamily="49" charset="0"/>
              </a:rPr>
              <a:t>&gt;&gt;&gt; </a:t>
            </a:r>
            <a:r>
              <a:rPr lang="en-US" sz="1400" dirty="0" err="1">
                <a:latin typeface="Courier New" pitchFamily="49" charset="0"/>
                <a:cs typeface="Courier New" pitchFamily="49" charset="0"/>
              </a:rPr>
              <a:t>def</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someFn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val</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c = </a:t>
            </a:r>
            <a:r>
              <a:rPr lang="en-US" sz="1400" dirty="0" err="1">
                <a:latin typeface="Courier New" pitchFamily="49" charset="0"/>
                <a:cs typeface="Courier New" pitchFamily="49" charset="0"/>
              </a:rPr>
              <a:t>val</a:t>
            </a:r>
            <a:r>
              <a:rPr lang="en-US" sz="1400" dirty="0">
                <a:latin typeface="Courier New" pitchFamily="49" charset="0"/>
                <a:cs typeface="Courier New" pitchFamily="49" charset="0"/>
              </a:rPr>
              <a:t> * 10</a:t>
            </a:r>
          </a:p>
          <a:p>
            <a:r>
              <a:rPr lang="en-US" sz="1400" dirty="0">
                <a:latin typeface="Courier New" pitchFamily="49" charset="0"/>
                <a:cs typeface="Courier New" pitchFamily="49" charset="0"/>
              </a:rPr>
              <a:t>...     z = c * c</a:t>
            </a:r>
          </a:p>
          <a:p>
            <a:r>
              <a:rPr lang="en-US" sz="1400" dirty="0">
                <a:latin typeface="Courier New" pitchFamily="49" charset="0"/>
                <a:cs typeface="Courier New" pitchFamily="49" charset="0"/>
              </a:rPr>
              <a:t>...     return z</a:t>
            </a:r>
          </a:p>
          <a:p>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&gt;&gt;&gt; x = 5</a:t>
            </a:r>
          </a:p>
          <a:p>
            <a:r>
              <a:rPr lang="en-US" sz="1400" dirty="0">
                <a:latin typeface="Courier New" pitchFamily="49" charset="0"/>
                <a:cs typeface="Courier New" pitchFamily="49" charset="0"/>
              </a:rPr>
              <a:t>&gt;&gt;&gt; z = 1</a:t>
            </a:r>
          </a:p>
          <a:p>
            <a:r>
              <a:rPr lang="en-US" sz="1400" dirty="0">
                <a:latin typeface="Courier New" pitchFamily="49" charset="0"/>
                <a:cs typeface="Courier New" pitchFamily="49" charset="0"/>
              </a:rPr>
              <a:t>&gt;&gt;&gt; result = </a:t>
            </a:r>
            <a:r>
              <a:rPr lang="en-US" sz="1400" dirty="0" err="1">
                <a:latin typeface="Courier New" pitchFamily="49" charset="0"/>
                <a:cs typeface="Courier New" pitchFamily="49" charset="0"/>
              </a:rPr>
              <a:t>someFn</a:t>
            </a:r>
            <a:r>
              <a:rPr lang="en-US" sz="1400" dirty="0">
                <a:latin typeface="Courier New" pitchFamily="49" charset="0"/>
                <a:cs typeface="Courier New" pitchFamily="49" charset="0"/>
              </a:rPr>
              <a:t>(x</a:t>
            </a: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
        <p:nvSpPr>
          <p:cNvPr id="5" name="Rectangle 4"/>
          <p:cNvSpPr/>
          <p:nvPr/>
        </p:nvSpPr>
        <p:spPr>
          <a:xfrm>
            <a:off x="914400" y="3810000"/>
            <a:ext cx="4572000" cy="954107"/>
          </a:xfrm>
          <a:prstGeom prst="rect">
            <a:avLst/>
          </a:prstGeom>
        </p:spPr>
        <p:txBody>
          <a:bodyPr>
            <a:spAutoFit/>
          </a:bodyPr>
          <a:lstStyle/>
          <a:p>
            <a:r>
              <a:rPr lang="en-US" sz="1400" dirty="0" smtClean="0">
                <a:latin typeface="Courier New" pitchFamily="49" charset="0"/>
                <a:cs typeface="Courier New" pitchFamily="49" charset="0"/>
              </a:rPr>
              <a:t>&gt;&gt;&gt; print result</a:t>
            </a:r>
          </a:p>
          <a:p>
            <a:r>
              <a:rPr lang="en-US" sz="1400" dirty="0" smtClean="0">
                <a:latin typeface="Courier New" pitchFamily="49" charset="0"/>
                <a:cs typeface="Courier New" pitchFamily="49" charset="0"/>
              </a:rPr>
              <a:t>2500</a:t>
            </a:r>
          </a:p>
          <a:p>
            <a:r>
              <a:rPr lang="en-US" sz="1400" dirty="0" smtClean="0">
                <a:latin typeface="Courier New" pitchFamily="49" charset="0"/>
                <a:cs typeface="Courier New" pitchFamily="49" charset="0"/>
              </a:rPr>
              <a:t>&gt;&gt;&gt; print z</a:t>
            </a:r>
          </a:p>
          <a:p>
            <a:r>
              <a:rPr lang="en-US" sz="1400" dirty="0" smtClean="0">
                <a:latin typeface="Courier New" pitchFamily="49" charset="0"/>
                <a:cs typeface="Courier New" pitchFamily="49" charset="0"/>
              </a:rPr>
              <a:t>1</a:t>
            </a:r>
          </a:p>
        </p:txBody>
      </p:sp>
      <p:cxnSp>
        <p:nvCxnSpPr>
          <p:cNvPr id="6" name="Straight Arrow Connector 5"/>
          <p:cNvCxnSpPr/>
          <p:nvPr/>
        </p:nvCxnSpPr>
        <p:spPr>
          <a:xfrm>
            <a:off x="2438400" y="4495800"/>
            <a:ext cx="990600" cy="2232"/>
          </a:xfrm>
          <a:prstGeom prst="straightConnector1">
            <a:avLst/>
          </a:prstGeom>
          <a:ln w="19050">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438525" y="4287053"/>
            <a:ext cx="3581400" cy="461665"/>
          </a:xfrm>
          <a:prstGeom prst="rect">
            <a:avLst/>
          </a:prstGeom>
          <a:noFill/>
        </p:spPr>
        <p:txBody>
          <a:bodyPr wrap="square" rtlCol="0">
            <a:spAutoFit/>
          </a:bodyPr>
          <a:lstStyle/>
          <a:p>
            <a:r>
              <a:rPr lang="en-US" sz="1200" dirty="0" smtClean="0"/>
              <a:t>The </a:t>
            </a:r>
            <a:r>
              <a:rPr lang="en-US" sz="1200" dirty="0" smtClean="0">
                <a:latin typeface="Courier New" pitchFamily="49" charset="0"/>
                <a:cs typeface="Courier New" pitchFamily="49" charset="0"/>
              </a:rPr>
              <a:t>z</a:t>
            </a:r>
            <a:r>
              <a:rPr lang="en-US" sz="1200" dirty="0" smtClean="0"/>
              <a:t> defined in the main scope was not overwritten by the </a:t>
            </a:r>
            <a:r>
              <a:rPr lang="en-US" sz="1200" dirty="0" smtClean="0">
                <a:latin typeface="Courier New" pitchFamily="49" charset="0"/>
                <a:cs typeface="Courier New" pitchFamily="49" charset="0"/>
              </a:rPr>
              <a:t>z</a:t>
            </a:r>
            <a:r>
              <a:rPr lang="en-US" sz="1200" dirty="0" smtClean="0"/>
              <a:t> defined in the function scope</a:t>
            </a:r>
            <a:endParaRPr lang="en-US" sz="1200" dirty="0"/>
          </a:p>
        </p:txBody>
      </p:sp>
      <p:grpSp>
        <p:nvGrpSpPr>
          <p:cNvPr id="9" name="Group 8"/>
          <p:cNvGrpSpPr/>
          <p:nvPr/>
        </p:nvGrpSpPr>
        <p:grpSpPr>
          <a:xfrm>
            <a:off x="3657600" y="1752600"/>
            <a:ext cx="1796337" cy="1828800"/>
            <a:chOff x="3657600" y="1752600"/>
            <a:chExt cx="1796337" cy="1828800"/>
          </a:xfrm>
        </p:grpSpPr>
        <p:sp>
          <p:nvSpPr>
            <p:cNvPr id="10" name="Right Brace 9"/>
            <p:cNvSpPr/>
            <p:nvPr/>
          </p:nvSpPr>
          <p:spPr>
            <a:xfrm>
              <a:off x="3657600" y="2819400"/>
              <a:ext cx="152400" cy="762000"/>
            </a:xfrm>
            <a:prstGeom prst="rightBrac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p:cNvSpPr/>
            <p:nvPr/>
          </p:nvSpPr>
          <p:spPr>
            <a:xfrm>
              <a:off x="3657600" y="1752600"/>
              <a:ext cx="152400" cy="907941"/>
            </a:xfrm>
            <a:prstGeom prst="rightBrac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3886200" y="2057400"/>
              <a:ext cx="1567737" cy="369332"/>
            </a:xfrm>
            <a:prstGeom prst="rect">
              <a:avLst/>
            </a:prstGeom>
            <a:noFill/>
          </p:spPr>
          <p:txBody>
            <a:bodyPr wrap="none" rtlCol="0">
              <a:spAutoFit/>
            </a:bodyPr>
            <a:lstStyle/>
            <a:p>
              <a:r>
                <a:rPr lang="en-US" dirty="0" smtClean="0"/>
                <a:t>function scope</a:t>
              </a:r>
              <a:endParaRPr lang="en-US" dirty="0"/>
            </a:p>
          </p:txBody>
        </p:sp>
        <p:sp>
          <p:nvSpPr>
            <p:cNvPr id="13" name="TextBox 12"/>
            <p:cNvSpPr txBox="1"/>
            <p:nvPr/>
          </p:nvSpPr>
          <p:spPr>
            <a:xfrm>
              <a:off x="3886200" y="3015734"/>
              <a:ext cx="1251946" cy="369332"/>
            </a:xfrm>
            <a:prstGeom prst="rect">
              <a:avLst/>
            </a:prstGeom>
            <a:noFill/>
          </p:spPr>
          <p:txBody>
            <a:bodyPr wrap="none" rtlCol="0">
              <a:spAutoFit/>
            </a:bodyPr>
            <a:lstStyle/>
            <a:p>
              <a:r>
                <a:rPr lang="en-US" dirty="0" smtClean="0"/>
                <a:t>main scope</a:t>
              </a:r>
              <a:endParaRPr lang="en-US" dirty="0"/>
            </a:p>
          </p:txBody>
        </p:sp>
      </p:grpSp>
    </p:spTree>
    <p:extLst>
      <p:ext uri="{BB962C8B-B14F-4D97-AF65-F5344CB8AC3E}">
        <p14:creationId xmlns:p14="http://schemas.microsoft.com/office/powerpoint/2010/main" val="3728190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scope</a:t>
            </a:r>
            <a:endParaRPr lang="en-US" dirty="0"/>
          </a:p>
        </p:txBody>
      </p:sp>
      <p:sp>
        <p:nvSpPr>
          <p:cNvPr id="4" name="Rectangle 3"/>
          <p:cNvSpPr/>
          <p:nvPr/>
        </p:nvSpPr>
        <p:spPr>
          <a:xfrm>
            <a:off x="914400" y="1752600"/>
            <a:ext cx="7239000" cy="1815882"/>
          </a:xfrm>
          <a:prstGeom prst="rect">
            <a:avLst/>
          </a:prstGeom>
        </p:spPr>
        <p:txBody>
          <a:bodyPr wrap="square">
            <a:spAutoFit/>
          </a:bodyPr>
          <a:lstStyle/>
          <a:p>
            <a:r>
              <a:rPr lang="en-US" sz="1400" dirty="0">
                <a:latin typeface="Courier New" pitchFamily="49" charset="0"/>
                <a:cs typeface="Courier New" pitchFamily="49" charset="0"/>
              </a:rPr>
              <a:t>&gt;&gt;&gt; </a:t>
            </a:r>
            <a:r>
              <a:rPr lang="en-US" sz="1400" dirty="0" err="1">
                <a:latin typeface="Courier New" pitchFamily="49" charset="0"/>
                <a:cs typeface="Courier New" pitchFamily="49" charset="0"/>
              </a:rPr>
              <a:t>def</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someFn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val</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c = </a:t>
            </a:r>
            <a:r>
              <a:rPr lang="en-US" sz="1400" dirty="0" err="1">
                <a:latin typeface="Courier New" pitchFamily="49" charset="0"/>
                <a:cs typeface="Courier New" pitchFamily="49" charset="0"/>
              </a:rPr>
              <a:t>val</a:t>
            </a:r>
            <a:r>
              <a:rPr lang="en-US" sz="1400" dirty="0">
                <a:latin typeface="Courier New" pitchFamily="49" charset="0"/>
                <a:cs typeface="Courier New" pitchFamily="49" charset="0"/>
              </a:rPr>
              <a:t> * 10</a:t>
            </a:r>
          </a:p>
          <a:p>
            <a:r>
              <a:rPr lang="en-US" sz="1400" dirty="0">
                <a:latin typeface="Courier New" pitchFamily="49" charset="0"/>
                <a:cs typeface="Courier New" pitchFamily="49" charset="0"/>
              </a:rPr>
              <a:t>...     z = c * c</a:t>
            </a:r>
          </a:p>
          <a:p>
            <a:r>
              <a:rPr lang="en-US" sz="1400" dirty="0">
                <a:latin typeface="Courier New" pitchFamily="49" charset="0"/>
                <a:cs typeface="Courier New" pitchFamily="49" charset="0"/>
              </a:rPr>
              <a:t>...     return z</a:t>
            </a:r>
          </a:p>
          <a:p>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&gt;&gt;&gt; x = 5</a:t>
            </a:r>
          </a:p>
          <a:p>
            <a:r>
              <a:rPr lang="en-US" sz="1400" dirty="0">
                <a:latin typeface="Courier New" pitchFamily="49" charset="0"/>
                <a:cs typeface="Courier New" pitchFamily="49" charset="0"/>
              </a:rPr>
              <a:t>&gt;&gt;&gt; z = 1</a:t>
            </a:r>
          </a:p>
          <a:p>
            <a:r>
              <a:rPr lang="en-US" sz="1400" dirty="0">
                <a:latin typeface="Courier New" pitchFamily="49" charset="0"/>
                <a:cs typeface="Courier New" pitchFamily="49" charset="0"/>
              </a:rPr>
              <a:t>&gt;&gt;&gt; result = </a:t>
            </a:r>
            <a:r>
              <a:rPr lang="en-US" sz="1400" dirty="0" err="1">
                <a:latin typeface="Courier New" pitchFamily="49" charset="0"/>
                <a:cs typeface="Courier New" pitchFamily="49" charset="0"/>
              </a:rPr>
              <a:t>someFn</a:t>
            </a:r>
            <a:r>
              <a:rPr lang="en-US" sz="1400" dirty="0">
                <a:latin typeface="Courier New" pitchFamily="49" charset="0"/>
                <a:cs typeface="Courier New" pitchFamily="49" charset="0"/>
              </a:rPr>
              <a:t>(x</a:t>
            </a: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
        <p:nvSpPr>
          <p:cNvPr id="5" name="Rectangle 4"/>
          <p:cNvSpPr/>
          <p:nvPr/>
        </p:nvSpPr>
        <p:spPr>
          <a:xfrm>
            <a:off x="914400" y="3810000"/>
            <a:ext cx="4572000" cy="1169551"/>
          </a:xfrm>
          <a:prstGeom prst="rect">
            <a:avLst/>
          </a:prstGeom>
        </p:spPr>
        <p:txBody>
          <a:bodyPr>
            <a:spAutoFit/>
          </a:bodyPr>
          <a:lstStyle/>
          <a:p>
            <a:r>
              <a:rPr lang="en-US" sz="1400" dirty="0" smtClean="0">
                <a:latin typeface="Courier New" pitchFamily="49" charset="0"/>
                <a:cs typeface="Courier New" pitchFamily="49" charset="0"/>
              </a:rPr>
              <a:t>&gt;&gt;&gt; print result</a:t>
            </a:r>
          </a:p>
          <a:p>
            <a:r>
              <a:rPr lang="en-US" sz="1400" dirty="0" smtClean="0">
                <a:latin typeface="Courier New" pitchFamily="49" charset="0"/>
                <a:cs typeface="Courier New" pitchFamily="49" charset="0"/>
              </a:rPr>
              <a:t>2500</a:t>
            </a:r>
          </a:p>
          <a:p>
            <a:r>
              <a:rPr lang="en-US" sz="1400" dirty="0" smtClean="0">
                <a:latin typeface="Courier New" pitchFamily="49" charset="0"/>
                <a:cs typeface="Courier New" pitchFamily="49" charset="0"/>
              </a:rPr>
              <a:t>&gt;&gt;&gt; print z</a:t>
            </a:r>
          </a:p>
          <a:p>
            <a:r>
              <a:rPr lang="en-US" sz="1400" dirty="0" smtClean="0">
                <a:latin typeface="Courier New" pitchFamily="49" charset="0"/>
                <a:cs typeface="Courier New" pitchFamily="49" charset="0"/>
              </a:rPr>
              <a:t>1</a:t>
            </a:r>
          </a:p>
          <a:p>
            <a:r>
              <a:rPr lang="en-US" sz="1400" dirty="0" smtClean="0">
                <a:latin typeface="Courier New" pitchFamily="49" charset="0"/>
                <a:cs typeface="Courier New" pitchFamily="49" charset="0"/>
              </a:rPr>
              <a:t>&gt;&gt;&gt; print c</a:t>
            </a:r>
          </a:p>
        </p:txBody>
      </p:sp>
      <p:grpSp>
        <p:nvGrpSpPr>
          <p:cNvPr id="6" name="Group 5"/>
          <p:cNvGrpSpPr/>
          <p:nvPr/>
        </p:nvGrpSpPr>
        <p:grpSpPr>
          <a:xfrm>
            <a:off x="3657600" y="1752600"/>
            <a:ext cx="1796337" cy="1828800"/>
            <a:chOff x="3657600" y="1752600"/>
            <a:chExt cx="1796337" cy="1828800"/>
          </a:xfrm>
        </p:grpSpPr>
        <p:sp>
          <p:nvSpPr>
            <p:cNvPr id="7" name="Right Brace 6"/>
            <p:cNvSpPr/>
            <p:nvPr/>
          </p:nvSpPr>
          <p:spPr>
            <a:xfrm>
              <a:off x="3657600" y="2819400"/>
              <a:ext cx="152400" cy="762000"/>
            </a:xfrm>
            <a:prstGeom prst="rightBrac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3657600" y="1752600"/>
              <a:ext cx="152400" cy="907941"/>
            </a:xfrm>
            <a:prstGeom prst="rightBrac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886200" y="2057400"/>
              <a:ext cx="1567737" cy="369332"/>
            </a:xfrm>
            <a:prstGeom prst="rect">
              <a:avLst/>
            </a:prstGeom>
            <a:noFill/>
          </p:spPr>
          <p:txBody>
            <a:bodyPr wrap="none" rtlCol="0">
              <a:spAutoFit/>
            </a:bodyPr>
            <a:lstStyle/>
            <a:p>
              <a:r>
                <a:rPr lang="en-US" dirty="0" smtClean="0"/>
                <a:t>function scope</a:t>
              </a:r>
              <a:endParaRPr lang="en-US" dirty="0"/>
            </a:p>
          </p:txBody>
        </p:sp>
        <p:sp>
          <p:nvSpPr>
            <p:cNvPr id="10" name="TextBox 9"/>
            <p:cNvSpPr txBox="1"/>
            <p:nvPr/>
          </p:nvSpPr>
          <p:spPr>
            <a:xfrm>
              <a:off x="3886200" y="3015734"/>
              <a:ext cx="1251946" cy="369332"/>
            </a:xfrm>
            <a:prstGeom prst="rect">
              <a:avLst/>
            </a:prstGeom>
            <a:noFill/>
          </p:spPr>
          <p:txBody>
            <a:bodyPr wrap="none" rtlCol="0">
              <a:spAutoFit/>
            </a:bodyPr>
            <a:lstStyle/>
            <a:p>
              <a:r>
                <a:rPr lang="en-US" dirty="0" smtClean="0"/>
                <a:t>main scope</a:t>
              </a:r>
              <a:endParaRPr lang="en-US" dirty="0"/>
            </a:p>
          </p:txBody>
        </p:sp>
      </p:grpSp>
    </p:spTree>
    <p:extLst>
      <p:ext uri="{BB962C8B-B14F-4D97-AF65-F5344CB8AC3E}">
        <p14:creationId xmlns:p14="http://schemas.microsoft.com/office/powerpoint/2010/main" val="3728190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scope</a:t>
            </a:r>
            <a:endParaRPr lang="en-US" dirty="0"/>
          </a:p>
        </p:txBody>
      </p:sp>
      <p:sp>
        <p:nvSpPr>
          <p:cNvPr id="4" name="Rectangle 3"/>
          <p:cNvSpPr/>
          <p:nvPr/>
        </p:nvSpPr>
        <p:spPr>
          <a:xfrm>
            <a:off x="914400" y="1752600"/>
            <a:ext cx="7239000" cy="1815882"/>
          </a:xfrm>
          <a:prstGeom prst="rect">
            <a:avLst/>
          </a:prstGeom>
        </p:spPr>
        <p:txBody>
          <a:bodyPr wrap="square">
            <a:spAutoFit/>
          </a:bodyPr>
          <a:lstStyle/>
          <a:p>
            <a:r>
              <a:rPr lang="en-US" sz="1400" dirty="0">
                <a:latin typeface="Courier New" pitchFamily="49" charset="0"/>
                <a:cs typeface="Courier New" pitchFamily="49" charset="0"/>
              </a:rPr>
              <a:t>&gt;&gt;&gt; </a:t>
            </a:r>
            <a:r>
              <a:rPr lang="en-US" sz="1400" dirty="0" err="1">
                <a:latin typeface="Courier New" pitchFamily="49" charset="0"/>
                <a:cs typeface="Courier New" pitchFamily="49" charset="0"/>
              </a:rPr>
              <a:t>def</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someFn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val</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c = </a:t>
            </a:r>
            <a:r>
              <a:rPr lang="en-US" sz="1400" dirty="0" err="1">
                <a:latin typeface="Courier New" pitchFamily="49" charset="0"/>
                <a:cs typeface="Courier New" pitchFamily="49" charset="0"/>
              </a:rPr>
              <a:t>val</a:t>
            </a:r>
            <a:r>
              <a:rPr lang="en-US" sz="1400" dirty="0">
                <a:latin typeface="Courier New" pitchFamily="49" charset="0"/>
                <a:cs typeface="Courier New" pitchFamily="49" charset="0"/>
              </a:rPr>
              <a:t> * 10</a:t>
            </a:r>
          </a:p>
          <a:p>
            <a:r>
              <a:rPr lang="en-US" sz="1400" dirty="0">
                <a:latin typeface="Courier New" pitchFamily="49" charset="0"/>
                <a:cs typeface="Courier New" pitchFamily="49" charset="0"/>
              </a:rPr>
              <a:t>...     z = c * c</a:t>
            </a:r>
          </a:p>
          <a:p>
            <a:r>
              <a:rPr lang="en-US" sz="1400" dirty="0">
                <a:latin typeface="Courier New" pitchFamily="49" charset="0"/>
                <a:cs typeface="Courier New" pitchFamily="49" charset="0"/>
              </a:rPr>
              <a:t>...     return z</a:t>
            </a:r>
          </a:p>
          <a:p>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&gt;&gt;&gt; x = 5</a:t>
            </a:r>
          </a:p>
          <a:p>
            <a:r>
              <a:rPr lang="en-US" sz="1400" dirty="0">
                <a:latin typeface="Courier New" pitchFamily="49" charset="0"/>
                <a:cs typeface="Courier New" pitchFamily="49" charset="0"/>
              </a:rPr>
              <a:t>&gt;&gt;&gt; z = 1</a:t>
            </a:r>
          </a:p>
          <a:p>
            <a:r>
              <a:rPr lang="en-US" sz="1400" dirty="0">
                <a:latin typeface="Courier New" pitchFamily="49" charset="0"/>
                <a:cs typeface="Courier New" pitchFamily="49" charset="0"/>
              </a:rPr>
              <a:t>&gt;&gt;&gt; result = </a:t>
            </a:r>
            <a:r>
              <a:rPr lang="en-US" sz="1400" dirty="0" err="1">
                <a:latin typeface="Courier New" pitchFamily="49" charset="0"/>
                <a:cs typeface="Courier New" pitchFamily="49" charset="0"/>
              </a:rPr>
              <a:t>someFn</a:t>
            </a:r>
            <a:r>
              <a:rPr lang="en-US" sz="1400" dirty="0">
                <a:latin typeface="Courier New" pitchFamily="49" charset="0"/>
                <a:cs typeface="Courier New" pitchFamily="49" charset="0"/>
              </a:rPr>
              <a:t>(x</a:t>
            </a: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
        <p:nvSpPr>
          <p:cNvPr id="5" name="Rectangle 4"/>
          <p:cNvSpPr/>
          <p:nvPr/>
        </p:nvSpPr>
        <p:spPr>
          <a:xfrm>
            <a:off x="914400" y="3810000"/>
            <a:ext cx="4572000" cy="1815882"/>
          </a:xfrm>
          <a:prstGeom prst="rect">
            <a:avLst/>
          </a:prstGeom>
        </p:spPr>
        <p:txBody>
          <a:bodyPr>
            <a:spAutoFit/>
          </a:bodyPr>
          <a:lstStyle/>
          <a:p>
            <a:r>
              <a:rPr lang="en-US" sz="1400" dirty="0" smtClean="0">
                <a:latin typeface="Courier New" pitchFamily="49" charset="0"/>
                <a:cs typeface="Courier New" pitchFamily="49" charset="0"/>
              </a:rPr>
              <a:t>&gt;&gt;&gt; print result</a:t>
            </a:r>
          </a:p>
          <a:p>
            <a:r>
              <a:rPr lang="en-US" sz="1400" dirty="0" smtClean="0">
                <a:latin typeface="Courier New" pitchFamily="49" charset="0"/>
                <a:cs typeface="Courier New" pitchFamily="49" charset="0"/>
              </a:rPr>
              <a:t>2500</a:t>
            </a:r>
          </a:p>
          <a:p>
            <a:r>
              <a:rPr lang="en-US" sz="1400" dirty="0" smtClean="0">
                <a:latin typeface="Courier New" pitchFamily="49" charset="0"/>
                <a:cs typeface="Courier New" pitchFamily="49" charset="0"/>
              </a:rPr>
              <a:t>&gt;&gt;&gt; print z</a:t>
            </a:r>
          </a:p>
          <a:p>
            <a:r>
              <a:rPr lang="en-US" sz="1400" dirty="0" smtClean="0">
                <a:latin typeface="Courier New" pitchFamily="49" charset="0"/>
                <a:cs typeface="Courier New" pitchFamily="49" charset="0"/>
              </a:rPr>
              <a:t>1</a:t>
            </a:r>
          </a:p>
          <a:p>
            <a:r>
              <a:rPr lang="en-US" sz="1400" dirty="0" smtClean="0">
                <a:latin typeface="Courier New" pitchFamily="49" charset="0"/>
                <a:cs typeface="Courier New" pitchFamily="49" charset="0"/>
              </a:rPr>
              <a:t>&gt;&gt;&gt; print c</a:t>
            </a:r>
          </a:p>
          <a:p>
            <a:r>
              <a:rPr lang="en-US" sz="1400" dirty="0" err="1" smtClean="0">
                <a:latin typeface="Courier New" pitchFamily="49" charset="0"/>
                <a:cs typeface="Courier New" pitchFamily="49" charset="0"/>
              </a:rPr>
              <a:t>Traceback</a:t>
            </a:r>
            <a:r>
              <a:rPr lang="en-US" sz="1400" dirty="0" smtClean="0">
                <a:latin typeface="Courier New" pitchFamily="49" charset="0"/>
                <a:cs typeface="Courier New" pitchFamily="49" charset="0"/>
              </a:rPr>
              <a:t> (most recent call last):</a:t>
            </a:r>
          </a:p>
          <a:p>
            <a:r>
              <a:rPr lang="en-US" sz="1400" dirty="0" smtClean="0">
                <a:latin typeface="Courier New" pitchFamily="49" charset="0"/>
                <a:cs typeface="Courier New" pitchFamily="49" charset="0"/>
              </a:rPr>
              <a:t>  File "&lt;</a:t>
            </a:r>
            <a:r>
              <a:rPr lang="en-US" sz="1400" dirty="0" err="1" smtClean="0">
                <a:latin typeface="Courier New" pitchFamily="49" charset="0"/>
                <a:cs typeface="Courier New" pitchFamily="49" charset="0"/>
              </a:rPr>
              <a:t>stdin</a:t>
            </a:r>
            <a:r>
              <a:rPr lang="en-US" sz="1400" dirty="0" smtClean="0">
                <a:latin typeface="Courier New" pitchFamily="49" charset="0"/>
                <a:cs typeface="Courier New" pitchFamily="49" charset="0"/>
              </a:rPr>
              <a:t>&gt;", line 1, in &lt;module&gt;</a:t>
            </a:r>
          </a:p>
          <a:p>
            <a:r>
              <a:rPr lang="en-US" sz="1400" dirty="0" err="1" smtClean="0">
                <a:latin typeface="Courier New" pitchFamily="49" charset="0"/>
                <a:cs typeface="Courier New" pitchFamily="49" charset="0"/>
              </a:rPr>
              <a:t>NameError</a:t>
            </a:r>
            <a:r>
              <a:rPr lang="en-US" sz="1400" dirty="0" smtClean="0">
                <a:latin typeface="Courier New" pitchFamily="49" charset="0"/>
                <a:cs typeface="Courier New" pitchFamily="49" charset="0"/>
              </a:rPr>
              <a:t>: name 'c' is not defined</a:t>
            </a:r>
            <a:endParaRPr lang="en-US" sz="1400" dirty="0">
              <a:latin typeface="Courier New" pitchFamily="49" charset="0"/>
              <a:cs typeface="Courier New" pitchFamily="49" charset="0"/>
            </a:endParaRPr>
          </a:p>
        </p:txBody>
      </p:sp>
      <p:cxnSp>
        <p:nvCxnSpPr>
          <p:cNvPr id="6" name="Straight Arrow Connector 5"/>
          <p:cNvCxnSpPr/>
          <p:nvPr/>
        </p:nvCxnSpPr>
        <p:spPr>
          <a:xfrm>
            <a:off x="5095875" y="5237947"/>
            <a:ext cx="695528" cy="3614"/>
          </a:xfrm>
          <a:prstGeom prst="straightConnector1">
            <a:avLst/>
          </a:prstGeom>
          <a:ln w="19050">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67400" y="4876800"/>
            <a:ext cx="3048000" cy="646331"/>
          </a:xfrm>
          <a:prstGeom prst="rect">
            <a:avLst/>
          </a:prstGeom>
          <a:noFill/>
        </p:spPr>
        <p:txBody>
          <a:bodyPr wrap="square" rtlCol="0">
            <a:spAutoFit/>
          </a:bodyPr>
          <a:lstStyle/>
          <a:p>
            <a:r>
              <a:rPr lang="en-US" sz="1200" dirty="0" smtClean="0"/>
              <a:t>There is no </a:t>
            </a:r>
            <a:r>
              <a:rPr lang="en-US" sz="1200" dirty="0" smtClean="0">
                <a:latin typeface="Courier New" pitchFamily="49" charset="0"/>
                <a:cs typeface="Courier New" pitchFamily="49" charset="0"/>
              </a:rPr>
              <a:t>c</a:t>
            </a:r>
            <a:r>
              <a:rPr lang="en-US" sz="1200" dirty="0" smtClean="0"/>
              <a:t> defined in the main scope, and we cannot access the </a:t>
            </a:r>
            <a:r>
              <a:rPr lang="en-US" sz="1100" dirty="0" smtClean="0">
                <a:latin typeface="Courier New" pitchFamily="49" charset="0"/>
                <a:cs typeface="Courier New" pitchFamily="49" charset="0"/>
              </a:rPr>
              <a:t>c</a:t>
            </a:r>
            <a:r>
              <a:rPr lang="en-US" sz="1200" dirty="0" smtClean="0"/>
              <a:t> defined in the function scope, so this creates a </a:t>
            </a:r>
            <a:r>
              <a:rPr lang="en-US" sz="1100" dirty="0" err="1" smtClean="0">
                <a:latin typeface="Courier New" pitchFamily="49" charset="0"/>
                <a:cs typeface="Courier New" pitchFamily="49" charset="0"/>
              </a:rPr>
              <a:t>NameError</a:t>
            </a:r>
            <a:endParaRPr lang="en-US" sz="1100" dirty="0">
              <a:latin typeface="Courier New" pitchFamily="49" charset="0"/>
              <a:cs typeface="Courier New" pitchFamily="49" charset="0"/>
            </a:endParaRPr>
          </a:p>
        </p:txBody>
      </p:sp>
      <p:grpSp>
        <p:nvGrpSpPr>
          <p:cNvPr id="8" name="Group 7"/>
          <p:cNvGrpSpPr/>
          <p:nvPr/>
        </p:nvGrpSpPr>
        <p:grpSpPr>
          <a:xfrm>
            <a:off x="3657600" y="1752600"/>
            <a:ext cx="1796337" cy="1828800"/>
            <a:chOff x="3657600" y="1752600"/>
            <a:chExt cx="1796337" cy="1828800"/>
          </a:xfrm>
        </p:grpSpPr>
        <p:sp>
          <p:nvSpPr>
            <p:cNvPr id="9" name="Right Brace 8"/>
            <p:cNvSpPr/>
            <p:nvPr/>
          </p:nvSpPr>
          <p:spPr>
            <a:xfrm>
              <a:off x="3657600" y="2819400"/>
              <a:ext cx="152400" cy="762000"/>
            </a:xfrm>
            <a:prstGeom prst="rightBrac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a:off x="3657600" y="1752600"/>
              <a:ext cx="152400" cy="907941"/>
            </a:xfrm>
            <a:prstGeom prst="rightBrac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3886200" y="2057400"/>
              <a:ext cx="1567737" cy="369332"/>
            </a:xfrm>
            <a:prstGeom prst="rect">
              <a:avLst/>
            </a:prstGeom>
            <a:noFill/>
          </p:spPr>
          <p:txBody>
            <a:bodyPr wrap="none" rtlCol="0">
              <a:spAutoFit/>
            </a:bodyPr>
            <a:lstStyle/>
            <a:p>
              <a:r>
                <a:rPr lang="en-US" dirty="0" smtClean="0"/>
                <a:t>function scope</a:t>
              </a:r>
              <a:endParaRPr lang="en-US" dirty="0"/>
            </a:p>
          </p:txBody>
        </p:sp>
        <p:sp>
          <p:nvSpPr>
            <p:cNvPr id="12" name="TextBox 11"/>
            <p:cNvSpPr txBox="1"/>
            <p:nvPr/>
          </p:nvSpPr>
          <p:spPr>
            <a:xfrm>
              <a:off x="3886200" y="3015734"/>
              <a:ext cx="1251946" cy="369332"/>
            </a:xfrm>
            <a:prstGeom prst="rect">
              <a:avLst/>
            </a:prstGeom>
            <a:noFill/>
          </p:spPr>
          <p:txBody>
            <a:bodyPr wrap="none" rtlCol="0">
              <a:spAutoFit/>
            </a:bodyPr>
            <a:lstStyle/>
            <a:p>
              <a:r>
                <a:rPr lang="en-US" dirty="0" smtClean="0"/>
                <a:t>main scope</a:t>
              </a:r>
              <a:endParaRPr lang="en-US" dirty="0"/>
            </a:p>
          </p:txBody>
        </p:sp>
      </p:grpSp>
    </p:spTree>
    <p:extLst>
      <p:ext uri="{BB962C8B-B14F-4D97-AF65-F5344CB8AC3E}">
        <p14:creationId xmlns:p14="http://schemas.microsoft.com/office/powerpoint/2010/main" val="3728190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prstGeom prst="rect">
            <a:avLst/>
          </a:prstGeom>
        </p:spPr>
        <p:txBody>
          <a:bodyPr lIns="91425" tIns="91425" rIns="91425" bIns="91425" anchor="b" anchorCtr="0">
            <a:noAutofit/>
          </a:bodyPr>
          <a:lstStyle/>
          <a:p>
            <a:pPr>
              <a:buNone/>
            </a:pPr>
            <a:r>
              <a:rPr lang="en"/>
              <a:t>Defining your own functions</a:t>
            </a:r>
          </a:p>
        </p:txBody>
      </p:sp>
      <p:sp>
        <p:nvSpPr>
          <p:cNvPr id="30" name="Shape 30"/>
          <p:cNvSpPr txBox="1">
            <a:spLocks noGrp="1"/>
          </p:cNvSpPr>
          <p:nvPr>
            <p:ph idx="1"/>
          </p:nvPr>
        </p:nvSpPr>
        <p:spPr>
          <a:prstGeom prst="rect">
            <a:avLst/>
          </a:prstGeom>
        </p:spPr>
        <p:txBody>
          <a:bodyPr lIns="91425" tIns="91425" rIns="91425" bIns="91425" anchor="t" anchorCtr="0">
            <a:noAutofit/>
          </a:bodyPr>
          <a:lstStyle/>
          <a:p>
            <a:pPr lvl="0" rtl="0">
              <a:buNone/>
            </a:pPr>
            <a:r>
              <a:rPr lang="en" dirty="0"/>
              <a:t>Why do it?</a:t>
            </a:r>
          </a:p>
          <a:p>
            <a:pPr marL="990600" lvl="1" indent="-457200" rtl="0">
              <a:buClr>
                <a:schemeClr val="dk1"/>
              </a:buClr>
              <a:buSzPct val="80000"/>
              <a:buFont typeface="Arial" panose="020B0604020202020204" pitchFamily="34" charset="0"/>
              <a:buChar char="•"/>
            </a:pPr>
            <a:r>
              <a:rPr lang="en" dirty="0"/>
              <a:t>Allows you to re-use a certain piece of code without re-writing it</a:t>
            </a:r>
          </a:p>
          <a:p>
            <a:pPr marL="990600" lvl="1" indent="-457200" rtl="0">
              <a:buClr>
                <a:schemeClr val="dk1"/>
              </a:buClr>
              <a:buSzPct val="80000"/>
              <a:buFont typeface="Arial" panose="020B0604020202020204" pitchFamily="34" charset="0"/>
              <a:buChar char="•"/>
            </a:pPr>
            <a:r>
              <a:rPr lang="en" dirty="0"/>
              <a:t>Organizes your code into functional pieces</a:t>
            </a:r>
          </a:p>
          <a:p>
            <a:pPr marL="990600" lvl="1" indent="-457200" rtl="0">
              <a:buClr>
                <a:schemeClr val="dk1"/>
              </a:buClr>
              <a:buSzPct val="80000"/>
              <a:buFont typeface="Arial" panose="020B0604020202020204" pitchFamily="34" charset="0"/>
              <a:buChar char="•"/>
            </a:pPr>
            <a:r>
              <a:rPr lang="en" dirty="0"/>
              <a:t>Makes your code easier to read and understand</a:t>
            </a:r>
          </a:p>
        </p:txBody>
      </p:sp>
    </p:spTree>
    <p:extLst>
      <p:ext uri="{BB962C8B-B14F-4D97-AF65-F5344CB8AC3E}">
        <p14:creationId xmlns:p14="http://schemas.microsoft.com/office/powerpoint/2010/main" val="129579377"/>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prstGeom prst="rect">
            <a:avLst/>
          </a:prstGeom>
        </p:spPr>
        <p:txBody>
          <a:bodyPr lIns="91425" tIns="91425" rIns="91425" bIns="91425" anchor="b" anchorCtr="0">
            <a:noAutofit/>
          </a:bodyPr>
          <a:lstStyle/>
          <a:p>
            <a:pPr>
              <a:buNone/>
            </a:pPr>
            <a:r>
              <a:rPr lang="en"/>
              <a:t>Defining a function</a:t>
            </a:r>
          </a:p>
        </p:txBody>
      </p:sp>
      <p:sp>
        <p:nvSpPr>
          <p:cNvPr id="36" name="Shape 36"/>
          <p:cNvSpPr txBox="1">
            <a:spLocks noGrp="1"/>
          </p:cNvSpPr>
          <p:nvPr>
            <p:ph idx="1"/>
          </p:nvPr>
        </p:nvSpPr>
        <p:spPr>
          <a:prstGeom prst="rect">
            <a:avLst/>
          </a:prstGeom>
        </p:spPr>
        <p:txBody>
          <a:bodyPr lIns="91425" tIns="91425" rIns="91425" bIns="91425" anchor="t" anchorCtr="0">
            <a:noAutofit/>
          </a:bodyPr>
          <a:lstStyle/>
          <a:p>
            <a:pPr lvl="0" rtl="0">
              <a:buNone/>
            </a:pPr>
            <a:r>
              <a:rPr lang="en" sz="2800" dirty="0"/>
              <a:t>Syntax:</a:t>
            </a:r>
          </a:p>
          <a:p>
            <a:pPr marL="457200" lvl="0" indent="0" rtl="0">
              <a:buNone/>
            </a:pPr>
            <a:r>
              <a:rPr lang="en" sz="2000" b="1" dirty="0">
                <a:solidFill>
                  <a:srgbClr val="0070C0"/>
                </a:solidFill>
                <a:latin typeface="Courier New"/>
                <a:ea typeface="Courier New"/>
                <a:cs typeface="Courier New"/>
                <a:sym typeface="Courier New"/>
              </a:rPr>
              <a:t>def</a:t>
            </a:r>
            <a:r>
              <a:rPr lang="en" sz="2000" dirty="0">
                <a:latin typeface="Courier New"/>
                <a:ea typeface="Courier New"/>
                <a:cs typeface="Courier New"/>
                <a:sym typeface="Courier New"/>
              </a:rPr>
              <a:t> </a:t>
            </a:r>
            <a:r>
              <a:rPr lang="en" sz="2000" i="1" dirty="0" smtClean="0">
                <a:solidFill>
                  <a:srgbClr val="FF0066"/>
                </a:solidFill>
                <a:latin typeface="Courier New"/>
                <a:ea typeface="Courier New"/>
                <a:cs typeface="Courier New"/>
                <a:sym typeface="Courier New"/>
              </a:rPr>
              <a:t>function_name</a:t>
            </a:r>
            <a:r>
              <a:rPr lang="en" sz="2000" dirty="0" smtClean="0">
                <a:latin typeface="Courier New"/>
                <a:ea typeface="Courier New"/>
                <a:cs typeface="Courier New"/>
                <a:sym typeface="Courier New"/>
              </a:rPr>
              <a:t>(</a:t>
            </a:r>
            <a:r>
              <a:rPr lang="en" sz="2000" i="1" dirty="0" smtClean="0">
                <a:latin typeface="Courier New"/>
                <a:ea typeface="Courier New"/>
                <a:cs typeface="Courier New"/>
                <a:sym typeface="Courier New"/>
              </a:rPr>
              <a:t>parameters</a:t>
            </a:r>
            <a:r>
              <a:rPr lang="en" sz="2000" dirty="0">
                <a:latin typeface="Courier New"/>
                <a:ea typeface="Courier New"/>
                <a:cs typeface="Courier New"/>
                <a:sym typeface="Courier New"/>
              </a:rPr>
              <a:t>):</a:t>
            </a:r>
          </a:p>
          <a:p>
            <a:pPr marL="457200" lvl="0" indent="0" rtl="0">
              <a:buNone/>
            </a:pPr>
            <a:r>
              <a:rPr lang="en" sz="2000" dirty="0">
                <a:latin typeface="Courier New"/>
                <a:ea typeface="Courier New"/>
                <a:cs typeface="Courier New"/>
                <a:sym typeface="Courier New"/>
              </a:rPr>
              <a:t>	</a:t>
            </a:r>
            <a:r>
              <a:rPr lang="en" sz="2000" i="1" dirty="0" smtClean="0">
                <a:latin typeface="Courier New"/>
                <a:ea typeface="Courier New"/>
                <a:cs typeface="Courier New"/>
                <a:sym typeface="Courier New"/>
              </a:rPr>
              <a:t>statements</a:t>
            </a:r>
          </a:p>
          <a:p>
            <a:pPr marL="457200" lvl="0" indent="0">
              <a:buNone/>
            </a:pPr>
            <a:r>
              <a:rPr lang="en" sz="2000" i="1" dirty="0" smtClean="0">
                <a:latin typeface="Courier New"/>
                <a:ea typeface="Courier New"/>
                <a:cs typeface="Courier New"/>
                <a:sym typeface="Courier New"/>
              </a:rPr>
              <a:t>	var = something</a:t>
            </a:r>
            <a:endParaRPr lang="en" sz="2000" i="1" dirty="0">
              <a:latin typeface="Courier New"/>
              <a:ea typeface="Courier New"/>
              <a:cs typeface="Courier New"/>
              <a:sym typeface="Courier New"/>
            </a:endParaRPr>
          </a:p>
          <a:p>
            <a:pPr marL="457200" lvl="0" indent="0" rtl="0">
              <a:buNone/>
            </a:pPr>
            <a:r>
              <a:rPr lang="en" sz="2000" dirty="0">
                <a:latin typeface="Courier New"/>
                <a:ea typeface="Courier New"/>
                <a:cs typeface="Courier New"/>
                <a:sym typeface="Courier New"/>
              </a:rPr>
              <a:t>	</a:t>
            </a:r>
            <a:r>
              <a:rPr lang="en" sz="2000" b="1" dirty="0">
                <a:solidFill>
                  <a:srgbClr val="0070C0"/>
                </a:solidFill>
                <a:latin typeface="Courier New"/>
                <a:ea typeface="Courier New"/>
                <a:cs typeface="Courier New"/>
                <a:sym typeface="Courier New"/>
              </a:rPr>
              <a:t>return</a:t>
            </a:r>
            <a:r>
              <a:rPr lang="en" sz="2000" dirty="0">
                <a:latin typeface="Courier New"/>
                <a:ea typeface="Courier New"/>
                <a:cs typeface="Courier New"/>
                <a:sym typeface="Courier New"/>
              </a:rPr>
              <a:t> </a:t>
            </a:r>
            <a:r>
              <a:rPr lang="en" sz="2000" i="1" dirty="0" smtClean="0">
                <a:latin typeface="Courier New"/>
                <a:ea typeface="Courier New"/>
                <a:cs typeface="Courier New"/>
                <a:sym typeface="Courier New"/>
              </a:rPr>
              <a:t>var</a:t>
            </a:r>
            <a:endParaRPr lang="en" sz="2000" i="1" dirty="0">
              <a:latin typeface="Courier New"/>
              <a:ea typeface="Courier New"/>
              <a:cs typeface="Courier New"/>
              <a:sym typeface="Courier New"/>
            </a:endParaRPr>
          </a:p>
          <a:p>
            <a:endParaRPr lang="en" sz="2000" dirty="0">
              <a:latin typeface="Courier New"/>
              <a:ea typeface="Courier New"/>
              <a:cs typeface="Courier New"/>
              <a:sym typeface="Courier New"/>
            </a:endParaRPr>
          </a:p>
          <a:p>
            <a:pPr lvl="0" rtl="0">
              <a:buNone/>
            </a:pPr>
            <a:r>
              <a:rPr lang="en" sz="2800" dirty="0"/>
              <a:t>Example:</a:t>
            </a:r>
          </a:p>
          <a:p>
            <a:pPr marL="457200" lvl="0" indent="0" rtl="0">
              <a:buNone/>
            </a:pPr>
            <a:r>
              <a:rPr lang="en" sz="2000" b="1" dirty="0">
                <a:solidFill>
                  <a:srgbClr val="0070C0"/>
                </a:solidFill>
                <a:latin typeface="Courier New"/>
                <a:ea typeface="Courier New"/>
                <a:cs typeface="Courier New"/>
                <a:sym typeface="Courier New"/>
              </a:rPr>
              <a:t>def</a:t>
            </a:r>
            <a:r>
              <a:rPr lang="en" sz="2000" dirty="0">
                <a:latin typeface="Courier New"/>
                <a:ea typeface="Courier New"/>
                <a:cs typeface="Courier New"/>
                <a:sym typeface="Courier New"/>
              </a:rPr>
              <a:t> </a:t>
            </a:r>
            <a:r>
              <a:rPr lang="en" sz="2000" dirty="0">
                <a:solidFill>
                  <a:srgbClr val="FF0066"/>
                </a:solidFill>
                <a:latin typeface="Courier New"/>
                <a:ea typeface="Courier New"/>
                <a:cs typeface="Courier New"/>
                <a:sym typeface="Courier New"/>
              </a:rPr>
              <a:t>strAdd</a:t>
            </a:r>
            <a:r>
              <a:rPr lang="en" sz="2000" dirty="0">
                <a:latin typeface="Courier New"/>
                <a:ea typeface="Courier New"/>
                <a:cs typeface="Courier New"/>
                <a:sym typeface="Courier New"/>
              </a:rPr>
              <a:t>(num1, num2):</a:t>
            </a:r>
          </a:p>
          <a:p>
            <a:pPr marL="457200" lvl="0" indent="0" rtl="0">
              <a:buNone/>
            </a:pPr>
            <a:r>
              <a:rPr lang="en" sz="2000" dirty="0">
                <a:latin typeface="Courier New"/>
                <a:ea typeface="Courier New"/>
                <a:cs typeface="Courier New"/>
                <a:sym typeface="Courier New"/>
              </a:rPr>
              <a:t>	result = int(num1) + int(num2)</a:t>
            </a:r>
          </a:p>
          <a:p>
            <a:pPr marL="457200" indent="0">
              <a:buNone/>
            </a:pPr>
            <a:r>
              <a:rPr lang="en" sz="2000" dirty="0">
                <a:latin typeface="Courier New"/>
                <a:ea typeface="Courier New"/>
                <a:cs typeface="Courier New"/>
                <a:sym typeface="Courier New"/>
              </a:rPr>
              <a:t>	</a:t>
            </a:r>
            <a:r>
              <a:rPr lang="en" sz="2000" b="1" dirty="0">
                <a:solidFill>
                  <a:srgbClr val="0070C0"/>
                </a:solidFill>
                <a:latin typeface="Courier New"/>
                <a:ea typeface="Courier New"/>
                <a:cs typeface="Courier New"/>
                <a:sym typeface="Courier New"/>
              </a:rPr>
              <a:t>return</a:t>
            </a:r>
            <a:r>
              <a:rPr lang="en" sz="2000" dirty="0">
                <a:latin typeface="Courier New"/>
                <a:ea typeface="Courier New"/>
                <a:cs typeface="Courier New"/>
                <a:sym typeface="Courier New"/>
              </a:rPr>
              <a:t> result</a:t>
            </a:r>
          </a:p>
        </p:txBody>
      </p:sp>
    </p:spTree>
    <p:extLst>
      <p:ext uri="{BB962C8B-B14F-4D97-AF65-F5344CB8AC3E}">
        <p14:creationId xmlns:p14="http://schemas.microsoft.com/office/powerpoint/2010/main" val="3599623103"/>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prstGeom prst="rect">
            <a:avLst/>
          </a:prstGeom>
        </p:spPr>
        <p:txBody>
          <a:bodyPr lIns="91425" tIns="91425" rIns="91425" bIns="91425" anchor="b" anchorCtr="0">
            <a:noAutofit/>
          </a:bodyPr>
          <a:lstStyle/>
          <a:p>
            <a:pPr>
              <a:buNone/>
            </a:pPr>
            <a:r>
              <a:rPr lang="en"/>
              <a:t>Defining a function</a:t>
            </a:r>
          </a:p>
        </p:txBody>
      </p:sp>
      <p:sp>
        <p:nvSpPr>
          <p:cNvPr id="36" name="Shape 36"/>
          <p:cNvSpPr txBox="1">
            <a:spLocks noGrp="1"/>
          </p:cNvSpPr>
          <p:nvPr>
            <p:ph idx="1"/>
          </p:nvPr>
        </p:nvSpPr>
        <p:spPr>
          <a:prstGeom prst="rect">
            <a:avLst/>
          </a:prstGeom>
        </p:spPr>
        <p:txBody>
          <a:bodyPr lIns="91425" tIns="91425" rIns="91425" bIns="91425" anchor="t" anchorCtr="0">
            <a:noAutofit/>
          </a:bodyPr>
          <a:lstStyle/>
          <a:p>
            <a:pPr lvl="0" rtl="0">
              <a:buNone/>
            </a:pPr>
            <a:r>
              <a:rPr lang="en" sz="2800" dirty="0"/>
              <a:t>Syntax:</a:t>
            </a:r>
          </a:p>
          <a:p>
            <a:pPr marL="457200" lvl="0" indent="0" rtl="0">
              <a:buNone/>
            </a:pPr>
            <a:r>
              <a:rPr lang="en" sz="2000" b="1" dirty="0">
                <a:solidFill>
                  <a:srgbClr val="0070C0"/>
                </a:solidFill>
                <a:latin typeface="Courier New"/>
                <a:ea typeface="Courier New"/>
                <a:cs typeface="Courier New"/>
                <a:sym typeface="Courier New"/>
              </a:rPr>
              <a:t>def</a:t>
            </a:r>
            <a:r>
              <a:rPr lang="en" sz="2000" dirty="0">
                <a:latin typeface="Courier New"/>
                <a:ea typeface="Courier New"/>
                <a:cs typeface="Courier New"/>
                <a:sym typeface="Courier New"/>
              </a:rPr>
              <a:t> </a:t>
            </a:r>
            <a:r>
              <a:rPr lang="en" sz="2000" i="1" dirty="0" smtClean="0">
                <a:solidFill>
                  <a:srgbClr val="FF0066"/>
                </a:solidFill>
                <a:latin typeface="Courier New"/>
                <a:ea typeface="Courier New"/>
                <a:cs typeface="Courier New"/>
                <a:sym typeface="Courier New"/>
              </a:rPr>
              <a:t>function_name</a:t>
            </a:r>
            <a:r>
              <a:rPr lang="en" sz="2000" dirty="0" smtClean="0">
                <a:latin typeface="Courier New"/>
                <a:ea typeface="Courier New"/>
                <a:cs typeface="Courier New"/>
                <a:sym typeface="Courier New"/>
              </a:rPr>
              <a:t>(</a:t>
            </a:r>
            <a:r>
              <a:rPr lang="en" sz="2000" i="1" dirty="0" smtClean="0">
                <a:latin typeface="Courier New"/>
                <a:ea typeface="Courier New"/>
                <a:cs typeface="Courier New"/>
                <a:sym typeface="Courier New"/>
              </a:rPr>
              <a:t>parameters</a:t>
            </a:r>
            <a:r>
              <a:rPr lang="en" sz="2000" dirty="0">
                <a:latin typeface="Courier New"/>
                <a:ea typeface="Courier New"/>
                <a:cs typeface="Courier New"/>
                <a:sym typeface="Courier New"/>
              </a:rPr>
              <a:t>):</a:t>
            </a:r>
          </a:p>
          <a:p>
            <a:pPr marL="457200" lvl="0" indent="0" rtl="0">
              <a:buNone/>
            </a:pPr>
            <a:r>
              <a:rPr lang="en" sz="2000" dirty="0">
                <a:latin typeface="Courier New"/>
                <a:ea typeface="Courier New"/>
                <a:cs typeface="Courier New"/>
                <a:sym typeface="Courier New"/>
              </a:rPr>
              <a:t>	</a:t>
            </a:r>
            <a:r>
              <a:rPr lang="en" sz="2000" i="1" dirty="0" smtClean="0">
                <a:latin typeface="Courier New"/>
                <a:ea typeface="Courier New"/>
                <a:cs typeface="Courier New"/>
                <a:sym typeface="Courier New"/>
              </a:rPr>
              <a:t>statements</a:t>
            </a:r>
          </a:p>
          <a:p>
            <a:pPr marL="457200" lvl="0" indent="0" rtl="0">
              <a:buNone/>
            </a:pPr>
            <a:r>
              <a:rPr lang="en" sz="2000" i="1" dirty="0">
                <a:latin typeface="Courier New"/>
                <a:ea typeface="Courier New"/>
                <a:cs typeface="Courier New"/>
                <a:sym typeface="Courier New"/>
              </a:rPr>
              <a:t>	</a:t>
            </a:r>
            <a:r>
              <a:rPr lang="en" sz="2000" i="1" dirty="0" smtClean="0">
                <a:latin typeface="Courier New"/>
                <a:ea typeface="Courier New"/>
                <a:cs typeface="Courier New"/>
                <a:sym typeface="Courier New"/>
              </a:rPr>
              <a:t>var = something</a:t>
            </a:r>
            <a:endParaRPr lang="en" sz="2000" i="1" dirty="0">
              <a:latin typeface="Courier New"/>
              <a:ea typeface="Courier New"/>
              <a:cs typeface="Courier New"/>
              <a:sym typeface="Courier New"/>
            </a:endParaRPr>
          </a:p>
          <a:p>
            <a:pPr marL="457200" lvl="0" indent="0" rtl="0">
              <a:buNone/>
            </a:pPr>
            <a:r>
              <a:rPr lang="en" sz="2000" dirty="0">
                <a:latin typeface="Courier New"/>
                <a:ea typeface="Courier New"/>
                <a:cs typeface="Courier New"/>
                <a:sym typeface="Courier New"/>
              </a:rPr>
              <a:t>	</a:t>
            </a:r>
            <a:r>
              <a:rPr lang="en" sz="2000" b="1" dirty="0">
                <a:solidFill>
                  <a:srgbClr val="0070C0"/>
                </a:solidFill>
                <a:latin typeface="Courier New"/>
                <a:ea typeface="Courier New"/>
                <a:cs typeface="Courier New"/>
                <a:sym typeface="Courier New"/>
              </a:rPr>
              <a:t>return</a:t>
            </a:r>
            <a:r>
              <a:rPr lang="en" sz="2000" dirty="0">
                <a:latin typeface="Courier New"/>
                <a:ea typeface="Courier New"/>
                <a:cs typeface="Courier New"/>
                <a:sym typeface="Courier New"/>
              </a:rPr>
              <a:t> </a:t>
            </a:r>
            <a:r>
              <a:rPr lang="en" sz="2000" i="1" dirty="0" smtClean="0">
                <a:latin typeface="Courier New"/>
                <a:ea typeface="Courier New"/>
                <a:cs typeface="Courier New"/>
                <a:sym typeface="Courier New"/>
              </a:rPr>
              <a:t>var</a:t>
            </a:r>
            <a:endParaRPr lang="en" sz="2000" i="1" dirty="0">
              <a:latin typeface="Courier New"/>
              <a:ea typeface="Courier New"/>
              <a:cs typeface="Courier New"/>
              <a:sym typeface="Courier New"/>
            </a:endParaRPr>
          </a:p>
          <a:p>
            <a:endParaRPr lang="en" sz="2000" dirty="0">
              <a:latin typeface="Courier New"/>
              <a:ea typeface="Courier New"/>
              <a:cs typeface="Courier New"/>
              <a:sym typeface="Courier New"/>
            </a:endParaRPr>
          </a:p>
          <a:p>
            <a:pPr lvl="0" rtl="0">
              <a:buNone/>
            </a:pPr>
            <a:r>
              <a:rPr lang="en" sz="2800" dirty="0"/>
              <a:t>Example:</a:t>
            </a:r>
          </a:p>
          <a:p>
            <a:pPr marL="457200" lvl="0" indent="0" rtl="0">
              <a:buNone/>
            </a:pPr>
            <a:r>
              <a:rPr lang="en" sz="2000" b="1" dirty="0">
                <a:solidFill>
                  <a:srgbClr val="0070C0"/>
                </a:solidFill>
                <a:latin typeface="Courier New"/>
                <a:ea typeface="Courier New"/>
                <a:cs typeface="Courier New"/>
                <a:sym typeface="Courier New"/>
              </a:rPr>
              <a:t>def</a:t>
            </a:r>
            <a:r>
              <a:rPr lang="en" sz="2000" dirty="0">
                <a:latin typeface="Courier New"/>
                <a:ea typeface="Courier New"/>
                <a:cs typeface="Courier New"/>
                <a:sym typeface="Courier New"/>
              </a:rPr>
              <a:t> </a:t>
            </a:r>
            <a:r>
              <a:rPr lang="en" sz="2000" dirty="0">
                <a:solidFill>
                  <a:srgbClr val="FF0066"/>
                </a:solidFill>
                <a:latin typeface="Courier New"/>
                <a:ea typeface="Courier New"/>
                <a:cs typeface="Courier New"/>
                <a:sym typeface="Courier New"/>
              </a:rPr>
              <a:t>strAdd</a:t>
            </a:r>
            <a:r>
              <a:rPr lang="en" sz="2000" dirty="0">
                <a:latin typeface="Courier New"/>
                <a:ea typeface="Courier New"/>
                <a:cs typeface="Courier New"/>
                <a:sym typeface="Courier New"/>
              </a:rPr>
              <a:t>(num1, num2):</a:t>
            </a:r>
          </a:p>
          <a:p>
            <a:pPr marL="457200" lvl="0" indent="0" rtl="0">
              <a:buNone/>
            </a:pPr>
            <a:r>
              <a:rPr lang="en" sz="2000" dirty="0">
                <a:latin typeface="Courier New"/>
                <a:ea typeface="Courier New"/>
                <a:cs typeface="Courier New"/>
                <a:sym typeface="Courier New"/>
              </a:rPr>
              <a:t>	result = int(num1) + int(num2)</a:t>
            </a:r>
          </a:p>
          <a:p>
            <a:pPr marL="457200" indent="0">
              <a:buNone/>
            </a:pPr>
            <a:r>
              <a:rPr lang="en" sz="2000" dirty="0">
                <a:latin typeface="Courier New"/>
                <a:ea typeface="Courier New"/>
                <a:cs typeface="Courier New"/>
                <a:sym typeface="Courier New"/>
              </a:rPr>
              <a:t>	</a:t>
            </a:r>
            <a:r>
              <a:rPr lang="en" sz="2000" b="1" dirty="0">
                <a:solidFill>
                  <a:srgbClr val="0070C0"/>
                </a:solidFill>
                <a:latin typeface="Courier New"/>
                <a:ea typeface="Courier New"/>
                <a:cs typeface="Courier New"/>
                <a:sym typeface="Courier New"/>
              </a:rPr>
              <a:t>return</a:t>
            </a:r>
            <a:r>
              <a:rPr lang="en" sz="2000" dirty="0">
                <a:latin typeface="Courier New"/>
                <a:ea typeface="Courier New"/>
                <a:cs typeface="Courier New"/>
                <a:sym typeface="Courier New"/>
              </a:rPr>
              <a:t> result</a:t>
            </a:r>
          </a:p>
        </p:txBody>
      </p:sp>
      <p:sp>
        <p:nvSpPr>
          <p:cNvPr id="2" name="Freeform 1"/>
          <p:cNvSpPr/>
          <p:nvPr/>
        </p:nvSpPr>
        <p:spPr>
          <a:xfrm>
            <a:off x="3190875" y="3514725"/>
            <a:ext cx="1685925" cy="417518"/>
          </a:xfrm>
          <a:custGeom>
            <a:avLst/>
            <a:gdLst>
              <a:gd name="connsiteX0" fmla="*/ 0 w 2143125"/>
              <a:gd name="connsiteY0" fmla="*/ 0 h 417518"/>
              <a:gd name="connsiteX1" fmla="*/ 1200150 w 2143125"/>
              <a:gd name="connsiteY1" fmla="*/ 390525 h 417518"/>
              <a:gd name="connsiteX2" fmla="*/ 2143125 w 2143125"/>
              <a:gd name="connsiteY2" fmla="*/ 352425 h 417518"/>
            </a:gdLst>
            <a:ahLst/>
            <a:cxnLst>
              <a:cxn ang="0">
                <a:pos x="connsiteX0" y="connsiteY0"/>
              </a:cxn>
              <a:cxn ang="0">
                <a:pos x="connsiteX1" y="connsiteY1"/>
              </a:cxn>
              <a:cxn ang="0">
                <a:pos x="connsiteX2" y="connsiteY2"/>
              </a:cxn>
            </a:cxnLst>
            <a:rect l="l" t="t" r="r" b="b"/>
            <a:pathLst>
              <a:path w="2143125" h="417518">
                <a:moveTo>
                  <a:pt x="0" y="0"/>
                </a:moveTo>
                <a:cubicBezTo>
                  <a:pt x="421481" y="165894"/>
                  <a:pt x="842963" y="331788"/>
                  <a:pt x="1200150" y="390525"/>
                </a:cubicBezTo>
                <a:cubicBezTo>
                  <a:pt x="1557337" y="449262"/>
                  <a:pt x="1850231" y="400843"/>
                  <a:pt x="2143125" y="352425"/>
                </a:cubicBezTo>
              </a:path>
            </a:pathLst>
          </a:custGeom>
          <a:noFill/>
          <a:ln w="19050">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876800" y="3276600"/>
            <a:ext cx="3505200" cy="1184940"/>
          </a:xfrm>
          <a:prstGeom prst="rect">
            <a:avLst/>
          </a:prstGeom>
          <a:noFill/>
        </p:spPr>
        <p:txBody>
          <a:bodyPr wrap="square" rtlCol="0">
            <a:spAutoFit/>
          </a:bodyPr>
          <a:lstStyle/>
          <a:p>
            <a:pPr>
              <a:spcAft>
                <a:spcPts val="600"/>
              </a:spcAft>
            </a:pPr>
            <a:r>
              <a:rPr lang="en-US" sz="1100" dirty="0" smtClean="0"/>
              <a:t>This is the value that the function returns when we use it.  To give a familiar example, the </a:t>
            </a:r>
            <a:r>
              <a:rPr lang="en-US" sz="1050" dirty="0" err="1" smtClean="0">
                <a:latin typeface="Courier New" pitchFamily="49" charset="0"/>
                <a:cs typeface="Courier New" pitchFamily="49" charset="0"/>
              </a:rPr>
              <a:t>int</a:t>
            </a:r>
            <a:r>
              <a:rPr lang="en-US" sz="1050" dirty="0" smtClean="0">
                <a:latin typeface="Courier New" pitchFamily="49" charset="0"/>
                <a:cs typeface="Courier New" pitchFamily="49" charset="0"/>
              </a:rPr>
              <a:t>()</a:t>
            </a:r>
            <a:r>
              <a:rPr lang="en-US" sz="1050" dirty="0" smtClean="0">
                <a:cs typeface="Courier New" pitchFamily="49" charset="0"/>
              </a:rPr>
              <a:t> </a:t>
            </a:r>
            <a:r>
              <a:rPr lang="en-US" sz="1100" dirty="0" smtClean="0"/>
              <a:t>function's return value is the string converted to an integer.</a:t>
            </a:r>
          </a:p>
          <a:p>
            <a:pPr>
              <a:spcAft>
                <a:spcPts val="600"/>
              </a:spcAft>
            </a:pPr>
            <a:r>
              <a:rPr lang="en-US" sz="1100" dirty="0" smtClean="0"/>
              <a:t>Which value we return must be considered carefully, since no other information inside the function will be accessible when we call it. All we can do is capture the return value.</a:t>
            </a:r>
            <a:endParaRPr lang="en-US" sz="1100" dirty="0"/>
          </a:p>
        </p:txBody>
      </p:sp>
    </p:spTree>
    <p:extLst>
      <p:ext uri="{BB962C8B-B14F-4D97-AF65-F5344CB8AC3E}">
        <p14:creationId xmlns:p14="http://schemas.microsoft.com/office/powerpoint/2010/main" val="90540695"/>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prstGeom prst="rect">
            <a:avLst/>
          </a:prstGeom>
        </p:spPr>
        <p:txBody>
          <a:bodyPr lIns="91425" tIns="91425" rIns="91425" bIns="91425" anchor="b" anchorCtr="0">
            <a:noAutofit/>
          </a:bodyPr>
          <a:lstStyle/>
          <a:p>
            <a:pPr lvl="0" rtl="0">
              <a:buNone/>
            </a:pPr>
            <a:r>
              <a:rPr lang="en" dirty="0"/>
              <a:t>Using </a:t>
            </a:r>
            <a:r>
              <a:rPr lang="en" dirty="0" smtClean="0"/>
              <a:t>a custom </a:t>
            </a:r>
            <a:r>
              <a:rPr lang="en" dirty="0"/>
              <a:t>function</a:t>
            </a:r>
          </a:p>
        </p:txBody>
      </p:sp>
      <p:sp>
        <p:nvSpPr>
          <p:cNvPr id="42" name="Shape 42"/>
          <p:cNvSpPr txBox="1">
            <a:spLocks noGrp="1"/>
          </p:cNvSpPr>
          <p:nvPr>
            <p:ph idx="1"/>
          </p:nvPr>
        </p:nvSpPr>
        <p:spPr>
          <a:prstGeom prst="rect">
            <a:avLst/>
          </a:prstGeom>
        </p:spPr>
        <p:txBody>
          <a:bodyPr lIns="91425" tIns="91425" rIns="91425" bIns="91425" anchor="t" anchorCtr="0">
            <a:noAutofit/>
          </a:bodyPr>
          <a:lstStyle/>
          <a:p>
            <a:pPr lvl="0" rtl="0">
              <a:buNone/>
            </a:pPr>
            <a:r>
              <a:rPr lang="en" sz="1800" dirty="0">
                <a:solidFill>
                  <a:srgbClr val="0070C0"/>
                </a:solidFill>
                <a:latin typeface="Courier New"/>
                <a:ea typeface="Courier New"/>
                <a:cs typeface="Courier New"/>
                <a:sym typeface="Courier New"/>
              </a:rPr>
              <a:t>def</a:t>
            </a:r>
            <a:r>
              <a:rPr lang="en" sz="1800" dirty="0">
                <a:latin typeface="Courier New"/>
                <a:ea typeface="Courier New"/>
                <a:cs typeface="Courier New"/>
                <a:sym typeface="Courier New"/>
              </a:rPr>
              <a:t>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(num1, num2):</a:t>
            </a:r>
          </a:p>
          <a:p>
            <a:pPr lvl="0" rtl="0">
              <a:buNone/>
            </a:pPr>
            <a:r>
              <a:rPr lang="en" sz="1800" dirty="0">
                <a:latin typeface="Courier New"/>
                <a:ea typeface="Courier New"/>
                <a:cs typeface="Courier New"/>
                <a:sym typeface="Courier New"/>
              </a:rPr>
              <a:t>	result = int(num1) + int(num2)</a:t>
            </a:r>
          </a:p>
          <a:p>
            <a:pPr lvl="0" rtl="0">
              <a:buNone/>
            </a:pPr>
            <a:r>
              <a:rPr lang="en" sz="1800" dirty="0">
                <a:latin typeface="Courier New"/>
                <a:ea typeface="Courier New"/>
                <a:cs typeface="Courier New"/>
                <a:sym typeface="Courier New"/>
              </a:rPr>
              <a:t>	</a:t>
            </a:r>
            <a:r>
              <a:rPr lang="en" sz="1800" dirty="0">
                <a:solidFill>
                  <a:srgbClr val="0070C0"/>
                </a:solidFill>
                <a:latin typeface="Courier New"/>
                <a:ea typeface="Courier New"/>
                <a:cs typeface="Courier New"/>
                <a:sym typeface="Courier New"/>
              </a:rPr>
              <a:t>return</a:t>
            </a:r>
            <a:r>
              <a:rPr lang="en" sz="1800" dirty="0">
                <a:latin typeface="Courier New"/>
                <a:ea typeface="Courier New"/>
                <a:cs typeface="Courier New"/>
                <a:sym typeface="Courier New"/>
              </a:rPr>
              <a:t> result</a:t>
            </a:r>
          </a:p>
          <a:p>
            <a:endParaRPr lang="en" sz="1800" dirty="0">
              <a:latin typeface="Courier New"/>
              <a:ea typeface="Courier New"/>
              <a:cs typeface="Courier New"/>
              <a:sym typeface="Courier New"/>
            </a:endParaRPr>
          </a:p>
        </p:txBody>
      </p:sp>
    </p:spTree>
    <p:extLst>
      <p:ext uri="{BB962C8B-B14F-4D97-AF65-F5344CB8AC3E}">
        <p14:creationId xmlns:p14="http://schemas.microsoft.com/office/powerpoint/2010/main" val="1497081755"/>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prstGeom prst="rect">
            <a:avLst/>
          </a:prstGeom>
        </p:spPr>
        <p:txBody>
          <a:bodyPr lIns="91425" tIns="91425" rIns="91425" bIns="91425" anchor="b" anchorCtr="0">
            <a:noAutofit/>
          </a:bodyPr>
          <a:lstStyle/>
          <a:p>
            <a:pPr lvl="0" rtl="0">
              <a:buNone/>
            </a:pPr>
            <a:r>
              <a:rPr lang="en" dirty="0"/>
              <a:t>Using </a:t>
            </a:r>
            <a:r>
              <a:rPr lang="en" dirty="0" smtClean="0"/>
              <a:t>a custom </a:t>
            </a:r>
            <a:r>
              <a:rPr lang="en" dirty="0"/>
              <a:t>function</a:t>
            </a:r>
          </a:p>
        </p:txBody>
      </p:sp>
      <p:sp>
        <p:nvSpPr>
          <p:cNvPr id="42" name="Shape 42"/>
          <p:cNvSpPr txBox="1">
            <a:spLocks noGrp="1"/>
          </p:cNvSpPr>
          <p:nvPr>
            <p:ph idx="1"/>
          </p:nvPr>
        </p:nvSpPr>
        <p:spPr>
          <a:prstGeom prst="rect">
            <a:avLst/>
          </a:prstGeom>
        </p:spPr>
        <p:txBody>
          <a:bodyPr lIns="91425" tIns="91425" rIns="91425" bIns="91425" anchor="t" anchorCtr="0">
            <a:noAutofit/>
          </a:bodyPr>
          <a:lstStyle/>
          <a:p>
            <a:pPr lvl="0" rtl="0">
              <a:buNone/>
            </a:pPr>
            <a:r>
              <a:rPr lang="en" sz="1800" dirty="0">
                <a:solidFill>
                  <a:srgbClr val="0070C0"/>
                </a:solidFill>
                <a:latin typeface="Courier New"/>
                <a:ea typeface="Courier New"/>
                <a:cs typeface="Courier New"/>
                <a:sym typeface="Courier New"/>
              </a:rPr>
              <a:t>def</a:t>
            </a:r>
            <a:r>
              <a:rPr lang="en" sz="1800" dirty="0">
                <a:latin typeface="Courier New"/>
                <a:ea typeface="Courier New"/>
                <a:cs typeface="Courier New"/>
                <a:sym typeface="Courier New"/>
              </a:rPr>
              <a:t>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(num1, num2):</a:t>
            </a:r>
          </a:p>
          <a:p>
            <a:pPr lvl="0" rtl="0">
              <a:buNone/>
            </a:pPr>
            <a:r>
              <a:rPr lang="en" sz="1800" dirty="0">
                <a:latin typeface="Courier New"/>
                <a:ea typeface="Courier New"/>
                <a:cs typeface="Courier New"/>
                <a:sym typeface="Courier New"/>
              </a:rPr>
              <a:t>	result = int(num1) + int(num2)</a:t>
            </a:r>
          </a:p>
          <a:p>
            <a:pPr lvl="0" rtl="0">
              <a:buNone/>
            </a:pPr>
            <a:r>
              <a:rPr lang="en" sz="1800" dirty="0">
                <a:latin typeface="Courier New"/>
                <a:ea typeface="Courier New"/>
                <a:cs typeface="Courier New"/>
                <a:sym typeface="Courier New"/>
              </a:rPr>
              <a:t>	</a:t>
            </a:r>
            <a:r>
              <a:rPr lang="en" sz="1800" dirty="0">
                <a:solidFill>
                  <a:srgbClr val="0070C0"/>
                </a:solidFill>
                <a:latin typeface="Courier New"/>
                <a:ea typeface="Courier New"/>
                <a:cs typeface="Courier New"/>
                <a:sym typeface="Courier New"/>
              </a:rPr>
              <a:t>return</a:t>
            </a:r>
            <a:r>
              <a:rPr lang="en" sz="1800" dirty="0">
                <a:latin typeface="Courier New"/>
                <a:ea typeface="Courier New"/>
                <a:cs typeface="Courier New"/>
                <a:sym typeface="Courier New"/>
              </a:rPr>
              <a:t> result</a:t>
            </a:r>
          </a:p>
          <a:p>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first = raw_input</a:t>
            </a:r>
            <a:r>
              <a:rPr lang="en" sz="1800" dirty="0" smtClean="0">
                <a:latin typeface="Courier New"/>
                <a:ea typeface="Courier New"/>
                <a:cs typeface="Courier New"/>
                <a:sym typeface="Courier New"/>
              </a:rPr>
              <a:t>("First </a:t>
            </a:r>
            <a:r>
              <a:rPr lang="en" sz="1800" dirty="0">
                <a:latin typeface="Courier New"/>
                <a:ea typeface="Courier New"/>
                <a:cs typeface="Courier New"/>
                <a:sym typeface="Courier New"/>
              </a:rPr>
              <a:t>number? </a:t>
            </a:r>
            <a:r>
              <a:rPr lang="en"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second = raw_input</a:t>
            </a:r>
            <a:r>
              <a:rPr lang="en" sz="1800" dirty="0" smtClean="0">
                <a:latin typeface="Courier New"/>
                <a:ea typeface="Courier New"/>
                <a:cs typeface="Courier New"/>
                <a:sym typeface="Courier New"/>
              </a:rPr>
              <a:t>("Second </a:t>
            </a:r>
            <a:r>
              <a:rPr lang="en" sz="1800" dirty="0">
                <a:latin typeface="Courier New"/>
                <a:ea typeface="Courier New"/>
                <a:cs typeface="Courier New"/>
                <a:sym typeface="Courier New"/>
              </a:rPr>
              <a:t>number? </a:t>
            </a:r>
            <a:r>
              <a:rPr lang="en"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added =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(first, second)</a:t>
            </a:r>
          </a:p>
          <a:p>
            <a:pPr marL="0" lvl="0" indent="0" rtl="0">
              <a:buNone/>
            </a:pP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added</a:t>
            </a:r>
          </a:p>
          <a:p>
            <a:endParaRPr lang="en" sz="1800" dirty="0">
              <a:latin typeface="Courier New"/>
              <a:ea typeface="Courier New"/>
              <a:cs typeface="Courier New"/>
              <a:sym typeface="Courier New"/>
            </a:endParaRPr>
          </a:p>
        </p:txBody>
      </p:sp>
    </p:spTree>
    <p:extLst>
      <p:ext uri="{BB962C8B-B14F-4D97-AF65-F5344CB8AC3E}">
        <p14:creationId xmlns:p14="http://schemas.microsoft.com/office/powerpoint/2010/main" val="1008774919"/>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prstGeom prst="rect">
            <a:avLst/>
          </a:prstGeom>
        </p:spPr>
        <p:txBody>
          <a:bodyPr lIns="91425" tIns="91425" rIns="91425" bIns="91425" anchor="b" anchorCtr="0">
            <a:noAutofit/>
          </a:bodyPr>
          <a:lstStyle/>
          <a:p>
            <a:pPr lvl="0" rtl="0">
              <a:buNone/>
            </a:pPr>
            <a:r>
              <a:rPr lang="en" dirty="0"/>
              <a:t>Using </a:t>
            </a:r>
            <a:r>
              <a:rPr lang="en" dirty="0" smtClean="0"/>
              <a:t>a custom </a:t>
            </a:r>
            <a:r>
              <a:rPr lang="en" dirty="0"/>
              <a:t>function</a:t>
            </a:r>
          </a:p>
        </p:txBody>
      </p:sp>
      <p:sp>
        <p:nvSpPr>
          <p:cNvPr id="42" name="Shape 42"/>
          <p:cNvSpPr txBox="1">
            <a:spLocks noGrp="1"/>
          </p:cNvSpPr>
          <p:nvPr>
            <p:ph idx="1"/>
          </p:nvPr>
        </p:nvSpPr>
        <p:spPr>
          <a:prstGeom prst="rect">
            <a:avLst/>
          </a:prstGeom>
        </p:spPr>
        <p:txBody>
          <a:bodyPr lIns="91425" tIns="91425" rIns="91425" bIns="91425" anchor="t" anchorCtr="0">
            <a:noAutofit/>
          </a:bodyPr>
          <a:lstStyle/>
          <a:p>
            <a:pPr lvl="0" rtl="0">
              <a:buNone/>
            </a:pPr>
            <a:r>
              <a:rPr lang="en" sz="1800" dirty="0">
                <a:solidFill>
                  <a:srgbClr val="0070C0"/>
                </a:solidFill>
                <a:latin typeface="Courier New"/>
                <a:ea typeface="Courier New"/>
                <a:cs typeface="Courier New"/>
                <a:sym typeface="Courier New"/>
              </a:rPr>
              <a:t>def</a:t>
            </a:r>
            <a:r>
              <a:rPr lang="en" sz="1800" dirty="0">
                <a:latin typeface="Courier New"/>
                <a:ea typeface="Courier New"/>
                <a:cs typeface="Courier New"/>
                <a:sym typeface="Courier New"/>
              </a:rPr>
              <a:t>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(num1, num2):</a:t>
            </a:r>
          </a:p>
          <a:p>
            <a:pPr lvl="0" rtl="0">
              <a:buNone/>
            </a:pPr>
            <a:r>
              <a:rPr lang="en" sz="1800" dirty="0">
                <a:latin typeface="Courier New"/>
                <a:ea typeface="Courier New"/>
                <a:cs typeface="Courier New"/>
                <a:sym typeface="Courier New"/>
              </a:rPr>
              <a:t>	result = int(num1) + int(num2)</a:t>
            </a:r>
          </a:p>
          <a:p>
            <a:pPr lvl="0" rtl="0">
              <a:buNone/>
            </a:pPr>
            <a:r>
              <a:rPr lang="en" sz="1800" dirty="0">
                <a:latin typeface="Courier New"/>
                <a:ea typeface="Courier New"/>
                <a:cs typeface="Courier New"/>
                <a:sym typeface="Courier New"/>
              </a:rPr>
              <a:t>	</a:t>
            </a:r>
            <a:r>
              <a:rPr lang="en" sz="1800" dirty="0">
                <a:solidFill>
                  <a:srgbClr val="0070C0"/>
                </a:solidFill>
                <a:latin typeface="Courier New"/>
                <a:ea typeface="Courier New"/>
                <a:cs typeface="Courier New"/>
                <a:sym typeface="Courier New"/>
              </a:rPr>
              <a:t>return</a:t>
            </a:r>
            <a:r>
              <a:rPr lang="en" sz="1800" dirty="0">
                <a:latin typeface="Courier New"/>
                <a:ea typeface="Courier New"/>
                <a:cs typeface="Courier New"/>
                <a:sym typeface="Courier New"/>
              </a:rPr>
              <a:t> result</a:t>
            </a:r>
          </a:p>
          <a:p>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first = raw_input</a:t>
            </a:r>
            <a:r>
              <a:rPr lang="en" sz="1800" dirty="0" smtClean="0">
                <a:latin typeface="Courier New"/>
                <a:ea typeface="Courier New"/>
                <a:cs typeface="Courier New"/>
                <a:sym typeface="Courier New"/>
              </a:rPr>
              <a:t>("First </a:t>
            </a:r>
            <a:r>
              <a:rPr lang="en" sz="1800" dirty="0">
                <a:latin typeface="Courier New"/>
                <a:ea typeface="Courier New"/>
                <a:cs typeface="Courier New"/>
                <a:sym typeface="Courier New"/>
              </a:rPr>
              <a:t>number? </a:t>
            </a:r>
            <a:r>
              <a:rPr lang="en"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second = raw_input</a:t>
            </a:r>
            <a:r>
              <a:rPr lang="en" sz="1800" dirty="0" smtClean="0">
                <a:latin typeface="Courier New"/>
                <a:ea typeface="Courier New"/>
                <a:cs typeface="Courier New"/>
                <a:sym typeface="Courier New"/>
              </a:rPr>
              <a:t>("Second </a:t>
            </a:r>
            <a:r>
              <a:rPr lang="en" sz="1800" dirty="0">
                <a:latin typeface="Courier New"/>
                <a:ea typeface="Courier New"/>
                <a:cs typeface="Courier New"/>
                <a:sym typeface="Courier New"/>
              </a:rPr>
              <a:t>number? </a:t>
            </a:r>
            <a:r>
              <a:rPr lang="en"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added =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(first, second)</a:t>
            </a:r>
          </a:p>
          <a:p>
            <a:pPr marL="0" lvl="0" indent="0" rtl="0">
              <a:buNone/>
            </a:pP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added</a:t>
            </a:r>
          </a:p>
          <a:p>
            <a:endParaRPr lang="en" sz="1800" dirty="0">
              <a:latin typeface="Courier New"/>
              <a:ea typeface="Courier New"/>
              <a:cs typeface="Courier New"/>
              <a:sym typeface="Courier New"/>
            </a:endParaRPr>
          </a:p>
        </p:txBody>
      </p:sp>
      <p:sp>
        <p:nvSpPr>
          <p:cNvPr id="43" name="Shape 43"/>
          <p:cNvSpPr txBox="1"/>
          <p:nvPr/>
        </p:nvSpPr>
        <p:spPr>
          <a:xfrm>
            <a:off x="5987400" y="1717800"/>
            <a:ext cx="2851800" cy="1050300"/>
          </a:xfrm>
          <a:prstGeom prst="rect">
            <a:avLst/>
          </a:prstGeom>
          <a:noFill/>
        </p:spPr>
        <p:txBody>
          <a:bodyPr lIns="91425" tIns="91425" rIns="91425" bIns="91425" anchor="t" anchorCtr="0">
            <a:noAutofit/>
          </a:bodyPr>
          <a:lstStyle/>
          <a:p>
            <a:pPr>
              <a:buNone/>
            </a:pPr>
            <a:r>
              <a:rPr lang="en" sz="1200" dirty="0"/>
              <a:t>Function must be defined before it can be used (usually we define all our definitions at the very top of the </a:t>
            </a:r>
            <a:r>
              <a:rPr lang="en" sz="1200" dirty="0" smtClean="0"/>
              <a:t>script or in a separate script)</a:t>
            </a:r>
            <a:endParaRPr lang="en" sz="1200" dirty="0"/>
          </a:p>
        </p:txBody>
      </p:sp>
      <p:sp>
        <p:nvSpPr>
          <p:cNvPr id="44" name="Shape 44"/>
          <p:cNvSpPr/>
          <p:nvPr/>
        </p:nvSpPr>
        <p:spPr>
          <a:xfrm>
            <a:off x="5350501" y="1617600"/>
            <a:ext cx="516899" cy="973200"/>
          </a:xfrm>
          <a:prstGeom prst="rightBrace">
            <a:avLst>
              <a:gd name="adj1" fmla="val 8333"/>
              <a:gd name="adj2" fmla="val 50000"/>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5" name="Shape 45"/>
          <p:cNvSpPr txBox="1"/>
          <p:nvPr/>
        </p:nvSpPr>
        <p:spPr>
          <a:xfrm>
            <a:off x="6017650" y="3630175"/>
            <a:ext cx="2760599" cy="457200"/>
          </a:xfrm>
          <a:prstGeom prst="rect">
            <a:avLst/>
          </a:prstGeom>
          <a:noFill/>
        </p:spPr>
        <p:txBody>
          <a:bodyPr lIns="91425" tIns="91425" rIns="91425" bIns="91425" anchor="t" anchorCtr="0">
            <a:noAutofit/>
          </a:bodyPr>
          <a:lstStyle/>
          <a:p>
            <a:pPr>
              <a:buNone/>
            </a:pPr>
            <a:r>
              <a:rPr lang="en" sz="1200" dirty="0"/>
              <a:t>Here is where we </a:t>
            </a:r>
            <a:r>
              <a:rPr lang="en" sz="1200" dirty="0" smtClean="0"/>
              <a:t>"call" </a:t>
            </a:r>
            <a:r>
              <a:rPr lang="en" sz="1200" dirty="0"/>
              <a:t>our function</a:t>
            </a:r>
          </a:p>
        </p:txBody>
      </p:sp>
      <p:cxnSp>
        <p:nvCxnSpPr>
          <p:cNvPr id="46" name="Shape 46"/>
          <p:cNvCxnSpPr/>
          <p:nvPr/>
        </p:nvCxnSpPr>
        <p:spPr>
          <a:xfrm flipH="1">
            <a:off x="4711802" y="3836450"/>
            <a:ext cx="1305848" cy="0"/>
          </a:xfrm>
          <a:prstGeom prst="straightConnector1">
            <a:avLst/>
          </a:prstGeom>
          <a:noFill/>
          <a:ln w="19050" cap="flat">
            <a:solidFill>
              <a:schemeClr val="dk2"/>
            </a:solidFill>
            <a:prstDash val="solid"/>
            <a:round/>
            <a:headEnd type="none" w="med" len="med"/>
            <a:tailEnd type="triangle" w="med" len="med"/>
          </a:ln>
        </p:spPr>
      </p:cxnSp>
      <p:cxnSp>
        <p:nvCxnSpPr>
          <p:cNvPr id="11" name="Shape 46"/>
          <p:cNvCxnSpPr/>
          <p:nvPr/>
        </p:nvCxnSpPr>
        <p:spPr>
          <a:xfrm flipH="1">
            <a:off x="5350501" y="3124200"/>
            <a:ext cx="667149" cy="0"/>
          </a:xfrm>
          <a:prstGeom prst="straightConnector1">
            <a:avLst/>
          </a:prstGeom>
          <a:noFill/>
          <a:ln w="19050" cap="flat">
            <a:solidFill>
              <a:schemeClr val="dk2"/>
            </a:solidFill>
            <a:prstDash val="solid"/>
            <a:round/>
            <a:headEnd type="none" w="med" len="med"/>
            <a:tailEnd type="triangle" w="med" len="med"/>
          </a:ln>
        </p:spPr>
      </p:cxnSp>
      <p:sp>
        <p:nvSpPr>
          <p:cNvPr id="13" name="Shape 45"/>
          <p:cNvSpPr txBox="1"/>
          <p:nvPr/>
        </p:nvSpPr>
        <p:spPr>
          <a:xfrm>
            <a:off x="6019800" y="2895600"/>
            <a:ext cx="2760599" cy="457200"/>
          </a:xfrm>
          <a:prstGeom prst="rect">
            <a:avLst/>
          </a:prstGeom>
          <a:noFill/>
        </p:spPr>
        <p:txBody>
          <a:bodyPr lIns="91425" tIns="91425" rIns="91425" bIns="91425" anchor="t" anchorCtr="0">
            <a:noAutofit/>
          </a:bodyPr>
          <a:lstStyle/>
          <a:p>
            <a:pPr>
              <a:buNone/>
            </a:pPr>
            <a:r>
              <a:rPr lang="en" sz="1200" dirty="0"/>
              <a:t>Here is where </a:t>
            </a:r>
            <a:r>
              <a:rPr lang="en" sz="1200" dirty="0" smtClean="0"/>
              <a:t>execution actually starts (the first un-indented line)</a:t>
            </a:r>
            <a:endParaRPr lang="en" sz="1200" dirty="0"/>
          </a:p>
        </p:txBody>
      </p:sp>
    </p:spTree>
    <p:extLst>
      <p:ext uri="{BB962C8B-B14F-4D97-AF65-F5344CB8AC3E}">
        <p14:creationId xmlns:p14="http://schemas.microsoft.com/office/powerpoint/2010/main" val="3776961608"/>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prstGeom prst="rect">
            <a:avLst/>
          </a:prstGeom>
        </p:spPr>
        <p:txBody>
          <a:bodyPr lIns="91425" tIns="91425" rIns="91425" bIns="91425" anchor="b" anchorCtr="0">
            <a:noAutofit/>
          </a:bodyPr>
          <a:lstStyle/>
          <a:p>
            <a:pPr lvl="0" rtl="0">
              <a:buNone/>
            </a:pPr>
            <a:r>
              <a:rPr lang="en" dirty="0"/>
              <a:t>Using </a:t>
            </a:r>
            <a:r>
              <a:rPr lang="en" dirty="0" smtClean="0"/>
              <a:t>a custom </a:t>
            </a:r>
            <a:r>
              <a:rPr lang="en" dirty="0"/>
              <a:t>function</a:t>
            </a:r>
          </a:p>
        </p:txBody>
      </p:sp>
      <p:sp>
        <p:nvSpPr>
          <p:cNvPr id="42" name="Shape 42"/>
          <p:cNvSpPr txBox="1">
            <a:spLocks noGrp="1"/>
          </p:cNvSpPr>
          <p:nvPr>
            <p:ph idx="1"/>
          </p:nvPr>
        </p:nvSpPr>
        <p:spPr>
          <a:xfrm>
            <a:off x="2057400" y="1798637"/>
            <a:ext cx="6629400" cy="4525963"/>
          </a:xfrm>
          <a:prstGeom prst="rect">
            <a:avLst/>
          </a:prstGeom>
        </p:spPr>
        <p:txBody>
          <a:bodyPr lIns="91425" tIns="91425" rIns="91425" bIns="91425" anchor="t" anchorCtr="0">
            <a:noAutofit/>
          </a:bodyPr>
          <a:lstStyle/>
          <a:p>
            <a:pPr lvl="0" rtl="0">
              <a:buNone/>
            </a:pPr>
            <a:r>
              <a:rPr lang="en" sz="1800" dirty="0">
                <a:solidFill>
                  <a:srgbClr val="0070C0"/>
                </a:solidFill>
                <a:latin typeface="Courier New"/>
                <a:ea typeface="Courier New"/>
                <a:cs typeface="Courier New"/>
                <a:sym typeface="Courier New"/>
              </a:rPr>
              <a:t>def</a:t>
            </a:r>
            <a:r>
              <a:rPr lang="en" sz="1800" dirty="0">
                <a:latin typeface="Courier New"/>
                <a:ea typeface="Courier New"/>
                <a:cs typeface="Courier New"/>
                <a:sym typeface="Courier New"/>
              </a:rPr>
              <a:t>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(num1, num2):</a:t>
            </a:r>
          </a:p>
          <a:p>
            <a:pPr lvl="0" rtl="0">
              <a:buNone/>
            </a:pPr>
            <a:r>
              <a:rPr lang="en" sz="1800" dirty="0">
                <a:latin typeface="Courier New"/>
                <a:ea typeface="Courier New"/>
                <a:cs typeface="Courier New"/>
                <a:sym typeface="Courier New"/>
              </a:rPr>
              <a:t>	result = int(num1) + int(num2)</a:t>
            </a:r>
          </a:p>
          <a:p>
            <a:pPr lvl="0" rtl="0">
              <a:buNone/>
            </a:pPr>
            <a:r>
              <a:rPr lang="en" sz="1800" dirty="0">
                <a:latin typeface="Courier New"/>
                <a:ea typeface="Courier New"/>
                <a:cs typeface="Courier New"/>
                <a:sym typeface="Courier New"/>
              </a:rPr>
              <a:t>	</a:t>
            </a:r>
            <a:r>
              <a:rPr lang="en" sz="1800" dirty="0">
                <a:solidFill>
                  <a:srgbClr val="0070C0"/>
                </a:solidFill>
                <a:latin typeface="Courier New"/>
                <a:ea typeface="Courier New"/>
                <a:cs typeface="Courier New"/>
                <a:sym typeface="Courier New"/>
              </a:rPr>
              <a:t>return</a:t>
            </a:r>
            <a:r>
              <a:rPr lang="en" sz="1800" dirty="0">
                <a:latin typeface="Courier New"/>
                <a:ea typeface="Courier New"/>
                <a:cs typeface="Courier New"/>
                <a:sym typeface="Courier New"/>
              </a:rPr>
              <a:t> result</a:t>
            </a:r>
          </a:p>
          <a:p>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first = raw_input</a:t>
            </a:r>
            <a:r>
              <a:rPr lang="en" sz="1800" dirty="0" smtClean="0">
                <a:latin typeface="Courier New"/>
                <a:ea typeface="Courier New"/>
                <a:cs typeface="Courier New"/>
                <a:sym typeface="Courier New"/>
              </a:rPr>
              <a:t>("First </a:t>
            </a:r>
            <a:r>
              <a:rPr lang="en" sz="1800" dirty="0">
                <a:latin typeface="Courier New"/>
                <a:ea typeface="Courier New"/>
                <a:cs typeface="Courier New"/>
                <a:sym typeface="Courier New"/>
              </a:rPr>
              <a:t>number? </a:t>
            </a:r>
            <a:r>
              <a:rPr lang="en"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second = raw_input</a:t>
            </a:r>
            <a:r>
              <a:rPr lang="en" sz="1800" dirty="0" smtClean="0">
                <a:latin typeface="Courier New"/>
                <a:ea typeface="Courier New"/>
                <a:cs typeface="Courier New"/>
                <a:sym typeface="Courier New"/>
              </a:rPr>
              <a:t>("Second </a:t>
            </a:r>
            <a:r>
              <a:rPr lang="en" sz="1800" dirty="0">
                <a:latin typeface="Courier New"/>
                <a:ea typeface="Courier New"/>
                <a:cs typeface="Courier New"/>
                <a:sym typeface="Courier New"/>
              </a:rPr>
              <a:t>number? </a:t>
            </a:r>
            <a:r>
              <a:rPr lang="en"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added =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(first, second)</a:t>
            </a:r>
          </a:p>
          <a:p>
            <a:pPr marL="0" lvl="0" indent="0" rtl="0">
              <a:buNone/>
            </a:pP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added</a:t>
            </a:r>
          </a:p>
          <a:p>
            <a:endParaRPr lang="en" sz="1800" dirty="0">
              <a:latin typeface="Courier New"/>
              <a:ea typeface="Courier New"/>
              <a:cs typeface="Courier New"/>
              <a:sym typeface="Courier New"/>
            </a:endParaRPr>
          </a:p>
        </p:txBody>
      </p:sp>
      <p:sp>
        <p:nvSpPr>
          <p:cNvPr id="2" name="TextBox 1"/>
          <p:cNvSpPr txBox="1"/>
          <p:nvPr/>
        </p:nvSpPr>
        <p:spPr>
          <a:xfrm>
            <a:off x="1689133" y="1927105"/>
            <a:ext cx="292067" cy="969496"/>
          </a:xfrm>
          <a:prstGeom prst="rect">
            <a:avLst/>
          </a:prstGeom>
          <a:noFill/>
        </p:spPr>
        <p:txBody>
          <a:bodyPr wrap="none" rtlCol="0">
            <a:spAutoFit/>
          </a:bodyPr>
          <a:lstStyle/>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4</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5</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6</a:t>
            </a:r>
            <a:endParaRPr lang="en-US" sz="1400" dirty="0">
              <a:solidFill>
                <a:schemeClr val="tx1">
                  <a:lumMod val="50000"/>
                  <a:lumOff val="50000"/>
                </a:schemeClr>
              </a:solidFill>
              <a:latin typeface="Courier New" pitchFamily="49" charset="0"/>
              <a:cs typeface="Courier New" pitchFamily="49" charset="0"/>
            </a:endParaRPr>
          </a:p>
        </p:txBody>
      </p:sp>
      <p:sp>
        <p:nvSpPr>
          <p:cNvPr id="3" name="Rectangle 2"/>
          <p:cNvSpPr/>
          <p:nvPr/>
        </p:nvSpPr>
        <p:spPr>
          <a:xfrm>
            <a:off x="1295400" y="3202265"/>
            <a:ext cx="685800" cy="1300356"/>
          </a:xfrm>
          <a:prstGeom prst="rect">
            <a:avLst/>
          </a:prstGeom>
        </p:spPr>
        <p:txBody>
          <a:bodyPr wrap="square">
            <a:spAutoFit/>
          </a:bodyPr>
          <a:lstStyle/>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1</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2</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3/7</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8</a:t>
            </a:r>
            <a:endParaRPr lang="en-US" sz="1400" dirty="0">
              <a:solidFill>
                <a:schemeClr val="tx1">
                  <a:lumMod val="50000"/>
                  <a:lumOff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663937585"/>
      </p:ext>
    </p:extLst>
  </p:cSld>
  <p:clrMapOvr>
    <a:masterClrMapping/>
  </p:clrMapOvr>
  <p:transition spd="slow">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485</TotalTime>
  <Words>1874</Words>
  <Application>Microsoft Office PowerPoint</Application>
  <PresentationFormat>On-screen Show (4:3)</PresentationFormat>
  <Paragraphs>410</Paragraphs>
  <Slides>29</Slides>
  <Notes>19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Writing your own functions</vt:lpstr>
      <vt:lpstr>Today's schedule</vt:lpstr>
      <vt:lpstr>Defining your own functions</vt:lpstr>
      <vt:lpstr>Defining a function</vt:lpstr>
      <vt:lpstr>Defining a function</vt:lpstr>
      <vt:lpstr>Using a custom function</vt:lpstr>
      <vt:lpstr>Using a custom function</vt:lpstr>
      <vt:lpstr>Using a custom function</vt:lpstr>
      <vt:lpstr>Using a custom function</vt:lpstr>
      <vt:lpstr>Using a custom function</vt:lpstr>
      <vt:lpstr>Using a custom function</vt:lpstr>
      <vt:lpstr>Using a custom function</vt:lpstr>
      <vt:lpstr>Using a custom function</vt:lpstr>
      <vt:lpstr>What will this code print?</vt:lpstr>
      <vt:lpstr>What will this code print?</vt:lpstr>
      <vt:lpstr>A more useful example: counting</vt:lpstr>
      <vt:lpstr>A more useful example: counting</vt:lpstr>
      <vt:lpstr>A more useful example: counting</vt:lpstr>
      <vt:lpstr>Keep your functions in a separate file</vt:lpstr>
      <vt:lpstr>Keep your functions in a separate file</vt:lpstr>
      <vt:lpstr>A note on "scope"</vt:lpstr>
      <vt:lpstr>Example of scope</vt:lpstr>
      <vt:lpstr>Example of scope</vt:lpstr>
      <vt:lpstr>Example of scope</vt:lpstr>
      <vt:lpstr>Example of scope</vt:lpstr>
      <vt:lpstr>Example of scope</vt:lpstr>
      <vt:lpstr>Example of scope</vt:lpstr>
      <vt:lpstr>Example of scope</vt:lpstr>
      <vt:lpstr>Example of scope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modular code: Functions &amp; command line args</dc:title>
  <dc:creator>Sarah</dc:creator>
  <cp:lastModifiedBy>Sarah</cp:lastModifiedBy>
  <cp:revision>29</cp:revision>
  <dcterms:created xsi:type="dcterms:W3CDTF">2013-08-11T21:21:04Z</dcterms:created>
  <dcterms:modified xsi:type="dcterms:W3CDTF">2016-09-22T18:26:49Z</dcterms:modified>
</cp:coreProperties>
</file>