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media/image2.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different data structure organize these files differently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defRPr sz="1200"/>
            </a:pPr>
          </a:p>
          <a:p>
            <a:pPr>
              <a:defRPr sz="1200"/>
            </a:pPr>
            <a:r>
              <a:t>Note for people who have used other programming languages: </a:t>
            </a:r>
          </a:p>
          <a:p>
            <a:pPr>
              <a:defRPr sz="1200"/>
            </a:pPr>
            <a:r>
              <a:t>Lists are similar to what other programming languages call "arrays". There are actually some subtle (but important) differences between lists and arrays (lists are closer to what is usually called a linked list), but for most purposes they perform the same role. The most obvious difference you might notice is that you don't need to specify ahead of time how large your list will be. This is because the size of the list grows dynamically as you add things to it (it also shrinks automatically as you take things out).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ph type="sldImg"/>
          </p:nvPr>
        </p:nvSpPr>
        <p:spPr>
          <a:prstGeom prst="rect">
            <a:avLst/>
          </a:prstGeom>
        </p:spPr>
        <p:txBody>
          <a:bodyPr/>
          <a:lstStyle/>
          <a:p>
            <a:pPr/>
          </a:p>
        </p:txBody>
      </p:sp>
      <p:sp>
        <p:nvSpPr>
          <p:cNvPr id="329" name="Shape 329"/>
          <p:cNvSpPr/>
          <p:nvPr>
            <p:ph type="body" sz="quarter" idx="1"/>
          </p:nvPr>
        </p:nvSpPr>
        <p:spPr>
          <a:prstGeom prst="rect">
            <a:avLst/>
          </a:prstGeom>
        </p:spPr>
        <p:txBody>
          <a:bodyPr/>
          <a:lstStyle/>
          <a:p>
            <a:pPr>
              <a:defRPr sz="1400"/>
            </a:pPr>
          </a:p>
          <a:p>
            <a:pPr>
              <a:defRPr sz="1400"/>
            </a:pPr>
            <a:r>
              <a:t>Notice that we don't have to say </a:t>
            </a:r>
          </a:p>
          <a:p>
            <a:pPr>
              <a:defRPr sz="1400"/>
            </a:pPr>
            <a:r>
              <a:t>myList = myList.append() </a:t>
            </a:r>
          </a:p>
          <a:p>
            <a:pPr>
              <a:defRPr sz="1400"/>
            </a:pPr>
            <a:r>
              <a:t>for this to work. Functions that work this way are said to be "in place" operations, because they modify the variable itself, instead of simply returning a value that must be captured. "In place" functions are not very common, but it's good to look up any new functions you use to check if they are, since you do not want to modify your variables without realizing it.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sldImg"/>
          </p:nvPr>
        </p:nvSpPr>
        <p:spPr>
          <a:prstGeom prst="rect">
            <a:avLst/>
          </a:prstGeom>
        </p:spPr>
        <p:txBody>
          <a:bodyPr/>
          <a:lstStyle/>
          <a:p>
            <a:pPr/>
          </a:p>
        </p:txBody>
      </p:sp>
      <p:sp>
        <p:nvSpPr>
          <p:cNvPr id="340" name="Shape 340"/>
          <p:cNvSpPr/>
          <p:nvPr>
            <p:ph type="body" sz="quarter" idx="1"/>
          </p:nvPr>
        </p:nvSpPr>
        <p:spPr>
          <a:prstGeom prst="rect">
            <a:avLst/>
          </a:prstGeom>
        </p:spPr>
        <p:txBody>
          <a:bodyPr/>
          <a:lstStyle/>
          <a:p>
            <a:pPr/>
          </a:p>
          <a:p>
            <a:pPr/>
            <a:r>
              <a:t>.pop() is also an in-place function, but it returns something as well: the element that was "popped"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Shape 433"/>
          <p:cNvSpPr/>
          <p:nvPr>
            <p:ph type="sldImg"/>
          </p:nvPr>
        </p:nvSpPr>
        <p:spPr>
          <a:prstGeom prst="rect">
            <a:avLst/>
          </a:prstGeom>
        </p:spPr>
        <p:txBody>
          <a:bodyPr/>
          <a:lstStyle/>
          <a:p>
            <a:pPr/>
          </a:p>
        </p:txBody>
      </p:sp>
      <p:sp>
        <p:nvSpPr>
          <p:cNvPr id="434" name="Shape 434"/>
          <p:cNvSpPr/>
          <p:nvPr>
            <p:ph type="body" sz="quarter" idx="1"/>
          </p:nvPr>
        </p:nvSpPr>
        <p:spPr>
          <a:prstGeom prst="rect">
            <a:avLst/>
          </a:prstGeom>
        </p:spPr>
        <p:txBody>
          <a:bodyPr/>
          <a:lstStyle>
            <a:lvl1pPr>
              <a:defRPr sz="1400"/>
            </a:lvl1pPr>
          </a:lstStyle>
          <a:p>
            <a:pPr/>
            <a:r>
              <a:t>Yes, strings really aren't allowed to be changed. Whenever we've "changed" strings in the past, what we really did was overwrite the variable holding the string with a new version of the string. This is a subtle but important distinction.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Shape 438"/>
          <p:cNvSpPr/>
          <p:nvPr>
            <p:ph type="sldImg"/>
          </p:nvPr>
        </p:nvSpPr>
        <p:spPr>
          <a:prstGeom prst="rect">
            <a:avLst/>
          </a:prstGeom>
        </p:spPr>
        <p:txBody>
          <a:bodyPr/>
          <a:lstStyle/>
          <a:p>
            <a:pPr/>
          </a:p>
        </p:txBody>
      </p:sp>
      <p:sp>
        <p:nvSpPr>
          <p:cNvPr id="439" name="Shape 439"/>
          <p:cNvSpPr/>
          <p:nvPr>
            <p:ph type="body" sz="quarter" idx="1"/>
          </p:nvPr>
        </p:nvSpPr>
        <p:spPr>
          <a:prstGeom prst="rect">
            <a:avLst/>
          </a:prstGeom>
        </p:spPr>
        <p:txBody>
          <a:bodyPr/>
          <a:lstStyle/>
          <a:p>
            <a:pPr/>
            <a:r>
              <a:t>Experiment with these on your own to see how they work!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jpeg"/><Relationship Id="rId5" Type="http://schemas.openxmlformats.org/officeDocument/2006/relationships/image" Target="../media/image2.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Data structures Part 1: Lists…"/>
          <p:cNvSpPr txBox="1"/>
          <p:nvPr>
            <p:ph type="title"/>
          </p:nvPr>
        </p:nvSpPr>
        <p:spPr>
          <a:xfrm>
            <a:off x="1270000" y="5283200"/>
            <a:ext cx="10464800" cy="3302000"/>
          </a:xfrm>
          <a:prstGeom prst="rect">
            <a:avLst/>
          </a:prstGeom>
        </p:spPr>
        <p:txBody>
          <a:bodyPr/>
          <a:lstStyle/>
          <a:p>
            <a:pPr>
              <a:defRPr sz="4500">
                <a:latin typeface="Andale Mono"/>
                <a:ea typeface="Andale Mono"/>
                <a:cs typeface="Andale Mono"/>
                <a:sym typeface="Andale Mono"/>
              </a:defRPr>
            </a:pPr>
            <a:r>
              <a:t>Data structures Part 1: Lists</a:t>
            </a:r>
          </a:p>
          <a:p>
            <a:pPr>
              <a:defRPr sz="4500">
                <a:latin typeface="Andale Mono"/>
                <a:ea typeface="Andale Mono"/>
                <a:cs typeface="Andale Mono"/>
                <a:sym typeface="Andale Mono"/>
              </a:defRPr>
            </a:pPr>
          </a:p>
          <a:p>
            <a:pPr>
              <a:defRPr sz="2400">
                <a:latin typeface="Andale Mono"/>
                <a:ea typeface="Andale Mono"/>
                <a:cs typeface="Andale Mono"/>
                <a:sym typeface="Andale Mono"/>
              </a:defRPr>
            </a:pPr>
            <a:r>
              <a:t>Lesson 4: 9/14/2017</a:t>
            </a:r>
          </a:p>
          <a:p>
            <a:pPr>
              <a:defRPr sz="2400">
                <a:latin typeface="Andale Mono"/>
                <a:ea typeface="Andale Mono"/>
                <a:cs typeface="Andale Mono"/>
                <a:sym typeface="Andale Mono"/>
              </a:defRPr>
            </a:pPr>
          </a:p>
          <a:p>
            <a:pPr>
              <a:defRPr sz="2400">
                <a:latin typeface="Andale Mono"/>
                <a:ea typeface="Andale Mono"/>
                <a:cs typeface="Andale Mono"/>
                <a:sym typeface="Andale Mono"/>
              </a:defRPr>
            </a:pPr>
            <a:r>
              <a:t>Speaker: Samantha Klasfeld</a:t>
            </a:r>
          </a:p>
        </p:txBody>
      </p:sp>
      <p:pic>
        <p:nvPicPr>
          <p:cNvPr id="120" name="pasted-image.tiff" descr="pasted-image.tiff"/>
          <p:cNvPicPr>
            <a:picLocks noChangeAspect="1"/>
          </p:cNvPicPr>
          <p:nvPr/>
        </p:nvPicPr>
        <p:blipFill>
          <a:blip r:embed="rId2">
            <a:extLst/>
          </a:blip>
          <a:stretch>
            <a:fillRect/>
          </a:stretch>
        </p:blipFill>
        <p:spPr>
          <a:xfrm>
            <a:off x="4862407" y="1263473"/>
            <a:ext cx="3686386" cy="404512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Accessing Elements in a List"/>
          <p:cNvSpPr txBox="1"/>
          <p:nvPr>
            <p:ph type="title"/>
          </p:nvPr>
        </p:nvSpPr>
        <p:spPr>
          <a:xfrm>
            <a:off x="606093" y="-132576"/>
            <a:ext cx="11099801" cy="2159001"/>
          </a:xfrm>
          <a:prstGeom prst="rect">
            <a:avLst/>
          </a:prstGeom>
        </p:spPr>
        <p:txBody>
          <a:bodyPr/>
          <a:lstStyle>
            <a:lvl1pPr>
              <a:defRPr sz="5000">
                <a:latin typeface="Helvetica Neue"/>
                <a:ea typeface="Helvetica Neue"/>
                <a:cs typeface="Helvetica Neue"/>
                <a:sym typeface="Helvetica Neue"/>
              </a:defRPr>
            </a:lvl1pPr>
          </a:lstStyle>
          <a:p>
            <a:pPr/>
            <a:r>
              <a:t>Accessing Elements in a List</a:t>
            </a:r>
          </a:p>
        </p:txBody>
      </p:sp>
      <p:pic>
        <p:nvPicPr>
          <p:cNvPr id="182" name="pasted-image.png" descr="pasted-image.png"/>
          <p:cNvPicPr>
            <a:picLocks noChangeAspect="1"/>
          </p:cNvPicPr>
          <p:nvPr/>
        </p:nvPicPr>
        <p:blipFill>
          <a:blip r:embed="rId2">
            <a:extLst/>
          </a:blip>
          <a:srcRect l="0" t="16924" r="0" b="0"/>
          <a:stretch>
            <a:fillRect/>
          </a:stretch>
        </p:blipFill>
        <p:spPr>
          <a:xfrm>
            <a:off x="496643" y="2846290"/>
            <a:ext cx="4888297" cy="5460162"/>
          </a:xfrm>
          <a:prstGeom prst="rect">
            <a:avLst/>
          </a:prstGeom>
          <a:ln w="12700">
            <a:miter lim="400000"/>
          </a:ln>
        </p:spPr>
      </p:pic>
      <p:sp>
        <p:nvSpPr>
          <p:cNvPr id="183" name="Grocery List"/>
          <p:cNvSpPr txBox="1"/>
          <p:nvPr/>
        </p:nvSpPr>
        <p:spPr>
          <a:xfrm>
            <a:off x="1356469" y="2019398"/>
            <a:ext cx="2401867" cy="8364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500">
                <a:latin typeface="Apple Chancery"/>
                <a:ea typeface="Apple Chancery"/>
                <a:cs typeface="Apple Chancery"/>
                <a:sym typeface="Apple Chancery"/>
              </a:defRPr>
            </a:lvl1pPr>
          </a:lstStyle>
          <a:p>
            <a:pPr/>
            <a:r>
              <a:t>Grocery List</a:t>
            </a:r>
          </a:p>
        </p:txBody>
      </p:sp>
      <p:sp>
        <p:nvSpPr>
          <p:cNvPr id="184" name="Here is my grocery list.…"/>
          <p:cNvSpPr txBox="1"/>
          <p:nvPr/>
        </p:nvSpPr>
        <p:spPr>
          <a:xfrm>
            <a:off x="6861197" y="2091059"/>
            <a:ext cx="5388046" cy="66419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3600"/>
            </a:pPr>
            <a:r>
              <a:t>Here is my grocery list.</a:t>
            </a:r>
            <a:br/>
          </a:p>
          <a:p>
            <a:pPr marL="333375" indent="-333375" algn="l">
              <a:buSzPct val="145000"/>
              <a:buChar char="•"/>
              <a:defRPr b="0" sz="3600"/>
            </a:pPr>
            <a:r>
              <a:t>What is the third item on my grocery list?</a:t>
            </a:r>
            <a:br/>
          </a:p>
          <a:p>
            <a:pPr marL="500062" indent="-500062" algn="l">
              <a:buSzPct val="145000"/>
              <a:buChar char="•"/>
              <a:defRPr b="0" sz="3600"/>
            </a:pPr>
            <a:r>
              <a:t>What are the first 2 items on my grocery list?</a:t>
            </a:r>
          </a:p>
          <a:p>
            <a:pPr algn="l">
              <a:defRPr b="0" sz="3600"/>
            </a:pPr>
          </a:p>
          <a:p>
            <a:pPr marL="333375" indent="-333375" algn="l">
              <a:buSzPct val="145000"/>
              <a:buChar char="•"/>
              <a:defRPr b="0" sz="3600"/>
            </a:pPr>
            <a:r>
              <a:t>What are the last two items on my grocery list?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8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4"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Accessing elements in a list"/>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Accessing elements in a list</a:t>
            </a:r>
          </a:p>
        </p:txBody>
      </p:sp>
      <p:sp>
        <p:nvSpPr>
          <p:cNvPr id="187" name="We use only one variable name to refer to the whole list. For example:"/>
          <p:cNvSpPr txBox="1"/>
          <p:nvPr/>
        </p:nvSpPr>
        <p:spPr>
          <a:xfrm>
            <a:off x="1626051" y="2316459"/>
            <a:ext cx="10609213" cy="88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2600">
                <a:latin typeface="Helvetica"/>
                <a:ea typeface="Helvetica"/>
                <a:cs typeface="Helvetica"/>
                <a:sym typeface="Helvetica"/>
              </a:defRPr>
            </a:pPr>
          </a:p>
          <a:p>
            <a:pPr algn="l" defTabSz="457200">
              <a:defRPr b="0" sz="2600">
                <a:latin typeface="Helvetica"/>
                <a:ea typeface="Helvetica"/>
                <a:cs typeface="Helvetica"/>
                <a:sym typeface="Helvetica"/>
              </a:defRPr>
            </a:pPr>
            <a:r>
              <a:t>We use only one variable name to refer to the whole list. For example: </a:t>
            </a:r>
          </a:p>
        </p:txBody>
      </p:sp>
      <p:sp>
        <p:nvSpPr>
          <p:cNvPr id="188" name="myList = [3, “cat”, 56.9, 4, 10, True]"/>
          <p:cNvSpPr txBox="1"/>
          <p:nvPr/>
        </p:nvSpPr>
        <p:spPr>
          <a:xfrm>
            <a:off x="2969964" y="3638550"/>
            <a:ext cx="7064872"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a:solidFill>
                  <a:schemeClr val="accent1">
                    <a:lumOff val="-13575"/>
                  </a:schemeClr>
                </a:solidFill>
                <a:latin typeface="Andale Mono"/>
                <a:ea typeface="Andale Mono"/>
                <a:cs typeface="Andale Mono"/>
                <a:sym typeface="Andale Mono"/>
              </a:defRPr>
            </a:lvl1pPr>
          </a:lstStyle>
          <a:p>
            <a:pPr>
              <a:defRPr>
                <a:latin typeface="Helvetica Neue"/>
                <a:ea typeface="Helvetica Neue"/>
                <a:cs typeface="Helvetica Neue"/>
                <a:sym typeface="Helvetica Neue"/>
              </a:defRPr>
            </a:pPr>
            <a:r>
              <a:rPr>
                <a:latin typeface="Andale Mono"/>
                <a:ea typeface="Andale Mono"/>
                <a:cs typeface="Andale Mono"/>
                <a:sym typeface="Andale Mono"/>
              </a:rPr>
              <a:t>myList = [3, “cat”, 56.9, 4, 10, True]</a:t>
            </a:r>
          </a:p>
        </p:txBody>
      </p:sp>
      <p:sp>
        <p:nvSpPr>
          <p:cNvPr id="189" name="To access a specific element in the list, we use the following syntax:"/>
          <p:cNvSpPr txBox="1"/>
          <p:nvPr/>
        </p:nvSpPr>
        <p:spPr>
          <a:xfrm>
            <a:off x="1453151" y="4311650"/>
            <a:ext cx="10098498"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2600">
                <a:latin typeface="Helvetica"/>
                <a:ea typeface="Helvetica"/>
                <a:cs typeface="Helvetica"/>
                <a:sym typeface="Helvetica"/>
              </a:defRPr>
            </a:pPr>
          </a:p>
          <a:p>
            <a:pPr algn="l" defTabSz="457200">
              <a:defRPr b="0" sz="2600">
                <a:latin typeface="Helvetica"/>
                <a:ea typeface="Helvetica"/>
                <a:cs typeface="Helvetica"/>
                <a:sym typeface="Helvetica"/>
              </a:defRPr>
            </a:pPr>
            <a:r>
              <a:t>To access a specific element in the list, we use the following syntax: </a:t>
            </a:r>
          </a:p>
        </p:txBody>
      </p:sp>
      <p:sp>
        <p:nvSpPr>
          <p:cNvPr id="190" name="listName[index]"/>
          <p:cNvSpPr txBox="1"/>
          <p:nvPr/>
        </p:nvSpPr>
        <p:spPr>
          <a:xfrm>
            <a:off x="3868790" y="5429249"/>
            <a:ext cx="4504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r>
              <a:t>listName</a:t>
            </a:r>
            <a:r>
              <a:t>[</a:t>
            </a:r>
            <a:r>
              <a:t>index</a:t>
            </a:r>
            <a:r>
              <a:t>] </a:t>
            </a:r>
          </a:p>
        </p:txBody>
      </p:sp>
      <p:sp>
        <p:nvSpPr>
          <p:cNvPr id="191" name="&gt;&gt;&gt; myList[0]…"/>
          <p:cNvSpPr txBox="1"/>
          <p:nvPr/>
        </p:nvSpPr>
        <p:spPr>
          <a:xfrm>
            <a:off x="1220314" y="6149992"/>
            <a:ext cx="2857948" cy="1130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latin typeface="Andale Mono"/>
                <a:ea typeface="Andale Mono"/>
                <a:cs typeface="Andale Mono"/>
                <a:sym typeface="Andale Mono"/>
              </a:defRPr>
            </a:pPr>
          </a:p>
          <a:p>
            <a:pPr algn="l" defTabSz="457200">
              <a:defRPr b="0">
                <a:latin typeface="Andale Mono"/>
                <a:ea typeface="Andale Mono"/>
                <a:cs typeface="Andale Mono"/>
                <a:sym typeface="Andale Mono"/>
              </a:defRPr>
            </a:pPr>
            <a:r>
              <a:t>&gt;&gt;&gt; </a:t>
            </a:r>
            <a:r>
              <a:rPr>
                <a:solidFill>
                  <a:schemeClr val="accent1">
                    <a:lumOff val="-13575"/>
                  </a:schemeClr>
                </a:solidFill>
              </a:rPr>
              <a:t>myList[0]</a:t>
            </a:r>
            <a:r>
              <a:t> </a:t>
            </a:r>
          </a:p>
          <a:p>
            <a:pPr algn="l" defTabSz="457200">
              <a:defRPr b="0">
                <a:latin typeface="Andale Mono"/>
                <a:ea typeface="Andale Mono"/>
                <a:cs typeface="Andale Mono"/>
                <a:sym typeface="Andale Mono"/>
              </a:defRPr>
            </a:pPr>
            <a:r>
              <a:t>3 </a:t>
            </a:r>
          </a:p>
        </p:txBody>
      </p:sp>
      <p:graphicFrame>
        <p:nvGraphicFramePr>
          <p:cNvPr id="192" name="Table"/>
          <p:cNvGraphicFramePr/>
          <p:nvPr/>
        </p:nvGraphicFramePr>
        <p:xfrm>
          <a:off x="4555614" y="6149992"/>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193" name="myList[0]"/>
          <p:cNvSpPr txBox="1"/>
          <p:nvPr/>
        </p:nvSpPr>
        <p:spPr>
          <a:xfrm>
            <a:off x="4297929" y="8283773"/>
            <a:ext cx="176048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1">
                    <a:lumOff val="-13575"/>
                  </a:schemeClr>
                </a:solidFill>
                <a:latin typeface="Andale Mono"/>
                <a:ea typeface="Andale Mono"/>
                <a:cs typeface="Andale Mono"/>
                <a:sym typeface="Andale Mono"/>
              </a:defRPr>
            </a:lvl1pPr>
          </a:lstStyle>
          <a:p>
            <a:pPr/>
            <a:r>
              <a:t>myList[0]</a:t>
            </a:r>
          </a:p>
        </p:txBody>
      </p:sp>
      <p:sp>
        <p:nvSpPr>
          <p:cNvPr id="194" name="Line"/>
          <p:cNvSpPr/>
          <p:nvPr/>
        </p:nvSpPr>
        <p:spPr>
          <a:xfrm flipV="1">
            <a:off x="5178173" y="7715532"/>
            <a:ext cx="1" cy="461366"/>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95" name="myList[1]"/>
          <p:cNvSpPr txBox="1"/>
          <p:nvPr/>
        </p:nvSpPr>
        <p:spPr>
          <a:xfrm>
            <a:off x="5781546" y="9067800"/>
            <a:ext cx="176048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1">
                    <a:lumOff val="-13575"/>
                  </a:schemeClr>
                </a:solidFill>
                <a:latin typeface="Andale Mono"/>
                <a:ea typeface="Andale Mono"/>
                <a:cs typeface="Andale Mono"/>
                <a:sym typeface="Andale Mono"/>
              </a:defRPr>
            </a:lvl1pPr>
          </a:lstStyle>
          <a:p>
            <a:pPr/>
            <a:r>
              <a:t>myList[1]</a:t>
            </a:r>
          </a:p>
        </p:txBody>
      </p:sp>
      <p:sp>
        <p:nvSpPr>
          <p:cNvPr id="196" name="Line"/>
          <p:cNvSpPr/>
          <p:nvPr/>
        </p:nvSpPr>
        <p:spPr>
          <a:xfrm flipV="1">
            <a:off x="6661789" y="7715531"/>
            <a:ext cx="1" cy="1253826"/>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97" name="&gt;&gt;&gt; myList[1]…"/>
          <p:cNvSpPr txBox="1"/>
          <p:nvPr/>
        </p:nvSpPr>
        <p:spPr>
          <a:xfrm>
            <a:off x="1220314" y="7269350"/>
            <a:ext cx="285794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latin typeface="Andale Mono"/>
                <a:ea typeface="Andale Mono"/>
                <a:cs typeface="Andale Mono"/>
                <a:sym typeface="Andale Mono"/>
              </a:defRPr>
            </a:pPr>
            <a:r>
              <a:t>&gt;&gt;&gt; </a:t>
            </a:r>
            <a:r>
              <a:rPr>
                <a:solidFill>
                  <a:schemeClr val="accent1">
                    <a:lumOff val="-13575"/>
                  </a:schemeClr>
                </a:solidFill>
              </a:rPr>
              <a:t>myList[1]</a:t>
            </a:r>
            <a:r>
              <a:t> </a:t>
            </a:r>
          </a:p>
          <a:p>
            <a:pPr algn="l" defTabSz="457200">
              <a:defRPr b="0">
                <a:latin typeface="Andale Mono"/>
                <a:ea typeface="Andale Mono"/>
                <a:cs typeface="Andale Mono"/>
                <a:sym typeface="Andale Mono"/>
              </a:defRPr>
            </a:pPr>
            <a:r>
              <a:t>cat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9"/>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9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19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191"/>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194"/>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6" fill="hold">
                                  <p:stCondLst>
                                    <p:cond delay="0"/>
                                  </p:stCondLst>
                                  <p:iterate type="el" backwards="0">
                                    <p:tmAbs val="0"/>
                                  </p:iterate>
                                  <p:childTnLst>
                                    <p:set>
                                      <p:cBhvr>
                                        <p:cTn id="23" fill="hold"/>
                                        <p:tgtEl>
                                          <p:spTgt spid="19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7" fill="hold">
                                  <p:stCondLst>
                                    <p:cond delay="0"/>
                                  </p:stCondLst>
                                  <p:iterate type="el" backwards="0">
                                    <p:tmAbs val="0"/>
                                  </p:iterate>
                                  <p:childTnLst>
                                    <p:set>
                                      <p:cBhvr>
                                        <p:cTn id="27" fill="hold"/>
                                        <p:tgtEl>
                                          <p:spTgt spid="197"/>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8" fill="hold">
                                  <p:stCondLst>
                                    <p:cond delay="0"/>
                                  </p:stCondLst>
                                  <p:iterate type="el" backwards="0">
                                    <p:tmAbs val="0"/>
                                  </p:iterate>
                                  <p:childTnLst>
                                    <p:set>
                                      <p:cBhvr>
                                        <p:cTn id="30" fill="hold"/>
                                        <p:tgtEl>
                                          <p:spTgt spid="196"/>
                                        </p:tgtEl>
                                        <p:attrNameLst>
                                          <p:attrName>style.visibility</p:attrName>
                                        </p:attrNameLst>
                                      </p:cBhvr>
                                      <p:to>
                                        <p:strVal val="visible"/>
                                      </p:to>
                                    </p:set>
                                  </p:childTnLst>
                                </p:cTn>
                              </p:par>
                            </p:childTnLst>
                          </p:cTn>
                        </p:par>
                        <p:par>
                          <p:cTn id="31" fill="hold">
                            <p:stCondLst>
                              <p:cond delay="0"/>
                            </p:stCondLst>
                            <p:childTnLst>
                              <p:par>
                                <p:cTn id="32" presetClass="entr" nodeType="afterEffect" presetSubtype="0" presetID="1" grpId="9" fill="hold">
                                  <p:stCondLst>
                                    <p:cond delay="0"/>
                                  </p:stCondLst>
                                  <p:iterate type="el" backwards="0">
                                    <p:tmAbs val="0"/>
                                  </p:iterate>
                                  <p:childTnLst>
                                    <p:set>
                                      <p:cBhvr>
                                        <p:cTn id="33" fill="hold"/>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2"/>
      <p:bldP build="whole" bldLvl="1" animBg="1" rev="0" advAuto="0" spid="192" grpId="3"/>
      <p:bldP build="whole" bldLvl="1" animBg="1" rev="0" advAuto="0" spid="195" grpId="9"/>
      <p:bldP build="whole" bldLvl="1" animBg="1" rev="0" advAuto="0" spid="196" grpId="8"/>
      <p:bldP build="whole" bldLvl="1" animBg="1" rev="0" advAuto="0" spid="197" grpId="7"/>
      <p:bldP build="whole" bldLvl="1" animBg="1" rev="0" advAuto="0" spid="193" grpId="6"/>
      <p:bldP build="whole" bldLvl="1" animBg="1" rev="0" advAuto="0" spid="189" grpId="1"/>
      <p:bldP build="whole" bldLvl="1" animBg="1" rev="0" advAuto="0" spid="191" grpId="4"/>
      <p:bldP build="whole" bldLvl="1" animBg="1" rev="0" advAuto="0" spid="194" grpId="5"/>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00"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01" name="What will this code print?"/>
          <p:cNvSpPr txBox="1"/>
          <p:nvPr/>
        </p:nvSpPr>
        <p:spPr>
          <a:xfrm>
            <a:off x="811934" y="4088489"/>
            <a:ext cx="529798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Helvetica"/>
                <a:ea typeface="Helvetica"/>
                <a:cs typeface="Helvetica"/>
                <a:sym typeface="Helvetica"/>
              </a:defRPr>
            </a:pPr>
          </a:p>
          <a:p>
            <a:pPr algn="l" defTabSz="457200">
              <a:defRPr b="0" sz="3600">
                <a:latin typeface="Helvetica"/>
                <a:ea typeface="Helvetica"/>
                <a:cs typeface="Helvetica"/>
                <a:sym typeface="Helvetica"/>
              </a:defRPr>
            </a:pPr>
            <a:r>
              <a:t>What will this code print? </a:t>
            </a:r>
          </a:p>
        </p:txBody>
      </p:sp>
      <p:sp>
        <p:nvSpPr>
          <p:cNvPr id="202" name="myList = [3, &quot;cat&quot;, 56.9, 4, 10, True]…"/>
          <p:cNvSpPr txBox="1"/>
          <p:nvPr/>
        </p:nvSpPr>
        <p:spPr>
          <a:xfrm>
            <a:off x="1573437" y="5273397"/>
            <a:ext cx="11088887"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myList = [3, "cat", 56.9, 4, 10, True] </a:t>
            </a:r>
          </a:p>
          <a:p>
            <a:pPr algn="l" defTabSz="457200">
              <a:defRPr b="0" sz="3600">
                <a:solidFill>
                  <a:schemeClr val="accent1">
                    <a:lumOff val="-13575"/>
                  </a:schemeClr>
                </a:solidFill>
                <a:latin typeface="Andale Mono"/>
                <a:ea typeface="Andale Mono"/>
                <a:cs typeface="Andale Mono"/>
                <a:sym typeface="Andale Mono"/>
              </a:defRPr>
            </a:pPr>
            <a:r>
              <a:t>print myList[1]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05"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06" name="What will this code print?"/>
          <p:cNvSpPr txBox="1"/>
          <p:nvPr/>
        </p:nvSpPr>
        <p:spPr>
          <a:xfrm>
            <a:off x="811934" y="4088489"/>
            <a:ext cx="529798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Helvetica"/>
                <a:ea typeface="Helvetica"/>
                <a:cs typeface="Helvetica"/>
                <a:sym typeface="Helvetica"/>
              </a:defRPr>
            </a:pPr>
          </a:p>
          <a:p>
            <a:pPr algn="l" defTabSz="457200">
              <a:defRPr b="0" sz="3600">
                <a:latin typeface="Helvetica"/>
                <a:ea typeface="Helvetica"/>
                <a:cs typeface="Helvetica"/>
                <a:sym typeface="Helvetica"/>
              </a:defRPr>
            </a:pPr>
            <a:r>
              <a:t>What will this code print? </a:t>
            </a:r>
          </a:p>
        </p:txBody>
      </p:sp>
      <p:sp>
        <p:nvSpPr>
          <p:cNvPr id="207" name="myList = [3, &quot;cat&quot;, 56.9, 4, 10, True]…"/>
          <p:cNvSpPr txBox="1"/>
          <p:nvPr/>
        </p:nvSpPr>
        <p:spPr>
          <a:xfrm>
            <a:off x="1573437" y="5273397"/>
            <a:ext cx="11088887"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myList = [3, "cat", 56.9, 4, 10, True] </a:t>
            </a:r>
          </a:p>
          <a:p>
            <a:pPr algn="l" defTabSz="457200">
              <a:defRPr b="0" sz="3600">
                <a:solidFill>
                  <a:schemeClr val="accent1">
                    <a:lumOff val="-13575"/>
                  </a:schemeClr>
                </a:solidFill>
                <a:latin typeface="Andale Mono"/>
                <a:ea typeface="Andale Mono"/>
                <a:cs typeface="Andale Mono"/>
                <a:sym typeface="Andale Mono"/>
              </a:defRPr>
            </a:pPr>
            <a:r>
              <a:t>print myList[1] </a:t>
            </a:r>
          </a:p>
        </p:txBody>
      </p:sp>
      <p:sp>
        <p:nvSpPr>
          <p:cNvPr id="208" name="cat"/>
          <p:cNvSpPr txBox="1"/>
          <p:nvPr/>
        </p:nvSpPr>
        <p:spPr>
          <a:xfrm>
            <a:off x="1488066" y="7905332"/>
            <a:ext cx="9373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Andale Mono"/>
                <a:ea typeface="Andale Mono"/>
                <a:cs typeface="Andale Mono"/>
                <a:sym typeface="Andale Mono"/>
              </a:defRPr>
            </a:lvl1pPr>
          </a:lstStyle>
          <a:p>
            <a:pPr/>
            <a:r>
              <a:t>cat</a:t>
            </a:r>
          </a:p>
        </p:txBody>
      </p:sp>
      <p:sp>
        <p:nvSpPr>
          <p:cNvPr id="209" name="Result:"/>
          <p:cNvSpPr txBox="1"/>
          <p:nvPr/>
        </p:nvSpPr>
        <p:spPr>
          <a:xfrm>
            <a:off x="882020" y="7191944"/>
            <a:ext cx="153724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Result: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12"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13" name="What will this code print?"/>
          <p:cNvSpPr txBox="1"/>
          <p:nvPr/>
        </p:nvSpPr>
        <p:spPr>
          <a:xfrm>
            <a:off x="811934" y="4088489"/>
            <a:ext cx="529798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Helvetica"/>
                <a:ea typeface="Helvetica"/>
                <a:cs typeface="Helvetica"/>
                <a:sym typeface="Helvetica"/>
              </a:defRPr>
            </a:pPr>
          </a:p>
          <a:p>
            <a:pPr algn="l" defTabSz="457200">
              <a:defRPr b="0" sz="3600">
                <a:latin typeface="Helvetica"/>
                <a:ea typeface="Helvetica"/>
                <a:cs typeface="Helvetica"/>
                <a:sym typeface="Helvetica"/>
              </a:defRPr>
            </a:pPr>
            <a:r>
              <a:t>What will this code print? </a:t>
            </a:r>
          </a:p>
        </p:txBody>
      </p:sp>
      <p:sp>
        <p:nvSpPr>
          <p:cNvPr id="214" name="myList = [3, &quot;cat&quot;, 56.9, 4, 10, True]…"/>
          <p:cNvSpPr txBox="1"/>
          <p:nvPr/>
        </p:nvSpPr>
        <p:spPr>
          <a:xfrm>
            <a:off x="1573437" y="5273397"/>
            <a:ext cx="11088887"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myList = [3, "cat", 56.9, 4, 10, True] </a:t>
            </a:r>
          </a:p>
          <a:p>
            <a:pPr algn="l" defTabSz="457200">
              <a:defRPr b="0" sz="3600">
                <a:solidFill>
                  <a:schemeClr val="accent1">
                    <a:lumOff val="-13575"/>
                  </a:schemeClr>
                </a:solidFill>
                <a:latin typeface="Andale Mono"/>
                <a:ea typeface="Andale Mono"/>
                <a:cs typeface="Andale Mono"/>
                <a:sym typeface="Andale Mono"/>
              </a:defRPr>
            </a:pPr>
            <a:r>
              <a:t>print myList[4]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17"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18" name="What will this code print?"/>
          <p:cNvSpPr txBox="1"/>
          <p:nvPr/>
        </p:nvSpPr>
        <p:spPr>
          <a:xfrm>
            <a:off x="811934" y="4088489"/>
            <a:ext cx="529798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Helvetica"/>
                <a:ea typeface="Helvetica"/>
                <a:cs typeface="Helvetica"/>
                <a:sym typeface="Helvetica"/>
              </a:defRPr>
            </a:pPr>
          </a:p>
          <a:p>
            <a:pPr algn="l" defTabSz="457200">
              <a:defRPr b="0" sz="3600">
                <a:latin typeface="Helvetica"/>
                <a:ea typeface="Helvetica"/>
                <a:cs typeface="Helvetica"/>
                <a:sym typeface="Helvetica"/>
              </a:defRPr>
            </a:pPr>
            <a:r>
              <a:t>What will this code print? </a:t>
            </a:r>
          </a:p>
        </p:txBody>
      </p:sp>
      <p:sp>
        <p:nvSpPr>
          <p:cNvPr id="219" name="myList = [3, &quot;cat&quot;, 56.9, 4, 10, True]…"/>
          <p:cNvSpPr txBox="1"/>
          <p:nvPr/>
        </p:nvSpPr>
        <p:spPr>
          <a:xfrm>
            <a:off x="1573437" y="5273397"/>
            <a:ext cx="11088887"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myList = [3, "cat", 56.9, 4, 10, True] </a:t>
            </a:r>
          </a:p>
          <a:p>
            <a:pPr algn="l" defTabSz="457200">
              <a:defRPr b="0" sz="3600">
                <a:solidFill>
                  <a:schemeClr val="accent1">
                    <a:lumOff val="-13575"/>
                  </a:schemeClr>
                </a:solidFill>
                <a:latin typeface="Andale Mono"/>
                <a:ea typeface="Andale Mono"/>
                <a:cs typeface="Andale Mono"/>
                <a:sym typeface="Andale Mono"/>
              </a:defRPr>
            </a:pPr>
            <a:r>
              <a:t>print myList[4] </a:t>
            </a:r>
          </a:p>
        </p:txBody>
      </p:sp>
      <p:sp>
        <p:nvSpPr>
          <p:cNvPr id="220" name="10"/>
          <p:cNvSpPr txBox="1"/>
          <p:nvPr/>
        </p:nvSpPr>
        <p:spPr>
          <a:xfrm>
            <a:off x="1488066" y="7905332"/>
            <a:ext cx="66303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Andale Mono"/>
                <a:ea typeface="Andale Mono"/>
                <a:cs typeface="Andale Mono"/>
                <a:sym typeface="Andale Mono"/>
              </a:defRPr>
            </a:lvl1pPr>
          </a:lstStyle>
          <a:p>
            <a:pPr/>
            <a:r>
              <a:t>10</a:t>
            </a:r>
          </a:p>
        </p:txBody>
      </p:sp>
      <p:sp>
        <p:nvSpPr>
          <p:cNvPr id="221" name="Result:"/>
          <p:cNvSpPr txBox="1"/>
          <p:nvPr/>
        </p:nvSpPr>
        <p:spPr>
          <a:xfrm>
            <a:off x="882020" y="7191944"/>
            <a:ext cx="153724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Result: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24"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25" name="What will this code print?"/>
          <p:cNvSpPr txBox="1"/>
          <p:nvPr/>
        </p:nvSpPr>
        <p:spPr>
          <a:xfrm>
            <a:off x="811934" y="4088489"/>
            <a:ext cx="529798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Helvetica"/>
                <a:ea typeface="Helvetica"/>
                <a:cs typeface="Helvetica"/>
                <a:sym typeface="Helvetica"/>
              </a:defRPr>
            </a:pPr>
          </a:p>
          <a:p>
            <a:pPr algn="l" defTabSz="457200">
              <a:defRPr b="0" sz="3600">
                <a:latin typeface="Helvetica"/>
                <a:ea typeface="Helvetica"/>
                <a:cs typeface="Helvetica"/>
                <a:sym typeface="Helvetica"/>
              </a:defRPr>
            </a:pPr>
            <a:r>
              <a:t>What will this code print? </a:t>
            </a:r>
          </a:p>
        </p:txBody>
      </p:sp>
      <p:sp>
        <p:nvSpPr>
          <p:cNvPr id="226" name="myList = [3, &quot;cat&quot;, 56.9, 4, 10, True]…"/>
          <p:cNvSpPr txBox="1"/>
          <p:nvPr/>
        </p:nvSpPr>
        <p:spPr>
          <a:xfrm>
            <a:off x="1573437" y="5273397"/>
            <a:ext cx="11088887"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myList = [3, "cat", 56.9, 4, 10, True] </a:t>
            </a:r>
          </a:p>
          <a:p>
            <a:pPr algn="l" defTabSz="457200">
              <a:defRPr b="0" sz="3600">
                <a:solidFill>
                  <a:schemeClr val="accent1">
                    <a:lumOff val="-13575"/>
                  </a:schemeClr>
                </a:solidFill>
                <a:latin typeface="Andale Mono"/>
                <a:ea typeface="Andale Mono"/>
                <a:cs typeface="Andale Mono"/>
                <a:sym typeface="Andale Mono"/>
              </a:defRPr>
            </a:pPr>
            <a:r>
              <a:t>print myList[6]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29"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30" name="What will this code print?"/>
          <p:cNvSpPr txBox="1"/>
          <p:nvPr/>
        </p:nvSpPr>
        <p:spPr>
          <a:xfrm>
            <a:off x="811934" y="4088489"/>
            <a:ext cx="529798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Helvetica"/>
                <a:ea typeface="Helvetica"/>
                <a:cs typeface="Helvetica"/>
                <a:sym typeface="Helvetica"/>
              </a:defRPr>
            </a:pPr>
          </a:p>
          <a:p>
            <a:pPr algn="l" defTabSz="457200">
              <a:defRPr b="0" sz="3600">
                <a:latin typeface="Helvetica"/>
                <a:ea typeface="Helvetica"/>
                <a:cs typeface="Helvetica"/>
                <a:sym typeface="Helvetica"/>
              </a:defRPr>
            </a:pPr>
            <a:r>
              <a:t>What will this code print? </a:t>
            </a:r>
          </a:p>
        </p:txBody>
      </p:sp>
      <p:sp>
        <p:nvSpPr>
          <p:cNvPr id="231" name="myList = [3, &quot;cat&quot;, 56.9, 4, 10, True]…"/>
          <p:cNvSpPr txBox="1"/>
          <p:nvPr/>
        </p:nvSpPr>
        <p:spPr>
          <a:xfrm>
            <a:off x="1573437" y="5273397"/>
            <a:ext cx="11088887"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myList = [3, "cat", 56.9, 4, 10, True] </a:t>
            </a:r>
          </a:p>
          <a:p>
            <a:pPr algn="l" defTabSz="457200">
              <a:defRPr b="0" sz="3600">
                <a:solidFill>
                  <a:schemeClr val="accent1">
                    <a:lumOff val="-13575"/>
                  </a:schemeClr>
                </a:solidFill>
                <a:latin typeface="Andale Mono"/>
                <a:ea typeface="Andale Mono"/>
                <a:cs typeface="Andale Mono"/>
                <a:sym typeface="Andale Mono"/>
              </a:defRPr>
            </a:pPr>
            <a:r>
              <a:t>print myList[6] </a:t>
            </a:r>
          </a:p>
        </p:txBody>
      </p:sp>
      <p:sp>
        <p:nvSpPr>
          <p:cNvPr id="232" name="IndexError: list index out of range"/>
          <p:cNvSpPr txBox="1"/>
          <p:nvPr/>
        </p:nvSpPr>
        <p:spPr>
          <a:xfrm>
            <a:off x="1376313" y="8094491"/>
            <a:ext cx="845567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sz="3600">
                <a:solidFill>
                  <a:schemeClr val="accent5">
                    <a:hueOff val="-82419"/>
                    <a:satOff val="-9513"/>
                    <a:lumOff val="-16343"/>
                  </a:schemeClr>
                </a:solidFill>
                <a:latin typeface="Andale Mono"/>
                <a:ea typeface="Andale Mono"/>
                <a:cs typeface="Andale Mono"/>
                <a:sym typeface="Andale Mono"/>
              </a:defRPr>
            </a:lvl1pPr>
          </a:lstStyle>
          <a:p>
            <a:pPr/>
            <a:r>
              <a:t>IndexError: list index out of range</a:t>
            </a:r>
          </a:p>
        </p:txBody>
      </p:sp>
      <p:sp>
        <p:nvSpPr>
          <p:cNvPr id="233" name="Result:"/>
          <p:cNvSpPr txBox="1"/>
          <p:nvPr/>
        </p:nvSpPr>
        <p:spPr>
          <a:xfrm>
            <a:off x="882020" y="7191944"/>
            <a:ext cx="153724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Result:</a:t>
            </a:r>
          </a:p>
        </p:txBody>
      </p:sp>
      <p:sp>
        <p:nvSpPr>
          <p:cNvPr id="234" name="This is an &quot;index out of bounds&quot; error. You cannot access an index that does not exist!"/>
          <p:cNvSpPr txBox="1"/>
          <p:nvPr/>
        </p:nvSpPr>
        <p:spPr>
          <a:xfrm>
            <a:off x="9994211" y="7204644"/>
            <a:ext cx="2664981" cy="19558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2000">
                <a:latin typeface="Helvetica"/>
                <a:ea typeface="Helvetica"/>
                <a:cs typeface="Helvetica"/>
                <a:sym typeface="Helvetica"/>
              </a:defRPr>
            </a:pPr>
          </a:p>
          <a:p>
            <a:pPr algn="l" defTabSz="457200">
              <a:defRPr b="0" sz="2000">
                <a:latin typeface="Helvetica"/>
                <a:ea typeface="Helvetica"/>
                <a:cs typeface="Helvetica"/>
                <a:sym typeface="Helvetica"/>
              </a:defRPr>
            </a:pPr>
            <a:r>
              <a:t>This is an "index out of bounds" error. You cannot access an index that does not exist!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37"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38" name="What will this code print?"/>
          <p:cNvSpPr txBox="1"/>
          <p:nvPr/>
        </p:nvSpPr>
        <p:spPr>
          <a:xfrm>
            <a:off x="811934" y="4088489"/>
            <a:ext cx="529798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Helvetica"/>
                <a:ea typeface="Helvetica"/>
                <a:cs typeface="Helvetica"/>
                <a:sym typeface="Helvetica"/>
              </a:defRPr>
            </a:pPr>
          </a:p>
          <a:p>
            <a:pPr algn="l" defTabSz="457200">
              <a:defRPr b="0" sz="3600">
                <a:latin typeface="Helvetica"/>
                <a:ea typeface="Helvetica"/>
                <a:cs typeface="Helvetica"/>
                <a:sym typeface="Helvetica"/>
              </a:defRPr>
            </a:pPr>
            <a:r>
              <a:t>What will this code print? </a:t>
            </a:r>
          </a:p>
        </p:txBody>
      </p:sp>
      <p:sp>
        <p:nvSpPr>
          <p:cNvPr id="239" name="myList = [3, &quot;cat&quot;, 56.9, 4, 10, True]…"/>
          <p:cNvSpPr txBox="1"/>
          <p:nvPr/>
        </p:nvSpPr>
        <p:spPr>
          <a:xfrm>
            <a:off x="1573437" y="5273397"/>
            <a:ext cx="11088887"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myList = [3, "cat", 56.9, 4, 10, True] </a:t>
            </a:r>
          </a:p>
          <a:p>
            <a:pPr algn="l" defTabSz="457200">
              <a:defRPr b="0" sz="3600">
                <a:solidFill>
                  <a:schemeClr val="accent1">
                    <a:lumOff val="-13575"/>
                  </a:schemeClr>
                </a:solidFill>
                <a:latin typeface="Andale Mono"/>
                <a:ea typeface="Andale Mono"/>
                <a:cs typeface="Andale Mono"/>
                <a:sym typeface="Andale Mono"/>
              </a:defRPr>
            </a:pPr>
            <a:r>
              <a:t>print myList[-1]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42"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43" name="What will this code print?"/>
          <p:cNvSpPr txBox="1"/>
          <p:nvPr/>
        </p:nvSpPr>
        <p:spPr>
          <a:xfrm>
            <a:off x="811934" y="4088489"/>
            <a:ext cx="529798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Helvetica"/>
                <a:ea typeface="Helvetica"/>
                <a:cs typeface="Helvetica"/>
                <a:sym typeface="Helvetica"/>
              </a:defRPr>
            </a:pPr>
          </a:p>
          <a:p>
            <a:pPr algn="l" defTabSz="457200">
              <a:defRPr b="0" sz="3600">
                <a:latin typeface="Helvetica"/>
                <a:ea typeface="Helvetica"/>
                <a:cs typeface="Helvetica"/>
                <a:sym typeface="Helvetica"/>
              </a:defRPr>
            </a:pPr>
            <a:r>
              <a:t>What will this code print? </a:t>
            </a:r>
          </a:p>
        </p:txBody>
      </p:sp>
      <p:sp>
        <p:nvSpPr>
          <p:cNvPr id="244" name="myList = [3, &quot;cat&quot;, 56.9, 4, 10, True]…"/>
          <p:cNvSpPr txBox="1"/>
          <p:nvPr/>
        </p:nvSpPr>
        <p:spPr>
          <a:xfrm>
            <a:off x="1573437" y="5273397"/>
            <a:ext cx="11088887"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myList = [3, "cat", 56.9, 4, 10, True] </a:t>
            </a:r>
          </a:p>
          <a:p>
            <a:pPr algn="l" defTabSz="457200">
              <a:defRPr b="0" sz="3600">
                <a:solidFill>
                  <a:schemeClr val="accent1">
                    <a:lumOff val="-13575"/>
                  </a:schemeClr>
                </a:solidFill>
                <a:latin typeface="Andale Mono"/>
                <a:ea typeface="Andale Mono"/>
                <a:cs typeface="Andale Mono"/>
                <a:sym typeface="Andale Mono"/>
              </a:defRPr>
            </a:pPr>
            <a:r>
              <a:t>print myList[-1] </a:t>
            </a:r>
          </a:p>
        </p:txBody>
      </p:sp>
      <p:sp>
        <p:nvSpPr>
          <p:cNvPr id="245" name="True"/>
          <p:cNvSpPr txBox="1"/>
          <p:nvPr/>
        </p:nvSpPr>
        <p:spPr>
          <a:xfrm>
            <a:off x="1488066" y="7905332"/>
            <a:ext cx="12117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Andale Mono"/>
                <a:ea typeface="Andale Mono"/>
                <a:cs typeface="Andale Mono"/>
                <a:sym typeface="Andale Mono"/>
              </a:defRPr>
            </a:lvl1pPr>
          </a:lstStyle>
          <a:p>
            <a:pPr/>
            <a:r>
              <a:t>True</a:t>
            </a:r>
          </a:p>
        </p:txBody>
      </p:sp>
      <p:sp>
        <p:nvSpPr>
          <p:cNvPr id="246" name="Result:"/>
          <p:cNvSpPr txBox="1"/>
          <p:nvPr/>
        </p:nvSpPr>
        <p:spPr>
          <a:xfrm>
            <a:off x="882020" y="7191944"/>
            <a:ext cx="153724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Result:</a:t>
            </a:r>
          </a:p>
        </p:txBody>
      </p:sp>
      <p:sp>
        <p:nvSpPr>
          <p:cNvPr id="247" name="Yep, this work! This comes in handy when you know you want the last element but you don’t know what the index of the last element is!"/>
          <p:cNvSpPr txBox="1"/>
          <p:nvPr/>
        </p:nvSpPr>
        <p:spPr>
          <a:xfrm>
            <a:off x="9945565" y="7086182"/>
            <a:ext cx="2664981" cy="22606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sz="2000">
                <a:latin typeface="Helvetica"/>
                <a:ea typeface="Helvetica"/>
                <a:cs typeface="Helvetica"/>
                <a:sym typeface="Helvetica"/>
              </a:defRPr>
            </a:lvl1pPr>
          </a:lstStyle>
          <a:p>
            <a:pPr/>
            <a:r>
              <a:t>Yep, this work! This comes in handy when you know you want the last element but you don’t know what the index of the last element is!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Today’s Schedule"/>
          <p:cNvSpPr txBox="1"/>
          <p:nvPr>
            <p:ph type="title"/>
          </p:nvPr>
        </p:nvSpPr>
        <p:spPr>
          <a:prstGeom prst="rect">
            <a:avLst/>
          </a:prstGeom>
        </p:spPr>
        <p:txBody>
          <a:bodyPr/>
          <a:lstStyle>
            <a:lvl1pPr>
              <a:defRPr>
                <a:latin typeface="Helvetica Neue"/>
                <a:ea typeface="Helvetica Neue"/>
                <a:cs typeface="Helvetica Neue"/>
                <a:sym typeface="Helvetica Neue"/>
              </a:defRPr>
            </a:lvl1pPr>
          </a:lstStyle>
          <a:p>
            <a:pPr/>
            <a:r>
              <a:t>Today’s Schedule</a:t>
            </a:r>
          </a:p>
        </p:txBody>
      </p:sp>
      <p:sp>
        <p:nvSpPr>
          <p:cNvPr id="123" name="Introduction to Data Structures…"/>
          <p:cNvSpPr txBox="1"/>
          <p:nvPr>
            <p:ph type="body" idx="1"/>
          </p:nvPr>
        </p:nvSpPr>
        <p:spPr>
          <a:prstGeom prst="rect">
            <a:avLst/>
          </a:prstGeom>
        </p:spPr>
        <p:txBody>
          <a:bodyPr anchor="t"/>
          <a:lstStyle/>
          <a:p>
            <a:pPr/>
            <a:r>
              <a:t>Introduction to Data Structures</a:t>
            </a:r>
          </a:p>
          <a:p>
            <a:pPr/>
            <a:r>
              <a:t>Lists</a:t>
            </a:r>
          </a:p>
          <a:p>
            <a:pPr/>
            <a:r>
              <a:t>File parsing with </a:t>
            </a:r>
            <a:r>
              <a:rPr>
                <a:latin typeface="Andale Mono"/>
                <a:ea typeface="Andale Mono"/>
                <a:cs typeface="Andale Mono"/>
                <a:sym typeface="Andale Mono"/>
              </a:rPr>
              <a:t>.split()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3"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50"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51" name="What will this code print?"/>
          <p:cNvSpPr txBox="1"/>
          <p:nvPr/>
        </p:nvSpPr>
        <p:spPr>
          <a:xfrm>
            <a:off x="811934" y="4088489"/>
            <a:ext cx="529798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Helvetica"/>
                <a:ea typeface="Helvetica"/>
                <a:cs typeface="Helvetica"/>
                <a:sym typeface="Helvetica"/>
              </a:defRPr>
            </a:pPr>
          </a:p>
          <a:p>
            <a:pPr algn="l" defTabSz="457200">
              <a:defRPr b="0" sz="3600">
                <a:latin typeface="Helvetica"/>
                <a:ea typeface="Helvetica"/>
                <a:cs typeface="Helvetica"/>
                <a:sym typeface="Helvetica"/>
              </a:defRPr>
            </a:pPr>
            <a:r>
              <a:t>What will this code print? </a:t>
            </a:r>
          </a:p>
        </p:txBody>
      </p:sp>
      <p:sp>
        <p:nvSpPr>
          <p:cNvPr id="252" name="myList = [3, &quot;cat&quot;, 56.9, 4, 10, True]…"/>
          <p:cNvSpPr txBox="1"/>
          <p:nvPr/>
        </p:nvSpPr>
        <p:spPr>
          <a:xfrm>
            <a:off x="1573437" y="5273397"/>
            <a:ext cx="11088887"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myList = [3, "cat", 56.9, 4, 10, True] </a:t>
            </a:r>
          </a:p>
          <a:p>
            <a:pPr algn="l" defTabSz="457200">
              <a:defRPr b="0" sz="3600">
                <a:solidFill>
                  <a:schemeClr val="accent1">
                    <a:lumOff val="-13575"/>
                  </a:schemeClr>
                </a:solidFill>
                <a:latin typeface="Andale Mono"/>
                <a:ea typeface="Andale Mono"/>
                <a:cs typeface="Andale Mono"/>
                <a:sym typeface="Andale Mono"/>
              </a:defRPr>
            </a:pPr>
            <a:r>
              <a:t>print myList[-2]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55"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56" name="What will this code print?"/>
          <p:cNvSpPr txBox="1"/>
          <p:nvPr/>
        </p:nvSpPr>
        <p:spPr>
          <a:xfrm>
            <a:off x="811934" y="4088489"/>
            <a:ext cx="529798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Helvetica"/>
                <a:ea typeface="Helvetica"/>
                <a:cs typeface="Helvetica"/>
                <a:sym typeface="Helvetica"/>
              </a:defRPr>
            </a:pPr>
          </a:p>
          <a:p>
            <a:pPr algn="l" defTabSz="457200">
              <a:defRPr b="0" sz="3600">
                <a:latin typeface="Helvetica"/>
                <a:ea typeface="Helvetica"/>
                <a:cs typeface="Helvetica"/>
                <a:sym typeface="Helvetica"/>
              </a:defRPr>
            </a:pPr>
            <a:r>
              <a:t>What will this code print? </a:t>
            </a:r>
          </a:p>
        </p:txBody>
      </p:sp>
      <p:sp>
        <p:nvSpPr>
          <p:cNvPr id="257" name="myList = [3, &quot;cat&quot;, 56.9, 4, 10, True]…"/>
          <p:cNvSpPr txBox="1"/>
          <p:nvPr/>
        </p:nvSpPr>
        <p:spPr>
          <a:xfrm>
            <a:off x="1573437" y="5273397"/>
            <a:ext cx="11088887"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myList = [3, "cat", 56.9, 4, 10, True] </a:t>
            </a:r>
          </a:p>
          <a:p>
            <a:pPr algn="l" defTabSz="457200">
              <a:defRPr b="0" sz="3600">
                <a:solidFill>
                  <a:schemeClr val="accent1">
                    <a:lumOff val="-13575"/>
                  </a:schemeClr>
                </a:solidFill>
                <a:latin typeface="Andale Mono"/>
                <a:ea typeface="Andale Mono"/>
                <a:cs typeface="Andale Mono"/>
                <a:sym typeface="Andale Mono"/>
              </a:defRPr>
            </a:pPr>
            <a:r>
              <a:t>print myList[-2] </a:t>
            </a:r>
          </a:p>
        </p:txBody>
      </p:sp>
      <p:sp>
        <p:nvSpPr>
          <p:cNvPr id="258" name="10"/>
          <p:cNvSpPr txBox="1"/>
          <p:nvPr/>
        </p:nvSpPr>
        <p:spPr>
          <a:xfrm>
            <a:off x="1488066" y="7905332"/>
            <a:ext cx="66303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Andale Mono"/>
                <a:ea typeface="Andale Mono"/>
                <a:cs typeface="Andale Mono"/>
                <a:sym typeface="Andale Mono"/>
              </a:defRPr>
            </a:lvl1pPr>
          </a:lstStyle>
          <a:p>
            <a:pPr/>
            <a:r>
              <a:t>10</a:t>
            </a:r>
          </a:p>
        </p:txBody>
      </p:sp>
      <p:sp>
        <p:nvSpPr>
          <p:cNvPr id="259" name="Result:"/>
          <p:cNvSpPr txBox="1"/>
          <p:nvPr/>
        </p:nvSpPr>
        <p:spPr>
          <a:xfrm>
            <a:off x="882020" y="7191944"/>
            <a:ext cx="153724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Result: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62"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63" name="How would you get the third element?"/>
          <p:cNvSpPr txBox="1"/>
          <p:nvPr/>
        </p:nvSpPr>
        <p:spPr>
          <a:xfrm>
            <a:off x="811934" y="4552950"/>
            <a:ext cx="776414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How would you get the third element?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66"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67" name="How would you get the third element?"/>
          <p:cNvSpPr txBox="1"/>
          <p:nvPr/>
        </p:nvSpPr>
        <p:spPr>
          <a:xfrm>
            <a:off x="811934" y="4552950"/>
            <a:ext cx="776414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How would you get the third element?</a:t>
            </a:r>
          </a:p>
        </p:txBody>
      </p:sp>
      <p:sp>
        <p:nvSpPr>
          <p:cNvPr id="268" name="Answer:"/>
          <p:cNvSpPr txBox="1"/>
          <p:nvPr/>
        </p:nvSpPr>
        <p:spPr>
          <a:xfrm>
            <a:off x="811934" y="5615748"/>
            <a:ext cx="176584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Answer:</a:t>
            </a:r>
          </a:p>
        </p:txBody>
      </p:sp>
      <p:sp>
        <p:nvSpPr>
          <p:cNvPr id="269" name="myList[2]"/>
          <p:cNvSpPr txBox="1"/>
          <p:nvPr/>
        </p:nvSpPr>
        <p:spPr>
          <a:xfrm>
            <a:off x="2000290" y="6678546"/>
            <a:ext cx="258358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solidFill>
                  <a:schemeClr val="accent1">
                    <a:lumOff val="-13575"/>
                  </a:schemeClr>
                </a:solidFill>
                <a:latin typeface="Andale Mono"/>
                <a:ea typeface="Andale Mono"/>
                <a:cs typeface="Andale Mono"/>
                <a:sym typeface="Andale Mono"/>
              </a:defRPr>
            </a:lvl1pPr>
          </a:lstStyle>
          <a:p>
            <a:pPr/>
            <a:r>
              <a:t>myList[2]</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72"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73" name="What will this code print?"/>
          <p:cNvSpPr txBox="1"/>
          <p:nvPr/>
        </p:nvSpPr>
        <p:spPr>
          <a:xfrm>
            <a:off x="811934" y="4552950"/>
            <a:ext cx="51709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What will this code print?</a:t>
            </a:r>
          </a:p>
        </p:txBody>
      </p:sp>
      <p:grpSp>
        <p:nvGrpSpPr>
          <p:cNvPr id="277" name="Group"/>
          <p:cNvGrpSpPr/>
          <p:nvPr/>
        </p:nvGrpSpPr>
        <p:grpSpPr>
          <a:xfrm>
            <a:off x="1516044" y="5308591"/>
            <a:ext cx="11448622" cy="2153360"/>
            <a:chOff x="0" y="0"/>
            <a:chExt cx="11448621" cy="2153358"/>
          </a:xfrm>
        </p:grpSpPr>
        <p:sp>
          <p:nvSpPr>
            <p:cNvPr id="274" name="myList = [3, “cat”, 56.9, 4, 9, 10, True]"/>
            <p:cNvSpPr txBox="1"/>
            <p:nvPr/>
          </p:nvSpPr>
          <p:spPr>
            <a:xfrm>
              <a:off x="85370" y="-1"/>
              <a:ext cx="11363252"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b="0" sz="3600">
                  <a:solidFill>
                    <a:schemeClr val="accent1">
                      <a:lumOff val="-13575"/>
                    </a:schemeClr>
                  </a:solidFill>
                  <a:latin typeface="Andale Mono"/>
                  <a:ea typeface="Andale Mono"/>
                  <a:cs typeface="Andale Mono"/>
                  <a:sym typeface="Andale Mono"/>
                </a:defRPr>
              </a:lvl1pPr>
            </a:lstStyle>
            <a:p>
              <a:pPr/>
              <a:r>
                <a:t>myList = [3, “cat”, 56.9, 4, 9, 10, True]</a:t>
              </a:r>
            </a:p>
          </p:txBody>
        </p:sp>
        <p:sp>
          <p:nvSpPr>
            <p:cNvPr id="275" name="myList[0] = “dog”"/>
            <p:cNvSpPr txBox="1"/>
            <p:nvPr/>
          </p:nvSpPr>
          <p:spPr>
            <a:xfrm>
              <a:off x="0" y="765529"/>
              <a:ext cx="4778500"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b="0" sz="3600">
                  <a:solidFill>
                    <a:schemeClr val="accent1">
                      <a:lumOff val="-13575"/>
                    </a:schemeClr>
                  </a:solidFill>
                  <a:latin typeface="Andale Mono"/>
                  <a:ea typeface="Andale Mono"/>
                  <a:cs typeface="Andale Mono"/>
                  <a:sym typeface="Andale Mono"/>
                </a:defRPr>
              </a:lvl1pPr>
            </a:lstStyle>
            <a:p>
              <a:pPr/>
              <a:r>
                <a:t>myList[0] = “dog”</a:t>
              </a:r>
            </a:p>
          </p:txBody>
        </p:sp>
        <p:sp>
          <p:nvSpPr>
            <p:cNvPr id="276" name="print(myList)"/>
            <p:cNvSpPr txBox="1"/>
            <p:nvPr/>
          </p:nvSpPr>
          <p:spPr>
            <a:xfrm>
              <a:off x="13172" y="1531058"/>
              <a:ext cx="3681041"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b="0" sz="3600">
                  <a:solidFill>
                    <a:schemeClr val="accent1">
                      <a:lumOff val="-13575"/>
                    </a:schemeClr>
                  </a:solidFill>
                  <a:latin typeface="Andale Mono"/>
                  <a:ea typeface="Andale Mono"/>
                  <a:cs typeface="Andale Mono"/>
                  <a:sym typeface="Andale Mono"/>
                </a:defRPr>
              </a:lvl1pPr>
            </a:lstStyle>
            <a:p>
              <a:pPr/>
              <a:r>
                <a:t>print(myList)</a:t>
              </a:r>
            </a:p>
          </p:txBody>
        </p:sp>
      </p:gr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Practice with list indexing"/>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 indexing</a:t>
            </a:r>
          </a:p>
        </p:txBody>
      </p:sp>
      <p:graphicFrame>
        <p:nvGraphicFramePr>
          <p:cNvPr id="280"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281" name="What will this code print?"/>
          <p:cNvSpPr txBox="1"/>
          <p:nvPr/>
        </p:nvSpPr>
        <p:spPr>
          <a:xfrm>
            <a:off x="811934" y="4552950"/>
            <a:ext cx="51709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What will this code print?</a:t>
            </a:r>
          </a:p>
        </p:txBody>
      </p:sp>
      <p:sp>
        <p:nvSpPr>
          <p:cNvPr id="282" name="Answer:"/>
          <p:cNvSpPr txBox="1"/>
          <p:nvPr/>
        </p:nvSpPr>
        <p:spPr>
          <a:xfrm>
            <a:off x="868847" y="7569892"/>
            <a:ext cx="176584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Answer:</a:t>
            </a:r>
          </a:p>
        </p:txBody>
      </p:sp>
      <p:sp>
        <p:nvSpPr>
          <p:cNvPr id="283" name="[“dog”, “cat”, 56.9, 4, 9, 10, True]"/>
          <p:cNvSpPr txBox="1"/>
          <p:nvPr/>
        </p:nvSpPr>
        <p:spPr>
          <a:xfrm>
            <a:off x="1175040" y="8899821"/>
            <a:ext cx="99914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Andale Mono"/>
                <a:ea typeface="Andale Mono"/>
                <a:cs typeface="Andale Mono"/>
                <a:sym typeface="Andale Mono"/>
              </a:defRPr>
            </a:lvl1pPr>
          </a:lstStyle>
          <a:p>
            <a:pPr/>
            <a:r>
              <a:t>[“dog”, “cat”, 56.9, 4, 9, 10, True]</a:t>
            </a:r>
          </a:p>
        </p:txBody>
      </p:sp>
      <p:sp>
        <p:nvSpPr>
          <p:cNvPr id="284" name="This is an easy way to overwrite list elements!"/>
          <p:cNvSpPr txBox="1"/>
          <p:nvPr/>
        </p:nvSpPr>
        <p:spPr>
          <a:xfrm>
            <a:off x="8892661" y="7812586"/>
            <a:ext cx="3305372" cy="7366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sz="2000">
                <a:latin typeface="Helvetica"/>
                <a:ea typeface="Helvetica"/>
                <a:cs typeface="Helvetica"/>
                <a:sym typeface="Helvetica"/>
              </a:defRPr>
            </a:lvl1pPr>
          </a:lstStyle>
          <a:p>
            <a:pPr/>
            <a:r>
              <a:t>This is an easy way to overwrite list elements!</a:t>
            </a:r>
          </a:p>
        </p:txBody>
      </p:sp>
      <p:grpSp>
        <p:nvGrpSpPr>
          <p:cNvPr id="288" name="Group"/>
          <p:cNvGrpSpPr/>
          <p:nvPr/>
        </p:nvGrpSpPr>
        <p:grpSpPr>
          <a:xfrm>
            <a:off x="1516044" y="5308591"/>
            <a:ext cx="11448622" cy="2153360"/>
            <a:chOff x="0" y="0"/>
            <a:chExt cx="11448621" cy="2153358"/>
          </a:xfrm>
        </p:grpSpPr>
        <p:sp>
          <p:nvSpPr>
            <p:cNvPr id="285" name="myList = [3, “cat”, 56.9, 4, 9, 10, True]"/>
            <p:cNvSpPr txBox="1"/>
            <p:nvPr/>
          </p:nvSpPr>
          <p:spPr>
            <a:xfrm>
              <a:off x="85370" y="-1"/>
              <a:ext cx="11363252"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b="0" sz="3600">
                  <a:solidFill>
                    <a:schemeClr val="accent1">
                      <a:lumOff val="-13575"/>
                    </a:schemeClr>
                  </a:solidFill>
                  <a:latin typeface="Andale Mono"/>
                  <a:ea typeface="Andale Mono"/>
                  <a:cs typeface="Andale Mono"/>
                  <a:sym typeface="Andale Mono"/>
                </a:defRPr>
              </a:lvl1pPr>
            </a:lstStyle>
            <a:p>
              <a:pPr/>
              <a:r>
                <a:t>myList = [3, “cat”, 56.9, 4, 9, 10, True]</a:t>
              </a:r>
            </a:p>
          </p:txBody>
        </p:sp>
        <p:sp>
          <p:nvSpPr>
            <p:cNvPr id="286" name="myList[0] = “dog”"/>
            <p:cNvSpPr txBox="1"/>
            <p:nvPr/>
          </p:nvSpPr>
          <p:spPr>
            <a:xfrm>
              <a:off x="0" y="765529"/>
              <a:ext cx="4778500"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b="0" sz="3600">
                  <a:solidFill>
                    <a:schemeClr val="accent1">
                      <a:lumOff val="-13575"/>
                    </a:schemeClr>
                  </a:solidFill>
                  <a:latin typeface="Andale Mono"/>
                  <a:ea typeface="Andale Mono"/>
                  <a:cs typeface="Andale Mono"/>
                  <a:sym typeface="Andale Mono"/>
                </a:defRPr>
              </a:lvl1pPr>
            </a:lstStyle>
            <a:p>
              <a:pPr/>
              <a:r>
                <a:t>myList[0] = “dog”</a:t>
              </a:r>
            </a:p>
          </p:txBody>
        </p:sp>
        <p:sp>
          <p:nvSpPr>
            <p:cNvPr id="287" name="print(myList)"/>
            <p:cNvSpPr txBox="1"/>
            <p:nvPr/>
          </p:nvSpPr>
          <p:spPr>
            <a:xfrm>
              <a:off x="13172" y="1531058"/>
              <a:ext cx="3681041"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b="0" sz="3600">
                  <a:solidFill>
                    <a:schemeClr val="accent1">
                      <a:lumOff val="-13575"/>
                    </a:schemeClr>
                  </a:solidFill>
                  <a:latin typeface="Andale Mono"/>
                  <a:ea typeface="Andale Mono"/>
                  <a:cs typeface="Andale Mono"/>
                  <a:sym typeface="Andale Mono"/>
                </a:defRPr>
              </a:lvl1pPr>
            </a:lstStyle>
            <a:p>
              <a:pPr/>
              <a:r>
                <a:t>print(myList)</a:t>
              </a:r>
            </a:p>
          </p:txBody>
        </p:sp>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For-loops and Lists"/>
          <p:cNvSpPr txBox="1"/>
          <p:nvPr>
            <p:ph type="title"/>
          </p:nvPr>
        </p:nvSpPr>
        <p:spPr>
          <a:prstGeom prst="rect">
            <a:avLst/>
          </a:prstGeom>
        </p:spPr>
        <p:txBody>
          <a:bodyPr anchor="t"/>
          <a:lstStyle>
            <a:lvl1pPr>
              <a:defRPr sz="5000"/>
            </a:lvl1pPr>
          </a:lstStyle>
          <a:p>
            <a:pPr/>
            <a:r>
              <a:t>For-loops and Lists</a:t>
            </a:r>
          </a:p>
        </p:txBody>
      </p:sp>
      <p:sp>
        <p:nvSpPr>
          <p:cNvPr id="291" name="Last time we used range() to create for loops.…"/>
          <p:cNvSpPr txBox="1"/>
          <p:nvPr/>
        </p:nvSpPr>
        <p:spPr>
          <a:xfrm>
            <a:off x="415296" y="1275195"/>
            <a:ext cx="10848716" cy="30761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166687" indent="-166687" algn="l" defTabSz="457200">
              <a:buSzPct val="145000"/>
              <a:buChar char="•"/>
              <a:defRPr b="0" sz="1200">
                <a:latin typeface="Helvetica"/>
                <a:ea typeface="Helvetica"/>
                <a:cs typeface="Helvetica"/>
                <a:sym typeface="Helvetica"/>
              </a:defRPr>
            </a:pPr>
          </a:p>
          <a:p>
            <a:pPr marL="416718" indent="-416718" algn="l" defTabSz="457200">
              <a:buSzPct val="145000"/>
              <a:buChar char="•"/>
              <a:defRPr b="0" sz="3000">
                <a:latin typeface="Helvetica"/>
                <a:ea typeface="Helvetica"/>
                <a:cs typeface="Helvetica"/>
                <a:sym typeface="Helvetica"/>
              </a:defRPr>
            </a:pPr>
            <a:r>
              <a:t>Last time we used </a:t>
            </a:r>
            <a:r>
              <a:rPr>
                <a:latin typeface="Courier New"/>
                <a:ea typeface="Courier New"/>
                <a:cs typeface="Courier New"/>
                <a:sym typeface="Courier New"/>
              </a:rPr>
              <a:t>range() </a:t>
            </a:r>
            <a:r>
              <a:t>to create </a:t>
            </a:r>
            <a:r>
              <a:rPr>
                <a:latin typeface="Courier New"/>
                <a:ea typeface="Courier New"/>
                <a:cs typeface="Courier New"/>
                <a:sym typeface="Courier New"/>
              </a:rPr>
              <a:t>for </a:t>
            </a:r>
            <a:r>
              <a:t>loops. </a:t>
            </a:r>
          </a:p>
          <a:p>
            <a:pPr marL="416718" indent="-416718" algn="l" defTabSz="457200">
              <a:buSzPct val="145000"/>
              <a:buChar char="•"/>
              <a:defRPr b="0" sz="3000">
                <a:latin typeface="Helvetica"/>
                <a:ea typeface="Helvetica"/>
                <a:cs typeface="Helvetica"/>
                <a:sym typeface="Helvetica"/>
              </a:defRPr>
            </a:pPr>
          </a:p>
          <a:p>
            <a:pPr marL="416718" indent="-416718" algn="l" defTabSz="457200">
              <a:buSzPct val="145000"/>
              <a:buChar char="•"/>
              <a:defRPr b="0" sz="3000">
                <a:latin typeface="Helvetica"/>
                <a:ea typeface="Helvetica"/>
                <a:cs typeface="Helvetica"/>
                <a:sym typeface="Helvetica"/>
              </a:defRPr>
            </a:pPr>
            <a:r>
              <a:t>In Python3 the type </a:t>
            </a:r>
            <a:r>
              <a:rPr>
                <a:latin typeface="Courier New"/>
                <a:ea typeface="Courier New"/>
                <a:cs typeface="Courier New"/>
                <a:sym typeface="Courier New"/>
              </a:rPr>
              <a:t>range</a:t>
            </a:r>
            <a:r>
              <a:t> is not the same as the type </a:t>
            </a:r>
            <a:r>
              <a:rPr>
                <a:latin typeface="Courier New"/>
                <a:ea typeface="Courier New"/>
                <a:cs typeface="Courier New"/>
                <a:sym typeface="Courier New"/>
              </a:rPr>
              <a:t>list</a:t>
            </a:r>
            <a:r>
              <a:t> </a:t>
            </a:r>
            <a:br/>
            <a:r>
              <a:t>(they are the same in Python2). </a:t>
            </a:r>
          </a:p>
          <a:p>
            <a:pPr marL="416718" indent="-416718" algn="l" defTabSz="457200">
              <a:buSzPct val="145000"/>
              <a:buChar char="•"/>
              <a:defRPr b="0" sz="3000">
                <a:latin typeface="Helvetica"/>
                <a:ea typeface="Helvetica"/>
                <a:cs typeface="Helvetica"/>
                <a:sym typeface="Helvetica"/>
              </a:defRPr>
            </a:pPr>
          </a:p>
          <a:p>
            <a:pPr marL="416718" indent="-416718" algn="l" defTabSz="457200">
              <a:buSzPct val="145000"/>
              <a:buChar char="•"/>
              <a:defRPr b="0" sz="3000">
                <a:latin typeface="Helvetica"/>
                <a:ea typeface="Helvetica"/>
                <a:cs typeface="Helvetica"/>
                <a:sym typeface="Helvetica"/>
              </a:defRPr>
            </a:pPr>
            <a:r>
              <a:t>That being said, we can use both to create </a:t>
            </a:r>
            <a:r>
              <a:rPr>
                <a:latin typeface="Andale Mono"/>
                <a:ea typeface="Andale Mono"/>
                <a:cs typeface="Andale Mono"/>
                <a:sym typeface="Andale Mono"/>
              </a:rPr>
              <a:t>for</a:t>
            </a:r>
            <a:r>
              <a:t> loops!</a:t>
            </a:r>
          </a:p>
        </p:txBody>
      </p:sp>
      <p:sp>
        <p:nvSpPr>
          <p:cNvPr id="292" name="for i in [1, 20, 3, 19, 6]:…"/>
          <p:cNvSpPr txBox="1"/>
          <p:nvPr/>
        </p:nvSpPr>
        <p:spPr>
          <a:xfrm>
            <a:off x="1902536" y="4226542"/>
            <a:ext cx="8070876"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for i in [1, 20, 3, 19, 6]: </a:t>
            </a:r>
          </a:p>
          <a:p>
            <a:pPr lvl="2" algn="l" defTabSz="457200">
              <a:defRPr b="0" sz="3600">
                <a:solidFill>
                  <a:schemeClr val="accent1">
                    <a:lumOff val="-13575"/>
                  </a:schemeClr>
                </a:solidFill>
                <a:latin typeface="Andale Mono"/>
                <a:ea typeface="Andale Mono"/>
                <a:cs typeface="Andale Mono"/>
                <a:sym typeface="Andale Mono"/>
              </a:defRPr>
            </a:pPr>
            <a:r>
              <a:t>print(i) </a:t>
            </a:r>
          </a:p>
        </p:txBody>
      </p:sp>
      <p:sp>
        <p:nvSpPr>
          <p:cNvPr id="293" name="Output:"/>
          <p:cNvSpPr txBox="1"/>
          <p:nvPr/>
        </p:nvSpPr>
        <p:spPr>
          <a:xfrm>
            <a:off x="550564" y="6172172"/>
            <a:ext cx="1363899"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1200">
                <a:latin typeface="Helvetica"/>
                <a:ea typeface="Helvetica"/>
                <a:cs typeface="Helvetica"/>
                <a:sym typeface="Helvetica"/>
              </a:defRPr>
            </a:pPr>
          </a:p>
          <a:p>
            <a:pPr algn="l" defTabSz="457200">
              <a:defRPr b="0" sz="3000">
                <a:latin typeface="Helvetica"/>
                <a:ea typeface="Helvetica"/>
                <a:cs typeface="Helvetica"/>
                <a:sym typeface="Helvetica"/>
              </a:defRPr>
            </a:pPr>
            <a:r>
              <a:t>Output:</a:t>
            </a:r>
          </a:p>
        </p:txBody>
      </p:sp>
      <p:sp>
        <p:nvSpPr>
          <p:cNvPr id="294" name="1…"/>
          <p:cNvSpPr txBox="1"/>
          <p:nvPr/>
        </p:nvSpPr>
        <p:spPr>
          <a:xfrm>
            <a:off x="2170091" y="6784092"/>
            <a:ext cx="937395"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Andale Mono"/>
                <a:ea typeface="Andale Mono"/>
                <a:cs typeface="Andale Mono"/>
                <a:sym typeface="Andale Mono"/>
              </a:defRPr>
            </a:pPr>
            <a:r>
              <a:t>1</a:t>
            </a:r>
          </a:p>
          <a:p>
            <a:pPr algn="l" defTabSz="457200">
              <a:defRPr b="0" sz="3600">
                <a:latin typeface="Andale Mono"/>
                <a:ea typeface="Andale Mono"/>
                <a:cs typeface="Andale Mono"/>
                <a:sym typeface="Andale Mono"/>
              </a:defRPr>
            </a:pPr>
            <a:r>
              <a:t>20</a:t>
            </a:r>
          </a:p>
          <a:p>
            <a:pPr algn="l" defTabSz="457200">
              <a:defRPr b="0" sz="3600">
                <a:latin typeface="Andale Mono"/>
                <a:ea typeface="Andale Mono"/>
                <a:cs typeface="Andale Mono"/>
                <a:sym typeface="Andale Mono"/>
              </a:defRPr>
            </a:pPr>
            <a:r>
              <a:t>3</a:t>
            </a:r>
          </a:p>
          <a:p>
            <a:pPr algn="l" defTabSz="457200">
              <a:defRPr b="0" sz="3600">
                <a:latin typeface="Andale Mono"/>
                <a:ea typeface="Andale Mono"/>
                <a:cs typeface="Andale Mono"/>
                <a:sym typeface="Andale Mono"/>
              </a:defRPr>
            </a:pPr>
            <a:r>
              <a:t>19</a:t>
            </a:r>
          </a:p>
          <a:p>
            <a:pPr algn="l" defTabSz="457200">
              <a:defRPr b="0" sz="3600">
                <a:latin typeface="Andale Mono"/>
                <a:ea typeface="Andale Mono"/>
                <a:cs typeface="Andale Mono"/>
                <a:sym typeface="Andale Mono"/>
              </a:defRPr>
            </a:pPr>
            <a:r>
              <a:t>6</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9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9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9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9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91">
                                            <p:txEl>
                                              <p:pRg st="5" end="5"/>
                                            </p:txEl>
                                          </p:spTgt>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2" fill="hold">
                                  <p:stCondLst>
                                    <p:cond delay="0"/>
                                  </p:stCondLst>
                                  <p:iterate type="el" backwards="0">
                                    <p:tmAbs val="0"/>
                                  </p:iterate>
                                  <p:childTnLst>
                                    <p:set>
                                      <p:cBhvr>
                                        <p:cTn id="31" fill="hold"/>
                                        <p:tgtEl>
                                          <p:spTgt spid="292"/>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3" fill="hold">
                                  <p:stCondLst>
                                    <p:cond delay="0"/>
                                  </p:stCondLst>
                                  <p:iterate type="el" backwards="0">
                                    <p:tmAbs val="0"/>
                                  </p:iterate>
                                  <p:childTnLst>
                                    <p:set>
                                      <p:cBhvr>
                                        <p:cTn id="34" fill="hold"/>
                                        <p:tgtEl>
                                          <p:spTgt spid="294"/>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4" fill="hold">
                                  <p:stCondLst>
                                    <p:cond delay="0"/>
                                  </p:stCondLst>
                                  <p:iterate type="el" backwards="0">
                                    <p:tmAbs val="0"/>
                                  </p:iterate>
                                  <p:childTnLst>
                                    <p:set>
                                      <p:cBhvr>
                                        <p:cTn id="37" fill="hold"/>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2" grpId="2"/>
      <p:bldP build="whole" bldLvl="1" animBg="1" rev="0" advAuto="0" spid="294" grpId="3"/>
      <p:bldP build="whole" bldLvl="1" animBg="1" rev="0" advAuto="0" spid="293" grpId="4"/>
      <p:bldP build="p" bldLvl="5" animBg="1" rev="0" advAuto="0" spid="291"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Practice with For-loops and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For-loops and Lists</a:t>
            </a:r>
          </a:p>
        </p:txBody>
      </p:sp>
      <p:sp>
        <p:nvSpPr>
          <p:cNvPr id="297" name="What will the following code print?"/>
          <p:cNvSpPr txBox="1"/>
          <p:nvPr/>
        </p:nvSpPr>
        <p:spPr>
          <a:xfrm>
            <a:off x="366650" y="3028741"/>
            <a:ext cx="585330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1200">
                <a:latin typeface="Helvetica"/>
                <a:ea typeface="Helvetica"/>
                <a:cs typeface="Helvetica"/>
                <a:sym typeface="Helvetica"/>
              </a:defRPr>
            </a:pPr>
          </a:p>
          <a:p>
            <a:pPr algn="l" defTabSz="457200">
              <a:defRPr b="0" sz="3000">
                <a:latin typeface="Helvetica"/>
                <a:ea typeface="Helvetica"/>
                <a:cs typeface="Helvetica"/>
                <a:sym typeface="Helvetica"/>
              </a:defRPr>
            </a:pPr>
            <a:r>
              <a:t>What will the following code print?</a:t>
            </a:r>
          </a:p>
        </p:txBody>
      </p:sp>
      <p:sp>
        <p:nvSpPr>
          <p:cNvPr id="298" name="for i in [“cat”, “dog”, “mouse”, “human”]:…"/>
          <p:cNvSpPr txBox="1"/>
          <p:nvPr/>
        </p:nvSpPr>
        <p:spPr>
          <a:xfrm>
            <a:off x="409227" y="3584289"/>
            <a:ext cx="12186346"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for i in [“cat”, “dog”, “mouse”, “human”]: </a:t>
            </a:r>
          </a:p>
          <a:p>
            <a:pPr lvl="2" algn="l" defTabSz="457200">
              <a:defRPr b="0" sz="3600">
                <a:solidFill>
                  <a:schemeClr val="accent1">
                    <a:lumOff val="-13575"/>
                  </a:schemeClr>
                </a:solidFill>
                <a:latin typeface="Andale Mono"/>
                <a:ea typeface="Andale Mono"/>
                <a:cs typeface="Andale Mono"/>
                <a:sym typeface="Andale Mono"/>
              </a:defRPr>
            </a:pPr>
            <a:r>
              <a:t>print(“I am a”, i)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2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8"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Practice with For-loops and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For-loops and Lists</a:t>
            </a:r>
          </a:p>
        </p:txBody>
      </p:sp>
      <p:sp>
        <p:nvSpPr>
          <p:cNvPr id="301" name="What will the following code print?"/>
          <p:cNvSpPr txBox="1"/>
          <p:nvPr/>
        </p:nvSpPr>
        <p:spPr>
          <a:xfrm>
            <a:off x="366650" y="3028741"/>
            <a:ext cx="585330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1200">
                <a:latin typeface="Helvetica"/>
                <a:ea typeface="Helvetica"/>
                <a:cs typeface="Helvetica"/>
                <a:sym typeface="Helvetica"/>
              </a:defRPr>
            </a:pPr>
          </a:p>
          <a:p>
            <a:pPr algn="l" defTabSz="457200">
              <a:defRPr b="0" sz="3000">
                <a:latin typeface="Helvetica"/>
                <a:ea typeface="Helvetica"/>
                <a:cs typeface="Helvetica"/>
                <a:sym typeface="Helvetica"/>
              </a:defRPr>
            </a:pPr>
            <a:r>
              <a:t>What will the following code print?</a:t>
            </a:r>
          </a:p>
        </p:txBody>
      </p:sp>
      <p:sp>
        <p:nvSpPr>
          <p:cNvPr id="302" name="for i in [“cat”, “dog”, “mouse”, “human”]:…"/>
          <p:cNvSpPr txBox="1"/>
          <p:nvPr/>
        </p:nvSpPr>
        <p:spPr>
          <a:xfrm>
            <a:off x="409227" y="3584289"/>
            <a:ext cx="12186346"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for i in [“cat”, “dog”, “mouse”, “human”]: </a:t>
            </a:r>
          </a:p>
          <a:p>
            <a:pPr lvl="2" algn="l" defTabSz="457200">
              <a:defRPr b="0" sz="3600">
                <a:solidFill>
                  <a:schemeClr val="accent1">
                    <a:lumOff val="-13575"/>
                  </a:schemeClr>
                </a:solidFill>
                <a:latin typeface="Andale Mono"/>
                <a:ea typeface="Andale Mono"/>
                <a:cs typeface="Andale Mono"/>
                <a:sym typeface="Andale Mono"/>
              </a:defRPr>
            </a:pPr>
            <a:r>
              <a:t>print(“I am a”, i) </a:t>
            </a:r>
          </a:p>
        </p:txBody>
      </p:sp>
      <p:sp>
        <p:nvSpPr>
          <p:cNvPr id="303" name="Answer:"/>
          <p:cNvSpPr txBox="1"/>
          <p:nvPr/>
        </p:nvSpPr>
        <p:spPr>
          <a:xfrm>
            <a:off x="470451" y="5691737"/>
            <a:ext cx="176584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Answer:</a:t>
            </a:r>
          </a:p>
        </p:txBody>
      </p:sp>
      <p:sp>
        <p:nvSpPr>
          <p:cNvPr id="304" name="I am a cat…"/>
          <p:cNvSpPr txBox="1"/>
          <p:nvPr/>
        </p:nvSpPr>
        <p:spPr>
          <a:xfrm>
            <a:off x="1452779" y="6419279"/>
            <a:ext cx="368104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Andale Mono"/>
                <a:ea typeface="Andale Mono"/>
                <a:cs typeface="Andale Mono"/>
                <a:sym typeface="Andale Mono"/>
              </a:defRPr>
            </a:pPr>
            <a:r>
              <a:t>I am a cat</a:t>
            </a:r>
          </a:p>
          <a:p>
            <a:pPr algn="l" defTabSz="457200">
              <a:defRPr b="0" sz="3600">
                <a:latin typeface="Andale Mono"/>
                <a:ea typeface="Andale Mono"/>
                <a:cs typeface="Andale Mono"/>
                <a:sym typeface="Andale Mono"/>
              </a:defRPr>
            </a:pPr>
            <a:r>
              <a:t>I am a dog</a:t>
            </a:r>
          </a:p>
          <a:p>
            <a:pPr algn="l" defTabSz="457200">
              <a:defRPr b="0" sz="3600">
                <a:latin typeface="Andale Mono"/>
                <a:ea typeface="Andale Mono"/>
                <a:cs typeface="Andale Mono"/>
                <a:sym typeface="Andale Mono"/>
              </a:defRPr>
            </a:pPr>
            <a:r>
              <a:t>I am a mouse</a:t>
            </a:r>
          </a:p>
          <a:p>
            <a:pPr algn="l" defTabSz="457200">
              <a:defRPr b="0" sz="3600">
                <a:latin typeface="Andale Mono"/>
                <a:ea typeface="Andale Mono"/>
                <a:cs typeface="Andale Mono"/>
                <a:sym typeface="Andale Mono"/>
              </a:defRPr>
            </a:pPr>
            <a:r>
              <a:t>I am a human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302"/>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2" grpId="1"/>
      <p:bldP build="whole" bldLvl="1" animBg="1" rev="0" advAuto="0" spid="304" grpId="2"/>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Practice with For-loops and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For-loops and Lists</a:t>
            </a:r>
          </a:p>
        </p:txBody>
      </p:sp>
      <p:sp>
        <p:nvSpPr>
          <p:cNvPr id="307" name="What will the following code print?"/>
          <p:cNvSpPr txBox="1"/>
          <p:nvPr/>
        </p:nvSpPr>
        <p:spPr>
          <a:xfrm>
            <a:off x="366650" y="3028741"/>
            <a:ext cx="585330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1200">
                <a:latin typeface="Helvetica"/>
                <a:ea typeface="Helvetica"/>
                <a:cs typeface="Helvetica"/>
                <a:sym typeface="Helvetica"/>
              </a:defRPr>
            </a:pPr>
          </a:p>
          <a:p>
            <a:pPr algn="l" defTabSz="457200">
              <a:defRPr b="0" sz="3000">
                <a:latin typeface="Helvetica"/>
                <a:ea typeface="Helvetica"/>
                <a:cs typeface="Helvetica"/>
                <a:sym typeface="Helvetica"/>
              </a:defRPr>
            </a:pPr>
            <a:r>
              <a:t>What will the following code print?</a:t>
            </a:r>
          </a:p>
        </p:txBody>
      </p:sp>
      <p:sp>
        <p:nvSpPr>
          <p:cNvPr id="308" name="myStuff = [“cat”, 2, True, 99.5]…"/>
          <p:cNvSpPr txBox="1"/>
          <p:nvPr/>
        </p:nvSpPr>
        <p:spPr>
          <a:xfrm>
            <a:off x="409227" y="3323939"/>
            <a:ext cx="9168335"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myStuff = [“cat”, 2, True, 99.5]</a:t>
            </a:r>
          </a:p>
          <a:p>
            <a:pPr algn="l" defTabSz="457200">
              <a:defRPr b="0" sz="3600">
                <a:solidFill>
                  <a:schemeClr val="accent1">
                    <a:lumOff val="-13575"/>
                  </a:schemeClr>
                </a:solidFill>
                <a:latin typeface="Andale Mono"/>
                <a:ea typeface="Andale Mono"/>
                <a:cs typeface="Andale Mono"/>
                <a:sym typeface="Andale Mono"/>
              </a:defRPr>
            </a:pPr>
            <a:r>
              <a:t>for i in myStuff: </a:t>
            </a:r>
          </a:p>
          <a:p>
            <a:pPr lvl="2" algn="l" defTabSz="457200">
              <a:defRPr b="0" sz="3600">
                <a:solidFill>
                  <a:schemeClr val="accent1">
                    <a:lumOff val="-13575"/>
                  </a:schemeClr>
                </a:solidFill>
                <a:latin typeface="Andale Mono"/>
                <a:ea typeface="Andale Mono"/>
                <a:cs typeface="Andale Mono"/>
                <a:sym typeface="Andale Mono"/>
              </a:defRPr>
            </a:pPr>
            <a:r>
              <a:t>print(i)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3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8"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1. Introduction to Data Structures"/>
          <p:cNvSpPr txBox="1"/>
          <p:nvPr>
            <p:ph type="title"/>
          </p:nvPr>
        </p:nvSpPr>
        <p:spPr>
          <a:prstGeom prst="rect">
            <a:avLst/>
          </a:prstGeom>
        </p:spPr>
        <p:txBody>
          <a:bodyPr/>
          <a:lstStyle>
            <a:lvl1pPr>
              <a:defRPr>
                <a:latin typeface="Helvetica Neue"/>
                <a:ea typeface="Helvetica Neue"/>
                <a:cs typeface="Helvetica Neue"/>
                <a:sym typeface="Helvetica Neue"/>
              </a:defRPr>
            </a:lvl1pPr>
          </a:lstStyle>
          <a:p>
            <a:pPr/>
            <a:r>
              <a:t>1. Introduction to Data Structures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Practice with For-loops and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For-loops and Lists</a:t>
            </a:r>
          </a:p>
        </p:txBody>
      </p:sp>
      <p:sp>
        <p:nvSpPr>
          <p:cNvPr id="311" name="What will the following code print?"/>
          <p:cNvSpPr txBox="1"/>
          <p:nvPr/>
        </p:nvSpPr>
        <p:spPr>
          <a:xfrm>
            <a:off x="366650" y="3028741"/>
            <a:ext cx="585330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1200">
                <a:latin typeface="Helvetica"/>
                <a:ea typeface="Helvetica"/>
                <a:cs typeface="Helvetica"/>
                <a:sym typeface="Helvetica"/>
              </a:defRPr>
            </a:pPr>
          </a:p>
          <a:p>
            <a:pPr algn="l" defTabSz="457200">
              <a:defRPr b="0" sz="3000">
                <a:latin typeface="Helvetica"/>
                <a:ea typeface="Helvetica"/>
                <a:cs typeface="Helvetica"/>
                <a:sym typeface="Helvetica"/>
              </a:defRPr>
            </a:pPr>
            <a:r>
              <a:t>What will the following code print?</a:t>
            </a:r>
          </a:p>
        </p:txBody>
      </p:sp>
      <p:sp>
        <p:nvSpPr>
          <p:cNvPr id="312" name="myStuff = [“cat”, 2, True, 99.5]…"/>
          <p:cNvSpPr txBox="1"/>
          <p:nvPr/>
        </p:nvSpPr>
        <p:spPr>
          <a:xfrm>
            <a:off x="409227" y="3323939"/>
            <a:ext cx="9168335"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Andale Mono"/>
                <a:ea typeface="Andale Mono"/>
                <a:cs typeface="Andale Mono"/>
                <a:sym typeface="Andale Mono"/>
              </a:defRPr>
            </a:pPr>
          </a:p>
          <a:p>
            <a:pPr algn="l" defTabSz="457200">
              <a:defRPr b="0" sz="3600">
                <a:solidFill>
                  <a:schemeClr val="accent1">
                    <a:lumOff val="-13575"/>
                  </a:schemeClr>
                </a:solidFill>
                <a:latin typeface="Andale Mono"/>
                <a:ea typeface="Andale Mono"/>
                <a:cs typeface="Andale Mono"/>
                <a:sym typeface="Andale Mono"/>
              </a:defRPr>
            </a:pPr>
            <a:r>
              <a:t>myStuff = [“cat”, 2, True, 99.5]</a:t>
            </a:r>
          </a:p>
          <a:p>
            <a:pPr algn="l" defTabSz="457200">
              <a:defRPr b="0" sz="3600">
                <a:solidFill>
                  <a:schemeClr val="accent1">
                    <a:lumOff val="-13575"/>
                  </a:schemeClr>
                </a:solidFill>
                <a:latin typeface="Andale Mono"/>
                <a:ea typeface="Andale Mono"/>
                <a:cs typeface="Andale Mono"/>
                <a:sym typeface="Andale Mono"/>
              </a:defRPr>
            </a:pPr>
            <a:r>
              <a:t>for i in myStuff: </a:t>
            </a:r>
          </a:p>
          <a:p>
            <a:pPr lvl="2" algn="l" defTabSz="457200">
              <a:defRPr b="0" sz="3600">
                <a:solidFill>
                  <a:schemeClr val="accent1">
                    <a:lumOff val="-13575"/>
                  </a:schemeClr>
                </a:solidFill>
                <a:latin typeface="Andale Mono"/>
                <a:ea typeface="Andale Mono"/>
                <a:cs typeface="Andale Mono"/>
                <a:sym typeface="Andale Mono"/>
              </a:defRPr>
            </a:pPr>
            <a:r>
              <a:t>print(i) </a:t>
            </a:r>
          </a:p>
        </p:txBody>
      </p:sp>
      <p:sp>
        <p:nvSpPr>
          <p:cNvPr id="313" name="Answer:"/>
          <p:cNvSpPr txBox="1"/>
          <p:nvPr/>
        </p:nvSpPr>
        <p:spPr>
          <a:xfrm>
            <a:off x="470451" y="5691737"/>
            <a:ext cx="176584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Answer:</a:t>
            </a:r>
          </a:p>
        </p:txBody>
      </p:sp>
      <p:sp>
        <p:nvSpPr>
          <p:cNvPr id="314" name="cat…"/>
          <p:cNvSpPr txBox="1"/>
          <p:nvPr/>
        </p:nvSpPr>
        <p:spPr>
          <a:xfrm>
            <a:off x="1452779" y="6419279"/>
            <a:ext cx="148612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latin typeface="Andale Mono"/>
                <a:ea typeface="Andale Mono"/>
                <a:cs typeface="Andale Mono"/>
                <a:sym typeface="Andale Mono"/>
              </a:defRPr>
            </a:pPr>
            <a:r>
              <a:t>cat</a:t>
            </a:r>
          </a:p>
          <a:p>
            <a:pPr algn="l" defTabSz="457200">
              <a:defRPr b="0" sz="3600">
                <a:latin typeface="Andale Mono"/>
                <a:ea typeface="Andale Mono"/>
                <a:cs typeface="Andale Mono"/>
                <a:sym typeface="Andale Mono"/>
              </a:defRPr>
            </a:pPr>
            <a:r>
              <a:t>2</a:t>
            </a:r>
          </a:p>
          <a:p>
            <a:pPr algn="l" defTabSz="457200">
              <a:defRPr b="0" sz="3600">
                <a:latin typeface="Andale Mono"/>
                <a:ea typeface="Andale Mono"/>
                <a:cs typeface="Andale Mono"/>
                <a:sym typeface="Andale Mono"/>
              </a:defRPr>
            </a:pPr>
            <a:r>
              <a:t>True</a:t>
            </a:r>
          </a:p>
          <a:p>
            <a:pPr algn="l" defTabSz="457200">
              <a:defRPr b="0" sz="3600">
                <a:latin typeface="Andale Mono"/>
                <a:ea typeface="Andale Mono"/>
                <a:cs typeface="Andale Mono"/>
                <a:sym typeface="Andale Mono"/>
              </a:defRPr>
            </a:pPr>
            <a:r>
              <a:t>99.5</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312"/>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4" grpId="2"/>
      <p:bldP build="whole" bldLvl="1" animBg="1" rev="0" advAuto="0" spid="312" grpId="1"/>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Creating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Creating Lists</a:t>
            </a:r>
          </a:p>
        </p:txBody>
      </p:sp>
      <p:sp>
        <p:nvSpPr>
          <p:cNvPr id="317" name="We now know how to:…"/>
          <p:cNvSpPr txBox="1"/>
          <p:nvPr>
            <p:ph type="body" sz="half" idx="1"/>
          </p:nvPr>
        </p:nvSpPr>
        <p:spPr>
          <a:xfrm>
            <a:off x="952500" y="2080012"/>
            <a:ext cx="11099800" cy="3579080"/>
          </a:xfrm>
          <a:prstGeom prst="rect">
            <a:avLst/>
          </a:prstGeom>
        </p:spPr>
        <p:txBody>
          <a:bodyPr anchor="t"/>
          <a:lstStyle/>
          <a:p>
            <a:pPr marL="0" indent="0">
              <a:buSzTx/>
              <a:buNone/>
            </a:pPr>
            <a:r>
              <a:t>We now know how to: </a:t>
            </a:r>
          </a:p>
          <a:p>
            <a:pPr lvl="1"/>
            <a:r>
              <a:t>create an empty list</a:t>
            </a:r>
          </a:p>
          <a:p>
            <a:pPr lvl="7" marL="0" indent="1600200" defTabSz="457200">
              <a:spcBef>
                <a:spcPts val="0"/>
              </a:spcBef>
              <a:buSzTx/>
              <a:buNone/>
              <a:defRPr>
                <a:latin typeface="Courier New"/>
                <a:ea typeface="Courier New"/>
                <a:cs typeface="Courier New"/>
                <a:sym typeface="Courier New"/>
              </a:defRPr>
            </a:pPr>
            <a:r>
              <a:rPr>
                <a:solidFill>
                  <a:schemeClr val="accent1">
                    <a:lumOff val="-13575"/>
                  </a:schemeClr>
                </a:solidFill>
                <a:latin typeface="Andale Mono"/>
                <a:ea typeface="Andale Mono"/>
                <a:cs typeface="Andale Mono"/>
                <a:sym typeface="Andale Mono"/>
              </a:rPr>
              <a:t>myList = []</a:t>
            </a:r>
            <a:r>
              <a:t> </a:t>
            </a:r>
          </a:p>
          <a:p>
            <a:pPr marL="0" indent="0" defTabSz="457200">
              <a:spcBef>
                <a:spcPts val="0"/>
              </a:spcBef>
              <a:buSzTx/>
              <a:buNone/>
              <a:defRPr>
                <a:latin typeface="Courier New"/>
                <a:ea typeface="Courier New"/>
                <a:cs typeface="Courier New"/>
                <a:sym typeface="Courier New"/>
              </a:defRPr>
            </a:pPr>
          </a:p>
          <a:p>
            <a:pPr lvl="1" defTabSz="457200">
              <a:spcBef>
                <a:spcPts val="0"/>
              </a:spcBef>
            </a:pPr>
            <a:r>
              <a:t>create a list of elements</a:t>
            </a:r>
          </a:p>
          <a:p>
            <a:pPr lvl="7" marL="0" indent="1600200" defTabSz="457200">
              <a:spcBef>
                <a:spcPts val="0"/>
              </a:spcBef>
              <a:buSzTx/>
              <a:buNone/>
              <a:defRPr>
                <a:solidFill>
                  <a:schemeClr val="accent1">
                    <a:lumOff val="-13575"/>
                  </a:schemeClr>
                </a:solidFill>
                <a:latin typeface="Andale Mono"/>
                <a:ea typeface="Andale Mono"/>
                <a:cs typeface="Andale Mono"/>
                <a:sym typeface="Andale Mono"/>
              </a:defRPr>
            </a:pPr>
            <a:r>
              <a:t>myList = [2, 7, 8]</a:t>
            </a:r>
          </a:p>
        </p:txBody>
      </p:sp>
      <p:sp>
        <p:nvSpPr>
          <p:cNvPr id="318" name="To create a list of numbers we can use the range function, but we must remember to specify it as a list or else will be caste as a range type."/>
          <p:cNvSpPr txBox="1"/>
          <p:nvPr/>
        </p:nvSpPr>
        <p:spPr>
          <a:xfrm>
            <a:off x="969806" y="5972963"/>
            <a:ext cx="11266318" cy="13376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502412">
              <a:spcBef>
                <a:spcPts val="3600"/>
              </a:spcBef>
              <a:defRPr b="0" sz="2752"/>
            </a:pPr>
            <a:r>
              <a:t>To create a list of numbers we can use the range function, but we must remember to specify it as a </a:t>
            </a:r>
            <a:r>
              <a:rPr>
                <a:latin typeface="Andale Mono"/>
                <a:ea typeface="Andale Mono"/>
                <a:cs typeface="Andale Mono"/>
                <a:sym typeface="Andale Mono"/>
              </a:rPr>
              <a:t>list</a:t>
            </a:r>
            <a:r>
              <a:t> or else will be caste as a </a:t>
            </a:r>
            <a:r>
              <a:rPr>
                <a:latin typeface="Andale Mono"/>
                <a:ea typeface="Andale Mono"/>
                <a:cs typeface="Andale Mono"/>
                <a:sym typeface="Andale Mono"/>
              </a:rPr>
              <a:t>range</a:t>
            </a:r>
            <a:r>
              <a:t> type.</a:t>
            </a:r>
          </a:p>
        </p:txBody>
      </p:sp>
      <p:sp>
        <p:nvSpPr>
          <p:cNvPr id="319" name="recall that the format for range() is: range([start],stop[, step])"/>
          <p:cNvSpPr txBox="1"/>
          <p:nvPr/>
        </p:nvSpPr>
        <p:spPr>
          <a:xfrm>
            <a:off x="8428758" y="8227641"/>
            <a:ext cx="4540955" cy="1337643"/>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344677">
              <a:spcBef>
                <a:spcPts val="2400"/>
              </a:spcBef>
              <a:defRPr b="0" sz="2124"/>
            </a:pPr>
            <a:r>
              <a:t>recall that the format for </a:t>
            </a:r>
            <a:r>
              <a:rPr>
                <a:latin typeface="Andale Mono"/>
                <a:ea typeface="Andale Mono"/>
                <a:cs typeface="Andale Mono"/>
                <a:sym typeface="Andale Mono"/>
              </a:rPr>
              <a:t>range() </a:t>
            </a:r>
            <a:r>
              <a:t>is:</a:t>
            </a:r>
            <a:br/>
            <a:r>
              <a:rPr>
                <a:solidFill>
                  <a:schemeClr val="accent3">
                    <a:hueOff val="914337"/>
                    <a:satOff val="31515"/>
                    <a:lumOff val="-30790"/>
                  </a:schemeClr>
                </a:solidFill>
                <a:latin typeface="Andale Mono"/>
                <a:ea typeface="Andale Mono"/>
                <a:cs typeface="Andale Mono"/>
                <a:sym typeface="Andale Mono"/>
              </a:rPr>
              <a:t>range([start],stop[, step])</a:t>
            </a:r>
          </a:p>
        </p:txBody>
      </p:sp>
      <p:sp>
        <p:nvSpPr>
          <p:cNvPr id="320" name="myList = list(range(5, 50, 10))"/>
          <p:cNvSpPr txBox="1"/>
          <p:nvPr/>
        </p:nvSpPr>
        <p:spPr>
          <a:xfrm>
            <a:off x="149233" y="7486548"/>
            <a:ext cx="927477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myList = list(range(5, 50, 10))</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Adding to a List"/>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Adding to a List</a:t>
            </a:r>
          </a:p>
        </p:txBody>
      </p:sp>
      <p:sp>
        <p:nvSpPr>
          <p:cNvPr id="323" name="After creating a list, you can add additional elements to the end by using the .append() function…"/>
          <p:cNvSpPr txBox="1"/>
          <p:nvPr>
            <p:ph type="body" sz="quarter" idx="1"/>
          </p:nvPr>
        </p:nvSpPr>
        <p:spPr>
          <a:xfrm>
            <a:off x="952500" y="2080012"/>
            <a:ext cx="11099800" cy="2159001"/>
          </a:xfrm>
          <a:prstGeom prst="rect">
            <a:avLst/>
          </a:prstGeom>
        </p:spPr>
        <p:txBody>
          <a:bodyPr anchor="t"/>
          <a:lstStyle/>
          <a:p>
            <a:pPr marL="0" indent="0">
              <a:buSzTx/>
              <a:buNone/>
            </a:pPr>
            <a:r>
              <a:t>After creating a list, you can add additional elements to the </a:t>
            </a:r>
            <a:r>
              <a:rPr b="1"/>
              <a:t>end </a:t>
            </a:r>
            <a:r>
              <a:t>by using the </a:t>
            </a:r>
            <a:r>
              <a:rPr>
                <a:solidFill>
                  <a:schemeClr val="accent1">
                    <a:lumOff val="-13575"/>
                  </a:schemeClr>
                </a:solidFill>
                <a:latin typeface="Andale Mono"/>
                <a:ea typeface="Andale Mono"/>
                <a:cs typeface="Andale Mono"/>
                <a:sym typeface="Andale Mono"/>
              </a:rPr>
              <a:t>.append()</a:t>
            </a:r>
            <a:r>
              <a:t> function</a:t>
            </a:r>
          </a:p>
          <a:p>
            <a:pPr marL="0" indent="0">
              <a:buSzTx/>
              <a:buNone/>
            </a:pPr>
            <a:r>
              <a:t>Syntax:</a:t>
            </a:r>
          </a:p>
        </p:txBody>
      </p:sp>
      <p:sp>
        <p:nvSpPr>
          <p:cNvPr id="324" name="list.append(newElement)"/>
          <p:cNvSpPr txBox="1"/>
          <p:nvPr/>
        </p:nvSpPr>
        <p:spPr>
          <a:xfrm>
            <a:off x="149233" y="4299376"/>
            <a:ext cx="7323734"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list.append(newElement)</a:t>
            </a:r>
          </a:p>
        </p:txBody>
      </p:sp>
      <p:sp>
        <p:nvSpPr>
          <p:cNvPr id="325" name="Example:"/>
          <p:cNvSpPr txBox="1"/>
          <p:nvPr/>
        </p:nvSpPr>
        <p:spPr>
          <a:xfrm>
            <a:off x="983365" y="5453989"/>
            <a:ext cx="1800455"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200"/>
            </a:lvl1pPr>
          </a:lstStyle>
          <a:p>
            <a:pPr/>
            <a:r>
              <a:t>Example:</a:t>
            </a:r>
          </a:p>
        </p:txBody>
      </p:sp>
      <p:sp>
        <p:nvSpPr>
          <p:cNvPr id="326" name="&gt;&gt;&gt;&gt; myList = [2, 4, 6, 8]…"/>
          <p:cNvSpPr txBox="1"/>
          <p:nvPr/>
        </p:nvSpPr>
        <p:spPr>
          <a:xfrm>
            <a:off x="149233" y="6187868"/>
            <a:ext cx="8299252"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&gt;&gt;&gt;&gt; myList = [2, 4, 6, 8]</a:t>
            </a:r>
          </a:p>
          <a:p>
            <a:pPr lvl="7" algn="l" defTabSz="457200">
              <a:defRPr b="0" sz="3200">
                <a:solidFill>
                  <a:schemeClr val="accent1">
                    <a:lumOff val="-13575"/>
                  </a:schemeClr>
                </a:solidFill>
                <a:latin typeface="Andale Mono"/>
                <a:ea typeface="Andale Mono"/>
                <a:cs typeface="Andale Mono"/>
                <a:sym typeface="Andale Mono"/>
              </a:defRPr>
            </a:pPr>
            <a:r>
              <a:t>&gt;&gt;&gt;&gt; myList.append(10)</a:t>
            </a:r>
          </a:p>
          <a:p>
            <a:pPr lvl="7" algn="l" defTabSz="457200">
              <a:defRPr b="0" sz="3200">
                <a:solidFill>
                  <a:schemeClr val="accent1">
                    <a:lumOff val="-13575"/>
                  </a:schemeClr>
                </a:solidFill>
                <a:latin typeface="Andale Mono"/>
                <a:ea typeface="Andale Mono"/>
                <a:cs typeface="Andale Mono"/>
                <a:sym typeface="Andale Mono"/>
              </a:defRPr>
            </a:pPr>
            <a:r>
              <a:t>print(myList)</a:t>
            </a:r>
          </a:p>
          <a:p>
            <a:pPr lvl="7" algn="l" defTabSz="457200">
              <a:defRPr b="0" sz="3200">
                <a:latin typeface="Andale Mono"/>
                <a:ea typeface="Andale Mono"/>
                <a:cs typeface="Andale Mono"/>
                <a:sym typeface="Andale Mono"/>
              </a:defRPr>
            </a:pPr>
            <a:r>
              <a:t>[2, 4, 6, 8, 10]</a:t>
            </a:r>
          </a:p>
        </p:txBody>
      </p:sp>
      <p:sp>
        <p:nvSpPr>
          <p:cNvPr id="327" name="Important to note:…"/>
          <p:cNvSpPr txBox="1"/>
          <p:nvPr/>
        </p:nvSpPr>
        <p:spPr>
          <a:xfrm>
            <a:off x="8701723" y="4860179"/>
            <a:ext cx="3959604" cy="407412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i="1" sz="1800">
                <a:latin typeface="Helvetica"/>
                <a:ea typeface="Helvetica"/>
                <a:cs typeface="Helvetica"/>
                <a:sym typeface="Helvetica"/>
              </a:defRPr>
            </a:pPr>
            <a:r>
              <a:t>Important to note: </a:t>
            </a:r>
            <a:endParaRPr i="0"/>
          </a:p>
          <a:p>
            <a:pPr algn="l" defTabSz="457200">
              <a:defRPr b="0" sz="1800">
                <a:latin typeface="Helvetica"/>
                <a:ea typeface="Helvetica"/>
                <a:cs typeface="Helvetica"/>
                <a:sym typeface="Helvetica"/>
              </a:defRPr>
            </a:pPr>
            <a:r>
              <a:t>Most of the functions we've seen so far do not modify variables directly -- they simply "return" a value. (e.g. </a:t>
            </a:r>
            <a:r>
              <a:rPr>
                <a:solidFill>
                  <a:schemeClr val="accent1">
                    <a:lumOff val="-13575"/>
                  </a:schemeClr>
                </a:solidFill>
                <a:latin typeface="Andale Mono"/>
                <a:ea typeface="Andale Mono"/>
                <a:cs typeface="Andale Mono"/>
                <a:sym typeface="Andale Mono"/>
              </a:rPr>
              <a:t>line.rstrip('\n')</a:t>
            </a:r>
            <a:r>
              <a:rPr>
                <a:latin typeface="Courier New"/>
                <a:ea typeface="Courier New"/>
                <a:cs typeface="Courier New"/>
                <a:sym typeface="Courier New"/>
              </a:rPr>
              <a:t> </a:t>
            </a:r>
            <a:r>
              <a:t>does nothing to the original string -- it just returns a modified version. You have to say </a:t>
            </a:r>
            <a:r>
              <a:rPr>
                <a:solidFill>
                  <a:schemeClr val="accent1">
                    <a:lumOff val="-13575"/>
                  </a:schemeClr>
                </a:solidFill>
                <a:latin typeface="Andale Mono"/>
                <a:ea typeface="Andale Mono"/>
                <a:cs typeface="Andale Mono"/>
                <a:sym typeface="Andale Mono"/>
              </a:rPr>
              <a:t>line = line.rstrip('\n')</a:t>
            </a:r>
            <a:r>
              <a:rPr>
                <a:latin typeface="Courier New"/>
                <a:ea typeface="Courier New"/>
                <a:cs typeface="Courier New"/>
                <a:sym typeface="Courier New"/>
              </a:rPr>
              <a:t> </a:t>
            </a:r>
            <a:r>
              <a:t>to actually change </a:t>
            </a:r>
            <a:r>
              <a:rPr>
                <a:latin typeface="Andale Mono"/>
                <a:ea typeface="Andale Mono"/>
                <a:cs typeface="Andale Mono"/>
                <a:sym typeface="Andale Mono"/>
              </a:rPr>
              <a:t>line</a:t>
            </a:r>
            <a:r>
              <a:t>.) </a:t>
            </a:r>
          </a:p>
          <a:p>
            <a:pPr algn="l" defTabSz="457200">
              <a:defRPr b="0" sz="1800">
                <a:latin typeface="Helvetica"/>
                <a:ea typeface="Helvetica"/>
                <a:cs typeface="Helvetica"/>
                <a:sym typeface="Helvetica"/>
              </a:defRPr>
            </a:pPr>
            <a:r>
              <a:rPr>
                <a:solidFill>
                  <a:schemeClr val="accent1">
                    <a:lumOff val="-13575"/>
                  </a:schemeClr>
                </a:solidFill>
                <a:latin typeface="Andale Mono"/>
                <a:ea typeface="Andale Mono"/>
                <a:cs typeface="Andale Mono"/>
                <a:sym typeface="Andale Mono"/>
              </a:rPr>
              <a:t>.append()</a:t>
            </a:r>
            <a:r>
              <a:rPr>
                <a:latin typeface="Courier New"/>
                <a:ea typeface="Courier New"/>
                <a:cs typeface="Courier New"/>
                <a:sym typeface="Courier New"/>
              </a:rPr>
              <a:t> </a:t>
            </a:r>
            <a:r>
              <a:t>is different. When you say </a:t>
            </a:r>
            <a:r>
              <a:rPr>
                <a:solidFill>
                  <a:schemeClr val="accent1">
                    <a:lumOff val="-13575"/>
                  </a:schemeClr>
                </a:solidFill>
                <a:latin typeface="Andale Mono"/>
                <a:ea typeface="Andale Mono"/>
                <a:cs typeface="Andale Mono"/>
                <a:sym typeface="Andale Mono"/>
              </a:rPr>
              <a:t>mylist.append()</a:t>
            </a:r>
            <a:r>
              <a:t>, you are directly modifying </a:t>
            </a:r>
            <a:r>
              <a:rPr>
                <a:latin typeface="Andale Mono"/>
                <a:ea typeface="Andale Mono"/>
                <a:cs typeface="Andale Mono"/>
                <a:sym typeface="Andale Mono"/>
              </a:rPr>
              <a:t>mylist</a:t>
            </a:r>
            <a:r>
              <a:t>. We'll see several examples of this type of function today. </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Removing from a list"/>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Removing from a list</a:t>
            </a:r>
          </a:p>
        </p:txBody>
      </p:sp>
      <p:sp>
        <p:nvSpPr>
          <p:cNvPr id="332" name="After creating a list, you can remove elements from it using the .pop() function…"/>
          <p:cNvSpPr txBox="1"/>
          <p:nvPr>
            <p:ph type="body" sz="quarter" idx="1"/>
          </p:nvPr>
        </p:nvSpPr>
        <p:spPr>
          <a:xfrm>
            <a:off x="952500" y="2080012"/>
            <a:ext cx="11099800" cy="2159001"/>
          </a:xfrm>
          <a:prstGeom prst="rect">
            <a:avLst/>
          </a:prstGeom>
        </p:spPr>
        <p:txBody>
          <a:bodyPr anchor="t"/>
          <a:lstStyle/>
          <a:p>
            <a:pPr marL="0" indent="0">
              <a:buSzTx/>
              <a:buNone/>
            </a:pPr>
            <a:r>
              <a:t>After creating a list, you can remove elements from it using the </a:t>
            </a:r>
            <a:r>
              <a:rPr>
                <a:solidFill>
                  <a:schemeClr val="accent1">
                    <a:lumOff val="-13575"/>
                  </a:schemeClr>
                </a:solidFill>
                <a:latin typeface="Andale Mono"/>
                <a:ea typeface="Andale Mono"/>
                <a:cs typeface="Andale Mono"/>
                <a:sym typeface="Andale Mono"/>
              </a:rPr>
              <a:t>.pop()</a:t>
            </a:r>
            <a:r>
              <a:t> function</a:t>
            </a:r>
          </a:p>
          <a:p>
            <a:pPr marL="0" indent="0">
              <a:buSzTx/>
              <a:buNone/>
            </a:pPr>
            <a:r>
              <a:t>Syntax:</a:t>
            </a:r>
          </a:p>
        </p:txBody>
      </p:sp>
      <p:sp>
        <p:nvSpPr>
          <p:cNvPr id="333" name="list.pop(index)"/>
          <p:cNvSpPr txBox="1"/>
          <p:nvPr/>
        </p:nvSpPr>
        <p:spPr>
          <a:xfrm>
            <a:off x="149233" y="4299376"/>
            <a:ext cx="5372696"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list.pop(index)</a:t>
            </a:r>
          </a:p>
        </p:txBody>
      </p:sp>
      <p:sp>
        <p:nvSpPr>
          <p:cNvPr id="334" name="Example:"/>
          <p:cNvSpPr txBox="1"/>
          <p:nvPr/>
        </p:nvSpPr>
        <p:spPr>
          <a:xfrm>
            <a:off x="983365" y="5453989"/>
            <a:ext cx="1800455"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200"/>
            </a:lvl1pPr>
          </a:lstStyle>
          <a:p>
            <a:pPr/>
            <a:r>
              <a:t>Example:</a:t>
            </a:r>
          </a:p>
        </p:txBody>
      </p:sp>
      <p:sp>
        <p:nvSpPr>
          <p:cNvPr id="335" name="&gt;&gt;&gt;&gt; myList = [22, 44, 66, 88]…"/>
          <p:cNvSpPr txBox="1"/>
          <p:nvPr/>
        </p:nvSpPr>
        <p:spPr>
          <a:xfrm>
            <a:off x="149233" y="6187868"/>
            <a:ext cx="9274771"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&gt;&gt;&gt;&gt; myList = [22, 44, 66, 88]</a:t>
            </a:r>
          </a:p>
          <a:p>
            <a:pPr lvl="7" algn="l" defTabSz="457200">
              <a:defRPr b="0" sz="3200">
                <a:solidFill>
                  <a:schemeClr val="accent1">
                    <a:lumOff val="-13575"/>
                  </a:schemeClr>
                </a:solidFill>
                <a:latin typeface="Andale Mono"/>
                <a:ea typeface="Andale Mono"/>
                <a:cs typeface="Andale Mono"/>
                <a:sym typeface="Andale Mono"/>
              </a:defRPr>
            </a:pPr>
            <a:r>
              <a:t>&gt;&gt;&gt;&gt; myList.pop(2)</a:t>
            </a:r>
          </a:p>
          <a:p>
            <a:pPr lvl="7" algn="l" defTabSz="457200">
              <a:defRPr b="0" sz="3200">
                <a:solidFill>
                  <a:schemeClr val="accent1">
                    <a:lumOff val="-13575"/>
                  </a:schemeClr>
                </a:solidFill>
                <a:latin typeface="Andale Mono"/>
                <a:ea typeface="Andale Mono"/>
                <a:cs typeface="Andale Mono"/>
                <a:sym typeface="Andale Mono"/>
              </a:defRPr>
            </a:pPr>
            <a:r>
              <a:t>print(myList)</a:t>
            </a:r>
          </a:p>
          <a:p>
            <a:pPr lvl="7" algn="l" defTabSz="457200">
              <a:defRPr b="0" sz="3200">
                <a:latin typeface="Andale Mono"/>
                <a:ea typeface="Andale Mono"/>
                <a:cs typeface="Andale Mono"/>
                <a:sym typeface="Andale Mono"/>
              </a:defRPr>
            </a:pPr>
            <a:r>
              <a:t>[22, 44, 88]</a:t>
            </a:r>
          </a:p>
        </p:txBody>
      </p:sp>
      <p:sp>
        <p:nvSpPr>
          <p:cNvPr id="336" name="This in-place function removes the element at the specified index, or if no index is given, removes the last item.…"/>
          <p:cNvSpPr txBox="1"/>
          <p:nvPr/>
        </p:nvSpPr>
        <p:spPr>
          <a:xfrm>
            <a:off x="6709740" y="4337049"/>
            <a:ext cx="3959605" cy="10795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1600">
                <a:latin typeface="Helvetica"/>
                <a:ea typeface="Helvetica"/>
                <a:cs typeface="Helvetica"/>
                <a:sym typeface="Helvetica"/>
              </a:defRPr>
            </a:pPr>
            <a:r>
              <a:t>This in-place function removes the element at the specified index, or if no index is given, removes the last item. </a:t>
            </a:r>
          </a:p>
          <a:p>
            <a:pPr algn="l" defTabSz="457200">
              <a:defRPr b="0" sz="1600">
                <a:latin typeface="Helvetica"/>
                <a:ea typeface="Helvetica"/>
                <a:cs typeface="Helvetica"/>
                <a:sym typeface="Helvetica"/>
              </a:defRPr>
            </a:pPr>
            <a:r>
              <a:t>It also returns the removed item. </a:t>
            </a:r>
          </a:p>
        </p:txBody>
      </p:sp>
      <p:sp>
        <p:nvSpPr>
          <p:cNvPr id="337" name="list.pop()"/>
          <p:cNvSpPr txBox="1"/>
          <p:nvPr/>
        </p:nvSpPr>
        <p:spPr>
          <a:xfrm>
            <a:off x="149233" y="4876682"/>
            <a:ext cx="415329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list.pop()</a:t>
            </a:r>
          </a:p>
        </p:txBody>
      </p:sp>
      <p:sp>
        <p:nvSpPr>
          <p:cNvPr id="338" name="Elements that come after will be moved up one index, so that there are no empty spaces in the list."/>
          <p:cNvSpPr txBox="1"/>
          <p:nvPr/>
        </p:nvSpPr>
        <p:spPr>
          <a:xfrm>
            <a:off x="8344956" y="7128836"/>
            <a:ext cx="3959604" cy="10160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1200">
                <a:latin typeface="Helvetica"/>
                <a:ea typeface="Helvetica"/>
                <a:cs typeface="Helvetica"/>
                <a:sym typeface="Helvetica"/>
              </a:defRPr>
            </a:pPr>
          </a:p>
          <a:p>
            <a:pPr algn="l" defTabSz="457200">
              <a:defRPr b="0" sz="1600">
                <a:latin typeface="Helvetica"/>
                <a:ea typeface="Helvetica"/>
                <a:cs typeface="Helvetica"/>
                <a:sym typeface="Helvetica"/>
              </a:defRPr>
            </a:pPr>
            <a:r>
              <a:t>Elements that come after will be moved up one index, so that there are no empty spaces in the list. </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Practice with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lists</a:t>
            </a:r>
          </a:p>
        </p:txBody>
      </p:sp>
      <p:sp>
        <p:nvSpPr>
          <p:cNvPr id="343" name="How do I add a ‘g’ to the end?"/>
          <p:cNvSpPr txBox="1"/>
          <p:nvPr>
            <p:ph type="body" sz="quarter" idx="1"/>
          </p:nvPr>
        </p:nvSpPr>
        <p:spPr>
          <a:xfrm>
            <a:off x="696387" y="4128909"/>
            <a:ext cx="11099801" cy="2159001"/>
          </a:xfrm>
          <a:prstGeom prst="rect">
            <a:avLst/>
          </a:prstGeom>
        </p:spPr>
        <p:txBody>
          <a:bodyPr anchor="t"/>
          <a:lstStyle>
            <a:lvl1pPr marL="0" indent="0">
              <a:buSzTx/>
              <a:buNone/>
            </a:lvl1pPr>
          </a:lstStyle>
          <a:p>
            <a:pPr/>
            <a:r>
              <a:t>How do I add a ‘g’ to the end?</a:t>
            </a:r>
          </a:p>
        </p:txBody>
      </p:sp>
      <p:graphicFrame>
        <p:nvGraphicFramePr>
          <p:cNvPr id="344"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‘a’</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‘b’</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‘d'</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‘f’</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Practice with lists"/>
          <p:cNvSpPr txBox="1"/>
          <p:nvPr>
            <p:ph type="title"/>
          </p:nvPr>
        </p:nvSpPr>
        <p:spPr>
          <a:prstGeom prst="rect">
            <a:avLst/>
          </a:prstGeom>
        </p:spPr>
        <p:txBody>
          <a:bodyPr/>
          <a:lstStyle>
            <a:lvl1pPr>
              <a:defRPr>
                <a:latin typeface="Helvetica Neue"/>
                <a:ea typeface="Helvetica Neue"/>
                <a:cs typeface="Helvetica Neue"/>
                <a:sym typeface="Helvetica Neue"/>
              </a:defRPr>
            </a:lvl1pPr>
          </a:lstStyle>
          <a:p>
            <a:pPr/>
            <a:r>
              <a:t>Practice with lists</a:t>
            </a:r>
          </a:p>
        </p:txBody>
      </p:sp>
      <p:sp>
        <p:nvSpPr>
          <p:cNvPr id="347" name="How do I add a ‘g’ to the end?…"/>
          <p:cNvSpPr txBox="1"/>
          <p:nvPr>
            <p:ph type="body" sz="quarter" idx="1"/>
          </p:nvPr>
        </p:nvSpPr>
        <p:spPr>
          <a:xfrm>
            <a:off x="696387" y="4128909"/>
            <a:ext cx="11099801" cy="2159001"/>
          </a:xfrm>
          <a:prstGeom prst="rect">
            <a:avLst/>
          </a:prstGeom>
        </p:spPr>
        <p:txBody>
          <a:bodyPr anchor="t"/>
          <a:lstStyle/>
          <a:p>
            <a:pPr marL="0" indent="0">
              <a:buSzTx/>
              <a:buNone/>
            </a:pPr>
            <a:r>
              <a:t>How do I add a ‘g’ to the end?</a:t>
            </a:r>
          </a:p>
          <a:p>
            <a:pPr marL="0" indent="0">
              <a:buSzTx/>
              <a:buNone/>
            </a:pPr>
            <a:r>
              <a:t>Answer:</a:t>
            </a:r>
          </a:p>
        </p:txBody>
      </p:sp>
      <p:sp>
        <p:nvSpPr>
          <p:cNvPr id="348" name="myList.append(‘g’)"/>
          <p:cNvSpPr txBox="1"/>
          <p:nvPr/>
        </p:nvSpPr>
        <p:spPr>
          <a:xfrm>
            <a:off x="783397" y="6105615"/>
            <a:ext cx="6104335"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myList.append(‘g’)</a:t>
            </a:r>
          </a:p>
        </p:txBody>
      </p:sp>
      <p:graphicFrame>
        <p:nvGraphicFramePr>
          <p:cNvPr id="349"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‘a’</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‘b’</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‘d'</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‘f’</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350" name="myList"/>
          <p:cNvSpPr txBox="1"/>
          <p:nvPr/>
        </p:nvSpPr>
        <p:spPr>
          <a:xfrm>
            <a:off x="-962489" y="2754398"/>
            <a:ext cx="317777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myList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What will this code print?"/>
          <p:cNvSpPr txBox="1"/>
          <p:nvPr>
            <p:ph type="body" sz="quarter" idx="1"/>
          </p:nvPr>
        </p:nvSpPr>
        <p:spPr>
          <a:xfrm>
            <a:off x="696387" y="4128909"/>
            <a:ext cx="11099801" cy="2159001"/>
          </a:xfrm>
          <a:prstGeom prst="rect">
            <a:avLst/>
          </a:prstGeom>
        </p:spPr>
        <p:txBody>
          <a:bodyPr anchor="t"/>
          <a:lstStyle>
            <a:lvl1pPr marL="0" indent="0">
              <a:buSzTx/>
              <a:buNone/>
            </a:lvl1pPr>
          </a:lstStyle>
          <a:p>
            <a:pPr/>
            <a:r>
              <a:t>What will this code print?</a:t>
            </a:r>
          </a:p>
        </p:txBody>
      </p:sp>
      <p:sp>
        <p:nvSpPr>
          <p:cNvPr id="353" name="myList.pop(4)…"/>
          <p:cNvSpPr txBox="1"/>
          <p:nvPr/>
        </p:nvSpPr>
        <p:spPr>
          <a:xfrm>
            <a:off x="840310" y="5232399"/>
            <a:ext cx="512881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myList.pop(4)</a:t>
            </a:r>
          </a:p>
          <a:p>
            <a:pPr lvl="7" algn="l" defTabSz="457200">
              <a:defRPr b="0" sz="3200">
                <a:solidFill>
                  <a:schemeClr val="accent1">
                    <a:lumOff val="-13575"/>
                  </a:schemeClr>
                </a:solidFill>
                <a:latin typeface="Andale Mono"/>
                <a:ea typeface="Andale Mono"/>
                <a:cs typeface="Andale Mono"/>
                <a:sym typeface="Andale Mono"/>
              </a:defRPr>
            </a:pPr>
            <a:r>
              <a:t>print(myList)</a:t>
            </a:r>
          </a:p>
        </p:txBody>
      </p:sp>
      <p:graphicFrame>
        <p:nvGraphicFramePr>
          <p:cNvPr id="354"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‘a’</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‘b’</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‘d'</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‘f’</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355" name="myList"/>
          <p:cNvSpPr txBox="1"/>
          <p:nvPr/>
        </p:nvSpPr>
        <p:spPr>
          <a:xfrm>
            <a:off x="-962489" y="2754398"/>
            <a:ext cx="317777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myList</a:t>
            </a:r>
          </a:p>
        </p:txBody>
      </p:sp>
      <p:sp>
        <p:nvSpPr>
          <p:cNvPr id="356" name="Practice with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Practice with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lists</a:t>
            </a:r>
          </a:p>
        </p:txBody>
      </p:sp>
      <p:graphicFrame>
        <p:nvGraphicFramePr>
          <p:cNvPr id="359"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‘a’</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‘b’</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‘d'</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‘f’</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360" name="What will this code print?"/>
          <p:cNvSpPr txBox="1"/>
          <p:nvPr>
            <p:ph type="body" sz="quarter" idx="1"/>
          </p:nvPr>
        </p:nvSpPr>
        <p:spPr>
          <a:xfrm>
            <a:off x="696387" y="4128909"/>
            <a:ext cx="11099801" cy="2159001"/>
          </a:xfrm>
          <a:prstGeom prst="rect">
            <a:avLst/>
          </a:prstGeom>
        </p:spPr>
        <p:txBody>
          <a:bodyPr anchor="t"/>
          <a:lstStyle>
            <a:lvl1pPr marL="0" indent="0">
              <a:buSzTx/>
              <a:buNone/>
            </a:lvl1pPr>
          </a:lstStyle>
          <a:p>
            <a:pPr/>
            <a:r>
              <a:t>What will this code print?</a:t>
            </a:r>
          </a:p>
        </p:txBody>
      </p:sp>
      <p:sp>
        <p:nvSpPr>
          <p:cNvPr id="361" name="myList.pop(4)…"/>
          <p:cNvSpPr txBox="1"/>
          <p:nvPr/>
        </p:nvSpPr>
        <p:spPr>
          <a:xfrm>
            <a:off x="840310" y="5232399"/>
            <a:ext cx="512881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myList.pop(4)</a:t>
            </a:r>
          </a:p>
          <a:p>
            <a:pPr lvl="7" algn="l" defTabSz="457200">
              <a:defRPr b="0" sz="3200">
                <a:solidFill>
                  <a:schemeClr val="accent1">
                    <a:lumOff val="-13575"/>
                  </a:schemeClr>
                </a:solidFill>
                <a:latin typeface="Andale Mono"/>
                <a:ea typeface="Andale Mono"/>
                <a:cs typeface="Andale Mono"/>
                <a:sym typeface="Andale Mono"/>
              </a:defRPr>
            </a:pPr>
            <a:r>
              <a:t>print(myList)</a:t>
            </a:r>
          </a:p>
        </p:txBody>
      </p:sp>
      <p:sp>
        <p:nvSpPr>
          <p:cNvPr id="362" name="Answer:"/>
          <p:cNvSpPr txBox="1"/>
          <p:nvPr/>
        </p:nvSpPr>
        <p:spPr>
          <a:xfrm>
            <a:off x="617914" y="6553915"/>
            <a:ext cx="1581405"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200"/>
            </a:lvl1pPr>
          </a:lstStyle>
          <a:p>
            <a:pPr/>
            <a:r>
              <a:t>Answer:</a:t>
            </a:r>
          </a:p>
        </p:txBody>
      </p:sp>
      <p:sp>
        <p:nvSpPr>
          <p:cNvPr id="363" name="[‘a’,’b’,’c’,’d’,’f’]"/>
          <p:cNvSpPr txBox="1"/>
          <p:nvPr/>
        </p:nvSpPr>
        <p:spPr>
          <a:xfrm>
            <a:off x="840310" y="7437697"/>
            <a:ext cx="6835975"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[‘a’,’b’,’c’,’d’,’f’]</a:t>
            </a:r>
          </a:p>
        </p:txBody>
      </p:sp>
      <p:sp>
        <p:nvSpPr>
          <p:cNvPr id="364" name="myList"/>
          <p:cNvSpPr txBox="1"/>
          <p:nvPr/>
        </p:nvSpPr>
        <p:spPr>
          <a:xfrm>
            <a:off x="-962489" y="2754398"/>
            <a:ext cx="317777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myList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Practice with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lists</a:t>
            </a:r>
          </a:p>
        </p:txBody>
      </p:sp>
      <p:graphicFrame>
        <p:nvGraphicFramePr>
          <p:cNvPr id="367"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6</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368" name="What will this code print?"/>
          <p:cNvSpPr txBox="1"/>
          <p:nvPr>
            <p:ph type="body" sz="quarter" idx="1"/>
          </p:nvPr>
        </p:nvSpPr>
        <p:spPr>
          <a:xfrm>
            <a:off x="696387" y="4128909"/>
            <a:ext cx="11099801" cy="2159001"/>
          </a:xfrm>
          <a:prstGeom prst="rect">
            <a:avLst/>
          </a:prstGeom>
        </p:spPr>
        <p:txBody>
          <a:bodyPr anchor="t"/>
          <a:lstStyle>
            <a:lvl1pPr marL="0" indent="0">
              <a:buSzTx/>
              <a:buNone/>
            </a:lvl1pPr>
          </a:lstStyle>
          <a:p>
            <a:pPr/>
            <a:r>
              <a:t>What will this code print?</a:t>
            </a:r>
          </a:p>
        </p:txBody>
      </p:sp>
      <p:sp>
        <p:nvSpPr>
          <p:cNvPr id="369" name="myList.pop()…"/>
          <p:cNvSpPr txBox="1"/>
          <p:nvPr/>
        </p:nvSpPr>
        <p:spPr>
          <a:xfrm>
            <a:off x="840310" y="5232399"/>
            <a:ext cx="488493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myList.pop()</a:t>
            </a:r>
          </a:p>
          <a:p>
            <a:pPr lvl="7" algn="l" defTabSz="457200">
              <a:defRPr b="0" sz="3200">
                <a:solidFill>
                  <a:schemeClr val="accent1">
                    <a:lumOff val="-13575"/>
                  </a:schemeClr>
                </a:solidFill>
                <a:latin typeface="Andale Mono"/>
                <a:ea typeface="Andale Mono"/>
                <a:cs typeface="Andale Mono"/>
                <a:sym typeface="Andale Mono"/>
              </a:defRPr>
            </a:pPr>
            <a:r>
              <a:t>print(myList)</a:t>
            </a:r>
          </a:p>
        </p:txBody>
      </p:sp>
      <p:sp>
        <p:nvSpPr>
          <p:cNvPr id="370" name="myList"/>
          <p:cNvSpPr txBox="1"/>
          <p:nvPr/>
        </p:nvSpPr>
        <p:spPr>
          <a:xfrm>
            <a:off x="-962489" y="2754398"/>
            <a:ext cx="317777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myList</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Practice with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lists</a:t>
            </a:r>
          </a:p>
        </p:txBody>
      </p:sp>
      <p:graphicFrame>
        <p:nvGraphicFramePr>
          <p:cNvPr id="373"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6</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374" name="What will this code print?"/>
          <p:cNvSpPr txBox="1"/>
          <p:nvPr>
            <p:ph type="body" sz="quarter" idx="1"/>
          </p:nvPr>
        </p:nvSpPr>
        <p:spPr>
          <a:xfrm>
            <a:off x="696387" y="4128909"/>
            <a:ext cx="11099801" cy="2159001"/>
          </a:xfrm>
          <a:prstGeom prst="rect">
            <a:avLst/>
          </a:prstGeom>
        </p:spPr>
        <p:txBody>
          <a:bodyPr anchor="t"/>
          <a:lstStyle>
            <a:lvl1pPr marL="0" indent="0">
              <a:buSzTx/>
              <a:buNone/>
            </a:lvl1pPr>
          </a:lstStyle>
          <a:p>
            <a:pPr/>
            <a:r>
              <a:t>What will this code print?</a:t>
            </a:r>
          </a:p>
        </p:txBody>
      </p:sp>
      <p:sp>
        <p:nvSpPr>
          <p:cNvPr id="375" name="myList.pop()…"/>
          <p:cNvSpPr txBox="1"/>
          <p:nvPr/>
        </p:nvSpPr>
        <p:spPr>
          <a:xfrm>
            <a:off x="840310" y="5232399"/>
            <a:ext cx="488493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myList.pop()</a:t>
            </a:r>
          </a:p>
          <a:p>
            <a:pPr lvl="7" algn="l" defTabSz="457200">
              <a:defRPr b="0" sz="3200">
                <a:solidFill>
                  <a:schemeClr val="accent1">
                    <a:lumOff val="-13575"/>
                  </a:schemeClr>
                </a:solidFill>
                <a:latin typeface="Andale Mono"/>
                <a:ea typeface="Andale Mono"/>
                <a:cs typeface="Andale Mono"/>
                <a:sym typeface="Andale Mono"/>
              </a:defRPr>
            </a:pPr>
            <a:r>
              <a:t>print(myList)</a:t>
            </a:r>
          </a:p>
        </p:txBody>
      </p:sp>
      <p:sp>
        <p:nvSpPr>
          <p:cNvPr id="376" name="Answer:"/>
          <p:cNvSpPr txBox="1"/>
          <p:nvPr/>
        </p:nvSpPr>
        <p:spPr>
          <a:xfrm>
            <a:off x="617914" y="6553915"/>
            <a:ext cx="1581405"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200"/>
            </a:lvl1pPr>
          </a:lstStyle>
          <a:p>
            <a:pPr/>
            <a:r>
              <a:t>Answer:</a:t>
            </a:r>
          </a:p>
        </p:txBody>
      </p:sp>
      <p:sp>
        <p:nvSpPr>
          <p:cNvPr id="377" name="[1,2,3,4,5]"/>
          <p:cNvSpPr txBox="1"/>
          <p:nvPr/>
        </p:nvSpPr>
        <p:spPr>
          <a:xfrm>
            <a:off x="840310" y="7437697"/>
            <a:ext cx="439717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[1,2,3,4,5]</a:t>
            </a:r>
          </a:p>
        </p:txBody>
      </p:sp>
      <p:sp>
        <p:nvSpPr>
          <p:cNvPr id="378" name="myList"/>
          <p:cNvSpPr txBox="1"/>
          <p:nvPr/>
        </p:nvSpPr>
        <p:spPr>
          <a:xfrm>
            <a:off x="-962489" y="2754398"/>
            <a:ext cx="317777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myList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What is a Data Strucutre?"/>
          <p:cNvSpPr txBox="1"/>
          <p:nvPr>
            <p:ph type="title"/>
          </p:nvPr>
        </p:nvSpPr>
        <p:spPr>
          <a:prstGeom prst="rect">
            <a:avLst/>
          </a:prstGeom>
        </p:spPr>
        <p:txBody>
          <a:bodyPr/>
          <a:lstStyle>
            <a:lvl1pPr defTabSz="549148">
              <a:defRPr sz="7519">
                <a:latin typeface="Helvetica Neue"/>
                <a:ea typeface="Helvetica Neue"/>
                <a:cs typeface="Helvetica Neue"/>
                <a:sym typeface="Helvetica Neue"/>
              </a:defRPr>
            </a:lvl1pPr>
          </a:lstStyle>
          <a:p>
            <a:pPr/>
            <a:r>
              <a:t>What is a Data Strucutre?</a:t>
            </a:r>
          </a:p>
        </p:txBody>
      </p:sp>
      <p:sp>
        <p:nvSpPr>
          <p:cNvPr id="128" name="A data structure is an object for storing large amounts of data (numbers, strings, etc) in an organized manner, making storage and retrieval easier"/>
          <p:cNvSpPr txBox="1"/>
          <p:nvPr>
            <p:ph type="body" sz="quarter" idx="1"/>
          </p:nvPr>
        </p:nvSpPr>
        <p:spPr>
          <a:xfrm>
            <a:off x="952500" y="2254985"/>
            <a:ext cx="11099800" cy="1686042"/>
          </a:xfrm>
          <a:prstGeom prst="rect">
            <a:avLst/>
          </a:prstGeom>
        </p:spPr>
        <p:txBody>
          <a:bodyPr anchor="b"/>
          <a:lstStyle>
            <a:lvl1pPr defTabSz="457200">
              <a:spcBef>
                <a:spcPts val="1200"/>
              </a:spcBef>
              <a:defRPr>
                <a:latin typeface="Helvetica"/>
                <a:ea typeface="Helvetica"/>
                <a:cs typeface="Helvetica"/>
                <a:sym typeface="Helvetica"/>
              </a:defRPr>
            </a:lvl1pPr>
          </a:lstStyle>
          <a:p>
            <a:pPr/>
            <a:r>
              <a:t>A data structure is an object for storing large amounts of data (numbers, strings, etc) in an organized manner, making storage and retrieval easier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8"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Practice with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lists</a:t>
            </a:r>
          </a:p>
        </p:txBody>
      </p:sp>
      <p:graphicFrame>
        <p:nvGraphicFramePr>
          <p:cNvPr id="381"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“24”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36</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8</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382" name="What will this code print?"/>
          <p:cNvSpPr txBox="1"/>
          <p:nvPr>
            <p:ph type="body" sz="quarter" idx="1"/>
          </p:nvPr>
        </p:nvSpPr>
        <p:spPr>
          <a:xfrm>
            <a:off x="696387" y="4128909"/>
            <a:ext cx="11099801" cy="2159001"/>
          </a:xfrm>
          <a:prstGeom prst="rect">
            <a:avLst/>
          </a:prstGeom>
        </p:spPr>
        <p:txBody>
          <a:bodyPr anchor="t"/>
          <a:lstStyle>
            <a:lvl1pPr marL="0" indent="0">
              <a:buSzTx/>
              <a:buNone/>
            </a:lvl1pPr>
          </a:lstStyle>
          <a:p>
            <a:pPr/>
            <a:r>
              <a:t>What will this code print?</a:t>
            </a:r>
          </a:p>
        </p:txBody>
      </p:sp>
      <p:sp>
        <p:nvSpPr>
          <p:cNvPr id="383" name="item = myList.pop()…"/>
          <p:cNvSpPr txBox="1"/>
          <p:nvPr/>
        </p:nvSpPr>
        <p:spPr>
          <a:xfrm>
            <a:off x="840310" y="5232399"/>
            <a:ext cx="6592095"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item = myList.pop()</a:t>
            </a:r>
          </a:p>
          <a:p>
            <a:pPr lvl="7" algn="l" defTabSz="457200">
              <a:defRPr b="0" sz="3200">
                <a:solidFill>
                  <a:schemeClr val="accent1">
                    <a:lumOff val="-13575"/>
                  </a:schemeClr>
                </a:solidFill>
                <a:latin typeface="Andale Mono"/>
                <a:ea typeface="Andale Mono"/>
                <a:cs typeface="Andale Mono"/>
                <a:sym typeface="Andale Mono"/>
              </a:defRPr>
            </a:pPr>
            <a:r>
              <a:t>print(item)</a:t>
            </a:r>
          </a:p>
        </p:txBody>
      </p:sp>
      <p:sp>
        <p:nvSpPr>
          <p:cNvPr id="384" name="myList"/>
          <p:cNvSpPr txBox="1"/>
          <p:nvPr/>
        </p:nvSpPr>
        <p:spPr>
          <a:xfrm>
            <a:off x="-962489" y="2754398"/>
            <a:ext cx="317777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myList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 name="Practice with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lists</a:t>
            </a:r>
          </a:p>
        </p:txBody>
      </p:sp>
      <p:graphicFrame>
        <p:nvGraphicFramePr>
          <p:cNvPr id="387"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“24”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36</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8</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388" name="What will this code print?"/>
          <p:cNvSpPr txBox="1"/>
          <p:nvPr>
            <p:ph type="body" sz="quarter" idx="1"/>
          </p:nvPr>
        </p:nvSpPr>
        <p:spPr>
          <a:xfrm>
            <a:off x="696387" y="4128909"/>
            <a:ext cx="11099801" cy="2159001"/>
          </a:xfrm>
          <a:prstGeom prst="rect">
            <a:avLst/>
          </a:prstGeom>
        </p:spPr>
        <p:txBody>
          <a:bodyPr anchor="t"/>
          <a:lstStyle>
            <a:lvl1pPr marL="0" indent="0">
              <a:buSzTx/>
              <a:buNone/>
            </a:lvl1pPr>
          </a:lstStyle>
          <a:p>
            <a:pPr/>
            <a:r>
              <a:t>What will this code print?</a:t>
            </a:r>
          </a:p>
        </p:txBody>
      </p:sp>
      <p:sp>
        <p:nvSpPr>
          <p:cNvPr id="389" name="item = myList.pop()…"/>
          <p:cNvSpPr txBox="1"/>
          <p:nvPr/>
        </p:nvSpPr>
        <p:spPr>
          <a:xfrm>
            <a:off x="840310" y="5232399"/>
            <a:ext cx="6592095"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item = myList.pop()</a:t>
            </a:r>
          </a:p>
          <a:p>
            <a:pPr lvl="7" algn="l" defTabSz="457200">
              <a:defRPr b="0" sz="3200">
                <a:solidFill>
                  <a:schemeClr val="accent1">
                    <a:lumOff val="-13575"/>
                  </a:schemeClr>
                </a:solidFill>
                <a:latin typeface="Andale Mono"/>
                <a:ea typeface="Andale Mono"/>
                <a:cs typeface="Andale Mono"/>
                <a:sym typeface="Andale Mono"/>
              </a:defRPr>
            </a:pPr>
            <a:r>
              <a:t>print(item)</a:t>
            </a:r>
          </a:p>
        </p:txBody>
      </p:sp>
      <p:sp>
        <p:nvSpPr>
          <p:cNvPr id="390" name="Answer:"/>
          <p:cNvSpPr txBox="1"/>
          <p:nvPr/>
        </p:nvSpPr>
        <p:spPr>
          <a:xfrm>
            <a:off x="617914" y="6553915"/>
            <a:ext cx="1581405"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200"/>
            </a:lvl1pPr>
          </a:lstStyle>
          <a:p>
            <a:pPr/>
            <a:r>
              <a:t>Answer:</a:t>
            </a:r>
          </a:p>
        </p:txBody>
      </p:sp>
      <p:sp>
        <p:nvSpPr>
          <p:cNvPr id="391" name="True"/>
          <p:cNvSpPr txBox="1"/>
          <p:nvPr/>
        </p:nvSpPr>
        <p:spPr>
          <a:xfrm>
            <a:off x="840310" y="7437697"/>
            <a:ext cx="2690020"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True</a:t>
            </a:r>
          </a:p>
        </p:txBody>
      </p:sp>
      <p:sp>
        <p:nvSpPr>
          <p:cNvPr id="392" name="myList"/>
          <p:cNvSpPr txBox="1"/>
          <p:nvPr/>
        </p:nvSpPr>
        <p:spPr>
          <a:xfrm>
            <a:off x="-962489" y="2754398"/>
            <a:ext cx="317777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myList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Checking if something is in the list"/>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Checking if something is in the list</a:t>
            </a:r>
          </a:p>
        </p:txBody>
      </p:sp>
      <p:sp>
        <p:nvSpPr>
          <p:cNvPr id="395" name="To check if a particular element is in a list, you can just in, as we’ve seen before:"/>
          <p:cNvSpPr txBox="1"/>
          <p:nvPr>
            <p:ph type="body" sz="quarter" idx="1"/>
          </p:nvPr>
        </p:nvSpPr>
        <p:spPr>
          <a:xfrm>
            <a:off x="952500" y="2563780"/>
            <a:ext cx="11099800" cy="2159001"/>
          </a:xfrm>
          <a:prstGeom prst="rect">
            <a:avLst/>
          </a:prstGeom>
        </p:spPr>
        <p:txBody>
          <a:bodyPr anchor="t"/>
          <a:lstStyle/>
          <a:p>
            <a:pPr marL="0" indent="0">
              <a:buSzTx/>
              <a:buNone/>
            </a:pPr>
            <a:r>
              <a:t>To check if a particular element is in a list, you can just </a:t>
            </a:r>
            <a:r>
              <a:rPr>
                <a:solidFill>
                  <a:schemeClr val="accent1"/>
                </a:solidFill>
                <a:latin typeface="Andale Mono"/>
                <a:ea typeface="Andale Mono"/>
                <a:cs typeface="Andale Mono"/>
                <a:sym typeface="Andale Mono"/>
              </a:rPr>
              <a:t>in</a:t>
            </a:r>
            <a:r>
              <a:t>, as we’ve seen before:</a:t>
            </a:r>
          </a:p>
        </p:txBody>
      </p:sp>
      <p:sp>
        <p:nvSpPr>
          <p:cNvPr id="396" name="myList = [22, 44, 66, 88]…"/>
          <p:cNvSpPr txBox="1"/>
          <p:nvPr/>
        </p:nvSpPr>
        <p:spPr>
          <a:xfrm>
            <a:off x="1067966" y="4140200"/>
            <a:ext cx="8055372"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myList = [22, 44, 66, 88]</a:t>
            </a:r>
          </a:p>
          <a:p>
            <a:pPr lvl="7" algn="l" defTabSz="457200">
              <a:defRPr b="0" sz="3200">
                <a:solidFill>
                  <a:schemeClr val="accent1">
                    <a:lumOff val="-13575"/>
                  </a:schemeClr>
                </a:solidFill>
                <a:latin typeface="Andale Mono"/>
                <a:ea typeface="Andale Mono"/>
                <a:cs typeface="Andale Mono"/>
                <a:sym typeface="Andale Mono"/>
              </a:defRPr>
            </a:pPr>
            <a:r>
              <a:t>if (66 in myList):</a:t>
            </a:r>
          </a:p>
          <a:p>
            <a:pPr lvl="8" algn="l" defTabSz="457200">
              <a:defRPr b="0" sz="3200">
                <a:solidFill>
                  <a:schemeClr val="accent1">
                    <a:lumOff val="-13575"/>
                  </a:schemeClr>
                </a:solidFill>
                <a:latin typeface="Andale Mono"/>
                <a:ea typeface="Andale Mono"/>
                <a:cs typeface="Andale Mono"/>
                <a:sym typeface="Andale Mono"/>
              </a:defRPr>
            </a:pPr>
            <a:r>
              <a:t>   print(“found it!”)</a:t>
            </a:r>
          </a:p>
        </p:txBody>
      </p:sp>
      <p:sp>
        <p:nvSpPr>
          <p:cNvPr id="397" name="Output:"/>
          <p:cNvSpPr txBox="1"/>
          <p:nvPr/>
        </p:nvSpPr>
        <p:spPr>
          <a:xfrm>
            <a:off x="617914" y="6553915"/>
            <a:ext cx="1485088"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200"/>
            </a:lvl1pPr>
          </a:lstStyle>
          <a:p>
            <a:pPr/>
            <a:r>
              <a:t>Output:</a:t>
            </a:r>
          </a:p>
        </p:txBody>
      </p:sp>
      <p:sp>
        <p:nvSpPr>
          <p:cNvPr id="398" name="found it!"/>
          <p:cNvSpPr txBox="1"/>
          <p:nvPr/>
        </p:nvSpPr>
        <p:spPr>
          <a:xfrm>
            <a:off x="840310" y="7437697"/>
            <a:ext cx="390941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found it!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Iterating through a list"/>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Iterating through a list</a:t>
            </a:r>
          </a:p>
        </p:txBody>
      </p:sp>
      <p:sp>
        <p:nvSpPr>
          <p:cNvPr id="401" name="Again, we’ve actually already done this. It’s as simple as using a for loop:"/>
          <p:cNvSpPr txBox="1"/>
          <p:nvPr>
            <p:ph type="body" sz="quarter" idx="1"/>
          </p:nvPr>
        </p:nvSpPr>
        <p:spPr>
          <a:xfrm>
            <a:off x="952500" y="2563780"/>
            <a:ext cx="11099800" cy="2159001"/>
          </a:xfrm>
          <a:prstGeom prst="rect">
            <a:avLst/>
          </a:prstGeom>
        </p:spPr>
        <p:txBody>
          <a:bodyPr anchor="t"/>
          <a:lstStyle/>
          <a:p>
            <a:pPr marL="0" indent="0">
              <a:buSzTx/>
              <a:buNone/>
            </a:pPr>
            <a:r>
              <a:t>Again, we’ve actually already done this. It’s as simple as using a </a:t>
            </a:r>
            <a:r>
              <a:rPr>
                <a:solidFill>
                  <a:schemeClr val="accent1"/>
                </a:solidFill>
                <a:latin typeface="Andale Mono"/>
                <a:ea typeface="Andale Mono"/>
                <a:cs typeface="Andale Mono"/>
                <a:sym typeface="Andale Mono"/>
              </a:rPr>
              <a:t>for</a:t>
            </a:r>
            <a:r>
              <a:t> loop:</a:t>
            </a:r>
          </a:p>
        </p:txBody>
      </p:sp>
      <p:sp>
        <p:nvSpPr>
          <p:cNvPr id="402" name="myList = [“Joe”, “Sally”, “George”, “Mike”]…"/>
          <p:cNvSpPr txBox="1"/>
          <p:nvPr/>
        </p:nvSpPr>
        <p:spPr>
          <a:xfrm>
            <a:off x="-667905" y="4188748"/>
            <a:ext cx="12445207"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myList = [“Joe”, “Sally”, “George”, “Mike”]</a:t>
            </a:r>
          </a:p>
          <a:p>
            <a:pPr lvl="7" algn="l" defTabSz="457200">
              <a:defRPr b="0" sz="3200">
                <a:solidFill>
                  <a:schemeClr val="accent1">
                    <a:lumOff val="-13575"/>
                  </a:schemeClr>
                </a:solidFill>
                <a:latin typeface="Andale Mono"/>
                <a:ea typeface="Andale Mono"/>
                <a:cs typeface="Andale Mono"/>
                <a:sym typeface="Andale Mono"/>
              </a:defRPr>
            </a:pPr>
            <a:r>
              <a:t>fir name in myList:</a:t>
            </a:r>
          </a:p>
          <a:p>
            <a:pPr lvl="8" algn="l" defTabSz="457200">
              <a:defRPr b="0" sz="3200">
                <a:solidFill>
                  <a:schemeClr val="accent1">
                    <a:lumOff val="-13575"/>
                  </a:schemeClr>
                </a:solidFill>
                <a:latin typeface="Andale Mono"/>
                <a:ea typeface="Andale Mono"/>
                <a:cs typeface="Andale Mono"/>
                <a:sym typeface="Andale Mono"/>
              </a:defRPr>
            </a:pPr>
            <a:r>
              <a:t>   print(“Hello”,name)</a:t>
            </a:r>
          </a:p>
        </p:txBody>
      </p:sp>
      <p:sp>
        <p:nvSpPr>
          <p:cNvPr id="403" name="Output:"/>
          <p:cNvSpPr txBox="1"/>
          <p:nvPr/>
        </p:nvSpPr>
        <p:spPr>
          <a:xfrm>
            <a:off x="617914" y="6553915"/>
            <a:ext cx="1485088"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200"/>
            </a:lvl1pPr>
          </a:lstStyle>
          <a:p>
            <a:pPr/>
            <a:r>
              <a:t>Output:</a:t>
            </a:r>
          </a:p>
        </p:txBody>
      </p:sp>
      <p:sp>
        <p:nvSpPr>
          <p:cNvPr id="404" name="Hello Joe…"/>
          <p:cNvSpPr txBox="1"/>
          <p:nvPr/>
        </p:nvSpPr>
        <p:spPr>
          <a:xfrm>
            <a:off x="811854" y="7207208"/>
            <a:ext cx="4884936"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Hello Joe</a:t>
            </a:r>
          </a:p>
          <a:p>
            <a:pPr lvl="7" algn="l" defTabSz="457200">
              <a:defRPr b="0" sz="3200">
                <a:latin typeface="Andale Mono"/>
                <a:ea typeface="Andale Mono"/>
                <a:cs typeface="Andale Mono"/>
                <a:sym typeface="Andale Mono"/>
              </a:defRPr>
            </a:pPr>
            <a:r>
              <a:t>Hello Sally</a:t>
            </a:r>
          </a:p>
          <a:p>
            <a:pPr lvl="7" algn="l" defTabSz="457200">
              <a:defRPr b="0" sz="3200">
                <a:latin typeface="Andale Mono"/>
                <a:ea typeface="Andale Mono"/>
                <a:cs typeface="Andale Mono"/>
                <a:sym typeface="Andale Mono"/>
              </a:defRPr>
            </a:pPr>
            <a:r>
              <a:t>Hello George</a:t>
            </a:r>
          </a:p>
          <a:p>
            <a:pPr lvl="7" algn="l" defTabSz="457200">
              <a:defRPr b="0" sz="3200">
                <a:latin typeface="Andale Mono"/>
                <a:ea typeface="Andale Mono"/>
                <a:cs typeface="Andale Mono"/>
                <a:sym typeface="Andale Mono"/>
              </a:defRPr>
            </a:pPr>
            <a:r>
              <a:t>Hello Mike</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List slicing"/>
          <p:cNvSpPr txBox="1"/>
          <p:nvPr>
            <p:ph type="title"/>
          </p:nvPr>
        </p:nvSpPr>
        <p:spPr>
          <a:prstGeom prst="rect">
            <a:avLst/>
          </a:prstGeom>
        </p:spPr>
        <p:txBody>
          <a:bodyPr anchor="t"/>
          <a:lstStyle>
            <a:lvl1pPr>
              <a:defRPr sz="5000">
                <a:latin typeface="Helvetica Neue"/>
                <a:ea typeface="Helvetica Neue"/>
                <a:cs typeface="Helvetica Neue"/>
                <a:sym typeface="Helvetica Neue"/>
              </a:defRPr>
            </a:lvl1pPr>
          </a:lstStyle>
          <a:p>
            <a:pPr/>
            <a:r>
              <a:t>List slicing</a:t>
            </a:r>
          </a:p>
        </p:txBody>
      </p:sp>
      <p:sp>
        <p:nvSpPr>
          <p:cNvPr id="407" name="Sometimes you may want to extract a certain subset of a list."/>
          <p:cNvSpPr txBox="1"/>
          <p:nvPr>
            <p:ph type="body" sz="quarter" idx="1"/>
          </p:nvPr>
        </p:nvSpPr>
        <p:spPr>
          <a:xfrm>
            <a:off x="992874" y="1590852"/>
            <a:ext cx="11099801" cy="1170680"/>
          </a:xfrm>
          <a:prstGeom prst="rect">
            <a:avLst/>
          </a:prstGeom>
        </p:spPr>
        <p:txBody>
          <a:bodyPr anchor="t"/>
          <a:lstStyle>
            <a:lvl1pPr marL="0" indent="0">
              <a:buSzTx/>
              <a:buNone/>
            </a:lvl1pPr>
          </a:lstStyle>
          <a:p>
            <a:pPr/>
            <a:r>
              <a:t>Sometimes you may want to extract a certain subset of a list.</a:t>
            </a:r>
          </a:p>
        </p:txBody>
      </p:sp>
      <p:sp>
        <p:nvSpPr>
          <p:cNvPr id="408" name="The syntax:  list[begin:end]  returns from index begin to end-1"/>
          <p:cNvSpPr txBox="1"/>
          <p:nvPr/>
        </p:nvSpPr>
        <p:spPr>
          <a:xfrm>
            <a:off x="1039762" y="3864418"/>
            <a:ext cx="6565485" cy="15419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4200"/>
              </a:spcBef>
              <a:defRPr b="0" sz="3200"/>
            </a:pPr>
            <a:r>
              <a:t>The syntax: </a:t>
            </a:r>
            <a:br/>
            <a:r>
              <a:rPr>
                <a:latin typeface="Andale Mono"/>
                <a:ea typeface="Andale Mono"/>
                <a:cs typeface="Andale Mono"/>
                <a:sym typeface="Andale Mono"/>
              </a:rPr>
              <a:t>list[begin:end]</a:t>
            </a:r>
            <a:r>
              <a:t> </a:t>
            </a:r>
            <a:br/>
            <a:r>
              <a:t>returns from index </a:t>
            </a:r>
            <a:r>
              <a:rPr>
                <a:latin typeface="Andale Mono"/>
                <a:ea typeface="Andale Mono"/>
                <a:cs typeface="Andale Mono"/>
                <a:sym typeface="Andale Mono"/>
              </a:rPr>
              <a:t>begin</a:t>
            </a:r>
            <a:r>
              <a:t> to </a:t>
            </a:r>
            <a:r>
              <a:rPr>
                <a:latin typeface="Andale Mono"/>
                <a:ea typeface="Andale Mono"/>
                <a:cs typeface="Andale Mono"/>
                <a:sym typeface="Andale Mono"/>
              </a:rPr>
              <a:t>end-1</a:t>
            </a:r>
          </a:p>
        </p:txBody>
      </p:sp>
      <p:sp>
        <p:nvSpPr>
          <p:cNvPr id="409" name="&gt;&gt;&gt; myList = [‘a’,’b’,’c’,’d’,’f’,’g’]…"/>
          <p:cNvSpPr txBox="1"/>
          <p:nvPr/>
        </p:nvSpPr>
        <p:spPr>
          <a:xfrm>
            <a:off x="283921" y="5529180"/>
            <a:ext cx="11225809" cy="181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myList = [‘a’,’b’,’c’,’d’,’f’,’g’]</a:t>
            </a:r>
          </a:p>
          <a:p>
            <a:pPr lvl="7" algn="l" defTabSz="457200">
              <a:defRPr b="0">
                <a:solidFill>
                  <a:schemeClr val="accent1">
                    <a:hueOff val="114395"/>
                    <a:lumOff val="-24975"/>
                  </a:schemeClr>
                </a:solidFill>
                <a:latin typeface="Andale Mono"/>
                <a:ea typeface="Andale Mono"/>
                <a:cs typeface="Andale Mono"/>
                <a:sym typeface="Andale Mono"/>
              </a:defRPr>
            </a:pPr>
          </a:p>
          <a:p>
            <a:pPr lvl="7" algn="l" defTabSz="457200">
              <a:defRPr b="0" sz="3200">
                <a:solidFill>
                  <a:schemeClr val="accent1">
                    <a:lumOff val="-13575"/>
                  </a:schemeClr>
                </a:solidFill>
                <a:latin typeface="Andale Mono"/>
                <a:ea typeface="Andale Mono"/>
                <a:cs typeface="Andale Mono"/>
                <a:sym typeface="Andale Mono"/>
              </a:defRPr>
            </a:pPr>
            <a:r>
              <a:t>&gt;&gt;&gt; myList[2:]</a:t>
            </a:r>
          </a:p>
          <a:p>
            <a:pPr lvl="7" algn="l" defTabSz="457200">
              <a:defRPr b="0" sz="3200">
                <a:latin typeface="Andale Mono"/>
                <a:ea typeface="Andale Mono"/>
                <a:cs typeface="Andale Mono"/>
                <a:sym typeface="Andale Mono"/>
              </a:defRPr>
            </a:pPr>
            <a:r>
              <a:t>[’c’,’d’,’f’,’g’]</a:t>
            </a:r>
          </a:p>
        </p:txBody>
      </p:sp>
      <p:graphicFrame>
        <p:nvGraphicFramePr>
          <p:cNvPr id="410" name="Table"/>
          <p:cNvGraphicFramePr/>
          <p:nvPr/>
        </p:nvGraphicFramePr>
        <p:xfrm>
          <a:off x="2948843" y="2274462"/>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‘a’</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‘b’</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‘d'</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‘f’</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‘g’</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411" name="myList"/>
          <p:cNvSpPr txBox="1"/>
          <p:nvPr/>
        </p:nvSpPr>
        <p:spPr>
          <a:xfrm>
            <a:off x="-438348" y="3033574"/>
            <a:ext cx="317777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myList</a:t>
            </a:r>
          </a:p>
        </p:txBody>
      </p:sp>
      <p:sp>
        <p:nvSpPr>
          <p:cNvPr id="412" name="&gt;&gt;&gt; myList[:4]…"/>
          <p:cNvSpPr txBox="1"/>
          <p:nvPr/>
        </p:nvSpPr>
        <p:spPr>
          <a:xfrm>
            <a:off x="301741" y="7389919"/>
            <a:ext cx="6104336"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myList[:4]</a:t>
            </a:r>
          </a:p>
          <a:p>
            <a:pPr lvl="7" algn="l" defTabSz="457200">
              <a:defRPr b="0" sz="3200">
                <a:latin typeface="Andale Mono"/>
                <a:ea typeface="Andale Mono"/>
                <a:cs typeface="Andale Mono"/>
                <a:sym typeface="Andale Mono"/>
              </a:defRPr>
            </a:pPr>
            <a:r>
              <a:t>[‘a’,’b’,’c’,’d’]</a:t>
            </a:r>
          </a:p>
          <a:p>
            <a:pPr lvl="7" algn="l" defTabSz="457200">
              <a:defRPr b="0" sz="3200">
                <a:latin typeface="Andale Mono"/>
                <a:ea typeface="Andale Mono"/>
                <a:cs typeface="Andale Mono"/>
                <a:sym typeface="Andale Mono"/>
              </a:defRPr>
            </a:pPr>
          </a:p>
        </p:txBody>
      </p:sp>
      <p:sp>
        <p:nvSpPr>
          <p:cNvPr id="413" name="&gt;&gt;&gt; myList[2:4]…"/>
          <p:cNvSpPr txBox="1"/>
          <p:nvPr/>
        </p:nvSpPr>
        <p:spPr>
          <a:xfrm>
            <a:off x="278066" y="8585255"/>
            <a:ext cx="5616576"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myList[2:4]</a:t>
            </a:r>
          </a:p>
          <a:p>
            <a:pPr lvl="7" algn="l" defTabSz="457200">
              <a:defRPr b="0" sz="3200">
                <a:latin typeface="Andale Mono"/>
                <a:ea typeface="Andale Mono"/>
                <a:cs typeface="Andale Mono"/>
                <a:sym typeface="Andale Mono"/>
              </a:defRPr>
            </a:pPr>
            <a:r>
              <a:t>[‘c’,’d’]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4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9" grpId="1"/>
      <p:bldP build="whole" bldLvl="1" animBg="1" rev="0" advAuto="0" spid="412" grpId="2"/>
      <p:bldP build="whole" bldLvl="1" animBg="1" rev="0" advAuto="0" spid="413" grpId="3"/>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List slicing"/>
          <p:cNvSpPr txBox="1"/>
          <p:nvPr>
            <p:ph type="title"/>
          </p:nvPr>
        </p:nvSpPr>
        <p:spPr>
          <a:prstGeom prst="rect">
            <a:avLst/>
          </a:prstGeom>
        </p:spPr>
        <p:txBody>
          <a:bodyPr anchor="t"/>
          <a:lstStyle>
            <a:lvl1pPr>
              <a:defRPr sz="5000">
                <a:latin typeface="Helvetica Neue"/>
                <a:ea typeface="Helvetica Neue"/>
                <a:cs typeface="Helvetica Neue"/>
                <a:sym typeface="Helvetica Neue"/>
              </a:defRPr>
            </a:lvl1pPr>
          </a:lstStyle>
          <a:p>
            <a:pPr/>
            <a:r>
              <a:t>List slicing</a:t>
            </a:r>
          </a:p>
        </p:txBody>
      </p:sp>
      <p:sp>
        <p:nvSpPr>
          <p:cNvPr id="416" name="&gt;&gt;&gt; myList = [‘a’,’b’,’c’,’d’,’f’,’g’]…"/>
          <p:cNvSpPr txBox="1"/>
          <p:nvPr/>
        </p:nvSpPr>
        <p:spPr>
          <a:xfrm>
            <a:off x="-210976" y="4212949"/>
            <a:ext cx="11225809" cy="181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myList = [‘a’,’b’,’c’,’d’,’f’,’g’]</a:t>
            </a:r>
          </a:p>
          <a:p>
            <a:pPr lvl="7" algn="l" defTabSz="457200">
              <a:defRPr b="0">
                <a:solidFill>
                  <a:schemeClr val="accent1">
                    <a:hueOff val="114395"/>
                    <a:lumOff val="-24975"/>
                  </a:schemeClr>
                </a:solidFill>
                <a:latin typeface="Andale Mono"/>
                <a:ea typeface="Andale Mono"/>
                <a:cs typeface="Andale Mono"/>
                <a:sym typeface="Andale Mono"/>
              </a:defRPr>
            </a:pPr>
          </a:p>
          <a:p>
            <a:pPr lvl="7" algn="l" defTabSz="457200">
              <a:defRPr b="0" sz="3200">
                <a:solidFill>
                  <a:schemeClr val="accent1">
                    <a:lumOff val="-13575"/>
                  </a:schemeClr>
                </a:solidFill>
                <a:latin typeface="Andale Mono"/>
                <a:ea typeface="Andale Mono"/>
                <a:cs typeface="Andale Mono"/>
                <a:sym typeface="Andale Mono"/>
              </a:defRPr>
            </a:pPr>
            <a:r>
              <a:t>&gt;&gt;&gt; myList[-2:]</a:t>
            </a:r>
          </a:p>
          <a:p>
            <a:pPr lvl="7" algn="l" defTabSz="457200">
              <a:defRPr b="0" sz="3200">
                <a:latin typeface="Andale Mono"/>
                <a:ea typeface="Andale Mono"/>
                <a:cs typeface="Andale Mono"/>
                <a:sym typeface="Andale Mono"/>
              </a:defRPr>
            </a:pPr>
            <a:r>
              <a:t>[’f’,’g’]</a:t>
            </a:r>
          </a:p>
        </p:txBody>
      </p:sp>
      <p:graphicFrame>
        <p:nvGraphicFramePr>
          <p:cNvPr id="417" name="Table"/>
          <p:cNvGraphicFramePr/>
          <p:nvPr/>
        </p:nvGraphicFramePr>
        <p:xfrm>
          <a:off x="2948843" y="2274462"/>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‘a’</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‘b’</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‘d'</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‘f’</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‘g’</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418" name="myList"/>
          <p:cNvSpPr txBox="1"/>
          <p:nvPr/>
        </p:nvSpPr>
        <p:spPr>
          <a:xfrm>
            <a:off x="-438348" y="3033574"/>
            <a:ext cx="317777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latin typeface="Andale Mono"/>
                <a:ea typeface="Andale Mono"/>
                <a:cs typeface="Andale Mono"/>
                <a:sym typeface="Andale Mono"/>
              </a:defRPr>
            </a:pPr>
            <a:r>
              <a:t>myList</a:t>
            </a:r>
          </a:p>
        </p:txBody>
      </p:sp>
      <p:sp>
        <p:nvSpPr>
          <p:cNvPr id="419" name="&gt;&gt;&gt; myList[:-4]…"/>
          <p:cNvSpPr txBox="1"/>
          <p:nvPr/>
        </p:nvSpPr>
        <p:spPr>
          <a:xfrm>
            <a:off x="-193156" y="6073688"/>
            <a:ext cx="5616576"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myList[:-4]</a:t>
            </a:r>
          </a:p>
          <a:p>
            <a:pPr lvl="7" algn="l" defTabSz="457200">
              <a:defRPr b="0" sz="3200">
                <a:latin typeface="Andale Mono"/>
                <a:ea typeface="Andale Mono"/>
                <a:cs typeface="Andale Mono"/>
                <a:sym typeface="Andale Mono"/>
              </a:defRPr>
            </a:pPr>
            <a:r>
              <a:t>[‘a’,’b’]</a:t>
            </a:r>
          </a:p>
          <a:p>
            <a:pPr lvl="7" algn="l" defTabSz="457200">
              <a:defRPr b="0" sz="3200">
                <a:latin typeface="Andale Mono"/>
                <a:ea typeface="Andale Mono"/>
                <a:cs typeface="Andale Mono"/>
                <a:sym typeface="Andale Mono"/>
              </a:defRPr>
            </a:pPr>
          </a:p>
        </p:txBody>
      </p:sp>
      <p:sp>
        <p:nvSpPr>
          <p:cNvPr id="420" name="&gt;&gt;&gt; myList[-4:-2]…"/>
          <p:cNvSpPr txBox="1"/>
          <p:nvPr/>
        </p:nvSpPr>
        <p:spPr>
          <a:xfrm>
            <a:off x="-216831" y="7269024"/>
            <a:ext cx="6104335"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myList[-4:-2]</a:t>
            </a:r>
          </a:p>
          <a:p>
            <a:pPr lvl="7" algn="l" defTabSz="457200">
              <a:defRPr b="0" sz="3200">
                <a:latin typeface="Andale Mono"/>
                <a:ea typeface="Andale Mono"/>
                <a:cs typeface="Andale Mono"/>
                <a:sym typeface="Andale Mono"/>
              </a:defRPr>
            </a:pPr>
            <a:r>
              <a:t>[‘c’,’d’]</a:t>
            </a:r>
          </a:p>
        </p:txBody>
      </p:sp>
      <p:sp>
        <p:nvSpPr>
          <p:cNvPr id="421" name="You can also slice from the end of the list using negative indices"/>
          <p:cNvSpPr txBox="1"/>
          <p:nvPr>
            <p:ph type="body" sz="quarter" idx="1"/>
          </p:nvPr>
        </p:nvSpPr>
        <p:spPr>
          <a:xfrm>
            <a:off x="992874" y="1590852"/>
            <a:ext cx="12270510" cy="1170680"/>
          </a:xfrm>
          <a:prstGeom prst="rect">
            <a:avLst/>
          </a:prstGeom>
        </p:spPr>
        <p:txBody>
          <a:bodyPr anchor="t"/>
          <a:lstStyle>
            <a:lvl1pPr marL="0" indent="0">
              <a:buSzTx/>
              <a:buNone/>
            </a:lvl1pPr>
          </a:lstStyle>
          <a:p>
            <a:pPr/>
            <a:r>
              <a:t>You can also slice from the end of the list using negative indices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4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9" grpId="2"/>
      <p:bldP build="whole" bldLvl="1" animBg="1" rev="0" advAuto="0" spid="420" grpId="3"/>
      <p:bldP build="whole" bldLvl="1" animBg="1" rev="0" advAuto="0" spid="416"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Side note: indexing strings like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Side note: indexing strings like lists</a:t>
            </a:r>
          </a:p>
        </p:txBody>
      </p:sp>
      <p:sp>
        <p:nvSpPr>
          <p:cNvPr id="424" name="Strings are NOT lists. But we can index into strings like we do lists:"/>
          <p:cNvSpPr txBox="1"/>
          <p:nvPr>
            <p:ph type="body" sz="quarter" idx="1"/>
          </p:nvPr>
        </p:nvSpPr>
        <p:spPr>
          <a:xfrm>
            <a:off x="952500" y="2563780"/>
            <a:ext cx="11099800" cy="2159001"/>
          </a:xfrm>
          <a:prstGeom prst="rect">
            <a:avLst/>
          </a:prstGeom>
        </p:spPr>
        <p:txBody>
          <a:bodyPr anchor="t"/>
          <a:lstStyle>
            <a:lvl1pPr marL="0" indent="0">
              <a:buSzTx/>
              <a:buNone/>
            </a:lvl1pPr>
          </a:lstStyle>
          <a:p>
            <a:pPr/>
            <a:r>
              <a:t>Strings are NOT lists. But we can index into strings like we do lists:</a:t>
            </a:r>
          </a:p>
        </p:txBody>
      </p:sp>
      <p:sp>
        <p:nvSpPr>
          <p:cNvPr id="425" name="&gt;&gt;&gt; name = “Sammy”…"/>
          <p:cNvSpPr txBox="1"/>
          <p:nvPr/>
        </p:nvSpPr>
        <p:spPr>
          <a:xfrm>
            <a:off x="1699372" y="3652209"/>
            <a:ext cx="6348215"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name = “Sammy”</a:t>
            </a:r>
          </a:p>
          <a:p>
            <a:pPr lvl="7" algn="l" defTabSz="457200">
              <a:defRPr b="0" sz="3200">
                <a:solidFill>
                  <a:schemeClr val="accent1">
                    <a:lumOff val="-13575"/>
                  </a:schemeClr>
                </a:solidFill>
                <a:latin typeface="Andale Mono"/>
                <a:ea typeface="Andale Mono"/>
                <a:cs typeface="Andale Mono"/>
                <a:sym typeface="Andale Mono"/>
              </a:defRPr>
            </a:pPr>
          </a:p>
          <a:p>
            <a:pPr lvl="7" algn="l" defTabSz="457200">
              <a:defRPr b="0" sz="3200">
                <a:solidFill>
                  <a:schemeClr val="accent1">
                    <a:lumOff val="-13575"/>
                  </a:schemeClr>
                </a:solidFill>
                <a:latin typeface="Andale Mono"/>
                <a:ea typeface="Andale Mono"/>
                <a:cs typeface="Andale Mono"/>
                <a:sym typeface="Andale Mono"/>
              </a:defRPr>
            </a:pPr>
            <a:r>
              <a:t>&gt;&gt;&gt; name[0]</a:t>
            </a:r>
          </a:p>
          <a:p>
            <a:pPr lvl="7" algn="l" defTabSz="457200">
              <a:defRPr b="0" sz="3200">
                <a:latin typeface="Andale Mono"/>
                <a:ea typeface="Andale Mono"/>
                <a:cs typeface="Andale Mono"/>
                <a:sym typeface="Andale Mono"/>
              </a:defRPr>
            </a:pPr>
            <a:r>
              <a:t>’S’</a:t>
            </a:r>
          </a:p>
        </p:txBody>
      </p:sp>
      <p:sp>
        <p:nvSpPr>
          <p:cNvPr id="426" name="&gt;&gt;&gt; name[-1]…"/>
          <p:cNvSpPr txBox="1"/>
          <p:nvPr/>
        </p:nvSpPr>
        <p:spPr>
          <a:xfrm>
            <a:off x="1649208" y="6035533"/>
            <a:ext cx="4884937"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name[-1]</a:t>
            </a:r>
          </a:p>
          <a:p>
            <a:pPr lvl="7" algn="l" defTabSz="457200">
              <a:defRPr b="0" sz="3200">
                <a:latin typeface="Andale Mono"/>
                <a:ea typeface="Andale Mono"/>
                <a:cs typeface="Andale Mono"/>
                <a:sym typeface="Andale Mono"/>
              </a:defRPr>
            </a:pPr>
            <a:r>
              <a:t>‘y’</a:t>
            </a:r>
          </a:p>
          <a:p>
            <a:pPr lvl="7" algn="l" defTabSz="457200">
              <a:defRPr b="0" sz="3200">
                <a:solidFill>
                  <a:schemeClr val="accent1">
                    <a:lumOff val="-13575"/>
                  </a:schemeClr>
                </a:solidFill>
                <a:latin typeface="Andale Mono"/>
                <a:ea typeface="Andale Mono"/>
                <a:cs typeface="Andale Mono"/>
                <a:sym typeface="Andale Mono"/>
              </a:defRPr>
            </a:pPr>
          </a:p>
        </p:txBody>
      </p:sp>
      <p:sp>
        <p:nvSpPr>
          <p:cNvPr id="427" name="&gt;&gt;&gt; name[1:4]…"/>
          <p:cNvSpPr txBox="1"/>
          <p:nvPr/>
        </p:nvSpPr>
        <p:spPr>
          <a:xfrm>
            <a:off x="1527268" y="7812460"/>
            <a:ext cx="512881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name[1:4]</a:t>
            </a:r>
          </a:p>
          <a:p>
            <a:pPr lvl="7" algn="l" defTabSz="457200">
              <a:defRPr b="0" sz="3200">
                <a:latin typeface="Andale Mono"/>
                <a:ea typeface="Andale Mono"/>
                <a:cs typeface="Andale Mono"/>
                <a:sym typeface="Andale Mono"/>
              </a:defRPr>
            </a:pPr>
            <a:r>
              <a:t>‘amm’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7" grpId="2"/>
      <p:bldP build="whole" bldLvl="1" animBg="1" rev="0" advAuto="0" spid="426" grpId="1"/>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Side note: indexing strings like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Side note: indexing strings like lists</a:t>
            </a:r>
          </a:p>
        </p:txBody>
      </p:sp>
      <p:sp>
        <p:nvSpPr>
          <p:cNvPr id="430" name="However, that being said, strings are not immutable (cannot be changed), so none of these operations are allowed:"/>
          <p:cNvSpPr txBox="1"/>
          <p:nvPr>
            <p:ph type="body" sz="quarter" idx="1"/>
          </p:nvPr>
        </p:nvSpPr>
        <p:spPr>
          <a:xfrm>
            <a:off x="952500" y="2563780"/>
            <a:ext cx="11099800" cy="2159001"/>
          </a:xfrm>
          <a:prstGeom prst="rect">
            <a:avLst/>
          </a:prstGeom>
        </p:spPr>
        <p:txBody>
          <a:bodyPr anchor="t"/>
          <a:lstStyle>
            <a:lvl1pPr marL="0" indent="0">
              <a:buSzTx/>
              <a:buNone/>
            </a:lvl1pPr>
          </a:lstStyle>
          <a:p>
            <a:pPr/>
            <a:r>
              <a:t>However, that being said, strings are not immutable (cannot be changed), so none of these operations are allowed:</a:t>
            </a:r>
          </a:p>
        </p:txBody>
      </p:sp>
      <p:sp>
        <p:nvSpPr>
          <p:cNvPr id="431" name="&gt;&gt;&gt; name = “Sammy”…"/>
          <p:cNvSpPr txBox="1"/>
          <p:nvPr/>
        </p:nvSpPr>
        <p:spPr>
          <a:xfrm>
            <a:off x="-507045" y="4019837"/>
            <a:ext cx="12932966" cy="284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name = “Sammy”</a:t>
            </a:r>
          </a:p>
          <a:p>
            <a:pPr lvl="7" algn="l" defTabSz="457200">
              <a:defRPr b="0" sz="3200">
                <a:solidFill>
                  <a:schemeClr val="accent1">
                    <a:lumOff val="-13575"/>
                  </a:schemeClr>
                </a:solidFill>
                <a:latin typeface="Andale Mono"/>
                <a:ea typeface="Andale Mono"/>
                <a:cs typeface="Andale Mono"/>
                <a:sym typeface="Andale Mono"/>
              </a:defRPr>
            </a:pPr>
          </a:p>
          <a:p>
            <a:pPr lvl="7" algn="l" defTabSz="457200">
              <a:defRPr b="0" sz="3200">
                <a:solidFill>
                  <a:schemeClr val="accent1">
                    <a:lumOff val="-13575"/>
                  </a:schemeClr>
                </a:solidFill>
                <a:latin typeface="Andale Mono"/>
                <a:ea typeface="Andale Mono"/>
                <a:cs typeface="Andale Mono"/>
                <a:sym typeface="Andale Mono"/>
              </a:defRPr>
            </a:pPr>
            <a:r>
              <a:t>&gt;&gt;&gt; name[0]=“T”</a:t>
            </a:r>
          </a:p>
          <a:p>
            <a:pPr lvl="7" algn="l" defTabSz="457200">
              <a:defRPr b="0" sz="3200">
                <a:solidFill>
                  <a:schemeClr val="accent5">
                    <a:hueOff val="-82419"/>
                    <a:satOff val="-9513"/>
                    <a:lumOff val="-16343"/>
                  </a:schemeClr>
                </a:solidFill>
                <a:latin typeface="Andale Mono"/>
                <a:ea typeface="Andale Mono"/>
                <a:cs typeface="Andale Mono"/>
                <a:sym typeface="Andale Mono"/>
              </a:defRPr>
            </a:pPr>
          </a:p>
          <a:p>
            <a:pPr lvl="7" algn="l" defTabSz="457200">
              <a:defRPr b="0" sz="3200">
                <a:solidFill>
                  <a:schemeClr val="accent1">
                    <a:lumOff val="-13575"/>
                  </a:schemeClr>
                </a:solidFill>
                <a:latin typeface="Andale Mono"/>
                <a:ea typeface="Andale Mono"/>
                <a:cs typeface="Andale Mono"/>
                <a:sym typeface="Andale Mono"/>
              </a:defRPr>
            </a:pPr>
            <a:r>
              <a:rPr>
                <a:solidFill>
                  <a:schemeClr val="accent5">
                    <a:hueOff val="-82419"/>
                    <a:satOff val="-9513"/>
                    <a:lumOff val="-16343"/>
                  </a:schemeClr>
                </a:solidFill>
              </a:rPr>
              <a:t>TypeError: 'str' object does not support item assignment</a:t>
            </a:r>
            <a:r>
              <a:t> </a:t>
            </a:r>
          </a:p>
        </p:txBody>
      </p:sp>
      <p:sp>
        <p:nvSpPr>
          <p:cNvPr id="432" name="&gt;&gt;&gt; name.append(“s”)…"/>
          <p:cNvSpPr txBox="1"/>
          <p:nvPr/>
        </p:nvSpPr>
        <p:spPr>
          <a:xfrm>
            <a:off x="-651390" y="7087190"/>
            <a:ext cx="12932966"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7" algn="l" defTabSz="457200">
              <a:defRPr b="0" sz="3200">
                <a:solidFill>
                  <a:schemeClr val="accent1">
                    <a:lumOff val="-13575"/>
                  </a:schemeClr>
                </a:solidFill>
                <a:latin typeface="Andale Mono"/>
                <a:ea typeface="Andale Mono"/>
                <a:cs typeface="Andale Mono"/>
                <a:sym typeface="Andale Mono"/>
              </a:defRPr>
            </a:pPr>
            <a:r>
              <a:t>&gt;&gt;&gt; name.append(“s”)</a:t>
            </a:r>
          </a:p>
          <a:p>
            <a:pPr lvl="7" algn="l" defTabSz="457200">
              <a:defRPr b="0" sz="3200">
                <a:solidFill>
                  <a:schemeClr val="accent1">
                    <a:lumOff val="-13575"/>
                  </a:schemeClr>
                </a:solidFill>
                <a:latin typeface="Andale Mono"/>
                <a:ea typeface="Andale Mono"/>
                <a:cs typeface="Andale Mono"/>
                <a:sym typeface="Andale Mono"/>
              </a:defRPr>
            </a:pPr>
          </a:p>
          <a:p>
            <a:pPr lvl="7" algn="l" defTabSz="457200">
              <a:defRPr b="0" sz="3200">
                <a:solidFill>
                  <a:schemeClr val="accent5">
                    <a:hueOff val="-82419"/>
                    <a:satOff val="-9513"/>
                    <a:lumOff val="-16343"/>
                  </a:schemeClr>
                </a:solidFill>
                <a:latin typeface="Andale Mono"/>
                <a:ea typeface="Andale Mono"/>
                <a:cs typeface="Andale Mono"/>
                <a:sym typeface="Andale Mono"/>
              </a:defRPr>
            </a:pPr>
            <a:r>
              <a:t>AttributeError: 'str' object has no attribute 'append'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2" grpId="1"/>
    </p:bldLst>
  </p:timing>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Useful list functions"/>
          <p:cNvSpPr txBox="1"/>
          <p:nvPr>
            <p:ph type="title"/>
          </p:nvPr>
        </p:nvSpPr>
        <p:spPr>
          <a:xfrm>
            <a:off x="952500" y="254000"/>
            <a:ext cx="11099800" cy="920791"/>
          </a:xfrm>
          <a:prstGeom prst="rect">
            <a:avLst/>
          </a:prstGeom>
        </p:spPr>
        <p:txBody>
          <a:bodyPr anchor="t"/>
          <a:lstStyle>
            <a:lvl1pPr>
              <a:defRPr sz="5000">
                <a:latin typeface="Helvetica Neue"/>
                <a:ea typeface="Helvetica Neue"/>
                <a:cs typeface="Helvetica Neue"/>
                <a:sym typeface="Helvetica Neue"/>
              </a:defRPr>
            </a:lvl1pPr>
          </a:lstStyle>
          <a:p>
            <a:pPr/>
            <a:r>
              <a:t>Useful list functions</a:t>
            </a:r>
          </a:p>
        </p:txBody>
      </p:sp>
      <p:sp>
        <p:nvSpPr>
          <p:cNvPr id="437" name="Lists come with several other helpful functions:…"/>
          <p:cNvSpPr txBox="1"/>
          <p:nvPr/>
        </p:nvSpPr>
        <p:spPr>
          <a:xfrm>
            <a:off x="1142709" y="1024589"/>
            <a:ext cx="10719382" cy="8318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3200">
                <a:latin typeface="Arial"/>
                <a:ea typeface="Arial"/>
                <a:cs typeface="Arial"/>
                <a:sym typeface="Arial"/>
              </a:defRPr>
            </a:pPr>
          </a:p>
          <a:p>
            <a:pPr algn="l" defTabSz="457200">
              <a:defRPr b="0" sz="3200">
                <a:latin typeface="Arial"/>
                <a:ea typeface="Arial"/>
                <a:cs typeface="Arial"/>
                <a:sym typeface="Arial"/>
              </a:defRPr>
            </a:pPr>
            <a:r>
              <a:t>Lists come with several other helpful functions:</a:t>
            </a:r>
            <a:br/>
          </a:p>
          <a:p>
            <a:pPr marL="444500" indent="-444500" algn="l" defTabSz="457200">
              <a:buSzPct val="145000"/>
              <a:buChar char="•"/>
              <a:defRPr b="0" sz="3200">
                <a:latin typeface="Arial"/>
                <a:ea typeface="Arial"/>
                <a:cs typeface="Arial"/>
                <a:sym typeface="Arial"/>
              </a:defRPr>
            </a:pPr>
            <a:r>
              <a:t>.</a:t>
            </a:r>
            <a:r>
              <a:rPr>
                <a:latin typeface="Courier New"/>
                <a:ea typeface="Courier New"/>
                <a:cs typeface="Courier New"/>
                <a:sym typeface="Courier New"/>
              </a:rPr>
              <a:t>sort() </a:t>
            </a:r>
            <a:r>
              <a:t>- sorts </a:t>
            </a:r>
            <a:r>
              <a:rPr b="1"/>
              <a:t>in place </a:t>
            </a:r>
            <a:r>
              <a:t>(overwrites the list). Can sort both strings and numerical data. </a:t>
            </a:r>
          </a:p>
          <a:p>
            <a:pPr marL="444500" indent="-444500" algn="l" defTabSz="457200">
              <a:buSzPct val="145000"/>
              <a:buChar char="•"/>
              <a:defRPr b="0" sz="3200">
                <a:latin typeface="Arial"/>
                <a:ea typeface="Arial"/>
                <a:cs typeface="Arial"/>
                <a:sym typeface="Arial"/>
              </a:defRPr>
            </a:pPr>
            <a:r>
              <a:t>.</a:t>
            </a:r>
            <a:r>
              <a:rPr>
                <a:latin typeface="Courier New"/>
                <a:ea typeface="Courier New"/>
                <a:cs typeface="Courier New"/>
                <a:sym typeface="Courier New"/>
              </a:rPr>
              <a:t>reverse() </a:t>
            </a:r>
            <a:r>
              <a:t>- reverses order of items, </a:t>
            </a:r>
            <a:r>
              <a:rPr b="1"/>
              <a:t>in place </a:t>
            </a:r>
            <a:endParaRPr b="1"/>
          </a:p>
          <a:p>
            <a:pPr marL="444500" indent="-444500" algn="l" defTabSz="457200">
              <a:buSzPct val="145000"/>
              <a:buChar char="•"/>
              <a:defRPr b="0" sz="3200">
                <a:latin typeface="Arial"/>
                <a:ea typeface="Arial"/>
                <a:cs typeface="Arial"/>
                <a:sym typeface="Arial"/>
              </a:defRPr>
            </a:pPr>
            <a:r>
              <a:t>.</a:t>
            </a:r>
            <a:r>
              <a:rPr>
                <a:latin typeface="Courier New"/>
                <a:ea typeface="Courier New"/>
                <a:cs typeface="Courier New"/>
                <a:sym typeface="Courier New"/>
              </a:rPr>
              <a:t>index(element) </a:t>
            </a:r>
            <a:r>
              <a:t>- returns index of the first occurrence of the specified element </a:t>
            </a:r>
          </a:p>
          <a:p>
            <a:pPr marL="444500" indent="-444500" algn="l" defTabSz="457200">
              <a:buSzPct val="145000"/>
              <a:buChar char="•"/>
              <a:defRPr b="0" sz="3200">
                <a:latin typeface="Arial"/>
                <a:ea typeface="Arial"/>
                <a:cs typeface="Arial"/>
                <a:sym typeface="Arial"/>
              </a:defRPr>
            </a:pPr>
            <a:r>
              <a:rPr>
                <a:latin typeface="Courier New"/>
                <a:ea typeface="Courier New"/>
                <a:cs typeface="Courier New"/>
                <a:sym typeface="Courier New"/>
              </a:rPr>
              <a:t>.remove(element) </a:t>
            </a:r>
            <a:r>
              <a:t>- Removes the first occurrence of the specified element. Elements that come after will shift down one index. </a:t>
            </a:r>
          </a:p>
          <a:p>
            <a:pPr marL="444500" indent="-444500" algn="l" defTabSz="457200">
              <a:buSzPct val="145000"/>
              <a:buChar char="•"/>
              <a:defRPr b="0" sz="3200">
                <a:latin typeface="Arial"/>
                <a:ea typeface="Arial"/>
                <a:cs typeface="Arial"/>
                <a:sym typeface="Arial"/>
              </a:defRPr>
            </a:pPr>
            <a:r>
              <a:rPr>
                <a:latin typeface="Courier New"/>
                <a:ea typeface="Courier New"/>
                <a:cs typeface="Courier New"/>
                <a:sym typeface="Courier New"/>
              </a:rPr>
              <a:t>.insert(value, index) </a:t>
            </a:r>
            <a:r>
              <a:t>- insert the value at the specified index. Elements that come after that index will shift up one index. </a:t>
            </a:r>
          </a:p>
          <a:p>
            <a:pPr marL="444500" indent="-444500" algn="l" defTabSz="457200">
              <a:buSzPct val="145000"/>
              <a:buChar char="•"/>
              <a:defRPr b="0" sz="3200">
                <a:latin typeface="Arial"/>
                <a:ea typeface="Arial"/>
                <a:cs typeface="Arial"/>
                <a:sym typeface="Arial"/>
              </a:defRPr>
            </a:pPr>
            <a:r>
              <a:t>.</a:t>
            </a:r>
            <a:r>
              <a:rPr>
                <a:latin typeface="Courier New"/>
                <a:ea typeface="Courier New"/>
                <a:cs typeface="Courier New"/>
                <a:sym typeface="Courier New"/>
              </a:rPr>
              <a:t>count(element) </a:t>
            </a:r>
            <a:r>
              <a:t>- returns the number of times the specified element occurs in the list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3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3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3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3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3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43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43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43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437">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437">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37" grpId="1"/>
    </p:bldLst>
  </p:timing>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 name="Functions that work on lists"/>
          <p:cNvSpPr txBox="1"/>
          <p:nvPr>
            <p:ph type="title"/>
          </p:nvPr>
        </p:nvSpPr>
        <p:spPr>
          <a:xfrm>
            <a:off x="952500" y="254000"/>
            <a:ext cx="11099800" cy="920791"/>
          </a:xfrm>
          <a:prstGeom prst="rect">
            <a:avLst/>
          </a:prstGeom>
        </p:spPr>
        <p:txBody>
          <a:bodyPr anchor="t"/>
          <a:lstStyle>
            <a:lvl1pPr>
              <a:defRPr sz="5000">
                <a:latin typeface="Helvetica Neue"/>
                <a:ea typeface="Helvetica Neue"/>
                <a:cs typeface="Helvetica Neue"/>
                <a:sym typeface="Helvetica Neue"/>
              </a:defRPr>
            </a:lvl1pPr>
          </a:lstStyle>
          <a:p>
            <a:pPr/>
            <a:r>
              <a:t>Functions that work on lists</a:t>
            </a:r>
          </a:p>
        </p:txBody>
      </p:sp>
      <p:sp>
        <p:nvSpPr>
          <p:cNvPr id="442" name="There are also several built-in Python functions that work on lists:…"/>
          <p:cNvSpPr txBox="1"/>
          <p:nvPr/>
        </p:nvSpPr>
        <p:spPr>
          <a:xfrm>
            <a:off x="205553" y="1417876"/>
            <a:ext cx="12593694" cy="39897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1200">
                <a:latin typeface="Helvetica"/>
                <a:ea typeface="Helvetica"/>
                <a:cs typeface="Helvetica"/>
                <a:sym typeface="Helvetica"/>
              </a:defRPr>
            </a:pPr>
          </a:p>
          <a:p>
            <a:pPr algn="l" defTabSz="457200">
              <a:defRPr b="0" sz="3200">
                <a:latin typeface="Helvetica"/>
                <a:ea typeface="Helvetica"/>
                <a:cs typeface="Helvetica"/>
                <a:sym typeface="Helvetica"/>
              </a:defRPr>
            </a:pPr>
            <a:r>
              <a:t>There are also several built-in Python functions that work on lists: </a:t>
            </a:r>
            <a:br/>
          </a:p>
          <a:p>
            <a:pPr algn="l" defTabSz="457200">
              <a:defRPr b="0" sz="1200">
                <a:latin typeface="Courier New"/>
                <a:ea typeface="Courier New"/>
                <a:cs typeface="Courier New"/>
                <a:sym typeface="Courier New"/>
              </a:defRPr>
            </a:pPr>
          </a:p>
          <a:p>
            <a:pPr algn="l" defTabSz="457200">
              <a:defRPr b="0" sz="1200">
                <a:latin typeface="Courier New"/>
                <a:ea typeface="Courier New"/>
                <a:cs typeface="Courier New"/>
                <a:sym typeface="Courier New"/>
              </a:defRPr>
            </a:pPr>
          </a:p>
          <a:p>
            <a:pPr marL="333375" indent="-333375" algn="l" defTabSz="457200">
              <a:spcBef>
                <a:spcPts val="900"/>
              </a:spcBef>
              <a:buSzPct val="145000"/>
              <a:buChar char="•"/>
              <a:defRPr b="0" sz="3200">
                <a:latin typeface="Helvetica"/>
                <a:ea typeface="Helvetica"/>
                <a:cs typeface="Helvetica"/>
                <a:sym typeface="Helvetica"/>
              </a:defRPr>
            </a:pPr>
            <a:r>
              <a:rPr>
                <a:latin typeface="Courier New"/>
                <a:ea typeface="Courier New"/>
                <a:cs typeface="Courier New"/>
                <a:sym typeface="Courier New"/>
              </a:rPr>
              <a:t>len(list) </a:t>
            </a:r>
            <a:r>
              <a:t>- returns the total number of elements in the list </a:t>
            </a:r>
          </a:p>
          <a:p>
            <a:pPr marL="333375" indent="-333375" algn="l" defTabSz="457200">
              <a:spcBef>
                <a:spcPts val="900"/>
              </a:spcBef>
              <a:buSzPct val="145000"/>
              <a:buChar char="•"/>
              <a:defRPr b="0" sz="3200">
                <a:latin typeface="Helvetica"/>
                <a:ea typeface="Helvetica"/>
                <a:cs typeface="Helvetica"/>
                <a:sym typeface="Helvetica"/>
              </a:defRPr>
            </a:pPr>
            <a:r>
              <a:rPr>
                <a:latin typeface="Courier New"/>
                <a:ea typeface="Courier New"/>
                <a:cs typeface="Courier New"/>
                <a:sym typeface="Courier New"/>
              </a:rPr>
              <a:t>max(list) </a:t>
            </a:r>
            <a:r>
              <a:t>- returns the element in the list with the largest value </a:t>
            </a:r>
          </a:p>
          <a:p>
            <a:pPr marL="333375" indent="-333375" algn="l" defTabSz="457200">
              <a:spcBef>
                <a:spcPts val="900"/>
              </a:spcBef>
              <a:buSzPct val="145000"/>
              <a:buChar char="•"/>
              <a:defRPr b="0" sz="3200">
                <a:latin typeface="Helvetica"/>
                <a:ea typeface="Helvetica"/>
                <a:cs typeface="Helvetica"/>
                <a:sym typeface="Helvetica"/>
              </a:defRPr>
            </a:pPr>
            <a:r>
              <a:rPr>
                <a:latin typeface="Courier New"/>
                <a:ea typeface="Courier New"/>
                <a:cs typeface="Courier New"/>
                <a:sym typeface="Courier New"/>
              </a:rPr>
              <a:t>min(list) </a:t>
            </a:r>
            <a:r>
              <a:t>- returns the element in the list with the smallest value </a:t>
            </a:r>
          </a:p>
          <a:p>
            <a:pPr marL="333375" indent="-333375" algn="l" defTabSz="457200">
              <a:spcBef>
                <a:spcPts val="900"/>
              </a:spcBef>
              <a:buSzPct val="145000"/>
              <a:buChar char="•"/>
              <a:defRPr b="0" sz="3200">
                <a:latin typeface="Helvetica"/>
                <a:ea typeface="Helvetica"/>
                <a:cs typeface="Helvetica"/>
                <a:sym typeface="Helvetica"/>
              </a:defRPr>
            </a:pPr>
            <a:r>
              <a:rPr>
                <a:latin typeface="Courier New"/>
                <a:ea typeface="Courier New"/>
                <a:cs typeface="Courier New"/>
                <a:sym typeface="Courier New"/>
              </a:rPr>
              <a:t>sum(list) </a:t>
            </a:r>
            <a:r>
              <a:t>- returns the sum of the elements of the list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4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4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4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4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4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44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44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44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44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42"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It may be helpful to imagine…"/>
          <p:cNvSpPr txBox="1"/>
          <p:nvPr/>
        </p:nvSpPr>
        <p:spPr>
          <a:xfrm>
            <a:off x="2165983" y="1285545"/>
            <a:ext cx="7573062" cy="1205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pPr>
            <a:r>
              <a:t>It may be helpful to imagine</a:t>
            </a:r>
          </a:p>
          <a:p>
            <a:pPr>
              <a:defRPr sz="3600"/>
            </a:pPr>
            <a:r>
              <a:t> a data structure is a file cabinet…</a:t>
            </a:r>
          </a:p>
        </p:txBody>
      </p:sp>
      <p:sp>
        <p:nvSpPr>
          <p:cNvPr id="131" name="Each object can be the contents of each folder within the cabinet"/>
          <p:cNvSpPr txBox="1"/>
          <p:nvPr/>
        </p:nvSpPr>
        <p:spPr>
          <a:xfrm>
            <a:off x="1720772" y="7751948"/>
            <a:ext cx="8917957" cy="12059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600"/>
            </a:lvl1pPr>
          </a:lstStyle>
          <a:p>
            <a:pPr/>
            <a:r>
              <a:t>Each object can be the contents of each folder within the cabinet</a:t>
            </a:r>
          </a:p>
        </p:txBody>
      </p:sp>
      <p:pic>
        <p:nvPicPr>
          <p:cNvPr id="132" name="pasted-image.png" descr="pasted-image.png"/>
          <p:cNvPicPr>
            <a:picLocks noChangeAspect="1"/>
          </p:cNvPicPr>
          <p:nvPr/>
        </p:nvPicPr>
        <p:blipFill>
          <a:blip r:embed="rId3">
            <a:extLst/>
          </a:blip>
          <a:srcRect l="0" t="0" r="0" b="5072"/>
          <a:stretch>
            <a:fillRect/>
          </a:stretch>
        </p:blipFill>
        <p:spPr>
          <a:xfrm flipH="1">
            <a:off x="3112986" y="2790471"/>
            <a:ext cx="4860593" cy="466258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1" grpId="1"/>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 name="3. File parsing with .split()"/>
          <p:cNvSpPr txBox="1"/>
          <p:nvPr>
            <p:ph type="title"/>
          </p:nvPr>
        </p:nvSpPr>
        <p:spPr>
          <a:xfrm>
            <a:off x="473929" y="3225800"/>
            <a:ext cx="12056942" cy="3302000"/>
          </a:xfrm>
          <a:prstGeom prst="rect">
            <a:avLst/>
          </a:prstGeom>
        </p:spPr>
        <p:txBody>
          <a:bodyPr/>
          <a:lstStyle>
            <a:lvl1pPr>
              <a:defRPr>
                <a:latin typeface="Helvetica Neue"/>
                <a:ea typeface="Helvetica Neue"/>
                <a:cs typeface="Helvetica Neue"/>
                <a:sym typeface="Helvetica Neue"/>
              </a:defRPr>
            </a:lvl1pPr>
          </a:lstStyle>
          <a:p>
            <a:pPr/>
            <a:r>
              <a:t>3. File parsing with .split()</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The Situation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The Situations</a:t>
            </a:r>
          </a:p>
        </p:txBody>
      </p:sp>
      <p:sp>
        <p:nvSpPr>
          <p:cNvPr id="447" name="You have a file with multiple columns separated by either tabs, commas, etc…"/>
          <p:cNvSpPr txBox="1"/>
          <p:nvPr>
            <p:ph type="body" sz="half" idx="1"/>
          </p:nvPr>
        </p:nvSpPr>
        <p:spPr>
          <a:xfrm>
            <a:off x="952500" y="2563780"/>
            <a:ext cx="11099800" cy="4238911"/>
          </a:xfrm>
          <a:prstGeom prst="rect">
            <a:avLst/>
          </a:prstGeom>
        </p:spPr>
        <p:txBody>
          <a:bodyPr anchor="t"/>
          <a:lstStyle/>
          <a:p>
            <a:pPr/>
            <a:r>
              <a:t>You have a file with multiple columns separated by either tabs, commas, etc</a:t>
            </a:r>
          </a:p>
          <a:p>
            <a:pPr/>
            <a:r>
              <a:t>You want to extract certain columns of data to analyze</a:t>
            </a:r>
          </a:p>
          <a:p>
            <a:pPr/>
            <a:r>
              <a:t>How can you do this in Python?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7" grpId="1"/>
    </p:bldLst>
  </p:timing>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split()"/>
          <p:cNvSpPr txBox="1"/>
          <p:nvPr>
            <p:ph type="title"/>
          </p:nvPr>
        </p:nvSpPr>
        <p:spPr>
          <a:prstGeom prst="rect">
            <a:avLst/>
          </a:prstGeom>
        </p:spPr>
        <p:txBody>
          <a:bodyPr/>
          <a:lstStyle>
            <a:lvl1pPr>
              <a:defRPr sz="5000">
                <a:latin typeface="Andale Mono"/>
                <a:ea typeface="Andale Mono"/>
                <a:cs typeface="Andale Mono"/>
                <a:sym typeface="Andale Mono"/>
              </a:defRPr>
            </a:lvl1pPr>
          </a:lstStyle>
          <a:p>
            <a:pPr/>
            <a:r>
              <a:t>.split()</a:t>
            </a:r>
          </a:p>
        </p:txBody>
      </p:sp>
      <p:sp>
        <p:nvSpPr>
          <p:cNvPr id="450" name="This functions splits a string into a list based on a delimiter.…"/>
          <p:cNvSpPr txBox="1"/>
          <p:nvPr>
            <p:ph type="body" sz="half" idx="1"/>
          </p:nvPr>
        </p:nvSpPr>
        <p:spPr>
          <a:xfrm>
            <a:off x="952500" y="2316331"/>
            <a:ext cx="11099800" cy="3654728"/>
          </a:xfrm>
          <a:prstGeom prst="rect">
            <a:avLst/>
          </a:prstGeom>
        </p:spPr>
        <p:txBody>
          <a:bodyPr anchor="t"/>
          <a:lstStyle/>
          <a:p>
            <a:pPr marL="0" indent="0" defTabSz="457200">
              <a:spcBef>
                <a:spcPts val="0"/>
              </a:spcBef>
              <a:buSzTx/>
              <a:buNone/>
              <a:defRPr sz="1200">
                <a:latin typeface="Helvetica"/>
                <a:ea typeface="Helvetica"/>
                <a:cs typeface="Helvetica"/>
                <a:sym typeface="Helvetica"/>
              </a:defRPr>
            </a:pPr>
          </a:p>
          <a:p>
            <a:pPr marL="0" indent="0" defTabSz="457200">
              <a:spcBef>
                <a:spcPts val="0"/>
              </a:spcBef>
              <a:buSzTx/>
              <a:buNone/>
              <a:defRPr sz="1200">
                <a:latin typeface="Helvetica"/>
                <a:ea typeface="Helvetica"/>
                <a:cs typeface="Helvetica"/>
                <a:sym typeface="Helvetica"/>
              </a:defRPr>
            </a:pPr>
          </a:p>
          <a:p>
            <a:pPr defTabSz="457200">
              <a:spcBef>
                <a:spcPts val="1200"/>
              </a:spcBef>
              <a:defRPr>
                <a:latin typeface="Helvetica"/>
                <a:ea typeface="Helvetica"/>
                <a:cs typeface="Helvetica"/>
                <a:sym typeface="Helvetica"/>
              </a:defRPr>
            </a:pPr>
            <a:r>
              <a:t>This functions splits a string into a list based on a delimiter. </a:t>
            </a:r>
          </a:p>
          <a:p>
            <a:pPr defTabSz="457200">
              <a:spcBef>
                <a:spcPts val="1200"/>
              </a:spcBef>
              <a:defRPr>
                <a:latin typeface="Helvetica"/>
                <a:ea typeface="Helvetica"/>
                <a:cs typeface="Helvetica"/>
                <a:sym typeface="Helvetica"/>
              </a:defRPr>
            </a:pPr>
            <a:r>
              <a:t>The delimiter can be anything you want, but usually it'll be a tab, space, or comma. </a:t>
            </a:r>
          </a:p>
          <a:p>
            <a:pPr defTabSz="457200">
              <a:spcBef>
                <a:spcPts val="1200"/>
              </a:spcBef>
              <a:defRPr>
                <a:latin typeface="Helvetica"/>
                <a:ea typeface="Helvetica"/>
                <a:cs typeface="Helvetica"/>
                <a:sym typeface="Helvetica"/>
              </a:defRPr>
            </a:pPr>
            <a:r>
              <a:t>This effectively lets you chop up a file into columns!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0" grpId="1"/>
    </p:bldLst>
  </p:timing>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plit()"/>
          <p:cNvSpPr txBox="1"/>
          <p:nvPr>
            <p:ph type="title"/>
          </p:nvPr>
        </p:nvSpPr>
        <p:spPr>
          <a:prstGeom prst="rect">
            <a:avLst/>
          </a:prstGeom>
        </p:spPr>
        <p:txBody>
          <a:bodyPr/>
          <a:lstStyle>
            <a:lvl1pPr>
              <a:defRPr sz="5000">
                <a:latin typeface="Andale Mono"/>
                <a:ea typeface="Andale Mono"/>
                <a:cs typeface="Andale Mono"/>
                <a:sym typeface="Andale Mono"/>
              </a:defRPr>
            </a:lvl1pPr>
          </a:lstStyle>
          <a:p>
            <a:pPr/>
            <a:r>
              <a:t>.split()</a:t>
            </a:r>
          </a:p>
        </p:txBody>
      </p:sp>
      <p:sp>
        <p:nvSpPr>
          <p:cNvPr id="453" name="Purpose:…"/>
          <p:cNvSpPr txBox="1"/>
          <p:nvPr>
            <p:ph type="body" idx="1"/>
          </p:nvPr>
        </p:nvSpPr>
        <p:spPr>
          <a:xfrm>
            <a:off x="808154" y="1512123"/>
            <a:ext cx="11099801" cy="5120938"/>
          </a:xfrm>
          <a:prstGeom prst="rect">
            <a:avLst/>
          </a:prstGeom>
        </p:spPr>
        <p:txBody>
          <a:bodyPr anchor="t"/>
          <a:lstStyle/>
          <a:p>
            <a:pPr marL="0" indent="0" defTabSz="438911">
              <a:spcBef>
                <a:spcPts val="0"/>
              </a:spcBef>
              <a:buSzTx/>
              <a:buNone/>
              <a:defRPr sz="3072">
                <a:latin typeface="Helvetica"/>
                <a:ea typeface="Helvetica"/>
                <a:cs typeface="Helvetica"/>
                <a:sym typeface="Helvetica"/>
              </a:defRPr>
            </a:pPr>
          </a:p>
          <a:p>
            <a:pPr marL="0" indent="0" defTabSz="438911">
              <a:spcBef>
                <a:spcPts val="0"/>
              </a:spcBef>
              <a:buSzTx/>
              <a:buNone/>
              <a:defRPr sz="3072">
                <a:latin typeface="Helvetica"/>
                <a:ea typeface="Helvetica"/>
                <a:cs typeface="Helvetica"/>
                <a:sym typeface="Helvetica"/>
              </a:defRPr>
            </a:pPr>
            <a:r>
              <a:t>Purpose: </a:t>
            </a:r>
          </a:p>
          <a:p>
            <a:pPr marL="0" indent="0" defTabSz="438911">
              <a:spcBef>
                <a:spcPts val="0"/>
              </a:spcBef>
              <a:buSzTx/>
              <a:buNone/>
              <a:defRPr sz="3072">
                <a:latin typeface="Helvetica"/>
                <a:ea typeface="Helvetica"/>
                <a:cs typeface="Helvetica"/>
                <a:sym typeface="Helvetica"/>
              </a:defRPr>
            </a:pPr>
            <a:r>
              <a:t>Splits a string every time it encounters the specified delimiter. If no delimiter is given, splits on whitespace (spaces, tabs, and newlines). The delimiter is not included in the output. If </a:t>
            </a:r>
            <a:r>
              <a:rPr i="1"/>
              <a:t>maxsplit </a:t>
            </a:r>
            <a:r>
              <a:t>is given, splits no more than </a:t>
            </a:r>
            <a:r>
              <a:rPr i="1"/>
              <a:t>maxsplit </a:t>
            </a:r>
            <a:r>
              <a:t>times. Returns a list. </a:t>
            </a:r>
          </a:p>
          <a:p>
            <a:pPr marL="0" indent="0" defTabSz="438911">
              <a:spcBef>
                <a:spcPts val="0"/>
              </a:spcBef>
              <a:buSzTx/>
              <a:buNone/>
              <a:defRPr sz="3072">
                <a:latin typeface="Helvetica"/>
                <a:ea typeface="Helvetica"/>
                <a:cs typeface="Helvetica"/>
                <a:sym typeface="Helvetica"/>
              </a:defRPr>
            </a:pPr>
            <a:r>
              <a:t>Syntax: </a:t>
            </a:r>
          </a:p>
          <a:p>
            <a:pPr lvl="2" marL="0" indent="438911" defTabSz="438911">
              <a:spcBef>
                <a:spcPts val="0"/>
              </a:spcBef>
              <a:buSzTx/>
              <a:buNone/>
              <a:defRPr sz="3072">
                <a:latin typeface="Andale Mono"/>
                <a:ea typeface="Andale Mono"/>
                <a:cs typeface="Andale Mono"/>
                <a:sym typeface="Andale Mono"/>
              </a:defRPr>
            </a:pPr>
            <a:r>
              <a:t>result = string.split(</a:t>
            </a:r>
            <a:r>
              <a:t>[delimiter[,maxsplit]]</a:t>
            </a:r>
            <a:r>
              <a:t>) </a:t>
            </a:r>
          </a:p>
          <a:p>
            <a:pPr marL="0" indent="0" defTabSz="438911">
              <a:spcBef>
                <a:spcPts val="0"/>
              </a:spcBef>
              <a:buSzTx/>
              <a:buNone/>
              <a:defRPr sz="3072">
                <a:latin typeface="Helvetica"/>
                <a:ea typeface="Helvetica"/>
                <a:cs typeface="Helvetica"/>
                <a:sym typeface="Helvetica"/>
              </a:defRPr>
            </a:pPr>
          </a:p>
          <a:p>
            <a:pPr marL="0" indent="0" defTabSz="438911">
              <a:spcBef>
                <a:spcPts val="0"/>
              </a:spcBef>
              <a:buSzTx/>
              <a:buNone/>
              <a:defRPr sz="3072">
                <a:latin typeface="Helvetica"/>
                <a:ea typeface="Helvetica"/>
                <a:cs typeface="Helvetica"/>
                <a:sym typeface="Helvetica"/>
              </a:defRPr>
            </a:pPr>
            <a:r>
              <a:t>Example: </a:t>
            </a:r>
          </a:p>
        </p:txBody>
      </p:sp>
      <p:sp>
        <p:nvSpPr>
          <p:cNvPr id="454" name="&gt;&gt;&gt; sentence = &quot;Hello, how are you today?&quot;…"/>
          <p:cNvSpPr txBox="1"/>
          <p:nvPr/>
        </p:nvSpPr>
        <p:spPr>
          <a:xfrm>
            <a:off x="131343" y="6155152"/>
            <a:ext cx="10845007" cy="193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solidFill>
                  <a:schemeClr val="accent1">
                    <a:lumOff val="-13575"/>
                  </a:schemeClr>
                </a:solidFill>
                <a:latin typeface="Andale Mono"/>
                <a:ea typeface="Andale Mono"/>
                <a:cs typeface="Andale Mono"/>
                <a:sym typeface="Andale Mono"/>
              </a:defRPr>
            </a:pPr>
          </a:p>
          <a:p>
            <a:pPr algn="l" defTabSz="457200">
              <a:defRPr b="0" sz="3200">
                <a:solidFill>
                  <a:schemeClr val="accent1">
                    <a:lumOff val="-13575"/>
                  </a:schemeClr>
                </a:solidFill>
                <a:latin typeface="Andale Mono"/>
                <a:ea typeface="Andale Mono"/>
                <a:cs typeface="Andale Mono"/>
                <a:sym typeface="Andale Mono"/>
              </a:defRPr>
            </a:pPr>
            <a:r>
              <a:t>&gt;&gt;&gt; sentence = "Hello, how are you today?" </a:t>
            </a:r>
          </a:p>
          <a:p>
            <a:pPr algn="l" defTabSz="457200">
              <a:defRPr b="0" sz="3200">
                <a:solidFill>
                  <a:schemeClr val="accent1"/>
                </a:solidFill>
                <a:latin typeface="Andale Mono"/>
                <a:ea typeface="Andale Mono"/>
                <a:cs typeface="Andale Mono"/>
                <a:sym typeface="Andale Mono"/>
              </a:defRPr>
            </a:pPr>
            <a:r>
              <a:rPr>
                <a:solidFill>
                  <a:schemeClr val="accent1">
                    <a:lumOff val="-13575"/>
                  </a:schemeClr>
                </a:solidFill>
              </a:rPr>
              <a:t>&gt;&gt;&gt; sentence.split()</a:t>
            </a:r>
            <a:r>
              <a:t> </a:t>
            </a:r>
          </a:p>
          <a:p>
            <a:pPr algn="l" defTabSz="457200">
              <a:defRPr b="0" sz="3200">
                <a:solidFill>
                  <a:schemeClr val="accent1"/>
                </a:solidFill>
                <a:latin typeface="Andale Mono"/>
                <a:ea typeface="Andale Mono"/>
                <a:cs typeface="Andale Mono"/>
                <a:sym typeface="Andale Mono"/>
              </a:defRPr>
            </a:pPr>
            <a:r>
              <a:rPr>
                <a:solidFill>
                  <a:srgbClr val="000000"/>
                </a:solidFill>
              </a:rPr>
              <a:t>['Hello,', 'how', 'are', 'you', 'today?']</a:t>
            </a:r>
            <a:r>
              <a:t> </a:t>
            </a:r>
          </a:p>
        </p:txBody>
      </p:sp>
      <p:sp>
        <p:nvSpPr>
          <p:cNvPr id="455" name="Notice that the spaces are removed!"/>
          <p:cNvSpPr txBox="1"/>
          <p:nvPr/>
        </p:nvSpPr>
        <p:spPr>
          <a:xfrm>
            <a:off x="10560058" y="7484032"/>
            <a:ext cx="1929517" cy="12192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a:latin typeface="Helvetica"/>
                <a:ea typeface="Helvetica"/>
                <a:cs typeface="Helvetica"/>
                <a:sym typeface="Helvetica"/>
              </a:defRPr>
            </a:lvl1pPr>
          </a:lstStyle>
          <a:p>
            <a:pPr/>
            <a:r>
              <a:t>Notice that the spaces are removed! </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More example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More examples</a:t>
            </a:r>
          </a:p>
        </p:txBody>
      </p:sp>
      <p:sp>
        <p:nvSpPr>
          <p:cNvPr id="458" name="&gt;&gt;&gt; sentence = &quot;Hello, how are you today?&quot;"/>
          <p:cNvSpPr txBox="1"/>
          <p:nvPr/>
        </p:nvSpPr>
        <p:spPr>
          <a:xfrm>
            <a:off x="283348" y="2488135"/>
            <a:ext cx="1060112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solidFill>
                  <a:schemeClr val="accent1">
                    <a:lumOff val="-13575"/>
                  </a:schemeClr>
                </a:solidFill>
                <a:latin typeface="Andale Mono"/>
                <a:ea typeface="Andale Mono"/>
                <a:cs typeface="Andale Mono"/>
                <a:sym typeface="Andale Mono"/>
              </a:defRPr>
            </a:lvl1pPr>
          </a:lstStyle>
          <a:p>
            <a:pPr/>
            <a:r>
              <a:t>&gt;&gt;&gt; sentence = "Hello, how are you today?" </a:t>
            </a:r>
          </a:p>
        </p:txBody>
      </p:sp>
      <p:grpSp>
        <p:nvGrpSpPr>
          <p:cNvPr id="461" name="Group"/>
          <p:cNvGrpSpPr/>
          <p:nvPr/>
        </p:nvGrpSpPr>
        <p:grpSpPr>
          <a:xfrm>
            <a:off x="375451" y="3807328"/>
            <a:ext cx="10742770" cy="1498068"/>
            <a:chOff x="0" y="0"/>
            <a:chExt cx="10742768" cy="1498067"/>
          </a:xfrm>
        </p:grpSpPr>
        <p:sp>
          <p:nvSpPr>
            <p:cNvPr id="459" name="Notice that now the comma is removed, but spaces are not!"/>
            <p:cNvSpPr txBox="1"/>
            <p:nvPr/>
          </p:nvSpPr>
          <p:spPr>
            <a:xfrm>
              <a:off x="8765191" y="164567"/>
              <a:ext cx="1977578" cy="1333501"/>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defTabSz="457200">
                <a:defRPr b="0" sz="2000">
                  <a:latin typeface="Helvetica"/>
                  <a:ea typeface="Helvetica"/>
                  <a:cs typeface="Helvetica"/>
                  <a:sym typeface="Helvetica"/>
                </a:defRPr>
              </a:lvl1pPr>
            </a:lstStyle>
            <a:p>
              <a:pPr/>
              <a:r>
                <a:t>Notice that now the comma is removed, but spaces are not! </a:t>
              </a:r>
            </a:p>
          </p:txBody>
        </p:sp>
        <p:sp>
          <p:nvSpPr>
            <p:cNvPr id="460" name="&gt;&gt;&gt; sentence.split(',')…"/>
            <p:cNvSpPr txBox="1"/>
            <p:nvPr/>
          </p:nvSpPr>
          <p:spPr>
            <a:xfrm>
              <a:off x="0" y="-1"/>
              <a:ext cx="8162330" cy="1028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0" sz="3200">
                  <a:solidFill>
                    <a:schemeClr val="accent1">
                      <a:lumOff val="-13575"/>
                    </a:schemeClr>
                  </a:solidFill>
                  <a:latin typeface="Andale Mono"/>
                  <a:ea typeface="Andale Mono"/>
                  <a:cs typeface="Andale Mono"/>
                  <a:sym typeface="Andale Mono"/>
                </a:defRPr>
              </a:pPr>
              <a:r>
                <a:t>&gt;&gt;&gt; sentence.split(',') </a:t>
              </a:r>
            </a:p>
            <a:p>
              <a:pPr algn="l" defTabSz="457200">
                <a:defRPr b="0" sz="3200">
                  <a:latin typeface="Courier New"/>
                  <a:ea typeface="Courier New"/>
                  <a:cs typeface="Courier New"/>
                  <a:sym typeface="Courier New"/>
                </a:defRPr>
              </a:pPr>
              <a:r>
                <a:t>['Hello', ' how are you today?'] </a:t>
              </a:r>
            </a:p>
          </p:txBody>
        </p:sp>
      </p:grpSp>
      <p:grpSp>
        <p:nvGrpSpPr>
          <p:cNvPr id="464" name="Group"/>
          <p:cNvGrpSpPr/>
          <p:nvPr/>
        </p:nvGrpSpPr>
        <p:grpSpPr>
          <a:xfrm>
            <a:off x="379020" y="5912856"/>
            <a:ext cx="11984547" cy="2302670"/>
            <a:chOff x="0" y="0"/>
            <a:chExt cx="11984546" cy="2302669"/>
          </a:xfrm>
        </p:grpSpPr>
        <p:sp>
          <p:nvSpPr>
            <p:cNvPr id="462" name="maxsplit must always be the second parameter. So if we don't want to specify a delimiter, we can put None instead as a placeholder"/>
            <p:cNvSpPr txBox="1"/>
            <p:nvPr/>
          </p:nvSpPr>
          <p:spPr>
            <a:xfrm>
              <a:off x="8836000" y="323850"/>
              <a:ext cx="3148547" cy="1978820"/>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defTabSz="457200">
                <a:defRPr b="0" sz="2000">
                  <a:latin typeface="Helvetica"/>
                  <a:ea typeface="Helvetica"/>
                  <a:cs typeface="Helvetica"/>
                  <a:sym typeface="Helvetica"/>
                </a:defRPr>
              </a:pPr>
              <a:r>
                <a:rPr>
                  <a:latin typeface="Courier New"/>
                  <a:ea typeface="Courier New"/>
                  <a:cs typeface="Courier New"/>
                  <a:sym typeface="Courier New"/>
                </a:rPr>
                <a:t> </a:t>
              </a:r>
              <a:r>
                <a:rPr i="1"/>
                <a:t>maxsplit </a:t>
              </a:r>
              <a:r>
                <a:t>must always be the second parameter. So if we don't want to specify a delimiter, we can put </a:t>
              </a:r>
              <a:r>
                <a:rPr>
                  <a:latin typeface="Courier New"/>
                  <a:ea typeface="Courier New"/>
                  <a:cs typeface="Courier New"/>
                  <a:sym typeface="Courier New"/>
                </a:rPr>
                <a:t>None </a:t>
              </a:r>
              <a:r>
                <a:t>instead as a placeholder </a:t>
              </a:r>
            </a:p>
          </p:txBody>
        </p:sp>
        <p:sp>
          <p:nvSpPr>
            <p:cNvPr id="463" name="&gt;&gt;&gt; sentence.split(None, 2)…"/>
            <p:cNvSpPr txBox="1"/>
            <p:nvPr/>
          </p:nvSpPr>
          <p:spPr>
            <a:xfrm>
              <a:off x="0" y="0"/>
              <a:ext cx="8650090" cy="10622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0" sz="3200">
                  <a:latin typeface="Courier New"/>
                  <a:ea typeface="Courier New"/>
                  <a:cs typeface="Courier New"/>
                  <a:sym typeface="Courier New"/>
                </a:defRPr>
              </a:pPr>
              <a:r>
                <a:rPr>
                  <a:solidFill>
                    <a:schemeClr val="accent1">
                      <a:lumOff val="-13575"/>
                    </a:schemeClr>
                  </a:solidFill>
                  <a:latin typeface="Andale Mono"/>
                  <a:ea typeface="Andale Mono"/>
                  <a:cs typeface="Andale Mono"/>
                  <a:sym typeface="Andale Mono"/>
                </a:rPr>
                <a:t>&gt;&gt;&gt; sentence.split(None, 2)</a:t>
              </a:r>
              <a:r>
                <a:t> </a:t>
              </a:r>
            </a:p>
            <a:p>
              <a:pPr algn="l" defTabSz="457200">
                <a:defRPr b="0" sz="3200">
                  <a:latin typeface="Helvetica"/>
                  <a:ea typeface="Helvetica"/>
                  <a:cs typeface="Helvetica"/>
                  <a:sym typeface="Helvetica"/>
                </a:defRPr>
              </a:pPr>
              <a:r>
                <a:rPr>
                  <a:latin typeface="Courier New"/>
                  <a:ea typeface="Courier New"/>
                  <a:cs typeface="Courier New"/>
                  <a:sym typeface="Courier New"/>
                </a:rPr>
                <a:t>['Hello,', 'how', 'are you today?']</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1" grpId="1"/>
      <p:bldP build="whole" bldLvl="1" animBg="1" rev="0" advAuto="0" spid="464" grpId="2"/>
    </p:bldLst>
  </p:timing>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 name="Why is .split() important?"/>
          <p:cNvSpPr txBox="1"/>
          <p:nvPr>
            <p:ph type="title"/>
          </p:nvPr>
        </p:nvSpPr>
        <p:spPr>
          <a:prstGeom prst="rect">
            <a:avLst/>
          </a:prstGeom>
        </p:spPr>
        <p:txBody>
          <a:bodyPr/>
          <a:lstStyle/>
          <a:p>
            <a:pPr>
              <a:defRPr sz="5000">
                <a:latin typeface="Andale Mono"/>
                <a:ea typeface="Andale Mono"/>
                <a:cs typeface="Andale Mono"/>
                <a:sym typeface="Andale Mono"/>
              </a:defRPr>
            </a:pPr>
            <a:r>
              <a:rPr>
                <a:latin typeface="Helvetica Neue"/>
                <a:ea typeface="Helvetica Neue"/>
                <a:cs typeface="Helvetica Neue"/>
                <a:sym typeface="Helvetica Neue"/>
              </a:rPr>
              <a:t>Why is </a:t>
            </a:r>
            <a:r>
              <a:t>.split()</a:t>
            </a:r>
            <a:r>
              <a:rPr>
                <a:latin typeface="Helvetica Neue"/>
                <a:ea typeface="Helvetica Neue"/>
                <a:cs typeface="Helvetica Neue"/>
                <a:sym typeface="Helvetica Neue"/>
              </a:rPr>
              <a:t> important?</a:t>
            </a:r>
          </a:p>
        </p:txBody>
      </p:sp>
      <p:sp>
        <p:nvSpPr>
          <p:cNvPr id="467" name="This is perhaps the single most useful tool for parsing a text file (for what I do, anyway)…"/>
          <p:cNvSpPr txBox="1"/>
          <p:nvPr>
            <p:ph type="body" sz="half" idx="1"/>
          </p:nvPr>
        </p:nvSpPr>
        <p:spPr>
          <a:xfrm>
            <a:off x="952500" y="2316331"/>
            <a:ext cx="11099800" cy="3654728"/>
          </a:xfrm>
          <a:prstGeom prst="rect">
            <a:avLst/>
          </a:prstGeom>
        </p:spPr>
        <p:txBody>
          <a:bodyPr anchor="t"/>
          <a:lstStyle/>
          <a:p>
            <a:pPr marL="0" indent="0" defTabSz="457200">
              <a:spcBef>
                <a:spcPts val="0"/>
              </a:spcBef>
              <a:buSzTx/>
              <a:buNone/>
              <a:defRPr>
                <a:latin typeface="Helvetica"/>
                <a:ea typeface="Helvetica"/>
                <a:cs typeface="Helvetica"/>
                <a:sym typeface="Helvetica"/>
              </a:defRPr>
            </a:pPr>
            <a:r>
              <a:t>This is perhaps the single most useful tool for parsing a text file (for what I do, anyway)</a:t>
            </a:r>
          </a:p>
          <a:p>
            <a:pPr marL="0" indent="0" defTabSz="457200">
              <a:spcBef>
                <a:spcPts val="0"/>
              </a:spcBef>
              <a:buSzTx/>
              <a:buNone/>
              <a:defRPr>
                <a:latin typeface="Helvetica"/>
                <a:ea typeface="Helvetica"/>
                <a:cs typeface="Helvetica"/>
                <a:sym typeface="Helvetica"/>
              </a:defRPr>
            </a:pPr>
          </a:p>
          <a:p>
            <a:pPr marL="0" indent="0" defTabSz="457200">
              <a:spcBef>
                <a:spcPts val="0"/>
              </a:spcBef>
              <a:buSzTx/>
              <a:buNone/>
              <a:defRPr>
                <a:latin typeface="Helvetica"/>
                <a:ea typeface="Helvetica"/>
                <a:cs typeface="Helvetica"/>
                <a:sym typeface="Helvetica"/>
              </a:defRPr>
            </a:pPr>
            <a:r>
              <a:t>Let’s take a look at a real-life example.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7" grpId="1"/>
    </p:bldLst>
  </p:timing>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A more realistic example: parsing a data file"/>
          <p:cNvSpPr txBox="1"/>
          <p:nvPr>
            <p:ph type="title"/>
          </p:nvPr>
        </p:nvSpPr>
        <p:spPr>
          <a:xfrm>
            <a:off x="2346887" y="453198"/>
            <a:ext cx="9191077" cy="2159001"/>
          </a:xfrm>
          <a:prstGeom prst="rect">
            <a:avLst/>
          </a:prstGeom>
        </p:spPr>
        <p:txBody>
          <a:bodyPr/>
          <a:lstStyle>
            <a:lvl1pPr defTabSz="457200">
              <a:defRPr sz="5000">
                <a:latin typeface="Helvetica Neue"/>
                <a:ea typeface="Helvetica Neue"/>
                <a:cs typeface="Helvetica Neue"/>
                <a:sym typeface="Helvetica Neue"/>
              </a:defRPr>
            </a:lvl1pPr>
          </a:lstStyle>
          <a:p>
            <a:pPr>
              <a:defRPr>
                <a:latin typeface="Helvetica"/>
                <a:ea typeface="Helvetica"/>
                <a:cs typeface="Helvetica"/>
                <a:sym typeface="Helvetica"/>
              </a:defRPr>
            </a:pPr>
            <a:r>
              <a:rPr>
                <a:latin typeface="Helvetica Neue"/>
                <a:ea typeface="Helvetica Neue"/>
                <a:cs typeface="Helvetica Neue"/>
                <a:sym typeface="Helvetica Neue"/>
              </a:rPr>
              <a:t>A more realistic example: parsing a data file </a:t>
            </a:r>
          </a:p>
        </p:txBody>
      </p:sp>
      <p:sp>
        <p:nvSpPr>
          <p:cNvPr id="470" name="A data file organized in rows and columns (data &quot;table&quot;) can be easily parsed using a combination of a for loop and .split()."/>
          <p:cNvSpPr txBox="1"/>
          <p:nvPr>
            <p:ph type="body" sz="quarter" idx="1"/>
          </p:nvPr>
        </p:nvSpPr>
        <p:spPr>
          <a:xfrm>
            <a:off x="747673" y="3058677"/>
            <a:ext cx="11099801" cy="1229619"/>
          </a:xfrm>
          <a:prstGeom prst="rect">
            <a:avLst/>
          </a:prstGeom>
        </p:spPr>
        <p:txBody>
          <a:bodyPr anchor="t"/>
          <a:lstStyle/>
          <a:p>
            <a:pPr marL="0" indent="0" defTabSz="457200">
              <a:spcBef>
                <a:spcPts val="0"/>
              </a:spcBef>
              <a:buSzTx/>
              <a:buNone/>
              <a:defRPr sz="1200">
                <a:latin typeface="Helvetica"/>
                <a:ea typeface="Helvetica"/>
                <a:cs typeface="Helvetica"/>
                <a:sym typeface="Helvetica"/>
              </a:defRPr>
            </a:pPr>
          </a:p>
          <a:p>
            <a:pPr marL="0" indent="0" defTabSz="457200">
              <a:spcBef>
                <a:spcPts val="0"/>
              </a:spcBef>
              <a:buSzTx/>
              <a:buNone/>
              <a:defRPr sz="2800">
                <a:latin typeface="Helvetica"/>
                <a:ea typeface="Helvetica"/>
                <a:cs typeface="Helvetica"/>
                <a:sym typeface="Helvetica"/>
              </a:defRPr>
            </a:pPr>
            <a:r>
              <a:t>A data file organized in rows and columns (data "table") can be easily parsed using a combination of a </a:t>
            </a:r>
            <a:r>
              <a:rPr sz="2400">
                <a:latin typeface="Andale Mono"/>
                <a:ea typeface="Andale Mono"/>
                <a:cs typeface="Andale Mono"/>
                <a:sym typeface="Andale Mono"/>
              </a:rPr>
              <a:t>for</a:t>
            </a:r>
            <a:r>
              <a:rPr sz="2400">
                <a:latin typeface="Courier New"/>
                <a:ea typeface="Courier New"/>
                <a:cs typeface="Courier New"/>
                <a:sym typeface="Courier New"/>
              </a:rPr>
              <a:t> </a:t>
            </a:r>
            <a:r>
              <a:t>loop and </a:t>
            </a:r>
            <a:r>
              <a:rPr sz="2400">
                <a:latin typeface="Andale Mono"/>
                <a:ea typeface="Andale Mono"/>
                <a:cs typeface="Andale Mono"/>
                <a:sym typeface="Andale Mono"/>
              </a:rPr>
              <a:t>.split()</a:t>
            </a:r>
            <a:r>
              <a:t>. </a:t>
            </a:r>
          </a:p>
        </p:txBody>
      </p:sp>
      <p:sp>
        <p:nvSpPr>
          <p:cNvPr id="471" name="knownGene GeneName InitCodon DisttoCDS FramevsCDS InitContext CDSLength PeakStart PeakWidth #HReads PeakScore Codon Product…"/>
          <p:cNvSpPr txBox="1"/>
          <p:nvPr/>
        </p:nvSpPr>
        <p:spPr>
          <a:xfrm>
            <a:off x="586039" y="5957678"/>
            <a:ext cx="11423069" cy="349250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200000"/>
              </a:lnSpc>
              <a:defRPr b="0" sz="1200">
                <a:latin typeface="Andale Mono"/>
                <a:ea typeface="Andale Mono"/>
                <a:cs typeface="Andale Mono"/>
                <a:sym typeface="Andale Mono"/>
              </a:defRPr>
            </a:pPr>
            <a:r>
              <a:t>knownGene GeneName InitCodon DisttoCDS FramevsCDS InitContext CDSLength PeakStart PeakWidth #HReads PeakScore Codon Product</a:t>
            </a:r>
          </a:p>
          <a:p>
            <a:pPr algn="l">
              <a:lnSpc>
                <a:spcPct val="200000"/>
              </a:lnSpc>
              <a:defRPr b="0" sz="1200">
                <a:latin typeface="Andale Mono"/>
                <a:ea typeface="Andale Mono"/>
                <a:cs typeface="Andale Mono"/>
                <a:sym typeface="Andale Mono"/>
              </a:defRPr>
            </a:pPr>
            <a:r>
              <a:t>uc007zzs.1 Cbr3 36 -23 -1 GCCACGG 22 35 3 379 4.75 nearcog uorf</a:t>
            </a:r>
          </a:p>
          <a:p>
            <a:pPr algn="l">
              <a:lnSpc>
                <a:spcPct val="200000"/>
              </a:lnSpc>
              <a:defRPr b="0" sz="1200">
                <a:latin typeface="Andale Mono"/>
                <a:ea typeface="Andale Mono"/>
                <a:cs typeface="Andale Mono"/>
                <a:sym typeface="Andale Mono"/>
              </a:defRPr>
            </a:pPr>
            <a:r>
              <a:t>uc009akk.1 Rac1 196 0 0 CAGATGC 192 195 3 3371 4.70 aug canonical</a:t>
            </a:r>
          </a:p>
          <a:p>
            <a:pPr algn="l">
              <a:lnSpc>
                <a:spcPct val="200000"/>
              </a:lnSpc>
              <a:defRPr b="0" sz="1200">
                <a:latin typeface="Andale Mono"/>
                <a:ea typeface="Andale Mono"/>
                <a:cs typeface="Andale Mono"/>
                <a:sym typeface="Andale Mono"/>
              </a:defRPr>
            </a:pPr>
            <a:r>
              <a:t>uc009eyb.1 Saps1 204 -91 1 GCCACGG 23 203 3 560 4.68 nearcog uorf</a:t>
            </a:r>
          </a:p>
          <a:p>
            <a:pPr algn="l">
              <a:lnSpc>
                <a:spcPct val="200000"/>
              </a:lnSpc>
              <a:defRPr b="0" sz="1200">
                <a:latin typeface="Andale Mono"/>
                <a:ea typeface="Andale Mono"/>
                <a:cs typeface="Andale Mono"/>
                <a:sym typeface="Andale Mono"/>
              </a:defRPr>
            </a:pPr>
            <a:r>
              <a:t>uc008wzq.1 Ppp1cb 96 0 0 AAGATGG 327 94 4 3218 4.56 aug canonical</a:t>
            </a:r>
          </a:p>
          <a:p>
            <a:pPr algn="l">
              <a:lnSpc>
                <a:spcPct val="200000"/>
              </a:lnSpc>
              <a:defRPr b="0" sz="1200">
                <a:latin typeface="Andale Mono"/>
                <a:ea typeface="Andale Mono"/>
                <a:cs typeface="Andale Mono"/>
                <a:sym typeface="Andale Mono"/>
              </a:defRPr>
            </a:pPr>
            <a:r>
              <a:t>uc007hnl.1 Pa2g4 38 -23 0 AGCCTGT 14 37 4 6236 4.54 nearcog uorf</a:t>
            </a:r>
          </a:p>
          <a:p>
            <a:pPr algn="l">
              <a:lnSpc>
                <a:spcPct val="200000"/>
              </a:lnSpc>
              <a:defRPr b="0" sz="1200">
                <a:latin typeface="Andale Mono"/>
                <a:ea typeface="Andale Mono"/>
                <a:cs typeface="Andale Mono"/>
                <a:sym typeface="Andale Mono"/>
              </a:defRPr>
            </a:pPr>
            <a:r>
              <a:t>uc007hnl.1 Pa2g4 40 -22 -1 CCTGTGG 17 37 4 6236 4.54 nearcog uorf</a:t>
            </a:r>
          </a:p>
          <a:p>
            <a:pPr algn="l">
              <a:lnSpc>
                <a:spcPct val="200000"/>
              </a:lnSpc>
              <a:defRPr b="0" sz="1200">
                <a:latin typeface="Andale Mono"/>
                <a:ea typeface="Andale Mono"/>
                <a:cs typeface="Andale Mono"/>
                <a:sym typeface="Andale Mono"/>
              </a:defRPr>
            </a:pPr>
            <a:r>
              <a:t>uc008tvu.1 Leprot 27 0 0 GACATGG 131 26 3 830 4.53 aug canonical</a:t>
            </a:r>
          </a:p>
          <a:p>
            <a:pPr algn="l">
              <a:lnSpc>
                <a:spcPct val="200000"/>
              </a:lnSpc>
              <a:defRPr b="0" sz="1200">
                <a:latin typeface="Andale Mono"/>
                <a:ea typeface="Andale Mono"/>
                <a:cs typeface="Andale Mono"/>
                <a:sym typeface="Andale Mono"/>
              </a:defRPr>
            </a:pPr>
            <a:r>
              <a:t>uc008vlv.1 Capzb 95 0 0 ACCATGA 277 94 3 3024 4.51 aug canonical</a:t>
            </a:r>
          </a:p>
          <a:p>
            <a:pPr algn="l">
              <a:lnSpc>
                <a:spcPct val="200000"/>
              </a:lnSpc>
              <a:defRPr b="0" sz="1200">
                <a:latin typeface="Andale Mono"/>
                <a:ea typeface="Andale Mono"/>
                <a:cs typeface="Andale Mono"/>
                <a:sym typeface="Andale Mono"/>
              </a:defRPr>
            </a:pPr>
            <a:r>
              <a:t>uc007xgk.1 Ncaph2 63 -2 -1 GACATGG 38 62 3 983 4.48 aug uorf-overlap</a:t>
            </a:r>
          </a:p>
        </p:txBody>
      </p:sp>
      <p:sp>
        <p:nvSpPr>
          <p:cNvPr id="472" name="Input Data File:"/>
          <p:cNvSpPr txBox="1"/>
          <p:nvPr/>
        </p:nvSpPr>
        <p:spPr>
          <a:xfrm>
            <a:off x="522740" y="5411220"/>
            <a:ext cx="3032267" cy="6583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457200">
              <a:defRPr>
                <a:latin typeface="Helvetica"/>
                <a:ea typeface="Helvetica"/>
                <a:cs typeface="Helvetica"/>
                <a:sym typeface="Helvetica"/>
              </a:defRPr>
            </a:lvl1pPr>
          </a:lstStyle>
          <a:p>
            <a:pPr/>
            <a:r>
              <a:t>Input Data File: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0" grpId="1"/>
      <p:bldP build="whole" bldLvl="1" animBg="1" rev="0" advAuto="0" spid="472" grpId="2"/>
    </p:bldLst>
  </p:timing>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4" name="A more realistic example: parsing a data file"/>
          <p:cNvSpPr txBox="1"/>
          <p:nvPr>
            <p:ph type="title"/>
          </p:nvPr>
        </p:nvSpPr>
        <p:spPr>
          <a:xfrm>
            <a:off x="2346887" y="453198"/>
            <a:ext cx="9191077" cy="2159001"/>
          </a:xfrm>
          <a:prstGeom prst="rect">
            <a:avLst/>
          </a:prstGeom>
        </p:spPr>
        <p:txBody>
          <a:bodyPr/>
          <a:lstStyle>
            <a:lvl1pPr defTabSz="457200">
              <a:defRPr sz="5000">
                <a:latin typeface="Helvetica Neue"/>
                <a:ea typeface="Helvetica Neue"/>
                <a:cs typeface="Helvetica Neue"/>
                <a:sym typeface="Helvetica Neue"/>
              </a:defRPr>
            </a:lvl1pPr>
          </a:lstStyle>
          <a:p>
            <a:pPr>
              <a:defRPr>
                <a:latin typeface="Helvetica"/>
                <a:ea typeface="Helvetica"/>
                <a:cs typeface="Helvetica"/>
                <a:sym typeface="Helvetica"/>
              </a:defRPr>
            </a:pPr>
            <a:r>
              <a:rPr>
                <a:latin typeface="Helvetica Neue"/>
                <a:ea typeface="Helvetica Neue"/>
                <a:cs typeface="Helvetica Neue"/>
                <a:sym typeface="Helvetica Neue"/>
              </a:rPr>
              <a:t>A more realistic example: parsing a data file </a:t>
            </a:r>
          </a:p>
        </p:txBody>
      </p:sp>
      <p:sp>
        <p:nvSpPr>
          <p:cNvPr id="475" name="Let's say I just want to extract the 6th column of each row (in this case, the initiation context for each start site)."/>
          <p:cNvSpPr txBox="1"/>
          <p:nvPr>
            <p:ph type="body" sz="quarter" idx="1"/>
          </p:nvPr>
        </p:nvSpPr>
        <p:spPr>
          <a:xfrm>
            <a:off x="747673" y="3058677"/>
            <a:ext cx="11099801" cy="894583"/>
          </a:xfrm>
          <a:prstGeom prst="rect">
            <a:avLst/>
          </a:prstGeom>
        </p:spPr>
        <p:txBody>
          <a:bodyPr anchor="t"/>
          <a:lstStyle>
            <a:lvl1pPr marL="0" indent="0" defTabSz="333756">
              <a:spcBef>
                <a:spcPts val="0"/>
              </a:spcBef>
              <a:buSzTx/>
              <a:buNone/>
              <a:defRPr sz="2628">
                <a:latin typeface="Helvetica"/>
                <a:ea typeface="Helvetica"/>
                <a:cs typeface="Helvetica"/>
                <a:sym typeface="Helvetica"/>
              </a:defRPr>
            </a:lvl1pPr>
          </a:lstStyle>
          <a:p>
            <a:pPr/>
            <a:r>
              <a:t>Let's say I just want to extract the 6th column of each row (in this case, the initiation context for each start site).</a:t>
            </a:r>
          </a:p>
        </p:txBody>
      </p:sp>
      <p:sp>
        <p:nvSpPr>
          <p:cNvPr id="476" name="Code:"/>
          <p:cNvSpPr txBox="1"/>
          <p:nvPr/>
        </p:nvSpPr>
        <p:spPr>
          <a:xfrm>
            <a:off x="171511" y="4429509"/>
            <a:ext cx="11099801" cy="894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457200">
              <a:defRPr b="0" sz="3600">
                <a:latin typeface="Helvetica"/>
                <a:ea typeface="Helvetica"/>
                <a:cs typeface="Helvetica"/>
                <a:sym typeface="Helvetica"/>
              </a:defRPr>
            </a:lvl1pPr>
          </a:lstStyle>
          <a:p>
            <a:pPr/>
            <a:r>
              <a:t>Code:</a:t>
            </a:r>
          </a:p>
        </p:txBody>
      </p:sp>
      <p:sp>
        <p:nvSpPr>
          <p:cNvPr id="477" name="inFile = &quot;init_sites.txt&quot;…"/>
          <p:cNvSpPr txBox="1"/>
          <p:nvPr/>
        </p:nvSpPr>
        <p:spPr>
          <a:xfrm>
            <a:off x="159795" y="5065249"/>
            <a:ext cx="11500247" cy="284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latin typeface="Courier New"/>
                <a:ea typeface="Courier New"/>
                <a:cs typeface="Courier New"/>
                <a:sym typeface="Courier New"/>
              </a:defRPr>
            </a:pPr>
            <a:r>
              <a:t>inFile = </a:t>
            </a:r>
            <a:r>
              <a:rPr>
                <a:solidFill>
                  <a:schemeClr val="accent5">
                    <a:lumOff val="-29866"/>
                  </a:schemeClr>
                </a:solidFill>
              </a:rPr>
              <a:t>"init_sites.txt"</a:t>
            </a:r>
            <a:r>
              <a:t> </a:t>
            </a:r>
          </a:p>
          <a:p>
            <a:pPr algn="l" defTabSz="457200">
              <a:defRPr b="0">
                <a:latin typeface="Courier New"/>
                <a:ea typeface="Courier New"/>
                <a:cs typeface="Courier New"/>
                <a:sym typeface="Courier New"/>
              </a:defRPr>
            </a:pPr>
            <a:r>
              <a:rPr>
                <a:solidFill>
                  <a:schemeClr val="accent3">
                    <a:hueOff val="914337"/>
                    <a:satOff val="31515"/>
                    <a:lumOff val="-30790"/>
                  </a:schemeClr>
                </a:solidFill>
              </a:rPr>
              <a:t>input</a:t>
            </a:r>
            <a:r>
              <a:t> = </a:t>
            </a:r>
            <a:r>
              <a:rPr>
                <a:solidFill>
                  <a:schemeClr val="accent3">
                    <a:hueOff val="914337"/>
                    <a:satOff val="31515"/>
                    <a:lumOff val="-30790"/>
                  </a:schemeClr>
                </a:solidFill>
              </a:rPr>
              <a:t>open</a:t>
            </a:r>
            <a:r>
              <a:t>(inFile, 'r') </a:t>
            </a:r>
          </a:p>
          <a:p>
            <a:pPr algn="l" defTabSz="457200">
              <a:defRPr b="0">
                <a:latin typeface="Courier New"/>
                <a:ea typeface="Courier New"/>
                <a:cs typeface="Courier New"/>
                <a:sym typeface="Courier New"/>
              </a:defRPr>
            </a:pPr>
            <a:r>
              <a:rPr>
                <a:solidFill>
                  <a:schemeClr val="accent3">
                    <a:hueOff val="914337"/>
                    <a:satOff val="31515"/>
                    <a:lumOff val="-30790"/>
                  </a:schemeClr>
                </a:solidFill>
              </a:rPr>
              <a:t>input</a:t>
            </a:r>
            <a:r>
              <a:t>.readline() </a:t>
            </a:r>
            <a:r>
              <a:rPr i="1">
                <a:solidFill>
                  <a:schemeClr val="accent2">
                    <a:hueOff val="258623"/>
                    <a:satOff val="16006"/>
                    <a:lumOff val="-25223"/>
                  </a:schemeClr>
                </a:solidFill>
              </a:rPr>
              <a:t>#skip header </a:t>
            </a:r>
          </a:p>
          <a:p>
            <a:pPr algn="l" defTabSz="457200">
              <a:defRPr b="0">
                <a:solidFill>
                  <a:schemeClr val="accent1">
                    <a:lumOff val="-13575"/>
                  </a:schemeClr>
                </a:solidFill>
                <a:latin typeface="Courier New"/>
                <a:ea typeface="Courier New"/>
                <a:cs typeface="Courier New"/>
                <a:sym typeface="Courier New"/>
              </a:defRPr>
            </a:pPr>
            <a:r>
              <a:rPr b="1">
                <a:solidFill>
                  <a:schemeClr val="accent3">
                    <a:hueOff val="914337"/>
                    <a:satOff val="31515"/>
                    <a:lumOff val="-30790"/>
                  </a:schemeClr>
                </a:solidFill>
              </a:rPr>
              <a:t>for</a:t>
            </a:r>
            <a:r>
              <a:rPr>
                <a:solidFill>
                  <a:srgbClr val="000000"/>
                </a:solidFill>
              </a:rPr>
              <a:t> line </a:t>
            </a:r>
            <a:r>
              <a:rPr b="1">
                <a:solidFill>
                  <a:schemeClr val="accent3">
                    <a:hueOff val="914337"/>
                    <a:satOff val="31515"/>
                    <a:lumOff val="-30790"/>
                  </a:schemeClr>
                </a:solidFill>
              </a:rPr>
              <a:t>in</a:t>
            </a:r>
            <a:r>
              <a:rPr>
                <a:solidFill>
                  <a:srgbClr val="000000"/>
                </a:solidFill>
              </a:rPr>
              <a:t> input: </a:t>
            </a:r>
            <a:endParaRPr>
              <a:solidFill>
                <a:srgbClr val="000000"/>
              </a:solidFill>
            </a:endParaRPr>
          </a:p>
          <a:p>
            <a:pPr lvl="1" algn="l" defTabSz="457200">
              <a:defRPr b="0">
                <a:latin typeface="Courier New"/>
                <a:ea typeface="Courier New"/>
                <a:cs typeface="Courier New"/>
                <a:sym typeface="Courier New"/>
              </a:defRPr>
            </a:pPr>
            <a:r>
              <a:t>     line = line.rstrip('\n') </a:t>
            </a:r>
          </a:p>
          <a:p>
            <a:pPr lvl="5" algn="l" defTabSz="457200">
              <a:defRPr b="0">
                <a:latin typeface="Courier New"/>
                <a:ea typeface="Courier New"/>
                <a:cs typeface="Courier New"/>
                <a:sym typeface="Courier New"/>
              </a:defRPr>
            </a:pPr>
            <a:r>
              <a:t>data = line.split() </a:t>
            </a:r>
            <a:r>
              <a:rPr i="1">
                <a:solidFill>
                  <a:schemeClr val="accent2">
                    <a:hueOff val="258623"/>
                    <a:satOff val="16006"/>
                    <a:lumOff val="-25223"/>
                  </a:schemeClr>
                </a:solidFill>
              </a:rPr>
              <a:t>#splits line on tabs               </a:t>
            </a:r>
            <a:endParaRPr i="1">
              <a:solidFill>
                <a:schemeClr val="accent2">
                  <a:hueOff val="258623"/>
                  <a:satOff val="16006"/>
                  <a:lumOff val="-25223"/>
                </a:schemeClr>
              </a:solidFill>
            </a:endParaRPr>
          </a:p>
          <a:p>
            <a:pPr lvl="5" algn="l" defTabSz="457200">
              <a:defRPr b="0">
                <a:latin typeface="Courier New"/>
                <a:ea typeface="Courier New"/>
                <a:cs typeface="Courier New"/>
                <a:sym typeface="Courier New"/>
              </a:defRPr>
            </a:pPr>
            <a:r>
              <a:rPr>
                <a:solidFill>
                  <a:schemeClr val="accent3">
                    <a:hueOff val="362282"/>
                    <a:satOff val="31803"/>
                    <a:lumOff val="-18242"/>
                  </a:schemeClr>
                </a:solidFill>
              </a:rPr>
              <a:t>print</a:t>
            </a:r>
            <a:r>
              <a:t>(data[</a:t>
            </a:r>
            <a:r>
              <a:rPr>
                <a:solidFill>
                  <a:schemeClr val="accent3">
                    <a:hueOff val="362282"/>
                    <a:satOff val="31803"/>
                    <a:lumOff val="-18242"/>
                  </a:schemeClr>
                </a:solidFill>
              </a:rPr>
              <a:t>5</a:t>
            </a:r>
            <a:r>
              <a:t>]) </a:t>
            </a:r>
            <a:r>
              <a:rPr i="1">
                <a:solidFill>
                  <a:schemeClr val="accent2">
                    <a:hueOff val="258623"/>
                    <a:satOff val="16006"/>
                    <a:lumOff val="-25223"/>
                  </a:schemeClr>
                </a:solidFill>
              </a:rPr>
              <a:t>#6th column = index 5 </a:t>
            </a:r>
          </a:p>
          <a:p>
            <a:pPr algn="l" defTabSz="457200">
              <a:defRPr b="0">
                <a:latin typeface="Courier New"/>
                <a:ea typeface="Courier New"/>
                <a:cs typeface="Courier New"/>
                <a:sym typeface="Courier New"/>
              </a:defRPr>
            </a:pPr>
            <a:r>
              <a:rPr>
                <a:solidFill>
                  <a:schemeClr val="accent3">
                    <a:hueOff val="914337"/>
                    <a:satOff val="31515"/>
                    <a:lumOff val="-30790"/>
                  </a:schemeClr>
                </a:solidFill>
              </a:rPr>
              <a:t>input</a:t>
            </a:r>
            <a:r>
              <a:t>.close()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5" grpId="1"/>
      <p:bldP build="whole" bldLvl="1" animBg="1" rev="0" advAuto="0" spid="476" grpId="2"/>
    </p:bldLst>
  </p:timing>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A more realistic example: parsing a data file"/>
          <p:cNvSpPr txBox="1"/>
          <p:nvPr>
            <p:ph type="title"/>
          </p:nvPr>
        </p:nvSpPr>
        <p:spPr>
          <a:xfrm>
            <a:off x="2346887" y="453198"/>
            <a:ext cx="9191077" cy="2159001"/>
          </a:xfrm>
          <a:prstGeom prst="rect">
            <a:avLst/>
          </a:prstGeom>
        </p:spPr>
        <p:txBody>
          <a:bodyPr/>
          <a:lstStyle>
            <a:lvl1pPr defTabSz="457200">
              <a:defRPr sz="5000">
                <a:latin typeface="Helvetica Neue"/>
                <a:ea typeface="Helvetica Neue"/>
                <a:cs typeface="Helvetica Neue"/>
                <a:sym typeface="Helvetica Neue"/>
              </a:defRPr>
            </a:lvl1pPr>
          </a:lstStyle>
          <a:p>
            <a:pPr>
              <a:defRPr>
                <a:latin typeface="Helvetica"/>
                <a:ea typeface="Helvetica"/>
                <a:cs typeface="Helvetica"/>
                <a:sym typeface="Helvetica"/>
              </a:defRPr>
            </a:pPr>
            <a:r>
              <a:rPr>
                <a:latin typeface="Helvetica Neue"/>
                <a:ea typeface="Helvetica Neue"/>
                <a:cs typeface="Helvetica Neue"/>
                <a:sym typeface="Helvetica Neue"/>
              </a:rPr>
              <a:t>A more realistic example: parsing a data file </a:t>
            </a:r>
          </a:p>
        </p:txBody>
      </p:sp>
      <p:sp>
        <p:nvSpPr>
          <p:cNvPr id="480" name="Let's say I just want to extract the 6th column of each row (in this case, the initiation context for each start site)."/>
          <p:cNvSpPr txBox="1"/>
          <p:nvPr>
            <p:ph type="body" sz="quarter" idx="1"/>
          </p:nvPr>
        </p:nvSpPr>
        <p:spPr>
          <a:xfrm>
            <a:off x="747673" y="3058677"/>
            <a:ext cx="11099801" cy="894583"/>
          </a:xfrm>
          <a:prstGeom prst="rect">
            <a:avLst/>
          </a:prstGeom>
        </p:spPr>
        <p:txBody>
          <a:bodyPr anchor="t"/>
          <a:lstStyle>
            <a:lvl1pPr marL="0" indent="0" defTabSz="333756">
              <a:spcBef>
                <a:spcPts val="0"/>
              </a:spcBef>
              <a:buSzTx/>
              <a:buNone/>
              <a:defRPr sz="2628">
                <a:latin typeface="Helvetica"/>
                <a:ea typeface="Helvetica"/>
                <a:cs typeface="Helvetica"/>
                <a:sym typeface="Helvetica"/>
              </a:defRPr>
            </a:lvl1pPr>
          </a:lstStyle>
          <a:p>
            <a:pPr/>
            <a:r>
              <a:t>Let's say I just want to extract the 6th column of each row (in this case, the initiation context for each start site).</a:t>
            </a:r>
          </a:p>
        </p:txBody>
      </p:sp>
      <p:sp>
        <p:nvSpPr>
          <p:cNvPr id="481" name="Code:"/>
          <p:cNvSpPr txBox="1"/>
          <p:nvPr/>
        </p:nvSpPr>
        <p:spPr>
          <a:xfrm>
            <a:off x="171511" y="4429509"/>
            <a:ext cx="11099801" cy="894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457200">
              <a:defRPr b="0" sz="3600">
                <a:latin typeface="Helvetica"/>
                <a:ea typeface="Helvetica"/>
                <a:cs typeface="Helvetica"/>
                <a:sym typeface="Helvetica"/>
              </a:defRPr>
            </a:lvl1pPr>
          </a:lstStyle>
          <a:p>
            <a:pPr/>
            <a:r>
              <a:t>Code:</a:t>
            </a:r>
          </a:p>
        </p:txBody>
      </p:sp>
      <p:sp>
        <p:nvSpPr>
          <p:cNvPr id="482" name="inFile = &quot;init_sites.txt&quot;…"/>
          <p:cNvSpPr txBox="1"/>
          <p:nvPr/>
        </p:nvSpPr>
        <p:spPr>
          <a:xfrm>
            <a:off x="159795" y="5065249"/>
            <a:ext cx="11500247" cy="284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latin typeface="Courier New"/>
                <a:ea typeface="Courier New"/>
                <a:cs typeface="Courier New"/>
                <a:sym typeface="Courier New"/>
              </a:defRPr>
            </a:pPr>
            <a:r>
              <a:t>inFile = </a:t>
            </a:r>
            <a:r>
              <a:rPr>
                <a:solidFill>
                  <a:schemeClr val="accent5">
                    <a:lumOff val="-29866"/>
                  </a:schemeClr>
                </a:solidFill>
              </a:rPr>
              <a:t>"init_sites.txt"</a:t>
            </a:r>
            <a:r>
              <a:t> </a:t>
            </a:r>
          </a:p>
          <a:p>
            <a:pPr algn="l" defTabSz="457200">
              <a:defRPr b="0">
                <a:latin typeface="Courier New"/>
                <a:ea typeface="Courier New"/>
                <a:cs typeface="Courier New"/>
                <a:sym typeface="Courier New"/>
              </a:defRPr>
            </a:pPr>
            <a:r>
              <a:rPr>
                <a:solidFill>
                  <a:schemeClr val="accent3">
                    <a:hueOff val="914337"/>
                    <a:satOff val="31515"/>
                    <a:lumOff val="-30790"/>
                  </a:schemeClr>
                </a:solidFill>
              </a:rPr>
              <a:t>input</a:t>
            </a:r>
            <a:r>
              <a:t> = </a:t>
            </a:r>
            <a:r>
              <a:rPr>
                <a:solidFill>
                  <a:schemeClr val="accent3">
                    <a:hueOff val="914337"/>
                    <a:satOff val="31515"/>
                    <a:lumOff val="-30790"/>
                  </a:schemeClr>
                </a:solidFill>
              </a:rPr>
              <a:t>open</a:t>
            </a:r>
            <a:r>
              <a:t>(inFile, 'r') </a:t>
            </a:r>
          </a:p>
          <a:p>
            <a:pPr algn="l" defTabSz="457200">
              <a:defRPr b="0">
                <a:latin typeface="Courier New"/>
                <a:ea typeface="Courier New"/>
                <a:cs typeface="Courier New"/>
                <a:sym typeface="Courier New"/>
              </a:defRPr>
            </a:pPr>
            <a:r>
              <a:rPr>
                <a:solidFill>
                  <a:schemeClr val="accent3">
                    <a:hueOff val="914337"/>
                    <a:satOff val="31515"/>
                    <a:lumOff val="-30790"/>
                  </a:schemeClr>
                </a:solidFill>
              </a:rPr>
              <a:t>input</a:t>
            </a:r>
            <a:r>
              <a:t>.readline() </a:t>
            </a:r>
            <a:r>
              <a:rPr i="1">
                <a:solidFill>
                  <a:schemeClr val="accent2">
                    <a:hueOff val="258623"/>
                    <a:satOff val="16006"/>
                    <a:lumOff val="-25223"/>
                  </a:schemeClr>
                </a:solidFill>
              </a:rPr>
              <a:t>#skip header </a:t>
            </a:r>
          </a:p>
          <a:p>
            <a:pPr algn="l" defTabSz="457200">
              <a:defRPr b="0">
                <a:solidFill>
                  <a:schemeClr val="accent1">
                    <a:lumOff val="-13575"/>
                  </a:schemeClr>
                </a:solidFill>
                <a:latin typeface="Courier New"/>
                <a:ea typeface="Courier New"/>
                <a:cs typeface="Courier New"/>
                <a:sym typeface="Courier New"/>
              </a:defRPr>
            </a:pPr>
            <a:r>
              <a:rPr b="1">
                <a:solidFill>
                  <a:schemeClr val="accent3">
                    <a:hueOff val="914337"/>
                    <a:satOff val="31515"/>
                    <a:lumOff val="-30790"/>
                  </a:schemeClr>
                </a:solidFill>
              </a:rPr>
              <a:t>for</a:t>
            </a:r>
            <a:r>
              <a:rPr>
                <a:solidFill>
                  <a:srgbClr val="000000"/>
                </a:solidFill>
              </a:rPr>
              <a:t> line </a:t>
            </a:r>
            <a:r>
              <a:rPr b="1">
                <a:solidFill>
                  <a:schemeClr val="accent3">
                    <a:hueOff val="914337"/>
                    <a:satOff val="31515"/>
                    <a:lumOff val="-30790"/>
                  </a:schemeClr>
                </a:solidFill>
              </a:rPr>
              <a:t>in</a:t>
            </a:r>
            <a:r>
              <a:rPr>
                <a:solidFill>
                  <a:srgbClr val="000000"/>
                </a:solidFill>
              </a:rPr>
              <a:t> input: </a:t>
            </a:r>
            <a:endParaRPr>
              <a:solidFill>
                <a:srgbClr val="000000"/>
              </a:solidFill>
            </a:endParaRPr>
          </a:p>
          <a:p>
            <a:pPr lvl="1" algn="l" defTabSz="457200">
              <a:defRPr b="0">
                <a:latin typeface="Courier New"/>
                <a:ea typeface="Courier New"/>
                <a:cs typeface="Courier New"/>
                <a:sym typeface="Courier New"/>
              </a:defRPr>
            </a:pPr>
            <a:r>
              <a:t>     line = line.rstrip('\n') </a:t>
            </a:r>
          </a:p>
          <a:p>
            <a:pPr lvl="5" algn="l" defTabSz="457200">
              <a:defRPr b="0">
                <a:latin typeface="Courier New"/>
                <a:ea typeface="Courier New"/>
                <a:cs typeface="Courier New"/>
                <a:sym typeface="Courier New"/>
              </a:defRPr>
            </a:pPr>
            <a:r>
              <a:t>data = line.split() </a:t>
            </a:r>
            <a:r>
              <a:rPr i="1">
                <a:solidFill>
                  <a:schemeClr val="accent2">
                    <a:hueOff val="258623"/>
                    <a:satOff val="16006"/>
                    <a:lumOff val="-25223"/>
                  </a:schemeClr>
                </a:solidFill>
              </a:rPr>
              <a:t>#splits line on tabs               </a:t>
            </a:r>
            <a:endParaRPr i="1">
              <a:solidFill>
                <a:schemeClr val="accent2">
                  <a:hueOff val="258623"/>
                  <a:satOff val="16006"/>
                  <a:lumOff val="-25223"/>
                </a:schemeClr>
              </a:solidFill>
            </a:endParaRPr>
          </a:p>
          <a:p>
            <a:pPr lvl="5" algn="l" defTabSz="457200">
              <a:defRPr b="0">
                <a:latin typeface="Courier New"/>
                <a:ea typeface="Courier New"/>
                <a:cs typeface="Courier New"/>
                <a:sym typeface="Courier New"/>
              </a:defRPr>
            </a:pPr>
            <a:r>
              <a:rPr>
                <a:solidFill>
                  <a:schemeClr val="accent3">
                    <a:hueOff val="362282"/>
                    <a:satOff val="31803"/>
                    <a:lumOff val="-18242"/>
                  </a:schemeClr>
                </a:solidFill>
              </a:rPr>
              <a:t>print</a:t>
            </a:r>
            <a:r>
              <a:t>(data[</a:t>
            </a:r>
            <a:r>
              <a:rPr>
                <a:solidFill>
                  <a:schemeClr val="accent3">
                    <a:hueOff val="362282"/>
                    <a:satOff val="31803"/>
                    <a:lumOff val="-18242"/>
                  </a:schemeClr>
                </a:solidFill>
              </a:rPr>
              <a:t>5</a:t>
            </a:r>
            <a:r>
              <a:t>]) </a:t>
            </a:r>
            <a:r>
              <a:rPr i="1">
                <a:solidFill>
                  <a:schemeClr val="accent2">
                    <a:hueOff val="258623"/>
                    <a:satOff val="16006"/>
                    <a:lumOff val="-25223"/>
                  </a:schemeClr>
                </a:solidFill>
              </a:rPr>
              <a:t>#6th column = index 5 </a:t>
            </a:r>
          </a:p>
          <a:p>
            <a:pPr algn="l" defTabSz="457200">
              <a:defRPr b="0">
                <a:latin typeface="Courier New"/>
                <a:ea typeface="Courier New"/>
                <a:cs typeface="Courier New"/>
                <a:sym typeface="Courier New"/>
              </a:defRPr>
            </a:pPr>
            <a:r>
              <a:rPr>
                <a:solidFill>
                  <a:schemeClr val="accent3">
                    <a:hueOff val="914337"/>
                    <a:satOff val="31515"/>
                    <a:lumOff val="-30790"/>
                  </a:schemeClr>
                </a:solidFill>
              </a:rPr>
              <a:t>input</a:t>
            </a:r>
            <a:r>
              <a:t>.close()</a:t>
            </a:r>
          </a:p>
        </p:txBody>
      </p:sp>
      <p:sp>
        <p:nvSpPr>
          <p:cNvPr id="483" name="GCCACGG…"/>
          <p:cNvSpPr txBox="1"/>
          <p:nvPr/>
        </p:nvSpPr>
        <p:spPr>
          <a:xfrm>
            <a:off x="9930454" y="5077419"/>
            <a:ext cx="1577579" cy="378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400"/>
              </a:lnSpc>
              <a:defRPr b="0">
                <a:latin typeface="Courier"/>
                <a:ea typeface="Courier"/>
                <a:cs typeface="Courier"/>
                <a:sym typeface="Courier"/>
              </a:defRPr>
            </a:pPr>
            <a:r>
              <a:t>GCCACGG</a:t>
            </a:r>
          </a:p>
          <a:p>
            <a:pPr algn="l" defTabSz="457200">
              <a:lnSpc>
                <a:spcPts val="4400"/>
              </a:lnSpc>
              <a:defRPr b="0">
                <a:latin typeface="Courier"/>
                <a:ea typeface="Courier"/>
                <a:cs typeface="Courier"/>
                <a:sym typeface="Courier"/>
              </a:defRPr>
            </a:pPr>
            <a:r>
              <a:t>CAGATGC</a:t>
            </a:r>
          </a:p>
          <a:p>
            <a:pPr algn="l" defTabSz="457200">
              <a:lnSpc>
                <a:spcPts val="4400"/>
              </a:lnSpc>
              <a:defRPr b="0">
                <a:latin typeface="Courier"/>
                <a:ea typeface="Courier"/>
                <a:cs typeface="Courier"/>
                <a:sym typeface="Courier"/>
              </a:defRPr>
            </a:pPr>
            <a:r>
              <a:t>GCCACGG</a:t>
            </a:r>
          </a:p>
          <a:p>
            <a:pPr algn="l" defTabSz="457200">
              <a:lnSpc>
                <a:spcPts val="4400"/>
              </a:lnSpc>
              <a:defRPr b="0">
                <a:latin typeface="Courier"/>
                <a:ea typeface="Courier"/>
                <a:cs typeface="Courier"/>
                <a:sym typeface="Courier"/>
              </a:defRPr>
            </a:pPr>
            <a:r>
              <a:t>AAGATGG</a:t>
            </a:r>
          </a:p>
          <a:p>
            <a:pPr algn="l" defTabSz="457200">
              <a:lnSpc>
                <a:spcPts val="4400"/>
              </a:lnSpc>
              <a:defRPr b="0">
                <a:latin typeface="Courier"/>
                <a:ea typeface="Courier"/>
                <a:cs typeface="Courier"/>
                <a:sym typeface="Courier"/>
              </a:defRPr>
            </a:pPr>
            <a:r>
              <a:t>AGCCTGT</a:t>
            </a:r>
          </a:p>
          <a:p>
            <a:pPr algn="l" defTabSz="457200">
              <a:lnSpc>
                <a:spcPts val="4400"/>
              </a:lnSpc>
              <a:defRPr b="0">
                <a:latin typeface="Courier"/>
                <a:ea typeface="Courier"/>
                <a:cs typeface="Courier"/>
                <a:sym typeface="Courier"/>
              </a:defRPr>
            </a:pPr>
            <a:r>
              <a:t>CCTGTGG</a:t>
            </a:r>
          </a:p>
          <a:p>
            <a:pPr algn="l" defTabSz="457200">
              <a:lnSpc>
                <a:spcPts val="4400"/>
              </a:lnSpc>
              <a:defRPr b="0">
                <a:latin typeface="Courier"/>
                <a:ea typeface="Courier"/>
                <a:cs typeface="Courier"/>
                <a:sym typeface="Courier"/>
              </a:defRPr>
            </a:pPr>
            <a:r>
              <a:t>GACATGG</a:t>
            </a:r>
          </a:p>
          <a:p>
            <a:pPr algn="l" defTabSz="457200">
              <a:lnSpc>
                <a:spcPts val="4400"/>
              </a:lnSpc>
              <a:defRPr b="0">
                <a:latin typeface="Courier"/>
                <a:ea typeface="Courier"/>
                <a:cs typeface="Courier"/>
                <a:sym typeface="Courier"/>
              </a:defRPr>
            </a:pPr>
            <a:r>
              <a:t>ACCATGA</a:t>
            </a:r>
          </a:p>
          <a:p>
            <a:pPr algn="l" defTabSz="457200">
              <a:lnSpc>
                <a:spcPts val="4400"/>
              </a:lnSpc>
              <a:defRPr b="0">
                <a:latin typeface="Courier"/>
                <a:ea typeface="Courier"/>
                <a:cs typeface="Courier"/>
                <a:sym typeface="Courier"/>
              </a:defRPr>
            </a:pPr>
            <a:r>
              <a:t>GACATGG</a:t>
            </a:r>
          </a:p>
        </p:txBody>
      </p:sp>
      <p:sp>
        <p:nvSpPr>
          <p:cNvPr id="484" name="Output:"/>
          <p:cNvSpPr txBox="1"/>
          <p:nvPr/>
        </p:nvSpPr>
        <p:spPr>
          <a:xfrm>
            <a:off x="9886962" y="4399738"/>
            <a:ext cx="1664562" cy="894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457200">
              <a:defRPr b="0" sz="3600">
                <a:latin typeface="Helvetica"/>
                <a:ea typeface="Helvetica"/>
                <a:cs typeface="Helvetica"/>
                <a:sym typeface="Helvetica"/>
              </a:defRPr>
            </a:lvl1pPr>
          </a:lstStyle>
          <a:p>
            <a:pPr/>
            <a:r>
              <a:t>Output: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4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4" grpId="3"/>
      <p:bldP build="whole" bldLvl="1" animBg="1" rev="0" advAuto="0" spid="480" grpId="1"/>
      <p:bldP build="whole" bldLvl="1" animBg="1" rev="0" advAuto="0" spid="481" grpId="2"/>
    </p:bldLst>
  </p:timing>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 name="Appendix"/>
          <p:cNvSpPr txBox="1"/>
          <p:nvPr>
            <p:ph type="title"/>
          </p:nvPr>
        </p:nvSpPr>
        <p:spPr>
          <a:xfrm>
            <a:off x="473929" y="3225800"/>
            <a:ext cx="12056942" cy="3302000"/>
          </a:xfrm>
          <a:prstGeom prst="rect">
            <a:avLst/>
          </a:prstGeom>
        </p:spPr>
        <p:txBody>
          <a:bodyPr/>
          <a:lstStyle>
            <a:lvl1pPr>
              <a:defRPr>
                <a:latin typeface="Helvetica Neue"/>
                <a:ea typeface="Helvetica Neue"/>
                <a:cs typeface="Helvetica Neue"/>
                <a:sym typeface="Helvetica Neue"/>
              </a:defRPr>
            </a:lvl1pPr>
          </a:lstStyle>
          <a:p>
            <a:pPr/>
            <a:r>
              <a:t>Appendix</a:t>
            </a:r>
          </a:p>
        </p:txBody>
      </p:sp>
      <p:sp>
        <p:nvSpPr>
          <p:cNvPr id="487" name="Nested lists…"/>
          <p:cNvSpPr txBox="1"/>
          <p:nvPr/>
        </p:nvSpPr>
        <p:spPr>
          <a:xfrm>
            <a:off x="2132211" y="5200845"/>
            <a:ext cx="8740379"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b="0" sz="3500">
                <a:latin typeface="Helvetica"/>
                <a:ea typeface="Helvetica"/>
                <a:cs typeface="Helvetica"/>
                <a:sym typeface="Helvetica"/>
              </a:defRPr>
            </a:pPr>
          </a:p>
          <a:p>
            <a:pPr defTabSz="457200">
              <a:defRPr b="0" sz="3500">
                <a:latin typeface="Helvetica"/>
                <a:ea typeface="Helvetica"/>
                <a:cs typeface="Helvetica"/>
                <a:sym typeface="Helvetica"/>
              </a:defRPr>
            </a:pPr>
            <a:r>
              <a:t>Nested lists </a:t>
            </a:r>
          </a:p>
          <a:p>
            <a:pPr defTabSz="457200">
              <a:defRPr b="0" sz="3500">
                <a:latin typeface="Helvetica"/>
                <a:ea typeface="Helvetica"/>
                <a:cs typeface="Helvetica"/>
                <a:sym typeface="Helvetica"/>
              </a:defRPr>
            </a:pPr>
            <a:r>
              <a:t>List comprehensions </a:t>
            </a:r>
          </a:p>
          <a:p>
            <a:pPr defTabSz="457200">
              <a:defRPr b="0" sz="3500">
                <a:latin typeface="Helvetica"/>
                <a:ea typeface="Helvetica"/>
                <a:cs typeface="Helvetica"/>
                <a:sym typeface="Helvetica"/>
              </a:defRPr>
            </a:pPr>
            <a:r>
              <a:t>Examples of </a:t>
            </a:r>
            <a:r>
              <a:rPr>
                <a:latin typeface="Andale Mono"/>
                <a:ea typeface="Andale Mono"/>
                <a:cs typeface="Andale Mono"/>
                <a:sym typeface="Andale Mono"/>
              </a:rPr>
              <a:t>.insert()</a:t>
            </a:r>
            <a:r>
              <a:t> and </a:t>
            </a:r>
            <a:r>
              <a:rPr>
                <a:latin typeface="Andale Mono"/>
                <a:ea typeface="Andale Mono"/>
                <a:cs typeface="Andale Mono"/>
                <a:sym typeface="Andale Mono"/>
              </a:rPr>
              <a:t>.remove()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2. Lists"/>
          <p:cNvSpPr txBox="1"/>
          <p:nvPr>
            <p:ph type="title"/>
          </p:nvPr>
        </p:nvSpPr>
        <p:spPr>
          <a:prstGeom prst="rect">
            <a:avLst/>
          </a:prstGeom>
        </p:spPr>
        <p:txBody>
          <a:bodyPr/>
          <a:lstStyle>
            <a:lvl1pPr>
              <a:defRPr>
                <a:latin typeface="Helvetica Neue"/>
                <a:ea typeface="Helvetica Neue"/>
                <a:cs typeface="Helvetica Neue"/>
                <a:sym typeface="Helvetica Neue"/>
              </a:defRPr>
            </a:lvl1pPr>
          </a:lstStyle>
          <a:p>
            <a:pPr/>
            <a:r>
              <a:t>2. Lists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 name="Nested lists"/>
          <p:cNvSpPr txBox="1"/>
          <p:nvPr>
            <p:ph type="title"/>
          </p:nvPr>
        </p:nvSpPr>
        <p:spPr>
          <a:xfrm>
            <a:off x="1588207" y="412043"/>
            <a:ext cx="9191078" cy="894583"/>
          </a:xfrm>
          <a:prstGeom prst="rect">
            <a:avLst/>
          </a:prstGeom>
        </p:spPr>
        <p:txBody>
          <a:bodyPr anchor="t"/>
          <a:lstStyle>
            <a:lvl1pPr defTabSz="457200">
              <a:defRPr sz="5000">
                <a:latin typeface="Helvetica Neue"/>
                <a:ea typeface="Helvetica Neue"/>
                <a:cs typeface="Helvetica Neue"/>
                <a:sym typeface="Helvetica Neue"/>
              </a:defRPr>
            </a:lvl1pPr>
          </a:lstStyle>
          <a:p>
            <a:pPr>
              <a:defRPr>
                <a:latin typeface="Helvetica"/>
                <a:ea typeface="Helvetica"/>
                <a:cs typeface="Helvetica"/>
                <a:sym typeface="Helvetica"/>
              </a:defRPr>
            </a:pPr>
            <a:r>
              <a:rPr>
                <a:latin typeface="Helvetica Neue"/>
                <a:ea typeface="Helvetica Neue"/>
                <a:cs typeface="Helvetica Neue"/>
                <a:sym typeface="Helvetica Neue"/>
              </a:rPr>
              <a:t>Nested lists</a:t>
            </a:r>
          </a:p>
        </p:txBody>
      </p:sp>
      <p:sp>
        <p:nvSpPr>
          <p:cNvPr id="490" name="A list can hold pretty much anything, including other lists:"/>
          <p:cNvSpPr txBox="1"/>
          <p:nvPr>
            <p:ph type="body" sz="quarter" idx="1"/>
          </p:nvPr>
        </p:nvSpPr>
        <p:spPr>
          <a:xfrm>
            <a:off x="633845" y="1249233"/>
            <a:ext cx="11099801" cy="894583"/>
          </a:xfrm>
          <a:prstGeom prst="rect">
            <a:avLst/>
          </a:prstGeom>
        </p:spPr>
        <p:txBody>
          <a:bodyPr anchor="t"/>
          <a:lstStyle>
            <a:lvl1pPr marL="0" indent="0" defTabSz="434340">
              <a:spcBef>
                <a:spcPts val="0"/>
              </a:spcBef>
              <a:buSzTx/>
              <a:buNone/>
              <a:defRPr sz="3420">
                <a:latin typeface="Helvetica"/>
                <a:ea typeface="Helvetica"/>
                <a:cs typeface="Helvetica"/>
                <a:sym typeface="Helvetica"/>
              </a:defRPr>
            </a:lvl1pPr>
          </a:lstStyle>
          <a:p>
            <a:pPr/>
            <a:r>
              <a:t>A list can hold pretty much anything, including other lists: </a:t>
            </a:r>
          </a:p>
        </p:txBody>
      </p:sp>
      <p:sp>
        <p:nvSpPr>
          <p:cNvPr id="491" name="&gt;&gt;&gt; geneList = [[&quot;uc007agk.1&quot;, &quot;Rrs1&quot;], [&quot;uc007ahe.1&quot;, &quot;Cops5&quot;], [&quot;uc007bgr.1&quot;, &quot;Creb1&quot;]]"/>
          <p:cNvSpPr txBox="1"/>
          <p:nvPr/>
        </p:nvSpPr>
        <p:spPr>
          <a:xfrm>
            <a:off x="705605" y="1782048"/>
            <a:ext cx="11593591"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a:solidFill>
                  <a:schemeClr val="accent1">
                    <a:lumOff val="-13575"/>
                  </a:schemeClr>
                </a:solidFill>
                <a:latin typeface="Courier New"/>
                <a:ea typeface="Courier New"/>
                <a:cs typeface="Courier New"/>
                <a:sym typeface="Courier New"/>
              </a:defRPr>
            </a:pPr>
          </a:p>
          <a:p>
            <a:pPr algn="l" defTabSz="457200">
              <a:defRPr b="0">
                <a:solidFill>
                  <a:schemeClr val="accent1">
                    <a:lumOff val="-13575"/>
                  </a:schemeClr>
                </a:solidFill>
                <a:latin typeface="Courier New"/>
                <a:ea typeface="Courier New"/>
                <a:cs typeface="Courier New"/>
                <a:sym typeface="Courier New"/>
              </a:defRPr>
            </a:pPr>
            <a:r>
              <a:t>&gt;&gt;&gt; geneList = [["uc007agk.1", "Rrs1"], ["uc007ahe.1", "Cops5"], ["uc007bgr.1", "Creb1"]] </a:t>
            </a:r>
          </a:p>
        </p:txBody>
      </p:sp>
      <p:graphicFrame>
        <p:nvGraphicFramePr>
          <p:cNvPr id="492" name="Table"/>
          <p:cNvGraphicFramePr/>
          <p:nvPr/>
        </p:nvGraphicFramePr>
        <p:xfrm>
          <a:off x="222852" y="3139906"/>
          <a:ext cx="12173595" cy="260014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398068"/>
                <a:gridCol w="1438899"/>
                <a:gridCol w="277792"/>
                <a:gridCol w="197493"/>
                <a:gridCol w="2409671"/>
                <a:gridCol w="1488046"/>
                <a:gridCol w="167350"/>
                <a:gridCol w="220610"/>
                <a:gridCol w="2430329"/>
                <a:gridCol w="1530834"/>
              </a:tblGrid>
              <a:tr h="878629">
                <a:tc gridSpan="3">
                  <a:txBody>
                    <a:bodyPr/>
                    <a:lstStyle/>
                    <a:p>
                      <a:pPr defTabSz="914400">
                        <a:defRPr sz="1800"/>
                      </a:pPr>
                      <a:r>
                        <a:rPr sz="2200">
                          <a:sym typeface="Helvetica Neue"/>
                        </a:rPr>
                        <a:t>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hMerge="1">
                  <a:tcPr/>
                </a:tc>
                <a:tc hMerge="1">
                  <a:tcPr/>
                </a:tc>
                <a:tc>
                  <a:txBody>
                    <a:bodyPr/>
                    <a:lstStyle/>
                    <a:p>
                      <a:pPr defTabSz="914400">
                        <a:defRPr sz="2200">
                          <a:sym typeface="Helvetica Neue"/>
                        </a:defRPr>
                      </a:pPr>
                    </a:p>
                  </a:txBody>
                  <a:tcPr marL="50800" marR="50800" marT="50800" marB="50800" anchor="ctr" anchorCtr="0" horzOverflow="overflow">
                    <a:lnL w="63500">
                      <a:solidFill>
                        <a:srgbClr val="000000"/>
                      </a:solidFill>
                      <a:miter lim="400000"/>
                    </a:lnL>
                    <a:lnR w="0">
                      <a:miter lim="400000"/>
                    </a:lnR>
                    <a:lnT w="63500">
                      <a:solidFill>
                        <a:srgbClr val="000000"/>
                      </a:solidFill>
                      <a:miter lim="400000"/>
                    </a:lnT>
                    <a:lnB w="0">
                      <a:miter lim="400000"/>
                    </a:lnB>
                  </a:tcPr>
                </a:tc>
                <a:tc gridSpan="2">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63500">
                      <a:solidFill>
                        <a:srgbClr val="000000"/>
                      </a:solidFill>
                      <a:miter lim="400000"/>
                    </a:lnT>
                    <a:lnB w="63500">
                      <a:solidFill>
                        <a:srgbClr val="000000"/>
                      </a:solidFill>
                      <a:miter lim="400000"/>
                    </a:lnB>
                  </a:tcPr>
                </a:tc>
                <a:tc hMerge="1">
                  <a:tcPr/>
                </a:tc>
                <a:tc>
                  <a:txBody>
                    <a:bodyPr/>
                    <a:lstStyle/>
                    <a:p>
                      <a:pPr defTabSz="914400">
                        <a:defRPr sz="2200">
                          <a:sym typeface="Helvetica Neue"/>
                        </a:defRPr>
                      </a:pPr>
                    </a:p>
                  </a:txBody>
                  <a:tcPr marL="50800" marR="50800" marT="50800" marB="50800" anchor="ctr" anchorCtr="0" horzOverflow="overflow">
                    <a:lnL w="0">
                      <a:miter lim="400000"/>
                    </a:lnL>
                    <a:lnR w="63500">
                      <a:solidFill>
                        <a:srgbClr val="000000"/>
                      </a:solidFill>
                      <a:miter lim="400000"/>
                    </a:lnR>
                    <a:lnT w="63500">
                      <a:solidFill>
                        <a:srgbClr val="000000"/>
                      </a:solidFill>
                      <a:miter lim="400000"/>
                    </a:lnT>
                    <a:lnB w="0">
                      <a:miter lim="400000"/>
                    </a:lnB>
                  </a:tcPr>
                </a:tc>
                <a:tc>
                  <a:txBody>
                    <a:bodyPr/>
                    <a:lstStyle/>
                    <a:p>
                      <a:pPr defTabSz="914400">
                        <a:defRPr sz="2200">
                          <a:sym typeface="Helvetica Neue"/>
                        </a:defRPr>
                      </a:pPr>
                    </a:p>
                  </a:txBody>
                  <a:tcPr marL="50800" marR="50800" marT="50800" marB="50800" anchor="ctr" anchorCtr="0" horzOverflow="overflow">
                    <a:lnL w="63500">
                      <a:solidFill>
                        <a:srgbClr val="000000"/>
                      </a:solidFill>
                      <a:miter lim="400000"/>
                    </a:lnL>
                    <a:lnR w="0">
                      <a:miter lim="400000"/>
                    </a:lnR>
                    <a:lnT w="63500">
                      <a:solidFill>
                        <a:srgbClr val="000000"/>
                      </a:solidFill>
                      <a:miter lim="400000"/>
                    </a:lnT>
                    <a:lnB w="0">
                      <a:miter lim="400000"/>
                    </a:lnB>
                  </a:tcPr>
                </a:tc>
                <a:tc gridSpan="2">
                  <a:txBody>
                    <a:bodyPr/>
                    <a:lstStyle/>
                    <a:p>
                      <a:pPr defTabSz="914400">
                        <a:defRPr sz="1800"/>
                      </a:pPr>
                      <a:r>
                        <a:rPr sz="2200">
                          <a:sym typeface="Helvetica Neue"/>
                        </a:rPr>
                        <a:t>2</a:t>
                      </a:r>
                    </a:p>
                  </a:txBody>
                  <a:tcPr marL="50800" marR="50800" marT="50800" marB="50800" anchor="ctr" anchorCtr="0" horzOverflow="overflow">
                    <a:lnL w="0">
                      <a:miter lim="400000"/>
                    </a:lnL>
                    <a:lnR w="63500">
                      <a:solidFill>
                        <a:srgbClr val="000000"/>
                      </a:solidFill>
                      <a:miter lim="400000"/>
                    </a:lnR>
                    <a:lnT w="63500">
                      <a:solidFill>
                        <a:srgbClr val="000000"/>
                      </a:solidFill>
                      <a:miter lim="400000"/>
                    </a:lnT>
                    <a:lnB w="63500">
                      <a:solidFill>
                        <a:srgbClr val="000000"/>
                      </a:solidFill>
                      <a:miter lim="400000"/>
                    </a:lnB>
                  </a:tcPr>
                </a:tc>
                <a:tc hMerge="1">
                  <a:tcPr/>
                </a:tc>
              </a:tr>
              <a:tr h="844879">
                <a:tc>
                  <a:txBody>
                    <a:bodyPr/>
                    <a:lstStyle/>
                    <a:p>
                      <a:pPr defTabSz="914400">
                        <a:defRPr sz="1800"/>
                      </a:pPr>
                      <a:r>
                        <a:rPr sz="2200">
                          <a:sym typeface="Helvetica Neue"/>
                        </a:rPr>
                        <a:t>1</a:t>
                      </a:r>
                    </a:p>
                  </a:txBody>
                  <a:tcPr marL="50800" marR="50800" marT="50800" marB="50800" anchor="ctr" anchorCtr="0" horzOverflow="overflow">
                    <a:lnL w="63500">
                      <a:solidFill>
                        <a:srgbClr val="000000"/>
                      </a:solidFill>
                      <a:miter lim="400000"/>
                    </a:lnL>
                    <a:lnR w="50800">
                      <a:solidFill>
                        <a:srgbClr val="929292"/>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50800">
                      <a:solidFill>
                        <a:srgbClr val="929292"/>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2200">
                          <a:sym typeface="Helvetica Neue"/>
                        </a:defRPr>
                      </a:pPr>
                    </a:p>
                  </a:txBody>
                  <a:tcPr marL="50800" marR="50800" marT="50800" marB="50800" anchor="ctr" anchorCtr="0" horzOverflow="overflow">
                    <a:lnL w="63500">
                      <a:solidFill>
                        <a:srgbClr val="000000"/>
                      </a:solidFill>
                      <a:miter lim="400000"/>
                    </a:lnL>
                    <a:lnR w="63500">
                      <a:solidFill>
                        <a:srgbClr val="000000"/>
                      </a:solidFill>
                      <a:miter lim="400000"/>
                    </a:lnR>
                    <a:lnT w="0">
                      <a:miter lim="400000"/>
                    </a:lnT>
                    <a:lnB w="0">
                      <a:miter lim="400000"/>
                    </a:lnB>
                  </a:tcPr>
                </a:tc>
                <a:tc>
                  <a:txBody>
                    <a:bodyPr/>
                    <a:lstStyle/>
                    <a:p>
                      <a:pPr defTabSz="914400">
                        <a:defRPr sz="2200">
                          <a:sym typeface="Helvetica Neue"/>
                        </a:defRPr>
                      </a:pPr>
                    </a:p>
                  </a:txBody>
                  <a:tcPr marL="50800" marR="50800" marT="50800" marB="50800" anchor="ctr" anchorCtr="0" horzOverflow="overflow">
                    <a:lnL w="63500">
                      <a:solidFill>
                        <a:srgbClr val="000000"/>
                      </a:solidFill>
                      <a:miter lim="400000"/>
                    </a:lnL>
                    <a:lnR w="63500">
                      <a:solidFill>
                        <a:srgbClr val="000000"/>
                      </a:solidFill>
                      <a:miter lim="400000"/>
                    </a:lnR>
                    <a:lnT w="0">
                      <a:miter lim="400000"/>
                    </a:lnT>
                    <a:lnB w="0">
                      <a:miter lim="400000"/>
                    </a:lnB>
                  </a:tcPr>
                </a:tc>
                <a:tc>
                  <a:txBody>
                    <a:bodyPr/>
                    <a:lstStyle/>
                    <a:p>
                      <a:pPr defTabSz="914400">
                        <a:defRPr sz="1800"/>
                      </a:pPr>
                      <a:r>
                        <a:rPr sz="2200">
                          <a:sym typeface="Helvetica Neue"/>
                        </a:rPr>
                        <a:t>1</a:t>
                      </a:r>
                    </a:p>
                  </a:txBody>
                  <a:tcPr marL="50800" marR="50800" marT="50800" marB="50800" anchor="ctr" anchorCtr="0" horzOverflow="overflow">
                    <a:lnL w="63500">
                      <a:solidFill>
                        <a:srgbClr val="000000"/>
                      </a:solidFill>
                      <a:miter lim="400000"/>
                    </a:lnL>
                    <a:lnR w="50800">
                      <a:solidFill>
                        <a:srgbClr val="929292"/>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50800">
                      <a:solidFill>
                        <a:srgbClr val="929292"/>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2200">
                          <a:sym typeface="Helvetica Neue"/>
                        </a:defRPr>
                      </a:pPr>
                    </a:p>
                  </a:txBody>
                  <a:tcPr marL="50800" marR="50800" marT="50800" marB="50800" anchor="ctr" anchorCtr="0" horzOverflow="overflow">
                    <a:lnL w="63500">
                      <a:solidFill>
                        <a:srgbClr val="000000"/>
                      </a:solidFill>
                      <a:miter lim="400000"/>
                    </a:lnL>
                    <a:lnR w="63500">
                      <a:solidFill>
                        <a:srgbClr val="000000"/>
                      </a:solidFill>
                      <a:miter lim="400000"/>
                    </a:lnR>
                    <a:lnT w="0">
                      <a:miter lim="400000"/>
                    </a:lnT>
                    <a:lnB w="0">
                      <a:miter lim="400000"/>
                    </a:lnB>
                  </a:tcPr>
                </a:tc>
                <a:tc>
                  <a:txBody>
                    <a:bodyPr/>
                    <a:lstStyle/>
                    <a:p>
                      <a:pPr defTabSz="914400">
                        <a:defRPr sz="2200">
                          <a:sym typeface="Helvetica Neue"/>
                        </a:defRPr>
                      </a:pPr>
                    </a:p>
                  </a:txBody>
                  <a:tcPr marL="50800" marR="50800" marT="50800" marB="50800" anchor="ctr" anchorCtr="0" horzOverflow="overflow">
                    <a:lnL w="63500">
                      <a:solidFill>
                        <a:srgbClr val="000000"/>
                      </a:solidFill>
                      <a:miter lim="400000"/>
                    </a:lnL>
                    <a:lnR w="63500">
                      <a:solidFill>
                        <a:srgbClr val="000000"/>
                      </a:solidFill>
                      <a:miter lim="400000"/>
                    </a:lnR>
                    <a:lnT w="0">
                      <a:miter lim="400000"/>
                    </a:lnT>
                    <a:lnB w="0">
                      <a:miter lim="400000"/>
                    </a:lnB>
                  </a:tcPr>
                </a:tc>
                <a:tc>
                  <a:txBody>
                    <a:bodyPr/>
                    <a:lstStyle/>
                    <a:p>
                      <a:pPr defTabSz="914400">
                        <a:defRPr sz="1800"/>
                      </a:pPr>
                      <a:r>
                        <a:rPr sz="2200">
                          <a:sym typeface="Helvetica Neue"/>
                        </a:rPr>
                        <a:t>1</a:t>
                      </a:r>
                    </a:p>
                  </a:txBody>
                  <a:tcPr marL="50800" marR="50800" marT="50800" marB="50800" anchor="ctr" anchorCtr="0" horzOverflow="overflow">
                    <a:lnL w="63500">
                      <a:solidFill>
                        <a:srgbClr val="000000"/>
                      </a:solidFill>
                      <a:miter lim="400000"/>
                    </a:lnL>
                    <a:lnR w="50800">
                      <a:solidFill>
                        <a:srgbClr val="929292"/>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50800">
                      <a:solidFill>
                        <a:srgbClr val="929292"/>
                      </a:solidFill>
                      <a:miter lim="400000"/>
                    </a:lnL>
                    <a:lnR w="63500">
                      <a:solidFill>
                        <a:srgbClr val="000000"/>
                      </a:solidFill>
                      <a:miter lim="400000"/>
                    </a:lnR>
                    <a:lnT w="63500">
                      <a:solidFill>
                        <a:srgbClr val="000000"/>
                      </a:solidFill>
                      <a:miter lim="400000"/>
                    </a:lnT>
                    <a:lnB w="63500">
                      <a:solidFill>
                        <a:srgbClr val="000000"/>
                      </a:solidFill>
                      <a:miter lim="400000"/>
                    </a:lnB>
                  </a:tcPr>
                </a:tc>
              </a:tr>
              <a:tr h="844879">
                <a:tc>
                  <a:txBody>
                    <a:bodyPr/>
                    <a:lstStyle/>
                    <a:p>
                      <a:pPr algn="l" defTabSz="457200">
                        <a:defRPr sz="1800"/>
                      </a:pPr>
                      <a:r>
                        <a:rPr sz="2400">
                          <a:latin typeface="Courier New"/>
                          <a:ea typeface="Courier New"/>
                          <a:cs typeface="Courier New"/>
                          <a:sym typeface="Courier New"/>
                        </a:rPr>
                        <a:t>"uc007agk.1"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algn="l" defTabSz="457200">
                        <a:defRPr sz="1800"/>
                      </a:pPr>
                      <a:r>
                        <a:rPr sz="2400">
                          <a:latin typeface="Courier New"/>
                          <a:ea typeface="Courier New"/>
                          <a:cs typeface="Courier New"/>
                          <a:sym typeface="Courier New"/>
                        </a:rPr>
                        <a:t>"Rrs1"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algn="l" defTabSz="457200">
                        <a:defRPr sz="2400">
                          <a:latin typeface="Courier New"/>
                          <a:ea typeface="Courier New"/>
                          <a:cs typeface="Courier New"/>
                          <a:sym typeface="Courier New"/>
                        </a:defRPr>
                      </a:pPr>
                    </a:p>
                  </a:txBody>
                  <a:tcPr marL="50800" marR="50800" marT="50800" marB="50800" anchor="ctr" anchorCtr="0" horzOverflow="overflow">
                    <a:lnL w="63500">
                      <a:solidFill>
                        <a:srgbClr val="000000"/>
                      </a:solidFill>
                      <a:miter lim="400000"/>
                    </a:lnL>
                    <a:lnR w="63500">
                      <a:solidFill>
                        <a:srgbClr val="000000"/>
                      </a:solidFill>
                      <a:miter lim="400000"/>
                    </a:lnR>
                    <a:lnT w="0">
                      <a:miter lim="400000"/>
                    </a:lnT>
                    <a:lnB w="63500">
                      <a:solidFill>
                        <a:srgbClr val="000000"/>
                      </a:solidFill>
                      <a:miter lim="400000"/>
                    </a:lnB>
                  </a:tcPr>
                </a:tc>
                <a:tc>
                  <a:txBody>
                    <a:bodyPr/>
                    <a:lstStyle/>
                    <a:p>
                      <a:pPr algn="l" defTabSz="457200">
                        <a:defRPr sz="2400">
                          <a:latin typeface="Courier New"/>
                          <a:ea typeface="Courier New"/>
                          <a:cs typeface="Courier New"/>
                          <a:sym typeface="Courier New"/>
                        </a:defRPr>
                      </a:pPr>
                    </a:p>
                  </a:txBody>
                  <a:tcPr marL="50800" marR="50800" marT="50800" marB="50800" anchor="ctr" anchorCtr="0" horzOverflow="overflow">
                    <a:lnL w="63500">
                      <a:solidFill>
                        <a:srgbClr val="000000"/>
                      </a:solidFill>
                      <a:miter lim="400000"/>
                    </a:lnL>
                    <a:lnR w="63500">
                      <a:solidFill>
                        <a:srgbClr val="000000"/>
                      </a:solidFill>
                      <a:miter lim="400000"/>
                    </a:lnR>
                    <a:lnT w="0">
                      <a:miter lim="400000"/>
                    </a:lnT>
                    <a:lnB w="63500">
                      <a:solidFill>
                        <a:srgbClr val="000000"/>
                      </a:solidFill>
                      <a:miter lim="400000"/>
                    </a:lnB>
                  </a:tcPr>
                </a:tc>
                <a:tc>
                  <a:txBody>
                    <a:bodyPr/>
                    <a:lstStyle/>
                    <a:p>
                      <a:pPr algn="l" defTabSz="457200">
                        <a:defRPr sz="1800"/>
                      </a:pPr>
                      <a:r>
                        <a:rPr sz="2400">
                          <a:latin typeface="Courier New"/>
                          <a:ea typeface="Courier New"/>
                          <a:cs typeface="Courier New"/>
                          <a:sym typeface="Courier New"/>
                        </a:rPr>
                        <a:t>"uc007ahe.1"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algn="l" defTabSz="457200">
                        <a:defRPr sz="1800"/>
                      </a:pPr>
                      <a:r>
                        <a:rPr sz="2400">
                          <a:latin typeface="Courier New"/>
                          <a:ea typeface="Courier New"/>
                          <a:cs typeface="Courier New"/>
                          <a:sym typeface="Courier New"/>
                        </a:rPr>
                        <a:t>"Cops5"</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algn="l" defTabSz="457200">
                        <a:defRPr sz="2400">
                          <a:latin typeface="Courier New"/>
                          <a:ea typeface="Courier New"/>
                          <a:cs typeface="Courier New"/>
                          <a:sym typeface="Courier New"/>
                        </a:defRPr>
                      </a:pPr>
                    </a:p>
                  </a:txBody>
                  <a:tcPr marL="50800" marR="50800" marT="50800" marB="50800" anchor="ctr" anchorCtr="0" horzOverflow="overflow">
                    <a:lnL w="63500">
                      <a:solidFill>
                        <a:srgbClr val="000000"/>
                      </a:solidFill>
                      <a:miter lim="400000"/>
                    </a:lnL>
                    <a:lnR w="63500">
                      <a:solidFill>
                        <a:srgbClr val="000000"/>
                      </a:solidFill>
                      <a:miter lim="400000"/>
                    </a:lnR>
                    <a:lnT w="0">
                      <a:miter lim="400000"/>
                    </a:lnT>
                    <a:lnB w="63500">
                      <a:solidFill>
                        <a:srgbClr val="000000"/>
                      </a:solidFill>
                      <a:miter lim="400000"/>
                    </a:lnB>
                  </a:tcPr>
                </a:tc>
                <a:tc>
                  <a:txBody>
                    <a:bodyPr/>
                    <a:lstStyle/>
                    <a:p>
                      <a:pPr algn="l" defTabSz="457200">
                        <a:defRPr sz="2400">
                          <a:latin typeface="Courier New"/>
                          <a:ea typeface="Courier New"/>
                          <a:cs typeface="Courier New"/>
                          <a:sym typeface="Courier New"/>
                        </a:defRPr>
                      </a:pPr>
                    </a:p>
                  </a:txBody>
                  <a:tcPr marL="50800" marR="50800" marT="50800" marB="50800" anchor="ctr" anchorCtr="0" horzOverflow="overflow">
                    <a:lnL w="63500">
                      <a:solidFill>
                        <a:srgbClr val="000000"/>
                      </a:solidFill>
                      <a:miter lim="400000"/>
                    </a:lnL>
                    <a:lnR w="63500">
                      <a:solidFill>
                        <a:srgbClr val="000000"/>
                      </a:solidFill>
                      <a:miter lim="400000"/>
                    </a:lnR>
                    <a:lnT w="0">
                      <a:miter lim="400000"/>
                    </a:lnT>
                    <a:lnB w="63500">
                      <a:solidFill>
                        <a:srgbClr val="000000"/>
                      </a:solidFill>
                      <a:miter lim="400000"/>
                    </a:lnB>
                  </a:tcPr>
                </a:tc>
                <a:tc>
                  <a:txBody>
                    <a:bodyPr/>
                    <a:lstStyle/>
                    <a:p>
                      <a:pPr algn="l" defTabSz="457200">
                        <a:defRPr sz="1800"/>
                      </a:pPr>
                      <a:r>
                        <a:rPr sz="2400">
                          <a:latin typeface="Courier New"/>
                          <a:ea typeface="Courier New"/>
                          <a:cs typeface="Courier New"/>
                          <a:sym typeface="Courier New"/>
                        </a:rPr>
                        <a:t>"uc007bgr.1"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algn="l" defTabSz="457200">
                        <a:defRPr sz="1800"/>
                      </a:pPr>
                      <a:r>
                        <a:rPr sz="2400">
                          <a:latin typeface="Courier New"/>
                          <a:ea typeface="Courier New"/>
                          <a:cs typeface="Courier New"/>
                          <a:sym typeface="Courier New"/>
                        </a:rPr>
                        <a:t>"Creb1"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493" name="&gt;&gt;&gt; geneList[1]…"/>
          <p:cNvSpPr txBox="1"/>
          <p:nvPr/>
        </p:nvSpPr>
        <p:spPr>
          <a:xfrm>
            <a:off x="241892" y="5935853"/>
            <a:ext cx="3924921" cy="156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2000">
                <a:latin typeface="Courier New"/>
                <a:ea typeface="Courier New"/>
                <a:cs typeface="Courier New"/>
                <a:sym typeface="Courier New"/>
              </a:defRPr>
            </a:pPr>
          </a:p>
          <a:p>
            <a:pPr algn="l" defTabSz="457200">
              <a:defRPr b="0" sz="2000">
                <a:latin typeface="Courier New"/>
                <a:ea typeface="Courier New"/>
                <a:cs typeface="Courier New"/>
                <a:sym typeface="Courier New"/>
              </a:defRPr>
            </a:pPr>
            <a:r>
              <a:rPr>
                <a:solidFill>
                  <a:schemeClr val="accent1">
                    <a:lumOff val="-13575"/>
                  </a:schemeClr>
                </a:solidFill>
              </a:rPr>
              <a:t>&gt;&gt;&gt; geneList[1]</a:t>
            </a:r>
            <a:r>
              <a:t> </a:t>
            </a:r>
          </a:p>
          <a:p>
            <a:pPr algn="l" defTabSz="457200">
              <a:defRPr b="0" sz="2000">
                <a:latin typeface="Courier New"/>
                <a:ea typeface="Courier New"/>
                <a:cs typeface="Courier New"/>
                <a:sym typeface="Courier New"/>
              </a:defRPr>
            </a:pPr>
            <a:r>
              <a:t>['uc007ahe.1', 'Cops5'] </a:t>
            </a:r>
          </a:p>
          <a:p>
            <a:pPr algn="l" defTabSz="457200">
              <a:defRPr b="0" sz="2000">
                <a:solidFill>
                  <a:schemeClr val="accent1">
                    <a:lumOff val="-13575"/>
                  </a:schemeClr>
                </a:solidFill>
                <a:latin typeface="Courier New"/>
                <a:ea typeface="Courier New"/>
                <a:cs typeface="Courier New"/>
                <a:sym typeface="Courier New"/>
              </a:defRPr>
            </a:pPr>
            <a:r>
              <a:t>&gt;&gt;&gt; geneList[1][0] </a:t>
            </a:r>
          </a:p>
          <a:p>
            <a:pPr algn="l" defTabSz="457200">
              <a:defRPr b="0" sz="2000">
                <a:latin typeface="Courier New"/>
                <a:ea typeface="Courier New"/>
                <a:cs typeface="Courier New"/>
                <a:sym typeface="Courier New"/>
              </a:defRPr>
            </a:pPr>
            <a:r>
              <a:t>'uc007ahe.1' </a:t>
            </a:r>
          </a:p>
        </p:txBody>
      </p:sp>
      <p:sp>
        <p:nvSpPr>
          <p:cNvPr id="494" name="You can access individual items in a list of lists using double indexing:…"/>
          <p:cNvSpPr txBox="1"/>
          <p:nvPr/>
        </p:nvSpPr>
        <p:spPr>
          <a:xfrm>
            <a:off x="214981" y="7693762"/>
            <a:ext cx="9675764" cy="118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latin typeface="Helvetica"/>
                <a:ea typeface="Helvetica"/>
                <a:cs typeface="Helvetica"/>
                <a:sym typeface="Helvetica"/>
              </a:defRPr>
            </a:pPr>
          </a:p>
          <a:p>
            <a:pPr algn="l" defTabSz="457200">
              <a:defRPr b="0">
                <a:latin typeface="Helvetica"/>
                <a:ea typeface="Helvetica"/>
                <a:cs typeface="Helvetica"/>
                <a:sym typeface="Helvetica"/>
              </a:defRPr>
            </a:pPr>
            <a:r>
              <a:t>You can access individual items in a list of lists using double indexing: </a:t>
            </a:r>
          </a:p>
          <a:p>
            <a:pPr algn="l" defTabSz="457200">
              <a:defRPr b="0">
                <a:latin typeface="Helvetica"/>
                <a:ea typeface="Helvetica"/>
                <a:cs typeface="Helvetica"/>
                <a:sym typeface="Helvetica"/>
              </a:defRPr>
            </a:pPr>
            <a:r>
              <a:rPr>
                <a:latin typeface="Courier New"/>
                <a:ea typeface="Courier New"/>
                <a:cs typeface="Courier New"/>
                <a:sym typeface="Courier New"/>
              </a:rPr>
              <a:t>list[index][subindex]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0" grpId="1"/>
    </p:bldLst>
  </p:timing>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6" name="List comprehensions (advanced)"/>
          <p:cNvSpPr txBox="1"/>
          <p:nvPr>
            <p:ph type="title"/>
          </p:nvPr>
        </p:nvSpPr>
        <p:spPr>
          <a:xfrm>
            <a:off x="1906861" y="535507"/>
            <a:ext cx="9191078" cy="894583"/>
          </a:xfrm>
          <a:prstGeom prst="rect">
            <a:avLst/>
          </a:prstGeom>
        </p:spPr>
        <p:txBody>
          <a:bodyPr anchor="t"/>
          <a:lstStyle>
            <a:lvl1pPr algn="l" defTabSz="448055">
              <a:defRPr sz="4900">
                <a:latin typeface="Helvetica Neue"/>
                <a:ea typeface="Helvetica Neue"/>
                <a:cs typeface="Helvetica Neue"/>
                <a:sym typeface="Helvetica Neue"/>
              </a:defRPr>
            </a:lvl1pPr>
          </a:lstStyle>
          <a:p>
            <a:pPr>
              <a:defRPr>
                <a:latin typeface="Helvetica"/>
                <a:ea typeface="Helvetica"/>
                <a:cs typeface="Helvetica"/>
                <a:sym typeface="Helvetica"/>
              </a:defRPr>
            </a:pPr>
            <a:r>
              <a:rPr>
                <a:latin typeface="Helvetica Neue"/>
                <a:ea typeface="Helvetica Neue"/>
                <a:cs typeface="Helvetica Neue"/>
                <a:sym typeface="Helvetica Neue"/>
              </a:rPr>
              <a:t>List comprehensions (advanced) </a:t>
            </a:r>
          </a:p>
        </p:txBody>
      </p:sp>
      <p:sp>
        <p:nvSpPr>
          <p:cNvPr id="497" name="Body"/>
          <p:cNvSpPr txBox="1"/>
          <p:nvPr>
            <p:ph type="body" sz="quarter" idx="1"/>
          </p:nvPr>
        </p:nvSpPr>
        <p:spPr>
          <a:xfrm>
            <a:off x="633845" y="1249233"/>
            <a:ext cx="11099801" cy="894583"/>
          </a:xfrm>
          <a:prstGeom prst="rect">
            <a:avLst/>
          </a:prstGeom>
        </p:spPr>
        <p:txBody>
          <a:bodyPr anchor="t"/>
          <a:lstStyle/>
          <a:p>
            <a:pPr marL="0" indent="0" defTabSz="457200">
              <a:spcBef>
                <a:spcPts val="0"/>
              </a:spcBef>
              <a:buSzTx/>
              <a:buNone/>
              <a:defRPr sz="1200">
                <a:latin typeface="Helvetica"/>
                <a:ea typeface="Helvetica"/>
                <a:cs typeface="Helvetica"/>
                <a:sym typeface="Helvetica"/>
              </a:defRPr>
            </a:pPr>
          </a:p>
        </p:txBody>
      </p:sp>
      <p:sp>
        <p:nvSpPr>
          <p:cNvPr id="498" name="&gt;&gt;&gt; myList = [1, 2, 3, 4, 5]…"/>
          <p:cNvSpPr txBox="1"/>
          <p:nvPr/>
        </p:nvSpPr>
        <p:spPr>
          <a:xfrm>
            <a:off x="1448680" y="6234802"/>
            <a:ext cx="8893970" cy="250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solidFill>
                  <a:schemeClr val="accent1">
                    <a:lumOff val="-13575"/>
                  </a:schemeClr>
                </a:solidFill>
                <a:latin typeface="Courier New"/>
                <a:ea typeface="Courier New"/>
                <a:cs typeface="Courier New"/>
                <a:sym typeface="Courier New"/>
              </a:defRPr>
            </a:pPr>
            <a:r>
              <a:t>&gt;&gt;&gt; myList = [1, 2, 3, 4, 5] </a:t>
            </a:r>
          </a:p>
          <a:p>
            <a:pPr algn="l" defTabSz="457200">
              <a:defRPr b="0">
                <a:solidFill>
                  <a:schemeClr val="accent1">
                    <a:lumOff val="-13575"/>
                  </a:schemeClr>
                </a:solidFill>
                <a:latin typeface="Courier New"/>
                <a:ea typeface="Courier New"/>
                <a:cs typeface="Courier New"/>
                <a:sym typeface="Courier New"/>
              </a:defRPr>
            </a:pPr>
            <a:r>
              <a:t>&gt;&gt;&gt; newList = [i * 2 for i in myList] </a:t>
            </a:r>
          </a:p>
          <a:p>
            <a:pPr algn="l" defTabSz="457200">
              <a:defRPr b="0">
                <a:latin typeface="Courier New"/>
                <a:ea typeface="Courier New"/>
                <a:cs typeface="Courier New"/>
                <a:sym typeface="Courier New"/>
              </a:defRPr>
            </a:pPr>
            <a:r>
              <a:rPr>
                <a:solidFill>
                  <a:schemeClr val="accent1">
                    <a:lumOff val="-13575"/>
                  </a:schemeClr>
                </a:solidFill>
              </a:rPr>
              <a:t>&gt;&gt;&gt; newList</a:t>
            </a:r>
            <a:r>
              <a:t> </a:t>
            </a:r>
          </a:p>
          <a:p>
            <a:pPr algn="l" defTabSz="457200">
              <a:defRPr b="0">
                <a:latin typeface="Courier New"/>
                <a:ea typeface="Courier New"/>
                <a:cs typeface="Courier New"/>
                <a:sym typeface="Courier New"/>
              </a:defRPr>
            </a:pPr>
            <a:r>
              <a:t>[2, 4, 6, 8, 10] </a:t>
            </a:r>
          </a:p>
          <a:p>
            <a:pPr algn="l" defTabSz="457200">
              <a:defRPr b="0">
                <a:solidFill>
                  <a:schemeClr val="accent1">
                    <a:lumOff val="-13575"/>
                  </a:schemeClr>
                </a:solidFill>
                <a:latin typeface="Courier New"/>
                <a:ea typeface="Courier New"/>
                <a:cs typeface="Courier New"/>
                <a:sym typeface="Courier New"/>
              </a:defRPr>
            </a:pPr>
            <a:r>
              <a:t>&gt;&gt;&gt; newList = [i * 2 for i in myList if i &gt; 3] </a:t>
            </a:r>
          </a:p>
          <a:p>
            <a:pPr algn="l" defTabSz="457200">
              <a:defRPr b="0">
                <a:solidFill>
                  <a:schemeClr val="accent1">
                    <a:lumOff val="-13575"/>
                  </a:schemeClr>
                </a:solidFill>
                <a:latin typeface="Courier New"/>
                <a:ea typeface="Courier New"/>
                <a:cs typeface="Courier New"/>
                <a:sym typeface="Courier New"/>
              </a:defRPr>
            </a:pPr>
            <a:r>
              <a:t>&gt;&gt;&gt; newList </a:t>
            </a:r>
          </a:p>
          <a:p>
            <a:pPr algn="l" defTabSz="457200">
              <a:defRPr b="0">
                <a:latin typeface="Courier New"/>
                <a:ea typeface="Courier New"/>
                <a:cs typeface="Courier New"/>
                <a:sym typeface="Courier New"/>
              </a:defRPr>
            </a:pPr>
            <a:r>
              <a:t>[8, 10] </a:t>
            </a:r>
          </a:p>
        </p:txBody>
      </p:sp>
      <p:sp>
        <p:nvSpPr>
          <p:cNvPr id="499" name="A list comprehension is just a quick, concise way of performing operations on the elements of a list. Returns a new list with the modified elements.…"/>
          <p:cNvSpPr txBox="1"/>
          <p:nvPr/>
        </p:nvSpPr>
        <p:spPr>
          <a:xfrm>
            <a:off x="633845" y="1742801"/>
            <a:ext cx="11099801" cy="51209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defRPr b="0" sz="3200">
                <a:latin typeface="Helvetica"/>
                <a:ea typeface="Helvetica"/>
                <a:cs typeface="Helvetica"/>
                <a:sym typeface="Helvetica"/>
              </a:defRPr>
            </a:pPr>
            <a:r>
              <a:t>A list comprehension is just a quick, concise way of performing operations on the elements of a list. Returns a new list with the modified elements. </a:t>
            </a:r>
          </a:p>
          <a:p>
            <a:pPr algn="l" defTabSz="457200">
              <a:defRPr b="0" sz="3200">
                <a:latin typeface="Helvetica"/>
                <a:ea typeface="Helvetica"/>
                <a:cs typeface="Helvetica"/>
                <a:sym typeface="Helvetica"/>
              </a:defRPr>
            </a:pPr>
          </a:p>
          <a:p>
            <a:pPr algn="l" defTabSz="457200">
              <a:defRPr b="0" sz="3200">
                <a:latin typeface="Helvetica"/>
                <a:ea typeface="Helvetica"/>
                <a:cs typeface="Helvetica"/>
                <a:sym typeface="Helvetica"/>
              </a:defRPr>
            </a:pPr>
            <a:r>
              <a:t>Syntax: </a:t>
            </a:r>
          </a:p>
          <a:p>
            <a:pPr algn="l" defTabSz="457200">
              <a:defRPr b="0" sz="3200">
                <a:solidFill>
                  <a:schemeClr val="accent1">
                    <a:lumOff val="-13575"/>
                  </a:schemeClr>
                </a:solidFill>
                <a:latin typeface="Courier New"/>
                <a:ea typeface="Courier New"/>
                <a:cs typeface="Courier New"/>
                <a:sym typeface="Courier New"/>
              </a:defRPr>
            </a:pPr>
          </a:p>
          <a:p>
            <a:pPr algn="l" defTabSz="457200">
              <a:defRPr b="0">
                <a:solidFill>
                  <a:schemeClr val="accent1">
                    <a:lumOff val="-13575"/>
                  </a:schemeClr>
                </a:solidFill>
                <a:latin typeface="Courier New"/>
                <a:ea typeface="Courier New"/>
                <a:cs typeface="Courier New"/>
                <a:sym typeface="Courier New"/>
              </a:defRPr>
            </a:pPr>
            <a:r>
              <a:t>newList = [</a:t>
            </a:r>
            <a:r>
              <a:rPr i="1"/>
              <a:t>expression </a:t>
            </a:r>
            <a:r>
              <a:rPr b="1"/>
              <a:t>for </a:t>
            </a:r>
            <a:r>
              <a:rPr i="1"/>
              <a:t>item </a:t>
            </a:r>
            <a:r>
              <a:rPr b="1"/>
              <a:t>in </a:t>
            </a:r>
            <a:r>
              <a:rPr i="1"/>
              <a:t>list </a:t>
            </a:r>
            <a:r>
              <a:rPr b="1"/>
              <a:t>if </a:t>
            </a:r>
            <a:r>
              <a:rPr i="1"/>
              <a:t>condition</a:t>
            </a:r>
            <a:r>
              <a:t>] </a:t>
            </a:r>
          </a:p>
          <a:p>
            <a:pPr algn="l" defTabSz="457200">
              <a:defRPr b="0" sz="3200">
                <a:latin typeface="Helvetica"/>
                <a:ea typeface="Helvetica"/>
                <a:cs typeface="Helvetica"/>
                <a:sym typeface="Helvetica"/>
              </a:defRPr>
            </a:pPr>
          </a:p>
          <a:p>
            <a:pPr algn="l" defTabSz="457200">
              <a:defRPr b="0" sz="3200">
                <a:latin typeface="Helvetica"/>
                <a:ea typeface="Helvetica"/>
                <a:cs typeface="Helvetica"/>
                <a:sym typeface="Helvetica"/>
              </a:defRPr>
            </a:pPr>
            <a:r>
              <a:t>Example: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7" grpId="1"/>
    </p:bldLst>
  </p:timing>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List comprehensions (advanced)"/>
          <p:cNvSpPr txBox="1"/>
          <p:nvPr>
            <p:ph type="title"/>
          </p:nvPr>
        </p:nvSpPr>
        <p:spPr>
          <a:xfrm>
            <a:off x="1588207" y="412043"/>
            <a:ext cx="9191078" cy="894583"/>
          </a:xfrm>
          <a:prstGeom prst="rect">
            <a:avLst/>
          </a:prstGeom>
        </p:spPr>
        <p:txBody>
          <a:bodyPr anchor="t"/>
          <a:lstStyle>
            <a:lvl1pPr defTabSz="448055">
              <a:defRPr sz="4900">
                <a:latin typeface="Helvetica Neue"/>
                <a:ea typeface="Helvetica Neue"/>
                <a:cs typeface="Helvetica Neue"/>
                <a:sym typeface="Helvetica Neue"/>
              </a:defRPr>
            </a:lvl1pPr>
          </a:lstStyle>
          <a:p>
            <a:pPr>
              <a:defRPr>
                <a:latin typeface="Helvetica"/>
                <a:ea typeface="Helvetica"/>
                <a:cs typeface="Helvetica"/>
                <a:sym typeface="Helvetica"/>
              </a:defRPr>
            </a:pPr>
            <a:r>
              <a:rPr>
                <a:latin typeface="Helvetica Neue"/>
                <a:ea typeface="Helvetica Neue"/>
                <a:cs typeface="Helvetica Neue"/>
                <a:sym typeface="Helvetica Neue"/>
              </a:rPr>
              <a:t>List comprehensions (advanced) </a:t>
            </a:r>
          </a:p>
        </p:txBody>
      </p:sp>
      <p:sp>
        <p:nvSpPr>
          <p:cNvPr id="502" name="Body"/>
          <p:cNvSpPr txBox="1"/>
          <p:nvPr>
            <p:ph type="body" sz="quarter" idx="1"/>
          </p:nvPr>
        </p:nvSpPr>
        <p:spPr>
          <a:xfrm>
            <a:off x="633845" y="1249233"/>
            <a:ext cx="11099801" cy="894583"/>
          </a:xfrm>
          <a:prstGeom prst="rect">
            <a:avLst/>
          </a:prstGeom>
        </p:spPr>
        <p:txBody>
          <a:bodyPr anchor="t"/>
          <a:lstStyle/>
          <a:p>
            <a:pPr marL="0" indent="0" defTabSz="457200">
              <a:spcBef>
                <a:spcPts val="0"/>
              </a:spcBef>
              <a:buSzTx/>
              <a:buNone/>
              <a:defRPr sz="1200">
                <a:latin typeface="Helvetica"/>
                <a:ea typeface="Helvetica"/>
                <a:cs typeface="Helvetica"/>
                <a:sym typeface="Helvetica"/>
              </a:defRPr>
            </a:pPr>
          </a:p>
        </p:txBody>
      </p:sp>
      <p:sp>
        <p:nvSpPr>
          <p:cNvPr id="503" name="&gt;&gt;&gt; myList = [&quot;Joe&quot;, &quot;Sally&quot;, &quot;George&quot;, &quot;Mike&quot;]…"/>
          <p:cNvSpPr txBox="1"/>
          <p:nvPr/>
        </p:nvSpPr>
        <p:spPr>
          <a:xfrm>
            <a:off x="1325217" y="2946399"/>
            <a:ext cx="9076879" cy="558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solidFill>
                  <a:schemeClr val="accent1">
                    <a:lumOff val="-13575"/>
                  </a:schemeClr>
                </a:solidFill>
                <a:latin typeface="Courier New"/>
                <a:ea typeface="Courier New"/>
                <a:cs typeface="Courier New"/>
                <a:sym typeface="Courier New"/>
              </a:defRPr>
            </a:pPr>
          </a:p>
          <a:p>
            <a:pPr algn="l" defTabSz="457200">
              <a:defRPr b="0">
                <a:solidFill>
                  <a:schemeClr val="accent1">
                    <a:lumOff val="-13575"/>
                  </a:schemeClr>
                </a:solidFill>
                <a:latin typeface="Courier New"/>
                <a:ea typeface="Courier New"/>
                <a:cs typeface="Courier New"/>
                <a:sym typeface="Courier New"/>
              </a:defRPr>
            </a:pPr>
            <a:r>
              <a:t>&gt;&gt;&gt; myList = ["Joe", "Sally", "George", "Mike"] </a:t>
            </a:r>
          </a:p>
          <a:p>
            <a:pPr algn="l" defTabSz="457200">
              <a:defRPr b="0">
                <a:solidFill>
                  <a:schemeClr val="accent1">
                    <a:lumOff val="-13575"/>
                  </a:schemeClr>
                </a:solidFill>
                <a:latin typeface="Courier New"/>
                <a:ea typeface="Courier New"/>
                <a:cs typeface="Courier New"/>
                <a:sym typeface="Courier New"/>
              </a:defRPr>
            </a:pPr>
            <a:r>
              <a:t>&gt;&gt;&gt; [len(i) for i in myList] </a:t>
            </a:r>
          </a:p>
          <a:p>
            <a:pPr algn="l" defTabSz="457200">
              <a:defRPr b="0">
                <a:solidFill>
                  <a:schemeClr val="accent1">
                    <a:lumOff val="-13575"/>
                  </a:schemeClr>
                </a:solidFill>
                <a:latin typeface="Courier New"/>
                <a:ea typeface="Courier New"/>
                <a:cs typeface="Courier New"/>
                <a:sym typeface="Courier New"/>
              </a:defRPr>
            </a:pPr>
            <a:r>
              <a:rPr>
                <a:solidFill>
                  <a:srgbClr val="000000"/>
                </a:solidFill>
              </a:rPr>
              <a:t>[3, 5, 6, 4]</a:t>
            </a:r>
            <a:r>
              <a:t> </a:t>
            </a:r>
          </a:p>
          <a:p>
            <a:pPr algn="l" defTabSz="457200">
              <a:defRPr b="0">
                <a:solidFill>
                  <a:schemeClr val="accent1">
                    <a:lumOff val="-13575"/>
                  </a:schemeClr>
                </a:solidFill>
                <a:latin typeface="Courier New"/>
                <a:ea typeface="Courier New"/>
                <a:cs typeface="Courier New"/>
                <a:sym typeface="Courier New"/>
              </a:defRPr>
            </a:pPr>
            <a:r>
              <a:t>&gt;&gt;&gt; </a:t>
            </a:r>
          </a:p>
          <a:p>
            <a:pPr algn="l" defTabSz="457200">
              <a:defRPr b="0">
                <a:solidFill>
                  <a:schemeClr val="accent1">
                    <a:lumOff val="-13575"/>
                  </a:schemeClr>
                </a:solidFill>
                <a:latin typeface="Courier New"/>
                <a:ea typeface="Courier New"/>
                <a:cs typeface="Courier New"/>
                <a:sym typeface="Courier New"/>
              </a:defRPr>
            </a:pPr>
            <a:r>
              <a:t>&gt;&gt;&gt; [i.upper() for i in myList] </a:t>
            </a:r>
          </a:p>
          <a:p>
            <a:pPr algn="l" defTabSz="457200">
              <a:defRPr b="0">
                <a:latin typeface="Courier New"/>
                <a:ea typeface="Courier New"/>
                <a:cs typeface="Courier New"/>
                <a:sym typeface="Courier New"/>
              </a:defRPr>
            </a:pPr>
            <a:r>
              <a:t>['JOE', 'SALLY', 'GEORGE', 'MIKE'] </a:t>
            </a:r>
          </a:p>
          <a:p>
            <a:pPr algn="l" defTabSz="457200">
              <a:defRPr b="0">
                <a:solidFill>
                  <a:schemeClr val="accent1">
                    <a:lumOff val="-13575"/>
                  </a:schemeClr>
                </a:solidFill>
                <a:latin typeface="Courier New"/>
                <a:ea typeface="Courier New"/>
                <a:cs typeface="Courier New"/>
                <a:sym typeface="Courier New"/>
              </a:defRPr>
            </a:pPr>
            <a:r>
              <a:t>&gt;&gt;&gt; </a:t>
            </a:r>
          </a:p>
          <a:p>
            <a:pPr algn="l" defTabSz="457200">
              <a:defRPr b="0">
                <a:solidFill>
                  <a:schemeClr val="accent1">
                    <a:lumOff val="-13575"/>
                  </a:schemeClr>
                </a:solidFill>
                <a:latin typeface="Courier New"/>
                <a:ea typeface="Courier New"/>
                <a:cs typeface="Courier New"/>
                <a:sym typeface="Courier New"/>
              </a:defRPr>
            </a:pPr>
            <a:r>
              <a:t>&gt;&gt;&gt; [(i == "George") for i in myList] </a:t>
            </a:r>
          </a:p>
          <a:p>
            <a:pPr algn="l" defTabSz="457200">
              <a:defRPr b="0">
                <a:latin typeface="Courier New"/>
                <a:ea typeface="Courier New"/>
                <a:cs typeface="Courier New"/>
                <a:sym typeface="Courier New"/>
              </a:defRPr>
            </a:pPr>
            <a:r>
              <a:t>[False, False, True, False] </a:t>
            </a:r>
          </a:p>
          <a:p>
            <a:pPr algn="l" defTabSz="457200">
              <a:defRPr b="0">
                <a:solidFill>
                  <a:schemeClr val="accent1">
                    <a:lumOff val="-13575"/>
                  </a:schemeClr>
                </a:solidFill>
                <a:latin typeface="Courier New"/>
                <a:ea typeface="Courier New"/>
                <a:cs typeface="Courier New"/>
                <a:sym typeface="Courier New"/>
              </a:defRPr>
            </a:pPr>
            <a:r>
              <a:t>&gt;&gt;&gt; </a:t>
            </a:r>
          </a:p>
          <a:p>
            <a:pPr algn="l" defTabSz="457200">
              <a:defRPr b="0">
                <a:solidFill>
                  <a:schemeClr val="accent1">
                    <a:lumOff val="-13575"/>
                  </a:schemeClr>
                </a:solidFill>
                <a:latin typeface="Courier New"/>
                <a:ea typeface="Courier New"/>
                <a:cs typeface="Courier New"/>
                <a:sym typeface="Courier New"/>
              </a:defRPr>
            </a:pPr>
            <a:r>
              <a:t>&gt;&gt;&gt; [print(i) for i in myList] </a:t>
            </a:r>
          </a:p>
          <a:p>
            <a:pPr algn="l" defTabSz="457200">
              <a:defRPr b="0">
                <a:solidFill>
                  <a:schemeClr val="accent5">
                    <a:hueOff val="-82419"/>
                    <a:satOff val="-9513"/>
                    <a:lumOff val="-16343"/>
                  </a:schemeClr>
                </a:solidFill>
                <a:latin typeface="Courier New"/>
                <a:ea typeface="Courier New"/>
                <a:cs typeface="Courier New"/>
                <a:sym typeface="Courier New"/>
              </a:defRPr>
            </a:pPr>
            <a:r>
              <a:t>File "&lt;stdin&gt;", line 1 </a:t>
            </a:r>
          </a:p>
          <a:p>
            <a:pPr algn="l" defTabSz="457200">
              <a:defRPr b="0">
                <a:solidFill>
                  <a:schemeClr val="accent5">
                    <a:hueOff val="-82419"/>
                    <a:satOff val="-9513"/>
                    <a:lumOff val="-16343"/>
                  </a:schemeClr>
                </a:solidFill>
                <a:latin typeface="Courier New"/>
                <a:ea typeface="Courier New"/>
                <a:cs typeface="Courier New"/>
                <a:sym typeface="Courier New"/>
              </a:defRPr>
            </a:pPr>
            <a:r>
              <a:t>[print(i) for i in myList] </a:t>
            </a:r>
          </a:p>
          <a:p>
            <a:pPr algn="l" defTabSz="457200">
              <a:defRPr b="0">
                <a:solidFill>
                  <a:schemeClr val="accent5">
                    <a:hueOff val="-82419"/>
                    <a:satOff val="-9513"/>
                    <a:lumOff val="-16343"/>
                  </a:schemeClr>
                </a:solidFill>
                <a:latin typeface="Courier New"/>
                <a:ea typeface="Courier New"/>
                <a:cs typeface="Courier New"/>
                <a:sym typeface="Courier New"/>
              </a:defRPr>
            </a:pPr>
            <a:r>
              <a:t>^ </a:t>
            </a:r>
          </a:p>
          <a:p>
            <a:pPr algn="l" defTabSz="457200">
              <a:defRPr b="0">
                <a:solidFill>
                  <a:schemeClr val="accent5">
                    <a:hueOff val="-82419"/>
                    <a:satOff val="-9513"/>
                    <a:lumOff val="-16343"/>
                  </a:schemeClr>
                </a:solidFill>
                <a:latin typeface="Courier New"/>
                <a:ea typeface="Courier New"/>
                <a:cs typeface="Courier New"/>
                <a:sym typeface="Courier New"/>
              </a:defRPr>
            </a:pPr>
            <a:r>
              <a:t>SyntaxError: invalid syntax </a:t>
            </a:r>
          </a:p>
        </p:txBody>
      </p:sp>
      <p:sp>
        <p:nvSpPr>
          <p:cNvPr id="504" name="Almost any function can be used as the expression part:"/>
          <p:cNvSpPr txBox="1"/>
          <p:nvPr/>
        </p:nvSpPr>
        <p:spPr>
          <a:xfrm>
            <a:off x="633845" y="1742801"/>
            <a:ext cx="11099801" cy="12787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defRPr b="0" sz="3600">
                <a:latin typeface="Helvetica"/>
                <a:ea typeface="Helvetica"/>
                <a:cs typeface="Helvetica"/>
                <a:sym typeface="Helvetica"/>
              </a:defRPr>
            </a:pPr>
            <a:r>
              <a:t>Almost any function can be used as the </a:t>
            </a:r>
            <a:r>
              <a:rPr i="1"/>
              <a:t>expression </a:t>
            </a:r>
            <a:r>
              <a:t>part: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2" grpId="1"/>
    </p:bldLst>
  </p:timing>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6" name="Inserting into a list: .insert()"/>
          <p:cNvSpPr txBox="1"/>
          <p:nvPr>
            <p:ph type="title"/>
          </p:nvPr>
        </p:nvSpPr>
        <p:spPr>
          <a:xfrm>
            <a:off x="1906861" y="535507"/>
            <a:ext cx="9191078" cy="894583"/>
          </a:xfrm>
          <a:prstGeom prst="rect">
            <a:avLst/>
          </a:prstGeom>
        </p:spPr>
        <p:txBody>
          <a:bodyPr anchor="t"/>
          <a:lstStyle/>
          <a:p>
            <a:pPr algn="l" defTabSz="443484">
              <a:defRPr sz="4850">
                <a:latin typeface="Helvetica"/>
                <a:ea typeface="Helvetica"/>
                <a:cs typeface="Helvetica"/>
                <a:sym typeface="Helvetica"/>
              </a:defRPr>
            </a:pPr>
            <a:r>
              <a:t>Inserting into a list: </a:t>
            </a:r>
            <a:r>
              <a:rPr>
                <a:latin typeface="Courier New"/>
                <a:ea typeface="Courier New"/>
                <a:cs typeface="Courier New"/>
                <a:sym typeface="Courier New"/>
              </a:rPr>
              <a:t>.insert() </a:t>
            </a:r>
          </a:p>
        </p:txBody>
      </p:sp>
      <p:sp>
        <p:nvSpPr>
          <p:cNvPr id="507" name="Body"/>
          <p:cNvSpPr txBox="1"/>
          <p:nvPr>
            <p:ph type="body" sz="quarter" idx="1"/>
          </p:nvPr>
        </p:nvSpPr>
        <p:spPr>
          <a:xfrm>
            <a:off x="633845" y="1249233"/>
            <a:ext cx="11099801" cy="894583"/>
          </a:xfrm>
          <a:prstGeom prst="rect">
            <a:avLst/>
          </a:prstGeom>
        </p:spPr>
        <p:txBody>
          <a:bodyPr anchor="t"/>
          <a:lstStyle/>
          <a:p>
            <a:pPr marL="0" indent="0" defTabSz="457200">
              <a:spcBef>
                <a:spcPts val="0"/>
              </a:spcBef>
              <a:buSzTx/>
              <a:buNone/>
              <a:defRPr sz="1200">
                <a:latin typeface="Helvetica"/>
                <a:ea typeface="Helvetica"/>
                <a:cs typeface="Helvetica"/>
                <a:sym typeface="Helvetica"/>
              </a:defRPr>
            </a:pPr>
          </a:p>
        </p:txBody>
      </p:sp>
      <p:sp>
        <p:nvSpPr>
          <p:cNvPr id="508" name="&gt;&gt;&gt; myList = [2, 4, 6, 8]…"/>
          <p:cNvSpPr txBox="1"/>
          <p:nvPr/>
        </p:nvSpPr>
        <p:spPr>
          <a:xfrm>
            <a:off x="1530989" y="6121868"/>
            <a:ext cx="5418684"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solidFill>
                  <a:schemeClr val="accent1">
                    <a:lumOff val="-13575"/>
                  </a:schemeClr>
                </a:solidFill>
                <a:latin typeface="Courier New"/>
                <a:ea typeface="Courier New"/>
                <a:cs typeface="Courier New"/>
                <a:sym typeface="Courier New"/>
              </a:defRPr>
            </a:pPr>
            <a:r>
              <a:t>&gt;&gt;&gt; myList = [2, 4, 6, 8] </a:t>
            </a:r>
          </a:p>
          <a:p>
            <a:pPr algn="l" defTabSz="457200">
              <a:defRPr b="0">
                <a:solidFill>
                  <a:schemeClr val="accent1">
                    <a:lumOff val="-13575"/>
                  </a:schemeClr>
                </a:solidFill>
                <a:latin typeface="Courier New"/>
                <a:ea typeface="Courier New"/>
                <a:cs typeface="Courier New"/>
                <a:sym typeface="Courier New"/>
              </a:defRPr>
            </a:pPr>
            <a:r>
              <a:t>&gt;&gt;&gt; myList.insert(1, "hi!") </a:t>
            </a:r>
          </a:p>
          <a:p>
            <a:pPr algn="l" defTabSz="457200">
              <a:defRPr b="0">
                <a:solidFill>
                  <a:schemeClr val="accent1">
                    <a:lumOff val="-13575"/>
                  </a:schemeClr>
                </a:solidFill>
                <a:latin typeface="Courier New"/>
                <a:ea typeface="Courier New"/>
                <a:cs typeface="Courier New"/>
                <a:sym typeface="Courier New"/>
              </a:defRPr>
            </a:pPr>
            <a:r>
              <a:t>&gt;&gt;&gt; print myList </a:t>
            </a:r>
          </a:p>
          <a:p>
            <a:pPr algn="l" defTabSz="457200">
              <a:defRPr b="0">
                <a:latin typeface="Courier New"/>
                <a:ea typeface="Courier New"/>
                <a:cs typeface="Courier New"/>
                <a:sym typeface="Courier New"/>
              </a:defRPr>
            </a:pPr>
            <a:r>
              <a:t>[2, 'hi!', 4, 6, 8] </a:t>
            </a:r>
          </a:p>
        </p:txBody>
      </p:sp>
      <p:sp>
        <p:nvSpPr>
          <p:cNvPr id="509" name="Purpose:…"/>
          <p:cNvSpPr txBox="1"/>
          <p:nvPr/>
        </p:nvSpPr>
        <p:spPr>
          <a:xfrm>
            <a:off x="633845" y="1742801"/>
            <a:ext cx="11299626" cy="43652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defRPr b="0" sz="3200">
                <a:latin typeface="Helvetica"/>
                <a:ea typeface="Helvetica"/>
                <a:cs typeface="Helvetica"/>
                <a:sym typeface="Helvetica"/>
              </a:defRPr>
            </a:pPr>
            <a:r>
              <a:t>Purpose: </a:t>
            </a:r>
          </a:p>
          <a:p>
            <a:pPr lvl="3" algn="l" defTabSz="457200">
              <a:defRPr b="0" sz="3200">
                <a:latin typeface="Helvetica"/>
                <a:ea typeface="Helvetica"/>
                <a:cs typeface="Helvetica"/>
                <a:sym typeface="Helvetica"/>
              </a:defRPr>
            </a:pPr>
            <a:r>
              <a:t>Insert new element at specified index. All elements after will be pushed back one index. </a:t>
            </a:r>
          </a:p>
          <a:p>
            <a:pPr lvl="3" algn="l" defTabSz="457200">
              <a:defRPr b="0" sz="3200">
                <a:latin typeface="Helvetica"/>
                <a:ea typeface="Helvetica"/>
                <a:cs typeface="Helvetica"/>
                <a:sym typeface="Helvetica"/>
              </a:defRPr>
            </a:pPr>
          </a:p>
          <a:p>
            <a:pPr algn="l" defTabSz="457200">
              <a:defRPr b="0" sz="3200">
                <a:latin typeface="Helvetica"/>
                <a:ea typeface="Helvetica"/>
                <a:cs typeface="Helvetica"/>
                <a:sym typeface="Helvetica"/>
              </a:defRPr>
            </a:pPr>
            <a:r>
              <a:t>Syntax:</a:t>
            </a:r>
          </a:p>
          <a:p>
            <a:pPr lvl="2" algn="l" defTabSz="457200">
              <a:defRPr b="0">
                <a:latin typeface="Courier New"/>
                <a:ea typeface="Courier New"/>
                <a:cs typeface="Courier New"/>
                <a:sym typeface="Courier New"/>
              </a:defRPr>
            </a:pPr>
            <a:r>
              <a:t>list.insert(</a:t>
            </a:r>
            <a:r>
              <a:rPr i="1"/>
              <a:t>index</a:t>
            </a:r>
            <a:r>
              <a:t>, </a:t>
            </a:r>
            <a:r>
              <a:rPr i="1"/>
              <a:t>newElement</a:t>
            </a:r>
            <a:r>
              <a:t>) </a:t>
            </a:r>
          </a:p>
          <a:p>
            <a:pPr algn="l" defTabSz="457200">
              <a:defRPr b="0" sz="3200">
                <a:latin typeface="Helvetica"/>
                <a:ea typeface="Helvetica"/>
                <a:cs typeface="Helvetica"/>
                <a:sym typeface="Helvetica"/>
              </a:defRPr>
            </a:pPr>
          </a:p>
          <a:p>
            <a:pPr algn="l" defTabSz="457200">
              <a:defRPr b="0" sz="3200">
                <a:latin typeface="Helvetica"/>
                <a:ea typeface="Helvetica"/>
                <a:cs typeface="Helvetica"/>
                <a:sym typeface="Helvetica"/>
              </a:defRPr>
            </a:pPr>
            <a:r>
              <a:t>Example: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7" grpId="1"/>
    </p:bldLst>
  </p:timing>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1" name="Practice with adding to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adding to lists</a:t>
            </a:r>
          </a:p>
        </p:txBody>
      </p:sp>
      <p:sp>
        <p:nvSpPr>
          <p:cNvPr id="512" name="How do I insert an ‘e' between the ‘d’ and ‘f’?"/>
          <p:cNvSpPr txBox="1"/>
          <p:nvPr/>
        </p:nvSpPr>
        <p:spPr>
          <a:xfrm>
            <a:off x="811934" y="4552950"/>
            <a:ext cx="91647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How do I insert an ‘e' between the ‘d’ and ‘f’?</a:t>
            </a:r>
          </a:p>
        </p:txBody>
      </p:sp>
      <p:graphicFrame>
        <p:nvGraphicFramePr>
          <p:cNvPr id="513"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‘a’</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‘b'</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‘d’</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‘f’</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‘g'</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5" name="Practice with adding to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adding to lists</a:t>
            </a:r>
          </a:p>
        </p:txBody>
      </p:sp>
      <p:graphicFrame>
        <p:nvGraphicFramePr>
          <p:cNvPr id="516"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‘a’</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‘b'</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‘d’</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‘f’</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‘g'</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517" name="How do I insert an ‘e' between the ‘d’ and ‘f’?"/>
          <p:cNvSpPr txBox="1"/>
          <p:nvPr/>
        </p:nvSpPr>
        <p:spPr>
          <a:xfrm>
            <a:off x="811934" y="4552950"/>
            <a:ext cx="916476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How do I insert an ‘e' between the ‘d’ and ‘f’?</a:t>
            </a:r>
          </a:p>
        </p:txBody>
      </p:sp>
      <p:sp>
        <p:nvSpPr>
          <p:cNvPr id="518" name="Answer:"/>
          <p:cNvSpPr txBox="1"/>
          <p:nvPr/>
        </p:nvSpPr>
        <p:spPr>
          <a:xfrm>
            <a:off x="811934" y="6102794"/>
            <a:ext cx="176584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Answer:</a:t>
            </a:r>
          </a:p>
        </p:txBody>
      </p:sp>
      <p:sp>
        <p:nvSpPr>
          <p:cNvPr id="519" name="myList.insert(4, “e”)"/>
          <p:cNvSpPr txBox="1"/>
          <p:nvPr/>
        </p:nvSpPr>
        <p:spPr>
          <a:xfrm>
            <a:off x="1530989" y="7543310"/>
            <a:ext cx="615032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solidFill>
                  <a:schemeClr val="accent1">
                    <a:lumOff val="-13575"/>
                  </a:schemeClr>
                </a:solidFill>
                <a:latin typeface="Courier New"/>
                <a:ea typeface="Courier New"/>
                <a:cs typeface="Courier New"/>
                <a:sym typeface="Courier New"/>
              </a:defRPr>
            </a:lvl1pPr>
          </a:lstStyle>
          <a:p>
            <a:pPr/>
            <a:r>
              <a:t>myList.insert(4, “e”) </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 name="Remove element from a list: .remove()"/>
          <p:cNvSpPr txBox="1"/>
          <p:nvPr>
            <p:ph type="title"/>
          </p:nvPr>
        </p:nvSpPr>
        <p:spPr>
          <a:xfrm>
            <a:off x="1242126" y="689900"/>
            <a:ext cx="10937174" cy="1287200"/>
          </a:xfrm>
          <a:prstGeom prst="rect">
            <a:avLst/>
          </a:prstGeom>
        </p:spPr>
        <p:txBody>
          <a:bodyPr anchor="t"/>
          <a:lstStyle/>
          <a:p>
            <a:pPr algn="l" defTabSz="429768">
              <a:defRPr sz="4700">
                <a:latin typeface="Helvetica"/>
                <a:ea typeface="Helvetica"/>
                <a:cs typeface="Helvetica"/>
                <a:sym typeface="Helvetica"/>
              </a:defRPr>
            </a:pPr>
            <a:r>
              <a:t>Remove element from a list: </a:t>
            </a:r>
            <a:r>
              <a:rPr>
                <a:latin typeface="Courier New"/>
                <a:ea typeface="Courier New"/>
                <a:cs typeface="Courier New"/>
                <a:sym typeface="Courier New"/>
              </a:rPr>
              <a:t>.remove() </a:t>
            </a:r>
          </a:p>
        </p:txBody>
      </p:sp>
      <p:sp>
        <p:nvSpPr>
          <p:cNvPr id="522" name="Body"/>
          <p:cNvSpPr txBox="1"/>
          <p:nvPr>
            <p:ph type="body" sz="quarter" idx="1"/>
          </p:nvPr>
        </p:nvSpPr>
        <p:spPr>
          <a:xfrm>
            <a:off x="633845" y="1249233"/>
            <a:ext cx="11099801" cy="894583"/>
          </a:xfrm>
          <a:prstGeom prst="rect">
            <a:avLst/>
          </a:prstGeom>
        </p:spPr>
        <p:txBody>
          <a:bodyPr anchor="t"/>
          <a:lstStyle/>
          <a:p>
            <a:pPr marL="0" indent="0" defTabSz="457200">
              <a:spcBef>
                <a:spcPts val="0"/>
              </a:spcBef>
              <a:buSzTx/>
              <a:buNone/>
              <a:defRPr sz="1200">
                <a:latin typeface="Helvetica"/>
                <a:ea typeface="Helvetica"/>
                <a:cs typeface="Helvetica"/>
                <a:sym typeface="Helvetica"/>
              </a:defRPr>
            </a:pPr>
          </a:p>
        </p:txBody>
      </p:sp>
      <p:sp>
        <p:nvSpPr>
          <p:cNvPr id="523" name="&gt;&gt;&gt; myList = [22, 44, 66, 88]…"/>
          <p:cNvSpPr txBox="1"/>
          <p:nvPr/>
        </p:nvSpPr>
        <p:spPr>
          <a:xfrm>
            <a:off x="1530989" y="6121868"/>
            <a:ext cx="5784503"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solidFill>
                  <a:schemeClr val="accent1">
                    <a:lumOff val="-13575"/>
                  </a:schemeClr>
                </a:solidFill>
                <a:latin typeface="Courier New"/>
                <a:ea typeface="Courier New"/>
                <a:cs typeface="Courier New"/>
                <a:sym typeface="Courier New"/>
              </a:defRPr>
            </a:pPr>
            <a:r>
              <a:t>&gt;&gt;&gt; myList = [22, 44, 66, 88] </a:t>
            </a:r>
          </a:p>
          <a:p>
            <a:pPr algn="l" defTabSz="457200">
              <a:defRPr b="0">
                <a:solidFill>
                  <a:schemeClr val="accent1">
                    <a:lumOff val="-13575"/>
                  </a:schemeClr>
                </a:solidFill>
                <a:latin typeface="Courier New"/>
                <a:ea typeface="Courier New"/>
                <a:cs typeface="Courier New"/>
                <a:sym typeface="Courier New"/>
              </a:defRPr>
            </a:pPr>
            <a:r>
              <a:t>&gt;&gt;&gt; myList.remove(44) </a:t>
            </a:r>
          </a:p>
          <a:p>
            <a:pPr algn="l" defTabSz="457200">
              <a:defRPr b="0">
                <a:solidFill>
                  <a:schemeClr val="accent1">
                    <a:lumOff val="-13575"/>
                  </a:schemeClr>
                </a:solidFill>
                <a:latin typeface="Courier New"/>
                <a:ea typeface="Courier New"/>
                <a:cs typeface="Courier New"/>
                <a:sym typeface="Courier New"/>
              </a:defRPr>
            </a:pPr>
            <a:r>
              <a:t>&gt;&gt;&gt; print myList </a:t>
            </a:r>
          </a:p>
          <a:p>
            <a:pPr algn="l" defTabSz="457200">
              <a:defRPr b="0">
                <a:latin typeface="Courier New"/>
                <a:ea typeface="Courier New"/>
                <a:cs typeface="Courier New"/>
                <a:sym typeface="Courier New"/>
              </a:defRPr>
            </a:pPr>
            <a:r>
              <a:t>[22,66,88] </a:t>
            </a:r>
          </a:p>
        </p:txBody>
      </p:sp>
      <p:sp>
        <p:nvSpPr>
          <p:cNvPr id="524" name="Purpose:…"/>
          <p:cNvSpPr txBox="1"/>
          <p:nvPr/>
        </p:nvSpPr>
        <p:spPr>
          <a:xfrm>
            <a:off x="633845" y="1742801"/>
            <a:ext cx="11299626" cy="43652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57200">
              <a:defRPr b="0" sz="3200">
                <a:latin typeface="Helvetica"/>
                <a:ea typeface="Helvetica"/>
                <a:cs typeface="Helvetica"/>
                <a:sym typeface="Helvetica"/>
              </a:defRPr>
            </a:pPr>
            <a:r>
              <a:t>Purpose: </a:t>
            </a:r>
          </a:p>
          <a:p>
            <a:pPr lvl="3" algn="l" defTabSz="457200">
              <a:defRPr b="0" sz="3200">
                <a:latin typeface="Helvetica"/>
                <a:ea typeface="Helvetica"/>
                <a:cs typeface="Helvetica"/>
                <a:sym typeface="Helvetica"/>
              </a:defRPr>
            </a:pPr>
            <a:r>
              <a:t>Removes the first occurrence of the specified element. Elements that come after will be moved up one index. </a:t>
            </a:r>
          </a:p>
          <a:p>
            <a:pPr lvl="3" algn="l" defTabSz="457200">
              <a:defRPr b="0" sz="3200">
                <a:latin typeface="Helvetica"/>
                <a:ea typeface="Helvetica"/>
                <a:cs typeface="Helvetica"/>
                <a:sym typeface="Helvetica"/>
              </a:defRPr>
            </a:pPr>
          </a:p>
          <a:p>
            <a:pPr algn="l" defTabSz="457200">
              <a:defRPr b="0" sz="3200">
                <a:latin typeface="Helvetica"/>
                <a:ea typeface="Helvetica"/>
                <a:cs typeface="Helvetica"/>
                <a:sym typeface="Helvetica"/>
              </a:defRPr>
            </a:pPr>
            <a:r>
              <a:t>Syntax:</a:t>
            </a:r>
          </a:p>
          <a:p>
            <a:pPr lvl="2" algn="l" defTabSz="457200">
              <a:defRPr b="0">
                <a:latin typeface="Courier New"/>
                <a:ea typeface="Courier New"/>
                <a:cs typeface="Courier New"/>
                <a:sym typeface="Courier New"/>
              </a:defRPr>
            </a:pPr>
            <a:r>
              <a:t>list.remove(</a:t>
            </a:r>
            <a:r>
              <a:rPr i="1"/>
              <a:t>element</a:t>
            </a:r>
            <a:r>
              <a:t>) </a:t>
            </a:r>
          </a:p>
          <a:p>
            <a:pPr algn="l" defTabSz="457200">
              <a:defRPr b="0" sz="3200">
                <a:latin typeface="Helvetica"/>
                <a:ea typeface="Helvetica"/>
                <a:cs typeface="Helvetica"/>
                <a:sym typeface="Helvetica"/>
              </a:defRPr>
            </a:pPr>
          </a:p>
          <a:p>
            <a:pPr algn="l" defTabSz="457200">
              <a:defRPr b="0" sz="3200">
                <a:latin typeface="Helvetica"/>
                <a:ea typeface="Helvetica"/>
                <a:cs typeface="Helvetica"/>
                <a:sym typeface="Helvetica"/>
              </a:defRPr>
            </a:pPr>
            <a:r>
              <a:t>Example: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2" grpId="1"/>
    </p:bldLst>
  </p:timing>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6" name="Practice with removing from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removing from lists</a:t>
            </a:r>
          </a:p>
        </p:txBody>
      </p:sp>
      <p:graphicFrame>
        <p:nvGraphicFramePr>
          <p:cNvPr id="527"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6</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528" name="What will this code print?"/>
          <p:cNvSpPr txBox="1"/>
          <p:nvPr/>
        </p:nvSpPr>
        <p:spPr>
          <a:xfrm>
            <a:off x="811934" y="4552950"/>
            <a:ext cx="51709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What will this code print?</a:t>
            </a:r>
          </a:p>
        </p:txBody>
      </p:sp>
      <p:sp>
        <p:nvSpPr>
          <p:cNvPr id="529" name="myList.remove(4)…"/>
          <p:cNvSpPr txBox="1"/>
          <p:nvPr/>
        </p:nvSpPr>
        <p:spPr>
          <a:xfrm>
            <a:off x="1587902" y="5453469"/>
            <a:ext cx="477850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Courier New"/>
                <a:ea typeface="Courier New"/>
                <a:cs typeface="Courier New"/>
                <a:sym typeface="Courier New"/>
              </a:defRPr>
            </a:pPr>
            <a:r>
              <a:t>myList.remove(4)</a:t>
            </a:r>
          </a:p>
          <a:p>
            <a:pPr algn="l" defTabSz="457200">
              <a:defRPr b="0" sz="3600">
                <a:solidFill>
                  <a:schemeClr val="accent1">
                    <a:lumOff val="-13575"/>
                  </a:schemeClr>
                </a:solidFill>
                <a:latin typeface="Courier New"/>
                <a:ea typeface="Courier New"/>
                <a:cs typeface="Courier New"/>
                <a:sym typeface="Courier New"/>
              </a:defRPr>
            </a:pPr>
            <a:r>
              <a:t>print myList </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1" name="Practice with removing from list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Practice with removing from lists</a:t>
            </a:r>
          </a:p>
        </p:txBody>
      </p:sp>
      <p:graphicFrame>
        <p:nvGraphicFramePr>
          <p:cNvPr id="532" name="Table"/>
          <p:cNvGraphicFramePr/>
          <p:nvPr/>
        </p:nvGraphicFramePr>
        <p:xfrm>
          <a:off x="2424702" y="1995286"/>
          <a:ext cx="8218896" cy="14670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59232"/>
                <a:gridCol w="1359232"/>
                <a:gridCol w="1359232"/>
                <a:gridCol w="1359232"/>
                <a:gridCol w="1359232"/>
                <a:gridCol w="1359232"/>
              </a:tblGrid>
              <a:tr h="731726">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703619">
                <a:tc>
                  <a:txBody>
                    <a:bodyPr/>
                    <a:lstStyle/>
                    <a:p>
                      <a:pPr defTabSz="914400">
                        <a:defRPr sz="1800"/>
                      </a:pPr>
                      <a:r>
                        <a:rPr sz="2200">
                          <a:sym typeface="Helvetica Neue"/>
                        </a:rPr>
                        <a:t>1</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6</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sp>
        <p:nvSpPr>
          <p:cNvPr id="533" name="What will this code print?"/>
          <p:cNvSpPr txBox="1"/>
          <p:nvPr/>
        </p:nvSpPr>
        <p:spPr>
          <a:xfrm>
            <a:off x="811934" y="4552950"/>
            <a:ext cx="51709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What will this code print?</a:t>
            </a:r>
          </a:p>
        </p:txBody>
      </p:sp>
      <p:sp>
        <p:nvSpPr>
          <p:cNvPr id="534" name="myList.remove(4)…"/>
          <p:cNvSpPr txBox="1"/>
          <p:nvPr/>
        </p:nvSpPr>
        <p:spPr>
          <a:xfrm>
            <a:off x="1587902" y="5453469"/>
            <a:ext cx="477850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600">
                <a:solidFill>
                  <a:schemeClr val="accent1">
                    <a:lumOff val="-13575"/>
                  </a:schemeClr>
                </a:solidFill>
                <a:latin typeface="Courier New"/>
                <a:ea typeface="Courier New"/>
                <a:cs typeface="Courier New"/>
                <a:sym typeface="Courier New"/>
              </a:defRPr>
            </a:pPr>
            <a:r>
              <a:t>myList.remove(4)</a:t>
            </a:r>
          </a:p>
          <a:p>
            <a:pPr algn="l" defTabSz="457200">
              <a:defRPr b="0" sz="3600">
                <a:solidFill>
                  <a:schemeClr val="accent1">
                    <a:lumOff val="-13575"/>
                  </a:schemeClr>
                </a:solidFill>
                <a:latin typeface="Courier New"/>
                <a:ea typeface="Courier New"/>
                <a:cs typeface="Courier New"/>
                <a:sym typeface="Courier New"/>
              </a:defRPr>
            </a:pPr>
            <a:r>
              <a:t>print myList </a:t>
            </a:r>
          </a:p>
        </p:txBody>
      </p:sp>
      <p:sp>
        <p:nvSpPr>
          <p:cNvPr id="535" name="Answer"/>
          <p:cNvSpPr txBox="1"/>
          <p:nvPr/>
        </p:nvSpPr>
        <p:spPr>
          <a:xfrm>
            <a:off x="811934" y="6849288"/>
            <a:ext cx="163882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Helvetica"/>
                <a:ea typeface="Helvetica"/>
                <a:cs typeface="Helvetica"/>
                <a:sym typeface="Helvetica"/>
              </a:defRPr>
            </a:lvl1pPr>
          </a:lstStyle>
          <a:p>
            <a:pPr/>
            <a:r>
              <a:t>Answer</a:t>
            </a:r>
          </a:p>
        </p:txBody>
      </p:sp>
      <p:sp>
        <p:nvSpPr>
          <p:cNvPr id="536" name="[1,2,3,5,6]"/>
          <p:cNvSpPr txBox="1"/>
          <p:nvPr/>
        </p:nvSpPr>
        <p:spPr>
          <a:xfrm>
            <a:off x="1800273" y="8010156"/>
            <a:ext cx="313231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600">
                <a:latin typeface="Courier New"/>
                <a:ea typeface="Courier New"/>
                <a:cs typeface="Courier New"/>
                <a:sym typeface="Courier New"/>
              </a:defRPr>
            </a:lvl1pPr>
          </a:lstStyle>
          <a:p>
            <a:pPr/>
            <a:r>
              <a:t>[1,2,3,5,6]</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What is a list?"/>
          <p:cNvSpPr txBox="1"/>
          <p:nvPr>
            <p:ph type="title"/>
          </p:nvPr>
        </p:nvSpPr>
        <p:spPr>
          <a:prstGeom prst="rect">
            <a:avLst/>
          </a:prstGeom>
        </p:spPr>
        <p:txBody>
          <a:bodyPr/>
          <a:lstStyle>
            <a:lvl1pPr>
              <a:defRPr>
                <a:latin typeface="Helvetica Neue"/>
                <a:ea typeface="Helvetica Neue"/>
                <a:cs typeface="Helvetica Neue"/>
                <a:sym typeface="Helvetica Neue"/>
              </a:defRPr>
            </a:lvl1pPr>
          </a:lstStyle>
          <a:p>
            <a:pPr/>
            <a:r>
              <a:t>What is a list?</a:t>
            </a:r>
          </a:p>
        </p:txBody>
      </p:sp>
      <p:sp>
        <p:nvSpPr>
          <p:cNvPr id="139" name="A list is a built-in data structure in Python (along with sets, tuples, and dictionaries) that is ordered by indexes"/>
          <p:cNvSpPr txBox="1"/>
          <p:nvPr>
            <p:ph type="body" sz="quarter" idx="1"/>
          </p:nvPr>
        </p:nvSpPr>
        <p:spPr>
          <a:xfrm>
            <a:off x="952500" y="6468229"/>
            <a:ext cx="11099800" cy="1279081"/>
          </a:xfrm>
          <a:prstGeom prst="rect">
            <a:avLst/>
          </a:prstGeom>
        </p:spPr>
        <p:txBody>
          <a:bodyPr anchor="b"/>
          <a:lstStyle/>
          <a:p>
            <a:pPr defTabSz="457200">
              <a:spcBef>
                <a:spcPts val="1200"/>
              </a:spcBef>
              <a:defRPr>
                <a:latin typeface="Helvetica"/>
                <a:ea typeface="Helvetica"/>
                <a:cs typeface="Helvetica"/>
                <a:sym typeface="Helvetica"/>
              </a:defRPr>
            </a:pPr>
            <a:r>
              <a:t>A </a:t>
            </a:r>
            <a:r>
              <a:rPr b="1"/>
              <a:t>list </a:t>
            </a:r>
            <a:r>
              <a:t>is a built-in data structure in Python (along with sets, tuples, and dictionaries) that is ordered by indexes</a:t>
            </a:r>
          </a:p>
        </p:txBody>
      </p:sp>
      <p:grpSp>
        <p:nvGrpSpPr>
          <p:cNvPr id="142" name="Group"/>
          <p:cNvGrpSpPr/>
          <p:nvPr/>
        </p:nvGrpSpPr>
        <p:grpSpPr>
          <a:xfrm rot="2960013">
            <a:off x="8866490" y="2610870"/>
            <a:ext cx="3569747" cy="4015839"/>
            <a:chOff x="0" y="0"/>
            <a:chExt cx="3569745" cy="4015837"/>
          </a:xfrm>
        </p:grpSpPr>
        <p:pic>
          <p:nvPicPr>
            <p:cNvPr id="140" name="pasted-image.png" descr="pasted-image.png"/>
            <p:cNvPicPr>
              <a:picLocks noChangeAspect="1"/>
            </p:cNvPicPr>
            <p:nvPr/>
          </p:nvPicPr>
          <p:blipFill>
            <a:blip r:embed="rId3">
              <a:extLst/>
            </a:blip>
            <a:srcRect l="0" t="16924" r="0" b="0"/>
            <a:stretch>
              <a:fillRect/>
            </a:stretch>
          </p:blipFill>
          <p:spPr>
            <a:xfrm rot="20095686">
              <a:off x="490647" y="712351"/>
              <a:ext cx="2588451" cy="2891265"/>
            </a:xfrm>
            <a:prstGeom prst="rect">
              <a:avLst/>
            </a:prstGeom>
            <a:ln w="12700" cap="flat">
              <a:noFill/>
              <a:miter lim="400000"/>
            </a:ln>
            <a:effectLst/>
          </p:spPr>
        </p:pic>
        <p:sp>
          <p:nvSpPr>
            <p:cNvPr id="141" name="Grocery List"/>
            <p:cNvSpPr txBox="1"/>
            <p:nvPr/>
          </p:nvSpPr>
          <p:spPr>
            <a:xfrm rot="20060255">
              <a:off x="83006" y="334442"/>
              <a:ext cx="16775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Apple Chancery"/>
                  <a:ea typeface="Apple Chancery"/>
                  <a:cs typeface="Apple Chancery"/>
                  <a:sym typeface="Apple Chancery"/>
                </a:defRPr>
              </a:lvl1pPr>
            </a:lstStyle>
            <a:p>
              <a:pPr/>
              <a:r>
                <a:t>Grocery List</a:t>
              </a:r>
            </a:p>
          </p:txBody>
        </p:sp>
      </p:grpSp>
      <p:pic>
        <p:nvPicPr>
          <p:cNvPr id="143" name="pasted-image.jpeg" descr="pasted-image.jpeg"/>
          <p:cNvPicPr>
            <a:picLocks noChangeAspect="1"/>
          </p:cNvPicPr>
          <p:nvPr/>
        </p:nvPicPr>
        <p:blipFill>
          <a:blip r:embed="rId4">
            <a:extLst/>
          </a:blip>
          <a:srcRect l="0" t="28800" r="0" b="0"/>
          <a:stretch>
            <a:fillRect/>
          </a:stretch>
        </p:blipFill>
        <p:spPr>
          <a:xfrm>
            <a:off x="4581718" y="3110267"/>
            <a:ext cx="3038311" cy="3017176"/>
          </a:xfrm>
          <a:prstGeom prst="rect">
            <a:avLst/>
          </a:prstGeom>
          <a:ln w="25400">
            <a:solidFill>
              <a:srgbClr val="000000"/>
            </a:solidFill>
            <a:miter lim="400000"/>
          </a:ln>
        </p:spPr>
      </p:pic>
      <p:pic>
        <p:nvPicPr>
          <p:cNvPr id="144" name="pasted-image.jpeg" descr="pasted-image.jpeg"/>
          <p:cNvPicPr>
            <a:picLocks noChangeAspect="1"/>
          </p:cNvPicPr>
          <p:nvPr/>
        </p:nvPicPr>
        <p:blipFill>
          <a:blip r:embed="rId5">
            <a:extLst/>
          </a:blip>
          <a:stretch>
            <a:fillRect/>
          </a:stretch>
        </p:blipFill>
        <p:spPr>
          <a:xfrm>
            <a:off x="178835" y="3057880"/>
            <a:ext cx="3152050" cy="353862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Python lists can look like this:"/>
          <p:cNvSpPr txBox="1"/>
          <p:nvPr>
            <p:ph type="body" sz="quarter" idx="1"/>
          </p:nvPr>
        </p:nvSpPr>
        <p:spPr>
          <a:xfrm>
            <a:off x="952500" y="559911"/>
            <a:ext cx="11099800" cy="1390068"/>
          </a:xfrm>
          <a:prstGeom prst="rect">
            <a:avLst/>
          </a:prstGeom>
        </p:spPr>
        <p:txBody>
          <a:bodyPr anchor="t"/>
          <a:lstStyle>
            <a:lvl1pPr marL="377825" indent="-377825" defTabSz="496570">
              <a:spcBef>
                <a:spcPts val="3500"/>
              </a:spcBef>
              <a:defRPr sz="2720"/>
            </a:lvl1pPr>
          </a:lstStyle>
          <a:p>
            <a:pPr/>
            <a:r>
              <a:t>Python lists can look like this:</a:t>
            </a:r>
          </a:p>
        </p:txBody>
      </p:sp>
      <p:sp>
        <p:nvSpPr>
          <p:cNvPr id="149" name="[“hello”, “world”, “i”, “am”, “sam”]"/>
          <p:cNvSpPr txBox="1"/>
          <p:nvPr/>
        </p:nvSpPr>
        <p:spPr>
          <a:xfrm>
            <a:off x="2908319" y="1111250"/>
            <a:ext cx="6699052"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a:solidFill>
                  <a:schemeClr val="accent1">
                    <a:lumOff val="-13575"/>
                  </a:schemeClr>
                </a:solidFill>
                <a:latin typeface="Andale Mono"/>
                <a:ea typeface="Andale Mono"/>
                <a:cs typeface="Andale Mono"/>
                <a:sym typeface="Andale Mono"/>
              </a:defRPr>
            </a:lvl1pPr>
          </a:lstStyle>
          <a:p>
            <a:pPr>
              <a:defRPr>
                <a:solidFill>
                  <a:srgbClr val="000000"/>
                </a:solidFill>
                <a:latin typeface="Helvetica Neue"/>
                <a:ea typeface="Helvetica Neue"/>
                <a:cs typeface="Helvetica Neue"/>
                <a:sym typeface="Helvetica Neue"/>
              </a:defRPr>
            </a:pPr>
            <a:r>
              <a:rPr>
                <a:solidFill>
                  <a:schemeClr val="accent1">
                    <a:lumOff val="-13575"/>
                  </a:schemeClr>
                </a:solidFill>
                <a:latin typeface="Andale Mono"/>
                <a:ea typeface="Andale Mono"/>
                <a:cs typeface="Andale Mono"/>
                <a:sym typeface="Andale Mono"/>
              </a:rPr>
              <a:t>[“hello”, “world”, “i”, “am”, “sam”]</a:t>
            </a:r>
          </a:p>
        </p:txBody>
      </p:sp>
      <p:sp>
        <p:nvSpPr>
          <p:cNvPr id="150" name="[5, 4, 2, 1, 1]"/>
          <p:cNvSpPr txBox="1"/>
          <p:nvPr/>
        </p:nvSpPr>
        <p:spPr>
          <a:xfrm>
            <a:off x="4828871" y="2219193"/>
            <a:ext cx="2857948"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a:solidFill>
                  <a:schemeClr val="accent1">
                    <a:lumOff val="-13575"/>
                  </a:schemeClr>
                </a:solidFill>
                <a:latin typeface="Andale Mono"/>
                <a:ea typeface="Andale Mono"/>
                <a:cs typeface="Andale Mono"/>
                <a:sym typeface="Andale Mono"/>
              </a:defRPr>
            </a:lvl1pPr>
          </a:lstStyle>
          <a:p>
            <a:pPr>
              <a:defRPr>
                <a:solidFill>
                  <a:srgbClr val="000000"/>
                </a:solidFill>
                <a:latin typeface="Helvetica Neue"/>
                <a:ea typeface="Helvetica Neue"/>
                <a:cs typeface="Helvetica Neue"/>
                <a:sym typeface="Helvetica Neue"/>
              </a:defRPr>
            </a:pPr>
            <a:r>
              <a:rPr>
                <a:solidFill>
                  <a:schemeClr val="accent1">
                    <a:lumOff val="-13575"/>
                  </a:schemeClr>
                </a:solidFill>
                <a:latin typeface="Andale Mono"/>
                <a:ea typeface="Andale Mono"/>
                <a:cs typeface="Andale Mono"/>
                <a:sym typeface="Andale Mono"/>
              </a:rPr>
              <a:t>[5, 4, 2, 1, 1]</a:t>
            </a:r>
          </a:p>
        </p:txBody>
      </p:sp>
      <p:sp>
        <p:nvSpPr>
          <p:cNvPr id="151" name="[5.001, 4.4, 2.0, .991, 42.6]"/>
          <p:cNvSpPr txBox="1"/>
          <p:nvPr/>
        </p:nvSpPr>
        <p:spPr>
          <a:xfrm>
            <a:off x="3548503" y="3198305"/>
            <a:ext cx="5418684"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a:solidFill>
                  <a:schemeClr val="accent1">
                    <a:lumOff val="-13575"/>
                  </a:schemeClr>
                </a:solidFill>
                <a:latin typeface="Andale Mono"/>
                <a:ea typeface="Andale Mono"/>
                <a:cs typeface="Andale Mono"/>
                <a:sym typeface="Andale Mono"/>
              </a:defRPr>
            </a:lvl1pPr>
          </a:lstStyle>
          <a:p>
            <a:pPr>
              <a:defRPr>
                <a:solidFill>
                  <a:srgbClr val="000000"/>
                </a:solidFill>
                <a:latin typeface="Helvetica Neue"/>
                <a:ea typeface="Helvetica Neue"/>
                <a:cs typeface="Helvetica Neue"/>
                <a:sym typeface="Helvetica Neue"/>
              </a:defRPr>
            </a:pPr>
            <a:r>
              <a:rPr>
                <a:solidFill>
                  <a:schemeClr val="accent1">
                    <a:lumOff val="-13575"/>
                  </a:schemeClr>
                </a:solidFill>
                <a:latin typeface="Andale Mono"/>
                <a:ea typeface="Andale Mono"/>
                <a:cs typeface="Andale Mono"/>
                <a:sym typeface="Andale Mono"/>
              </a:rPr>
              <a:t>[5.001, 4.4, 2.0, .991, 42.6]</a:t>
            </a:r>
          </a:p>
        </p:txBody>
      </p:sp>
      <p:sp>
        <p:nvSpPr>
          <p:cNvPr id="152" name="[True, False, False]"/>
          <p:cNvSpPr txBox="1"/>
          <p:nvPr/>
        </p:nvSpPr>
        <p:spPr>
          <a:xfrm>
            <a:off x="4371597" y="4221119"/>
            <a:ext cx="3772496"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a:solidFill>
                  <a:schemeClr val="accent1">
                    <a:lumOff val="-13575"/>
                  </a:schemeClr>
                </a:solidFill>
                <a:latin typeface="Andale Mono"/>
                <a:ea typeface="Andale Mono"/>
                <a:cs typeface="Andale Mono"/>
                <a:sym typeface="Andale Mono"/>
              </a:defRPr>
            </a:lvl1pPr>
          </a:lstStyle>
          <a:p>
            <a:pPr>
              <a:defRPr>
                <a:solidFill>
                  <a:srgbClr val="000000"/>
                </a:solidFill>
                <a:latin typeface="Helvetica Neue"/>
                <a:ea typeface="Helvetica Neue"/>
                <a:cs typeface="Helvetica Neue"/>
                <a:sym typeface="Helvetica Neue"/>
              </a:defRPr>
            </a:pPr>
            <a:r>
              <a:rPr>
                <a:solidFill>
                  <a:schemeClr val="accent1">
                    <a:lumOff val="-13575"/>
                  </a:schemeClr>
                </a:solidFill>
                <a:latin typeface="Andale Mono"/>
                <a:ea typeface="Andale Mono"/>
                <a:cs typeface="Andale Mono"/>
                <a:sym typeface="Andale Mono"/>
              </a:rPr>
              <a:t>[True, False, False]</a:t>
            </a:r>
          </a:p>
        </p:txBody>
      </p:sp>
      <p:sp>
        <p:nvSpPr>
          <p:cNvPr id="153" name="OR"/>
          <p:cNvSpPr txBox="1"/>
          <p:nvPr/>
        </p:nvSpPr>
        <p:spPr>
          <a:xfrm>
            <a:off x="5870368" y="1544379"/>
            <a:ext cx="774955"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600"/>
            </a:lvl1pPr>
          </a:lstStyle>
          <a:p>
            <a:pPr>
              <a:defRPr sz="2400"/>
            </a:pPr>
            <a:r>
              <a:rPr sz="3600"/>
              <a:t>OR</a:t>
            </a:r>
          </a:p>
        </p:txBody>
      </p:sp>
      <p:sp>
        <p:nvSpPr>
          <p:cNvPr id="154" name="OR"/>
          <p:cNvSpPr txBox="1"/>
          <p:nvPr/>
        </p:nvSpPr>
        <p:spPr>
          <a:xfrm>
            <a:off x="5870368" y="2653861"/>
            <a:ext cx="774955"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600"/>
            </a:lvl1pPr>
          </a:lstStyle>
          <a:p>
            <a:pPr>
              <a:defRPr sz="2400"/>
            </a:pPr>
            <a:r>
              <a:rPr sz="3600"/>
              <a:t>OR</a:t>
            </a:r>
          </a:p>
        </p:txBody>
      </p:sp>
      <p:sp>
        <p:nvSpPr>
          <p:cNvPr id="155" name="OR"/>
          <p:cNvSpPr txBox="1"/>
          <p:nvPr/>
        </p:nvSpPr>
        <p:spPr>
          <a:xfrm>
            <a:off x="5870368" y="3601960"/>
            <a:ext cx="774955"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600"/>
            </a:lvl1pPr>
          </a:lstStyle>
          <a:p>
            <a:pPr>
              <a:defRPr sz="2400"/>
            </a:pPr>
            <a:r>
              <a:rPr sz="3600"/>
              <a:t>OR</a:t>
            </a:r>
          </a:p>
        </p:txBody>
      </p:sp>
      <p:sp>
        <p:nvSpPr>
          <p:cNvPr id="156" name="OR"/>
          <p:cNvSpPr txBox="1"/>
          <p:nvPr/>
        </p:nvSpPr>
        <p:spPr>
          <a:xfrm>
            <a:off x="5870368" y="4665578"/>
            <a:ext cx="774955"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600"/>
            </a:lvl1pPr>
          </a:lstStyle>
          <a:p>
            <a:pPr>
              <a:defRPr sz="2400"/>
            </a:pPr>
            <a:r>
              <a:rPr sz="3600"/>
              <a:t>OR</a:t>
            </a:r>
          </a:p>
        </p:txBody>
      </p:sp>
      <p:sp>
        <p:nvSpPr>
          <p:cNvPr id="157" name="[]"/>
          <p:cNvSpPr txBox="1"/>
          <p:nvPr/>
        </p:nvSpPr>
        <p:spPr>
          <a:xfrm>
            <a:off x="6017785" y="5285361"/>
            <a:ext cx="480120"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a:solidFill>
                  <a:schemeClr val="accent1">
                    <a:lumOff val="-13575"/>
                  </a:schemeClr>
                </a:solidFill>
                <a:latin typeface="Andale Mono"/>
                <a:ea typeface="Andale Mono"/>
                <a:cs typeface="Andale Mono"/>
                <a:sym typeface="Andale Mono"/>
              </a:defRPr>
            </a:lvl1pPr>
          </a:lstStyle>
          <a:p>
            <a:pPr>
              <a:defRPr>
                <a:solidFill>
                  <a:srgbClr val="000000"/>
                </a:solidFill>
                <a:latin typeface="Helvetica Neue"/>
                <a:ea typeface="Helvetica Neue"/>
                <a:cs typeface="Helvetica Neue"/>
                <a:sym typeface="Helvetica Neue"/>
              </a:defRPr>
            </a:pPr>
            <a:r>
              <a:rPr>
                <a:solidFill>
                  <a:schemeClr val="accent1">
                    <a:lumOff val="-13575"/>
                  </a:schemeClr>
                </a:solidFill>
                <a:latin typeface="Andale Mono"/>
                <a:ea typeface="Andale Mono"/>
                <a:cs typeface="Andale Mono"/>
                <a:sym typeface="Andale Mono"/>
              </a:rPr>
              <a:t>[]</a:t>
            </a:r>
          </a:p>
        </p:txBody>
      </p:sp>
      <p:sp>
        <p:nvSpPr>
          <p:cNvPr id="158" name="OR"/>
          <p:cNvSpPr txBox="1"/>
          <p:nvPr/>
        </p:nvSpPr>
        <p:spPr>
          <a:xfrm>
            <a:off x="5870368" y="5729196"/>
            <a:ext cx="774955"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600"/>
            </a:lvl1pPr>
          </a:lstStyle>
          <a:p>
            <a:pPr>
              <a:defRPr sz="2400"/>
            </a:pPr>
            <a:r>
              <a:rPr sz="3600"/>
              <a:t>OR</a:t>
            </a:r>
          </a:p>
        </p:txBody>
      </p:sp>
      <p:sp>
        <p:nvSpPr>
          <p:cNvPr id="159" name="[3, “cat”, 56.9, 4, 10, True]"/>
          <p:cNvSpPr txBox="1"/>
          <p:nvPr/>
        </p:nvSpPr>
        <p:spPr>
          <a:xfrm>
            <a:off x="3548503" y="6434533"/>
            <a:ext cx="5418684"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a:solidFill>
                  <a:schemeClr val="accent1">
                    <a:lumOff val="-13575"/>
                  </a:schemeClr>
                </a:solidFill>
                <a:latin typeface="Andale Mono"/>
                <a:ea typeface="Andale Mono"/>
                <a:cs typeface="Andale Mono"/>
                <a:sym typeface="Andale Mono"/>
              </a:defRPr>
            </a:lvl1pPr>
          </a:lstStyle>
          <a:p>
            <a:pPr>
              <a:defRPr>
                <a:solidFill>
                  <a:srgbClr val="000000"/>
                </a:solidFill>
                <a:latin typeface="Helvetica Neue"/>
                <a:ea typeface="Helvetica Neue"/>
                <a:cs typeface="Helvetica Neue"/>
                <a:sym typeface="Helvetica Neue"/>
              </a:defRPr>
            </a:pPr>
            <a:r>
              <a:rPr>
                <a:solidFill>
                  <a:schemeClr val="accent1">
                    <a:lumOff val="-13575"/>
                  </a:schemeClr>
                </a:solidFill>
                <a:latin typeface="Andale Mono"/>
                <a:ea typeface="Andale Mono"/>
                <a:cs typeface="Andale Mono"/>
                <a:sym typeface="Andale Mono"/>
              </a:rPr>
              <a:t>[3, “cat”, 56.9, 4, 10, True]</a:t>
            </a:r>
          </a:p>
        </p:txBody>
      </p:sp>
      <p:sp>
        <p:nvSpPr>
          <p:cNvPr id="160" name="However, it may be more helpful to think of them like this"/>
          <p:cNvSpPr txBox="1"/>
          <p:nvPr/>
        </p:nvSpPr>
        <p:spPr>
          <a:xfrm>
            <a:off x="952500" y="7022989"/>
            <a:ext cx="11099800" cy="13900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377825" indent="-377825" algn="l" defTabSz="496570">
              <a:spcBef>
                <a:spcPts val="3500"/>
              </a:spcBef>
              <a:buSzPct val="145000"/>
              <a:buChar char="•"/>
              <a:defRPr b="0" sz="2720"/>
            </a:lvl1pPr>
          </a:lstStyle>
          <a:p>
            <a:pPr/>
            <a:r>
              <a:t>However, it may be more helpful to think of them like this</a:t>
            </a:r>
          </a:p>
        </p:txBody>
      </p:sp>
      <p:graphicFrame>
        <p:nvGraphicFramePr>
          <p:cNvPr id="161" name="Table"/>
          <p:cNvGraphicFramePr/>
          <p:nvPr/>
        </p:nvGraphicFramePr>
        <p:xfrm>
          <a:off x="2999301" y="7583705"/>
          <a:ext cx="8308588" cy="142181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374181"/>
                <a:gridCol w="1374181"/>
                <a:gridCol w="1374181"/>
                <a:gridCol w="1374181"/>
                <a:gridCol w="1374181"/>
                <a:gridCol w="1374181"/>
              </a:tblGrid>
              <a:tr h="520157">
                <a:tc>
                  <a:txBody>
                    <a:bodyPr/>
                    <a:lstStyle/>
                    <a:p>
                      <a:pPr defTabSz="914400">
                        <a:defRPr sz="1800"/>
                      </a:pPr>
                      <a:r>
                        <a:rPr sz="2200">
                          <a:sym typeface="Helvetica Neue"/>
                        </a:rPr>
                        <a:t>0</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1</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2</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3</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c>
                  <a:txBody>
                    <a:bodyPr/>
                    <a:lstStyle/>
                    <a:p>
                      <a:pPr defTabSz="914400">
                        <a:defRPr sz="1800"/>
                      </a:pPr>
                      <a:r>
                        <a:rPr sz="2200">
                          <a:sym typeface="Helvetica Neue"/>
                        </a:rPr>
                        <a:t>5</a:t>
                      </a:r>
                    </a:p>
                  </a:txBody>
                  <a:tcPr marL="50800" marR="50800" marT="50800" marB="50800" anchor="ctr" anchorCtr="0" horzOverflow="overflow">
                    <a:lnL w="0">
                      <a:miter lim="400000"/>
                    </a:lnL>
                    <a:lnR w="0">
                      <a:miter lim="400000"/>
                    </a:lnR>
                    <a:lnT w="0">
                      <a:miter lim="400000"/>
                    </a:lnT>
                    <a:lnB w="63500">
                      <a:solidFill>
                        <a:srgbClr val="000000"/>
                      </a:solidFill>
                      <a:miter lim="400000"/>
                    </a:lnB>
                  </a:tcPr>
                </a:tc>
              </a:tr>
              <a:tr h="500176">
                <a:tc>
                  <a:txBody>
                    <a:bodyPr/>
                    <a:lstStyle/>
                    <a:p>
                      <a:pPr defTabSz="914400">
                        <a:defRPr sz="1800"/>
                      </a:pPr>
                      <a:r>
                        <a:rPr sz="2200">
                          <a:sym typeface="Helvetica Neue"/>
                        </a:rPr>
                        <a:t>3</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“cat”</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56.9</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4</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10</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c>
                  <a:txBody>
                    <a:bodyPr/>
                    <a:lstStyle/>
                    <a:p>
                      <a:pPr defTabSz="914400">
                        <a:defRPr sz="1800"/>
                      </a:pPr>
                      <a:r>
                        <a:rPr sz="2200">
                          <a:sym typeface="Helvetica Neue"/>
                        </a:rPr>
                        <a:t>TRUE</a:t>
                      </a:r>
                    </a:p>
                  </a:txBody>
                  <a:tcPr marL="50800" marR="50800" marT="50800" marB="50800" anchor="ctr" anchorCtr="0" horzOverflow="overflow">
                    <a:lnL w="63500">
                      <a:solidFill>
                        <a:srgbClr val="000000"/>
                      </a:solidFill>
                      <a:miter lim="400000"/>
                    </a:lnL>
                    <a:lnR w="63500">
                      <a:solidFill>
                        <a:srgbClr val="000000"/>
                      </a:solidFill>
                      <a:miter lim="400000"/>
                    </a:lnR>
                    <a:lnT w="63500">
                      <a:solidFill>
                        <a:srgbClr val="000000"/>
                      </a:solidFill>
                      <a:miter lim="400000"/>
                    </a:lnT>
                    <a:lnB w="63500">
                      <a:solidFill>
                        <a:srgbClr val="000000"/>
                      </a:solidFill>
                      <a:miter lim="400000"/>
                    </a:lnB>
                  </a:tcPr>
                </a:tc>
              </a:tr>
            </a:tbl>
          </a:graphicData>
        </a:graphic>
      </p:graphicFrame>
      <p:grpSp>
        <p:nvGrpSpPr>
          <p:cNvPr id="164" name="Group"/>
          <p:cNvGrpSpPr/>
          <p:nvPr/>
        </p:nvGrpSpPr>
        <p:grpSpPr>
          <a:xfrm>
            <a:off x="460079" y="7596413"/>
            <a:ext cx="2705356" cy="461366"/>
            <a:chOff x="70103" y="-153"/>
            <a:chExt cx="2705355" cy="461365"/>
          </a:xfrm>
        </p:grpSpPr>
        <p:sp>
          <p:nvSpPr>
            <p:cNvPr id="162" name="Indices (keys)"/>
            <p:cNvSpPr txBox="1"/>
            <p:nvPr/>
          </p:nvSpPr>
          <p:spPr>
            <a:xfrm>
              <a:off x="70103" y="-154"/>
              <a:ext cx="1960170"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5">
                      <a:hueOff val="-82419"/>
                      <a:satOff val="-9513"/>
                      <a:lumOff val="-16343"/>
                    </a:schemeClr>
                  </a:solidFill>
                </a:defRPr>
              </a:lvl1pPr>
            </a:lstStyle>
            <a:p>
              <a:pPr/>
              <a:r>
                <a:t>Indices (keys)</a:t>
              </a:r>
            </a:p>
          </p:txBody>
        </p:sp>
        <p:sp>
          <p:nvSpPr>
            <p:cNvPr id="163" name="Line"/>
            <p:cNvSpPr/>
            <p:nvPr/>
          </p:nvSpPr>
          <p:spPr>
            <a:xfrm>
              <a:off x="2175399" y="230529"/>
              <a:ext cx="600061"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165" name="Elements (values)"/>
          <p:cNvSpPr txBox="1"/>
          <p:nvPr/>
        </p:nvSpPr>
        <p:spPr>
          <a:xfrm>
            <a:off x="109251" y="8620879"/>
            <a:ext cx="2485341"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hueOff val="-82419"/>
                    <a:satOff val="-9513"/>
                    <a:lumOff val="-16343"/>
                  </a:schemeClr>
                </a:solidFill>
              </a:defRPr>
            </a:lvl1pPr>
          </a:lstStyle>
          <a:p>
            <a:pPr/>
            <a:r>
              <a:t>Elements (values)</a:t>
            </a:r>
          </a:p>
        </p:txBody>
      </p:sp>
      <p:sp>
        <p:nvSpPr>
          <p:cNvPr id="166" name="Line"/>
          <p:cNvSpPr/>
          <p:nvPr/>
        </p:nvSpPr>
        <p:spPr>
          <a:xfrm flipV="1">
            <a:off x="2652272" y="8682372"/>
            <a:ext cx="771485" cy="223767"/>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7" name="Note that we only use one variable…"/>
          <p:cNvSpPr txBox="1"/>
          <p:nvPr/>
        </p:nvSpPr>
        <p:spPr>
          <a:xfrm>
            <a:off x="-3381522" y="1966367"/>
            <a:ext cx="2705357" cy="14653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2200">
                <a:solidFill>
                  <a:schemeClr val="accent5">
                    <a:hueOff val="-82419"/>
                    <a:satOff val="-9513"/>
                    <a:lumOff val="-16343"/>
                  </a:schemeClr>
                </a:solidFill>
              </a:defRPr>
            </a:pPr>
            <a:r>
              <a:t>Note that we only use one variable </a:t>
            </a:r>
          </a:p>
          <a:p>
            <a:pPr>
              <a:defRPr b="0" sz="2200">
                <a:solidFill>
                  <a:schemeClr val="accent5">
                    <a:hueOff val="-82419"/>
                    <a:satOff val="-9513"/>
                    <a:lumOff val="-16343"/>
                  </a:schemeClr>
                </a:solidFill>
              </a:defRPr>
            </a:pPr>
            <a:r>
              <a:t>name to refer to the whole list</a:t>
            </a:r>
          </a:p>
        </p:txBody>
      </p:sp>
      <p:sp>
        <p:nvSpPr>
          <p:cNvPr id="168" name="Line"/>
          <p:cNvSpPr/>
          <p:nvPr/>
        </p:nvSpPr>
        <p:spPr>
          <a:xfrm flipV="1">
            <a:off x="-2180158" y="1537805"/>
            <a:ext cx="311609" cy="311609"/>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9" name="where each element is given an index, starting at 0."/>
          <p:cNvSpPr txBox="1"/>
          <p:nvPr/>
        </p:nvSpPr>
        <p:spPr>
          <a:xfrm>
            <a:off x="1741373" y="9076500"/>
            <a:ext cx="9522054" cy="5851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200"/>
            </a:pPr>
            <a:r>
              <a:t>where each </a:t>
            </a:r>
            <a:r>
              <a:rPr b="1"/>
              <a:t>element </a:t>
            </a:r>
            <a:r>
              <a:t>is given an index, starting at 0.</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3"/>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15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154"/>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1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6" fill="hold">
                                  <p:stCondLst>
                                    <p:cond delay="0"/>
                                  </p:stCondLst>
                                  <p:iterate type="el" backwards="0">
                                    <p:tmAbs val="0"/>
                                  </p:iterate>
                                  <p:childTnLst>
                                    <p:set>
                                      <p:cBhvr>
                                        <p:cTn id="24" fill="hold"/>
                                        <p:tgtEl>
                                          <p:spTgt spid="155"/>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7" fill="hold">
                                  <p:stCondLst>
                                    <p:cond delay="0"/>
                                  </p:stCondLst>
                                  <p:iterate type="el" backwards="0">
                                    <p:tmAbs val="0"/>
                                  </p:iterate>
                                  <p:childTnLst>
                                    <p:set>
                                      <p:cBhvr>
                                        <p:cTn id="27" fill="hold"/>
                                        <p:tgtEl>
                                          <p:spTgt spid="15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8" fill="hold">
                                  <p:stCondLst>
                                    <p:cond delay="0"/>
                                  </p:stCondLst>
                                  <p:iterate type="el" backwards="0">
                                    <p:tmAbs val="0"/>
                                  </p:iterate>
                                  <p:childTnLst>
                                    <p:set>
                                      <p:cBhvr>
                                        <p:cTn id="31" fill="hold"/>
                                        <p:tgtEl>
                                          <p:spTgt spid="156"/>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9" fill="hold">
                                  <p:stCondLst>
                                    <p:cond delay="0"/>
                                  </p:stCondLst>
                                  <p:iterate type="el" backwards="0">
                                    <p:tmAbs val="0"/>
                                  </p:iterate>
                                  <p:childTnLst>
                                    <p:set>
                                      <p:cBhvr>
                                        <p:cTn id="34" fill="hold"/>
                                        <p:tgtEl>
                                          <p:spTgt spid="1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10" fill="hold">
                                  <p:stCondLst>
                                    <p:cond delay="0"/>
                                  </p:stCondLst>
                                  <p:iterate type="el" backwards="0">
                                    <p:tmAbs val="0"/>
                                  </p:iterate>
                                  <p:childTnLst>
                                    <p:set>
                                      <p:cBhvr>
                                        <p:cTn id="38" fill="hold"/>
                                        <p:tgtEl>
                                          <p:spTgt spid="158"/>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11" fill="hold">
                                  <p:stCondLst>
                                    <p:cond delay="0"/>
                                  </p:stCondLst>
                                  <p:iterate type="el" backwards="0">
                                    <p:tmAbs val="0"/>
                                  </p:iterate>
                                  <p:childTnLst>
                                    <p:set>
                                      <p:cBhvr>
                                        <p:cTn id="41" fill="hold"/>
                                        <p:tgtEl>
                                          <p:spTgt spid="15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0" presetID="1" grpId="12" fill="hold">
                                  <p:stCondLst>
                                    <p:cond delay="0"/>
                                  </p:stCondLst>
                                  <p:iterate type="el" backwards="0">
                                    <p:tmAbs val="0"/>
                                  </p:iterate>
                                  <p:childTnLst>
                                    <p:set>
                                      <p:cBhvr>
                                        <p:cTn id="45" fill="hold"/>
                                        <p:tgtEl>
                                          <p:spTgt spid="160"/>
                                        </p:tgtEl>
                                        <p:attrNameLst>
                                          <p:attrName>style.visibility</p:attrName>
                                        </p:attrNameLst>
                                      </p:cBhvr>
                                      <p:to>
                                        <p:strVal val="visible"/>
                                      </p:to>
                                    </p:set>
                                  </p:childTnLst>
                                </p:cTn>
                              </p:par>
                            </p:childTnLst>
                          </p:cTn>
                        </p:par>
                        <p:par>
                          <p:cTn id="46" fill="hold">
                            <p:stCondLst>
                              <p:cond delay="0"/>
                            </p:stCondLst>
                            <p:childTnLst>
                              <p:par>
                                <p:cTn id="47" presetClass="entr" nodeType="afterEffect" presetSubtype="0" presetID="1" grpId="13" fill="hold">
                                  <p:stCondLst>
                                    <p:cond delay="0"/>
                                  </p:stCondLst>
                                  <p:iterate type="el" backwards="0">
                                    <p:tmAbs val="0"/>
                                  </p:iterate>
                                  <p:childTnLst>
                                    <p:set>
                                      <p:cBhvr>
                                        <p:cTn id="48" fill="hold"/>
                                        <p:tgtEl>
                                          <p:spTgt spid="161"/>
                                        </p:tgtEl>
                                        <p:attrNameLst>
                                          <p:attrName>style.visibility</p:attrName>
                                        </p:attrNameLst>
                                      </p:cBhvr>
                                      <p:to>
                                        <p:strVal val="visible"/>
                                      </p:to>
                                    </p:set>
                                  </p:childTnLst>
                                </p:cTn>
                              </p:par>
                            </p:childTnLst>
                          </p:cTn>
                        </p:par>
                        <p:par>
                          <p:cTn id="49" fill="hold">
                            <p:stCondLst>
                              <p:cond delay="0"/>
                            </p:stCondLst>
                            <p:childTnLst>
                              <p:par>
                                <p:cTn id="50" presetClass="entr" nodeType="afterEffect" presetSubtype="0" presetID="1" grpId="14" fill="hold">
                                  <p:stCondLst>
                                    <p:cond delay="0"/>
                                  </p:stCondLst>
                                  <p:iterate type="el" backwards="0">
                                    <p:tmAbs val="0"/>
                                  </p:iterate>
                                  <p:childTnLst>
                                    <p:set>
                                      <p:cBhvr>
                                        <p:cTn id="51" fill="hold"/>
                                        <p:tgtEl>
                                          <p:spTgt spid="164"/>
                                        </p:tgtEl>
                                        <p:attrNameLst>
                                          <p:attrName>style.visibility</p:attrName>
                                        </p:attrNameLst>
                                      </p:cBhvr>
                                      <p:to>
                                        <p:strVal val="visible"/>
                                      </p:to>
                                    </p:set>
                                  </p:childTnLst>
                                </p:cTn>
                              </p:par>
                            </p:childTnLst>
                          </p:cTn>
                        </p:par>
                        <p:par>
                          <p:cTn id="52" fill="hold">
                            <p:stCondLst>
                              <p:cond delay="0"/>
                            </p:stCondLst>
                            <p:childTnLst>
                              <p:par>
                                <p:cTn id="53" presetClass="entr" nodeType="afterEffect" presetSubtype="0" presetID="1" grpId="15" fill="hold">
                                  <p:stCondLst>
                                    <p:cond delay="0"/>
                                  </p:stCondLst>
                                  <p:iterate type="el" backwards="0">
                                    <p:tmAbs val="0"/>
                                  </p:iterate>
                                  <p:childTnLst>
                                    <p:set>
                                      <p:cBhvr>
                                        <p:cTn id="54" fill="hold"/>
                                        <p:tgtEl>
                                          <p:spTgt spid="166"/>
                                        </p:tgtEl>
                                        <p:attrNameLst>
                                          <p:attrName>style.visibility</p:attrName>
                                        </p:attrNameLst>
                                      </p:cBhvr>
                                      <p:to>
                                        <p:strVal val="visible"/>
                                      </p:to>
                                    </p:set>
                                  </p:childTnLst>
                                </p:cTn>
                              </p:par>
                            </p:childTnLst>
                          </p:cTn>
                        </p:par>
                        <p:par>
                          <p:cTn id="55" fill="hold">
                            <p:stCondLst>
                              <p:cond delay="0"/>
                            </p:stCondLst>
                            <p:childTnLst>
                              <p:par>
                                <p:cTn id="56" presetClass="entr" nodeType="afterEffect" presetSubtype="0" presetID="1" grpId="16" fill="hold">
                                  <p:stCondLst>
                                    <p:cond delay="0"/>
                                  </p:stCondLst>
                                  <p:iterate type="el" backwards="0">
                                    <p:tmAbs val="0"/>
                                  </p:iterate>
                                  <p:childTnLst>
                                    <p:set>
                                      <p:cBhvr>
                                        <p:cTn id="57" fill="hold"/>
                                        <p:tgtEl>
                                          <p:spTgt spid="165"/>
                                        </p:tgtEl>
                                        <p:attrNameLst>
                                          <p:attrName>style.visibility</p:attrName>
                                        </p:attrNameLst>
                                      </p:cBhvr>
                                      <p:to>
                                        <p:strVal val="visible"/>
                                      </p:to>
                                    </p:set>
                                  </p:childTnLst>
                                </p:cTn>
                              </p:par>
                            </p:childTnLst>
                          </p:cTn>
                        </p:par>
                        <p:par>
                          <p:cTn id="58" fill="hold">
                            <p:stCondLst>
                              <p:cond delay="0"/>
                            </p:stCondLst>
                            <p:childTnLst>
                              <p:par>
                                <p:cTn id="59" presetClass="entr" nodeType="afterEffect" presetSubtype="0" presetID="1" grpId="17" fill="hold">
                                  <p:stCondLst>
                                    <p:cond delay="0"/>
                                  </p:stCondLst>
                                  <p:iterate type="el" backwards="0">
                                    <p:tmAbs val="0"/>
                                  </p:iterate>
                                  <p:childTnLst>
                                    <p:set>
                                      <p:cBhvr>
                                        <p:cTn id="60" fill="hold"/>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3" grpId="2"/>
      <p:bldP build="whole" bldLvl="1" animBg="1" rev="0" advAuto="0" spid="150" grpId="3"/>
      <p:bldP build="whole" bldLvl="1" animBg="1" rev="0" advAuto="0" spid="166" grpId="15"/>
      <p:bldP build="whole" bldLvl="1" animBg="1" rev="0" advAuto="0" spid="158" grpId="10"/>
      <p:bldP build="whole" bldLvl="1" animBg="1" rev="0" advAuto="0" spid="169" grpId="17"/>
      <p:bldP build="whole" bldLvl="1" animBg="1" rev="0" advAuto="0" spid="160" grpId="12"/>
      <p:bldP build="whole" bldLvl="1" animBg="1" rev="0" advAuto="0" spid="154" grpId="4"/>
      <p:bldP build="whole" bldLvl="1" animBg="1" rev="0" advAuto="0" spid="156" grpId="8"/>
      <p:bldP build="whole" bldLvl="1" animBg="1" rev="0" advAuto="0" spid="155" grpId="6"/>
      <p:bldP build="whole" bldLvl="1" animBg="1" rev="0" advAuto="0" spid="161" grpId="13"/>
      <p:bldP build="whole" bldLvl="1" animBg="1" rev="0" advAuto="0" spid="151" grpId="5"/>
      <p:bldP build="whole" bldLvl="1" animBg="1" rev="0" advAuto="0" spid="164" grpId="14"/>
      <p:bldP build="whole" bldLvl="1" animBg="1" rev="0" advAuto="0" spid="165" grpId="16"/>
      <p:bldP build="whole" bldLvl="1" animBg="1" rev="0" advAuto="0" spid="152" grpId="7"/>
      <p:bldP build="whole" bldLvl="1" animBg="1" rev="0" advAuto="0" spid="157" grpId="9"/>
      <p:bldP build="whole" bldLvl="1" animBg="1" rev="0" advAuto="0" spid="149" grpId="1"/>
      <p:bldP build="whole" bldLvl="1" animBg="1" rev="0" advAuto="0" spid="159" grpId="1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56.9"/>
          <p:cNvSpPr/>
          <p:nvPr/>
        </p:nvSpPr>
        <p:spPr>
          <a:xfrm>
            <a:off x="9151030" y="3644514"/>
            <a:ext cx="1268417" cy="1088944"/>
          </a:xfrm>
          <a:prstGeom prst="roundRect">
            <a:avLst>
              <a:gd name="adj" fmla="val 21707"/>
            </a:avLst>
          </a:prstGeom>
          <a:solidFill>
            <a:schemeClr val="accent2">
              <a:hueOff val="258623"/>
              <a:satOff val="16006"/>
              <a:lumOff val="-25223"/>
            </a:schemeClr>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56.9</a:t>
            </a:r>
          </a:p>
        </p:txBody>
      </p:sp>
      <p:sp>
        <p:nvSpPr>
          <p:cNvPr id="172" name="If you think of lists as a type of file cabinet,…"/>
          <p:cNvSpPr txBox="1"/>
          <p:nvPr/>
        </p:nvSpPr>
        <p:spPr>
          <a:xfrm>
            <a:off x="938630" y="1285545"/>
            <a:ext cx="10027768" cy="1205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pPr>
            <a:r>
              <a:t>If you think of lists as a type of file cabinet,</a:t>
            </a:r>
          </a:p>
          <a:p>
            <a:pPr>
              <a:defRPr sz="3600"/>
            </a:pPr>
            <a:r>
              <a:t>then the indices are the labels on each folder </a:t>
            </a:r>
          </a:p>
        </p:txBody>
      </p:sp>
      <p:sp>
        <p:nvSpPr>
          <p:cNvPr id="173" name="the elements are the contents inside the folders"/>
          <p:cNvSpPr txBox="1"/>
          <p:nvPr/>
        </p:nvSpPr>
        <p:spPr>
          <a:xfrm>
            <a:off x="807928" y="8022433"/>
            <a:ext cx="11388945" cy="6471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600"/>
            </a:lvl1pPr>
          </a:lstStyle>
          <a:p>
            <a:pPr/>
            <a:r>
              <a:t>the elements are the contents inside the folders</a:t>
            </a:r>
          </a:p>
        </p:txBody>
      </p:sp>
      <p:pic>
        <p:nvPicPr>
          <p:cNvPr id="174" name="pasted-image.png" descr="pasted-image.png"/>
          <p:cNvPicPr>
            <a:picLocks noChangeAspect="1"/>
          </p:cNvPicPr>
          <p:nvPr/>
        </p:nvPicPr>
        <p:blipFill>
          <a:blip r:embed="rId2">
            <a:extLst/>
          </a:blip>
          <a:srcRect l="0" t="0" r="0" b="5072"/>
          <a:stretch>
            <a:fillRect/>
          </a:stretch>
        </p:blipFill>
        <p:spPr>
          <a:xfrm flipH="1">
            <a:off x="3112986" y="2790471"/>
            <a:ext cx="4860593" cy="4662587"/>
          </a:xfrm>
          <a:prstGeom prst="rect">
            <a:avLst/>
          </a:prstGeom>
          <a:ln w="12700">
            <a:miter lim="400000"/>
          </a:ln>
        </p:spPr>
      </p:pic>
      <p:sp>
        <p:nvSpPr>
          <p:cNvPr id="175" name="1"/>
          <p:cNvSpPr txBox="1"/>
          <p:nvPr/>
        </p:nvSpPr>
        <p:spPr>
          <a:xfrm>
            <a:off x="6760669" y="5377961"/>
            <a:ext cx="213157" cy="3123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pPr/>
            <a:r>
              <a:t>1</a:t>
            </a:r>
          </a:p>
        </p:txBody>
      </p:sp>
      <p:sp>
        <p:nvSpPr>
          <p:cNvPr id="176" name="2"/>
          <p:cNvSpPr txBox="1"/>
          <p:nvPr/>
        </p:nvSpPr>
        <p:spPr>
          <a:xfrm>
            <a:off x="6383121" y="5327161"/>
            <a:ext cx="213158" cy="3123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lvl1pPr>
          </a:lstStyle>
          <a:p>
            <a:pPr/>
            <a:r>
              <a:t>2</a:t>
            </a:r>
          </a:p>
        </p:txBody>
      </p:sp>
      <p:grpSp>
        <p:nvGrpSpPr>
          <p:cNvPr id="179" name="Group"/>
          <p:cNvGrpSpPr/>
          <p:nvPr/>
        </p:nvGrpSpPr>
        <p:grpSpPr>
          <a:xfrm>
            <a:off x="4755376" y="5385591"/>
            <a:ext cx="1575877" cy="1088944"/>
            <a:chOff x="0" y="0"/>
            <a:chExt cx="1575876" cy="1088943"/>
          </a:xfrm>
        </p:grpSpPr>
        <p:sp>
          <p:nvSpPr>
            <p:cNvPr id="177" name="Shape"/>
            <p:cNvSpPr/>
            <p:nvPr/>
          </p:nvSpPr>
          <p:spPr>
            <a:xfrm>
              <a:off x="0" y="0"/>
              <a:ext cx="1575877" cy="10889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160" y="5821"/>
                  </a:moveTo>
                  <a:lnTo>
                    <a:pt x="0" y="5951"/>
                  </a:lnTo>
                  <a:lnTo>
                    <a:pt x="105" y="20721"/>
                  </a:lnTo>
                  <a:lnTo>
                    <a:pt x="21600" y="21600"/>
                  </a:lnTo>
                  <a:lnTo>
                    <a:pt x="21020" y="94"/>
                  </a:lnTo>
                  <a:lnTo>
                    <a:pt x="17071" y="0"/>
                  </a:lnTo>
                  <a:lnTo>
                    <a:pt x="17160" y="5821"/>
                  </a:lnTo>
                  <a:close/>
                </a:path>
              </a:pathLst>
            </a:custGeom>
            <a:solidFill>
              <a:schemeClr val="accent5">
                <a:hueOff val="-82419"/>
                <a:satOff val="-9513"/>
                <a:lumOff val="-16343"/>
              </a:schemeClr>
            </a:solidFill>
            <a:ln w="1143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78" name="3"/>
            <p:cNvSpPr txBox="1"/>
            <p:nvPr/>
          </p:nvSpPr>
          <p:spPr>
            <a:xfrm>
              <a:off x="1297137" y="17828"/>
              <a:ext cx="213158" cy="3123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400"/>
              </a:lvl1pPr>
            </a:lstStyle>
            <a:p>
              <a:pPr/>
              <a:r>
                <a:t>3</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9"/>
                                        </p:tgtEl>
                                        <p:attrNameLst>
                                          <p:attrName>style.visibility</p:attrName>
                                        </p:attrNameLst>
                                      </p:cBhvr>
                                      <p:to>
                                        <p:strVal val="visible"/>
                                      </p:to>
                                    </p:set>
                                  </p:childTnLst>
                                </p:cTn>
                              </p:par>
                            </p:childTnLst>
                          </p:cTn>
                        </p:par>
                        <p:par>
                          <p:cTn id="11" fill="hold">
                            <p:stCondLst>
                              <p:cond delay="0"/>
                            </p:stCondLst>
                            <p:childTnLst>
                              <p:par>
                                <p:cTn id="12" presetClass="path" nodeType="afterEffect" presetSubtype="0" presetID="-1" grpId="3" accel="50000" decel="50000" fill="hold">
                                  <p:stCondLst>
                                    <p:cond delay="0"/>
                                  </p:stCondLst>
                                  <p:childTnLst>
                                    <p:animMotion path="M 0.000000 0.000000 L 0.319426 -0.167511" origin="layout" pathEditMode="relative">
                                      <p:cBhvr>
                                        <p:cTn id="13" dur="1000" fill="hold"/>
                                        <p:tgtEl>
                                          <p:spTgt spid="179"/>
                                        </p:tgtEl>
                                        <p:attrNameLst>
                                          <p:attrName>ppt_x</p:attrName>
                                          <p:attrName>ppt_y</p:attrName>
                                        </p:attrNameLst>
                                      </p:cBhvr>
                                    </p:animMotion>
                                  </p:childTnLst>
                                </p:cTn>
                              </p:par>
                            </p:childTnLst>
                          </p:cTn>
                        </p:par>
                        <p:par>
                          <p:cTn id="14" fill="hold">
                            <p:stCondLst>
                              <p:cond delay="0"/>
                            </p:stCondLst>
                            <p:childTnLst>
                              <p:par>
                                <p:cTn id="15" presetClass="emph" nodeType="withEffect" presetSubtype="0" presetID="6" grpId="4" accel="50000" decel="50000" fill="hold">
                                  <p:stCondLst>
                                    <p:cond delay="0"/>
                                  </p:stCondLst>
                                  <p:childTnLst>
                                    <p:animScale>
                                      <p:cBhvr>
                                        <p:cTn id="16" dur="1000" fill="hold"/>
                                        <p:tgtEl>
                                          <p:spTgt spid="179"/>
                                        </p:tgtEl>
                                      </p:cBhvr>
                                      <p:by x="187647" y="187647"/>
                                    </p:animScale>
                                  </p:childTnLst>
                                </p:cTn>
                              </p:par>
                            </p:childTnLst>
                          </p:cTn>
                        </p:par>
                        <p:par>
                          <p:cTn id="17" fill="hold">
                            <p:stCondLst>
                              <p:cond delay="1000"/>
                            </p:stCondLst>
                            <p:childTnLst>
                              <p:par>
                                <p:cTn id="18" presetClass="entr" nodeType="afterEffect" presetSubtype="0" presetID="1" grpId="5" fill="hold">
                                  <p:stCondLst>
                                    <p:cond delay="0"/>
                                  </p:stCondLst>
                                  <p:iterate type="el" backwards="0">
                                    <p:tmAbs val="0"/>
                                  </p:iterate>
                                  <p:childTnLst>
                                    <p:set>
                                      <p:cBhvr>
                                        <p:cTn id="19" fill="hold"/>
                                        <p:tgtEl>
                                          <p:spTgt spid="171"/>
                                        </p:tgtEl>
                                        <p:attrNameLst>
                                          <p:attrName>style.visibility</p:attrName>
                                        </p:attrNameLst>
                                      </p:cBhvr>
                                      <p:to>
                                        <p:strVal val="visible"/>
                                      </p:to>
                                    </p:set>
                                  </p:childTnLst>
                                </p:cTn>
                              </p:par>
                            </p:childTnLst>
                          </p:cTn>
                        </p:par>
                        <p:par>
                          <p:cTn id="20" fill="hold">
                            <p:stCondLst>
                              <p:cond delay="0"/>
                            </p:stCondLst>
                            <p:childTnLst>
                              <p:par>
                                <p:cTn id="21" presetClass="path" nodeType="afterEffect" presetSubtype="0" presetID="-1" grpId="6" accel="50000" decel="50000" fill="hold">
                                  <p:stCondLst>
                                    <p:cond delay="0"/>
                                  </p:stCondLst>
                                  <p:childTnLst>
                                    <p:animMotion path="M 0.000000 0.000000 L 0.000000 -0.115256" origin="layout" pathEditMode="relative">
                                      <p:cBhvr>
                                        <p:cTn id="22" dur="1000" fill="hold"/>
                                        <p:tgtEl>
                                          <p:spTgt spid="171"/>
                                        </p:tgtEl>
                                        <p:attrNameLst>
                                          <p:attrName>ppt_x</p:attrName>
                                          <p:attrName>ppt_y</p:attrName>
                                        </p:attrNameLst>
                                      </p:cBhvr>
                                    </p:animMotion>
                                  </p:childTnLst>
                                </p:cTn>
                              </p:par>
                            </p:childTnLst>
                          </p:cTn>
                        </p:par>
                        <p:par>
                          <p:cTn id="23" fill="hold">
                            <p:stCondLst>
                              <p:cond delay="0"/>
                            </p:stCondLst>
                            <p:childTnLst>
                              <p:par>
                                <p:cTn id="24" presetClass="path" nodeType="afterEffect" presetSubtype="0" presetID="-1" grpId="8" accel="50000" decel="50000" fill="hold">
                                  <p:stCondLst>
                                    <p:cond delay="0"/>
                                  </p:stCondLst>
                                  <p:childTnLst>
                                    <p:animMotion path="M 0.000000 -0.115256 L -0.000261 0.022076" origin="layout" pathEditMode="relative">
                                      <p:cBhvr>
                                        <p:cTn id="25" dur="1000" fill="hold"/>
                                        <p:tgtEl>
                                          <p:spTgt spid="171"/>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9" grpId="2"/>
      <p:bldP build="whole" bldLvl="1" animBg="1" rev="0" advAuto="0" spid="173" grpId="1"/>
      <p:bldP build="whole" bldLvl="1" animBg="1" rev="0" advAuto="0" spid="179" grpId="4"/>
      <p:bldP build="whole" bldLvl="1" animBg="1" rev="0" advAuto="0" spid="171" grpId="5"/>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