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63" r:id="rId14"/>
    <p:sldId id="264" r:id="rId15"/>
    <p:sldId id="265" r:id="rId16"/>
    <p:sldId id="267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4"/>
    <p:restoredTop sz="84149"/>
  </p:normalViewPr>
  <p:slideViewPr>
    <p:cSldViewPr snapToGrid="0" snapToObjects="1">
      <p:cViewPr varScale="1">
        <p:scale>
          <a:sx n="108" d="100"/>
          <a:sy n="108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9305C-78DC-1F46-9AB0-C50BFC5B5ABC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65C17D-3230-F243-9983-7D7D4ADC5ED7}">
      <dgm:prSet phldrT="[Text]" custT="1"/>
      <dgm:spPr/>
      <dgm:t>
        <a:bodyPr/>
        <a:lstStyle/>
        <a:p>
          <a:r>
            <a:rPr lang="en-US" sz="2800" b="1" dirty="0"/>
            <a:t>Readability</a:t>
          </a:r>
        </a:p>
      </dgm:t>
    </dgm:pt>
    <dgm:pt modelId="{75DAB2F8-99AE-A547-BBA3-4A95CD481183}" type="parTrans" cxnId="{DB060395-96B5-2B4D-9107-E346E6602082}">
      <dgm:prSet/>
      <dgm:spPr/>
      <dgm:t>
        <a:bodyPr/>
        <a:lstStyle/>
        <a:p>
          <a:endParaRPr lang="en-US"/>
        </a:p>
      </dgm:t>
    </dgm:pt>
    <dgm:pt modelId="{A85A68E9-BB99-A34A-B2A5-9684B41844A7}" type="sibTrans" cxnId="{DB060395-96B5-2B4D-9107-E346E6602082}">
      <dgm:prSet/>
      <dgm:spPr>
        <a:solidFill>
          <a:schemeClr val="accent5"/>
        </a:solidFill>
      </dgm:spPr>
      <dgm:t>
        <a:bodyPr/>
        <a:lstStyle/>
        <a:p>
          <a:endParaRPr lang="en-US"/>
        </a:p>
      </dgm:t>
    </dgm:pt>
    <dgm:pt modelId="{6FAD2D7F-31DC-C74E-ABD0-DF5477E59272}">
      <dgm:prSet phldrT="[Text]" custT="1"/>
      <dgm:spPr/>
      <dgm:t>
        <a:bodyPr/>
        <a:lstStyle/>
        <a:p>
          <a:r>
            <a:rPr lang="en-US" sz="2800" b="1" dirty="0"/>
            <a:t>Debuggability</a:t>
          </a:r>
        </a:p>
      </dgm:t>
    </dgm:pt>
    <dgm:pt modelId="{D84F5193-1970-6044-A460-DFAA2F9B5D43}" type="parTrans" cxnId="{AD267664-AC96-4540-A621-53D8803A7436}">
      <dgm:prSet/>
      <dgm:spPr/>
      <dgm:t>
        <a:bodyPr/>
        <a:lstStyle/>
        <a:p>
          <a:endParaRPr lang="en-US"/>
        </a:p>
      </dgm:t>
    </dgm:pt>
    <dgm:pt modelId="{CECEC4CB-8CB8-0F4A-AEC8-D25E20338114}" type="sibTrans" cxnId="{AD267664-AC96-4540-A621-53D8803A7436}">
      <dgm:prSet/>
      <dgm:spPr>
        <a:solidFill>
          <a:schemeClr val="accent5"/>
        </a:solidFill>
      </dgm:spPr>
      <dgm:t>
        <a:bodyPr/>
        <a:lstStyle/>
        <a:p>
          <a:endParaRPr lang="en-US"/>
        </a:p>
      </dgm:t>
    </dgm:pt>
    <dgm:pt modelId="{50EBBA7E-1A69-5E4C-AC73-6BC851018726}" type="pres">
      <dgm:prSet presAssocID="{C3F9305C-78DC-1F46-9AB0-C50BFC5B5ABC}" presName="cycle" presStyleCnt="0">
        <dgm:presLayoutVars>
          <dgm:dir/>
          <dgm:resizeHandles val="exact"/>
        </dgm:presLayoutVars>
      </dgm:prSet>
      <dgm:spPr/>
    </dgm:pt>
    <dgm:pt modelId="{A1357455-8561-C743-935E-4CDE5167D87C}" type="pres">
      <dgm:prSet presAssocID="{6FAD2D7F-31DC-C74E-ABD0-DF5477E59272}" presName="dummy" presStyleCnt="0"/>
      <dgm:spPr/>
    </dgm:pt>
    <dgm:pt modelId="{F909E2D3-2214-DD4B-91C8-95F092A5157A}" type="pres">
      <dgm:prSet presAssocID="{6FAD2D7F-31DC-C74E-ABD0-DF5477E59272}" presName="node" presStyleLbl="revTx" presStyleIdx="0" presStyleCnt="2" custScaleX="130671">
        <dgm:presLayoutVars>
          <dgm:bulletEnabled val="1"/>
        </dgm:presLayoutVars>
      </dgm:prSet>
      <dgm:spPr/>
    </dgm:pt>
    <dgm:pt modelId="{D749C756-ED6A-5A46-A637-CBC8A090BD9C}" type="pres">
      <dgm:prSet presAssocID="{CECEC4CB-8CB8-0F4A-AEC8-D25E20338114}" presName="sibTrans" presStyleLbl="node1" presStyleIdx="0" presStyleCnt="2"/>
      <dgm:spPr/>
    </dgm:pt>
    <dgm:pt modelId="{7BFF4FC8-31FE-5741-A11E-D0F416BCAE08}" type="pres">
      <dgm:prSet presAssocID="{5665C17D-3230-F243-9983-7D7D4ADC5ED7}" presName="dummy" presStyleCnt="0"/>
      <dgm:spPr/>
    </dgm:pt>
    <dgm:pt modelId="{5327B727-721F-F548-A1CF-8AA541708F25}" type="pres">
      <dgm:prSet presAssocID="{5665C17D-3230-F243-9983-7D7D4ADC5ED7}" presName="node" presStyleLbl="revTx" presStyleIdx="1" presStyleCnt="2">
        <dgm:presLayoutVars>
          <dgm:bulletEnabled val="1"/>
        </dgm:presLayoutVars>
      </dgm:prSet>
      <dgm:spPr/>
    </dgm:pt>
    <dgm:pt modelId="{EA1062D5-3CCF-AB4E-8A69-FE71B50DBEC6}" type="pres">
      <dgm:prSet presAssocID="{A85A68E9-BB99-A34A-B2A5-9684B41844A7}" presName="sibTrans" presStyleLbl="node1" presStyleIdx="1" presStyleCnt="2"/>
      <dgm:spPr/>
    </dgm:pt>
  </dgm:ptLst>
  <dgm:cxnLst>
    <dgm:cxn modelId="{1535A618-9ED3-5347-A883-F37E887F958C}" type="presOf" srcId="{A85A68E9-BB99-A34A-B2A5-9684B41844A7}" destId="{EA1062D5-3CCF-AB4E-8A69-FE71B50DBEC6}" srcOrd="0" destOrd="0" presId="urn:microsoft.com/office/officeart/2005/8/layout/cycle1"/>
    <dgm:cxn modelId="{9260C92D-F906-EE49-9D04-D36C5D30AAFA}" type="presOf" srcId="{6FAD2D7F-31DC-C74E-ABD0-DF5477E59272}" destId="{F909E2D3-2214-DD4B-91C8-95F092A5157A}" srcOrd="0" destOrd="0" presId="urn:microsoft.com/office/officeart/2005/8/layout/cycle1"/>
    <dgm:cxn modelId="{C24E0651-BF85-2542-9590-3497814819FD}" type="presOf" srcId="{C3F9305C-78DC-1F46-9AB0-C50BFC5B5ABC}" destId="{50EBBA7E-1A69-5E4C-AC73-6BC851018726}" srcOrd="0" destOrd="0" presId="urn:microsoft.com/office/officeart/2005/8/layout/cycle1"/>
    <dgm:cxn modelId="{944A9D5F-3955-B64A-97A2-4466B5CA1296}" type="presOf" srcId="{CECEC4CB-8CB8-0F4A-AEC8-D25E20338114}" destId="{D749C756-ED6A-5A46-A637-CBC8A090BD9C}" srcOrd="0" destOrd="0" presId="urn:microsoft.com/office/officeart/2005/8/layout/cycle1"/>
    <dgm:cxn modelId="{AD267664-AC96-4540-A621-53D8803A7436}" srcId="{C3F9305C-78DC-1F46-9AB0-C50BFC5B5ABC}" destId="{6FAD2D7F-31DC-C74E-ABD0-DF5477E59272}" srcOrd="0" destOrd="0" parTransId="{D84F5193-1970-6044-A460-DFAA2F9B5D43}" sibTransId="{CECEC4CB-8CB8-0F4A-AEC8-D25E20338114}"/>
    <dgm:cxn modelId="{DB060395-96B5-2B4D-9107-E346E6602082}" srcId="{C3F9305C-78DC-1F46-9AB0-C50BFC5B5ABC}" destId="{5665C17D-3230-F243-9983-7D7D4ADC5ED7}" srcOrd="1" destOrd="0" parTransId="{75DAB2F8-99AE-A547-BBA3-4A95CD481183}" sibTransId="{A85A68E9-BB99-A34A-B2A5-9684B41844A7}"/>
    <dgm:cxn modelId="{A98440FC-D8EA-A24A-B486-467C89AA4BEE}" type="presOf" srcId="{5665C17D-3230-F243-9983-7D7D4ADC5ED7}" destId="{5327B727-721F-F548-A1CF-8AA541708F25}" srcOrd="0" destOrd="0" presId="urn:microsoft.com/office/officeart/2005/8/layout/cycle1"/>
    <dgm:cxn modelId="{5074A2F2-C066-5A4D-B301-C3C9FA96759A}" type="presParOf" srcId="{50EBBA7E-1A69-5E4C-AC73-6BC851018726}" destId="{A1357455-8561-C743-935E-4CDE5167D87C}" srcOrd="0" destOrd="0" presId="urn:microsoft.com/office/officeart/2005/8/layout/cycle1"/>
    <dgm:cxn modelId="{B2064DBE-8A7E-CD49-A68D-7440153744D8}" type="presParOf" srcId="{50EBBA7E-1A69-5E4C-AC73-6BC851018726}" destId="{F909E2D3-2214-DD4B-91C8-95F092A5157A}" srcOrd="1" destOrd="0" presId="urn:microsoft.com/office/officeart/2005/8/layout/cycle1"/>
    <dgm:cxn modelId="{D2762751-AA55-754D-BB17-A36C3B64F8B2}" type="presParOf" srcId="{50EBBA7E-1A69-5E4C-AC73-6BC851018726}" destId="{D749C756-ED6A-5A46-A637-CBC8A090BD9C}" srcOrd="2" destOrd="0" presId="urn:microsoft.com/office/officeart/2005/8/layout/cycle1"/>
    <dgm:cxn modelId="{18F4B0C5-B804-6045-B071-DBA5788393DF}" type="presParOf" srcId="{50EBBA7E-1A69-5E4C-AC73-6BC851018726}" destId="{7BFF4FC8-31FE-5741-A11E-D0F416BCAE08}" srcOrd="3" destOrd="0" presId="urn:microsoft.com/office/officeart/2005/8/layout/cycle1"/>
    <dgm:cxn modelId="{DDFFAE5E-3BAA-5A4B-9AF2-2F145D698170}" type="presParOf" srcId="{50EBBA7E-1A69-5E4C-AC73-6BC851018726}" destId="{5327B727-721F-F548-A1CF-8AA541708F25}" srcOrd="4" destOrd="0" presId="urn:microsoft.com/office/officeart/2005/8/layout/cycle1"/>
    <dgm:cxn modelId="{E7AD1333-7EE8-244A-A692-082DD3C806E8}" type="presParOf" srcId="{50EBBA7E-1A69-5E4C-AC73-6BC851018726}" destId="{EA1062D5-3CCF-AB4E-8A69-FE71B50DBEC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9E2D3-2214-DD4B-91C8-95F092A5157A}">
      <dsp:nvSpPr>
        <dsp:cNvPr id="0" name=""/>
        <dsp:cNvSpPr/>
      </dsp:nvSpPr>
      <dsp:spPr>
        <a:xfrm>
          <a:off x="2990347" y="1016174"/>
          <a:ext cx="2513888" cy="1923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Debuggability</a:t>
          </a:r>
        </a:p>
      </dsp:txBody>
      <dsp:txXfrm>
        <a:off x="2990347" y="1016174"/>
        <a:ext cx="2513888" cy="1923830"/>
      </dsp:txXfrm>
    </dsp:sp>
    <dsp:sp modelId="{D749C756-ED6A-5A46-A637-CBC8A090BD9C}">
      <dsp:nvSpPr>
        <dsp:cNvPr id="0" name=""/>
        <dsp:cNvSpPr/>
      </dsp:nvSpPr>
      <dsp:spPr>
        <a:xfrm>
          <a:off x="695976" y="-773"/>
          <a:ext cx="3957725" cy="3957725"/>
        </a:xfrm>
        <a:prstGeom prst="circularArrow">
          <a:avLst>
            <a:gd name="adj1" fmla="val 9479"/>
            <a:gd name="adj2" fmla="val 684596"/>
            <a:gd name="adj3" fmla="val 7852527"/>
            <a:gd name="adj4" fmla="val 2262878"/>
            <a:gd name="adj5" fmla="val 11059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7B727-721F-F548-A1CF-8AA541708F25}">
      <dsp:nvSpPr>
        <dsp:cNvPr id="0" name=""/>
        <dsp:cNvSpPr/>
      </dsp:nvSpPr>
      <dsp:spPr>
        <a:xfrm>
          <a:off x="140470" y="1016174"/>
          <a:ext cx="1923830" cy="1923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Readability</a:t>
          </a:r>
        </a:p>
      </dsp:txBody>
      <dsp:txXfrm>
        <a:off x="140470" y="1016174"/>
        <a:ext cx="1923830" cy="1923830"/>
      </dsp:txXfrm>
    </dsp:sp>
    <dsp:sp modelId="{EA1062D5-3CCF-AB4E-8A69-FE71B50DBEC6}">
      <dsp:nvSpPr>
        <dsp:cNvPr id="0" name=""/>
        <dsp:cNvSpPr/>
      </dsp:nvSpPr>
      <dsp:spPr>
        <a:xfrm>
          <a:off x="695976" y="-773"/>
          <a:ext cx="3957725" cy="3957725"/>
        </a:xfrm>
        <a:prstGeom prst="circularArrow">
          <a:avLst>
            <a:gd name="adj1" fmla="val 9479"/>
            <a:gd name="adj2" fmla="val 684596"/>
            <a:gd name="adj3" fmla="val 18652527"/>
            <a:gd name="adj4" fmla="val 13062878"/>
            <a:gd name="adj5" fmla="val 11059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5666C-1093-4D4B-945B-86793EE62C2D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ADDFD-8963-7745-B851-B957F29C1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8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DDFD-8963-7745-B851-B957F29C10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3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DDFD-8963-7745-B851-B957F29C10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5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Writing a script is as easy as opening text edit and writing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different text editors exist to make writing code more visually appealing, but ultimately, just coloring the syntax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examples include vim, emacs, sublime,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DDFD-8963-7745-B851-B957F29C10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40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DDFD-8963-7745-B851-B957F29C10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Ultimately want to ensure that whoever looks at your code in the future, can figure out what is going 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ADDFD-8963-7745-B851-B957F29C10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5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204D-0240-C54C-A237-D0DE50CC812D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9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1033-CF12-C74F-84E1-C8C6A44601E8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9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35E3-A6CC-634A-A68D-7E9C58ECCA97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1DEA-454E-1441-BD87-0A6349116009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6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613B-6976-E846-866E-7DFD584FCDBF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1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6937-7169-6640-9C16-51B27F8B513A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0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C9FC-78C4-8F48-9667-51F291614BF3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1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9207-02A7-374B-B7B8-BC33962AA75C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1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24C8-28C7-A946-9E8C-7743A4E6E471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9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6003-F089-3D4C-8B86-E1057BDCB7FC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3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6020-055A-794E-98E5-0D497E2F1A8A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1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344D6DA9-8C8A-F943-9955-40FC671BD967}" type="datetime2">
              <a:rPr lang="en-US" smtClean="0"/>
              <a:t>Tuesday, July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A6B42-D773-4F29-A088-DE71C08A4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6" r="47558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423EE-675E-3748-AD70-8372BE27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Python Bootcamp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D5F0D-D1AB-D94D-852E-665381D9B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Session 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9EFA-0A16-624B-BD23-C8575ACB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8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48B3-82BB-C847-A479-9A211B86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script </a:t>
            </a:r>
            <a:r>
              <a:rPr lang="en-US" dirty="0" err="1"/>
              <a:t>debuggable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21ED-92C5-8943-B306-19A469F2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organization of code – reuse code by dividing units into functions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75B22C-908A-C048-A175-6C742668C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340" y="2983071"/>
            <a:ext cx="6425727" cy="3337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CB5EB2-DFFE-134A-A61A-0D2E253C0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3070"/>
            <a:ext cx="5547238" cy="29033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C3889-0CD5-8344-BFFC-3BEB5F8E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4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48B3-82BB-C847-A479-9A211B86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script </a:t>
            </a:r>
            <a:r>
              <a:rPr lang="en-US" dirty="0" err="1"/>
              <a:t>debuggable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21ED-92C5-8943-B306-19A469F2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edge cases </a:t>
            </a:r>
            <a:r>
              <a:rPr lang="en-US" i="1" dirty="0"/>
              <a:t>as</a:t>
            </a:r>
            <a:r>
              <a:rPr lang="en-US" dirty="0"/>
              <a:t> you write your script and install checks to catch them – increase generalizability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75F46-F197-5C46-AB29-28FEE913A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251" y="2888384"/>
            <a:ext cx="4705498" cy="33526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19913-B078-3C44-B99F-AAF0D177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3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48B3-82BB-C847-A479-9A211B86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script </a:t>
            </a:r>
            <a:r>
              <a:rPr lang="en-US" dirty="0" err="1"/>
              <a:t>debuggable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9A29DF5-D9B8-0C49-87CA-EEAFA005A4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7910378"/>
              </p:ext>
            </p:extLst>
          </p:nvPr>
        </p:nvGraphicFramePr>
        <p:xfrm>
          <a:off x="3273646" y="2108741"/>
          <a:ext cx="5644707" cy="3956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827AC2-5556-7747-A53D-6020076E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6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DAC6-7A8C-4147-9094-252BD234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D0F90-E930-EC43-8AAA-8E8E28AA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now, avoid using loops inappropriately:</a:t>
            </a:r>
          </a:p>
          <a:p>
            <a:pPr lvl="1"/>
            <a:r>
              <a:rPr lang="en-US" dirty="0"/>
              <a:t>No infinite loops!</a:t>
            </a:r>
          </a:p>
          <a:p>
            <a:pPr lvl="1"/>
            <a:r>
              <a:rPr lang="en-US" dirty="0"/>
              <a:t>Minimize nested loops</a:t>
            </a:r>
          </a:p>
          <a:p>
            <a:pPr lvl="1"/>
            <a:r>
              <a:rPr lang="en-US" dirty="0"/>
              <a:t>Try to only iterate once through each </a:t>
            </a:r>
            <a:r>
              <a:rPr lang="en-US" dirty="0" err="1"/>
              <a:t>iterable</a:t>
            </a:r>
            <a:r>
              <a:rPr lang="en-US" dirty="0"/>
              <a:t> if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DE6CA-F842-CC46-9B12-E8644C9E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19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8598-F8E2-5E4D-BD52-C259372D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8328B-24D4-994A-9636-8975E848B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Worksheet +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53AAD-6313-0446-AB42-81315934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8662-00B9-9740-9C0F-D660C7E8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20A93-DE4E-9D4D-B355-D59924A3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4581"/>
            <a:ext cx="10240903" cy="3866537"/>
          </a:xfrm>
        </p:spPr>
        <p:txBody>
          <a:bodyPr/>
          <a:lstStyle/>
          <a:p>
            <a:r>
              <a:rPr lang="en-US" dirty="0"/>
              <a:t>As scientists, reproducibility is one of our major concerns</a:t>
            </a:r>
          </a:p>
          <a:p>
            <a:r>
              <a:rPr lang="en-US" dirty="0"/>
              <a:t>With reproducibility, comes version control</a:t>
            </a:r>
          </a:p>
        </p:txBody>
      </p:sp>
      <p:pic>
        <p:nvPicPr>
          <p:cNvPr id="1026" name="Picture 2" descr="Top Data Scientists to Follow &amp; Best Data Science ...">
            <a:extLst>
              <a:ext uri="{FF2B5EF4-FFF2-40B4-BE49-F238E27FC236}">
                <a16:creationId xmlns:a16="http://schemas.microsoft.com/office/drawing/2014/main" id="{92A7884D-3CA4-FC4C-872D-4E040376A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71" y="3608136"/>
            <a:ext cx="8885129" cy="190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96B5E-65A0-E745-8D0A-B96A3354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8662-00B9-9740-9C0F-D660C7E8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DC593D-BDB1-F241-B0E6-E8C49E41E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9502" y="117830"/>
            <a:ext cx="5004262" cy="623234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693B59-50A4-B049-B023-2C416A14B1F4}"/>
              </a:ext>
            </a:extLst>
          </p:cNvPr>
          <p:cNvSpPr/>
          <p:nvPr/>
        </p:nvSpPr>
        <p:spPr>
          <a:xfrm>
            <a:off x="111946" y="5703841"/>
            <a:ext cx="3812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www.neonscience.org</a:t>
            </a:r>
            <a:r>
              <a:rPr lang="en-US" sz="1200" dirty="0"/>
              <a:t>/sites/default/files/images/pre-institute-content/pre-institute2-git/git-fork-</a:t>
            </a:r>
            <a:r>
              <a:rPr lang="en-US" sz="1200" dirty="0" err="1"/>
              <a:t>loop.png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442EBB-6687-5B45-9BE0-DC8057ED9D47}"/>
              </a:ext>
            </a:extLst>
          </p:cNvPr>
          <p:cNvSpPr txBox="1"/>
          <p:nvPr/>
        </p:nvSpPr>
        <p:spPr>
          <a:xfrm>
            <a:off x="740228" y="2373086"/>
            <a:ext cx="3984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Major uses: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 err="1"/>
              <a:t>Defacto</a:t>
            </a:r>
            <a:r>
              <a:rPr lang="en-US" dirty="0"/>
              <a:t> lab notebook</a:t>
            </a:r>
          </a:p>
          <a:p>
            <a:pPr marL="342900" indent="-342900">
              <a:buAutoNum type="arabicPeriod"/>
            </a:pPr>
            <a:r>
              <a:rPr lang="en-US" dirty="0"/>
              <a:t>Collaborative projects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97CE02-3BBE-6F43-B5C6-647D9927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32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7822-2891-D948-BC24-027EBCDB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F85A-6ECE-0C4D-A6C2-23EF4AB6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r>
              <a:rPr lang="en-US" dirty="0"/>
              <a:t>Download a text editor if you’d like</a:t>
            </a:r>
          </a:p>
          <a:p>
            <a:r>
              <a:rPr lang="en-US" dirty="0"/>
              <a:t>Get acquainted with your command line</a:t>
            </a:r>
          </a:p>
          <a:p>
            <a:r>
              <a:rPr lang="en-US" dirty="0"/>
              <a:t>Complete the scripting exercise and submit via piazza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7B60F-CE4E-0041-9CFB-C618F67B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3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5830-CBC2-564F-9C96-0BF1F451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A38D-69BE-EF4B-A4FF-97D9B725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Weekly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Optional but recommended</a:t>
            </a:r>
          </a:p>
          <a:p>
            <a:pPr lvl="1"/>
            <a:r>
              <a:rPr lang="en-US" dirty="0"/>
              <a:t>We provide a template</a:t>
            </a:r>
          </a:p>
          <a:p>
            <a:pPr lvl="1"/>
            <a:r>
              <a:rPr lang="en-US" dirty="0"/>
              <a:t>TA sessions continue</a:t>
            </a:r>
          </a:p>
          <a:p>
            <a:pPr lvl="1"/>
            <a:endParaRPr lang="en-US" dirty="0"/>
          </a:p>
          <a:p>
            <a:r>
              <a:rPr lang="en-US" dirty="0"/>
              <a:t>3 modules (2 lectures each)</a:t>
            </a:r>
          </a:p>
          <a:p>
            <a:pPr lvl="1"/>
            <a:r>
              <a:rPr lang="en-US" dirty="0"/>
              <a:t>Module 1: Getting up-and-running writing and executing scripts</a:t>
            </a:r>
          </a:p>
          <a:p>
            <a:pPr lvl="1"/>
            <a:r>
              <a:rPr lang="en-US" dirty="0"/>
              <a:t>Module 2: Data processing and visualization</a:t>
            </a:r>
          </a:p>
          <a:p>
            <a:pPr lvl="1"/>
            <a:r>
              <a:rPr lang="en-US" dirty="0"/>
              <a:t>Module 3: Data analyses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29482-19B6-8C44-B962-094E6984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5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6AFE-33AD-A34C-9C2A-A116A431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What is a script?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8DA631-C86E-9940-80F1-5F07DFFC3255}"/>
              </a:ext>
            </a:extLst>
          </p:cNvPr>
          <p:cNvSpPr/>
          <p:nvPr/>
        </p:nvSpPr>
        <p:spPr>
          <a:xfrm>
            <a:off x="826718" y="2192900"/>
            <a:ext cx="2880986" cy="3483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Wingdings 2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22F67-1C85-7B4A-BBB9-26F9EF9CAF27}"/>
              </a:ext>
            </a:extLst>
          </p:cNvPr>
          <p:cNvSpPr txBox="1"/>
          <p:nvPr/>
        </p:nvSpPr>
        <p:spPr>
          <a:xfrm>
            <a:off x="1719625" y="219290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script.txt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FA291-D3DE-D546-8E34-06C2276FAECB}"/>
              </a:ext>
            </a:extLst>
          </p:cNvPr>
          <p:cNvSpPr txBox="1"/>
          <p:nvPr/>
        </p:nvSpPr>
        <p:spPr>
          <a:xfrm>
            <a:off x="939452" y="2783178"/>
            <a:ext cx="2655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First do this</a:t>
            </a:r>
          </a:p>
          <a:p>
            <a:pPr marL="342900" indent="-342900">
              <a:buAutoNum type="arabicPeriod"/>
            </a:pPr>
            <a:r>
              <a:rPr lang="en-US" dirty="0"/>
              <a:t>Then do that</a:t>
            </a:r>
          </a:p>
          <a:p>
            <a:pPr marL="342900" indent="-342900">
              <a:buAutoNum type="arabicPeriod"/>
            </a:pPr>
            <a:r>
              <a:rPr lang="en-US" dirty="0"/>
              <a:t>Do a few more things</a:t>
            </a:r>
          </a:p>
          <a:p>
            <a:pPr marL="342900" indent="-342900">
              <a:buAutoNum type="arabicPeriod"/>
            </a:pPr>
            <a:r>
              <a:rPr lang="en-US" dirty="0"/>
              <a:t>Finally, write this stuff to a file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28B5FC6-C8E1-C747-805E-6DC75774DBEA}"/>
              </a:ext>
            </a:extLst>
          </p:cNvPr>
          <p:cNvSpPr/>
          <p:nvPr/>
        </p:nvSpPr>
        <p:spPr>
          <a:xfrm>
            <a:off x="4680559" y="3641551"/>
            <a:ext cx="3035474" cy="8141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42F3DE-E4CD-434B-A8D5-952B7BB1C3A6}"/>
              </a:ext>
            </a:extLst>
          </p:cNvPr>
          <p:cNvSpPr txBox="1"/>
          <p:nvPr/>
        </p:nvSpPr>
        <p:spPr>
          <a:xfrm>
            <a:off x="4757803" y="2488873"/>
            <a:ext cx="2880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interprets the instructions given the language it’s written 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5177B6-E553-2D41-9A6C-342FC22ACD85}"/>
              </a:ext>
            </a:extLst>
          </p:cNvPr>
          <p:cNvSpPr/>
          <p:nvPr/>
        </p:nvSpPr>
        <p:spPr>
          <a:xfrm>
            <a:off x="8582416" y="2192900"/>
            <a:ext cx="2880986" cy="3483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Wingdings 2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1573B7-64B8-B44D-9900-6C6F67E9737F}"/>
              </a:ext>
            </a:extLst>
          </p:cNvPr>
          <p:cNvSpPr txBox="1"/>
          <p:nvPr/>
        </p:nvSpPr>
        <p:spPr>
          <a:xfrm>
            <a:off x="9475323" y="219290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script.txt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669C37-C0E1-C047-8A7F-4D0BA5F9E4C9}"/>
              </a:ext>
            </a:extLst>
          </p:cNvPr>
          <p:cNvSpPr txBox="1"/>
          <p:nvPr/>
        </p:nvSpPr>
        <p:spPr>
          <a:xfrm>
            <a:off x="8695150" y="2783178"/>
            <a:ext cx="2655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000101010010010010101001….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11EDD-A888-2C4B-8105-814BD4B5FDFC}"/>
              </a:ext>
            </a:extLst>
          </p:cNvPr>
          <p:cNvSpPr txBox="1"/>
          <p:nvPr/>
        </p:nvSpPr>
        <p:spPr>
          <a:xfrm>
            <a:off x="8406665" y="5897560"/>
            <a:ext cx="320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executes said command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90B4DE-1A39-114F-92A4-B6179205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7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 animBg="1"/>
      <p:bldP spid="10" grpId="0"/>
      <p:bldP spid="13" grpId="0" animBg="1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04DE1-A343-BF40-A996-15A40658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you write a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1BBD2-02EC-684C-A717-24FF482E6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text file and start writing!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4FC86-B433-894A-B687-D701E3688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92" y="2578099"/>
            <a:ext cx="3511652" cy="2595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8FF5C9-FBBA-5B46-A2C9-D3054A805A1D}"/>
              </a:ext>
            </a:extLst>
          </p:cNvPr>
          <p:cNvSpPr txBox="1"/>
          <p:nvPr/>
        </p:nvSpPr>
        <p:spPr>
          <a:xfrm>
            <a:off x="1503123" y="5613363"/>
            <a:ext cx="101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TextEdit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6C719-D2E9-1C4C-B525-7D218876C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644" y="2536909"/>
            <a:ext cx="3945415" cy="2904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65F6D8-B57D-CC4B-A364-174CF5C0A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159" y="2557504"/>
            <a:ext cx="4142783" cy="2863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72E5FF-B0F1-D74F-B394-97269AB4007F}"/>
              </a:ext>
            </a:extLst>
          </p:cNvPr>
          <p:cNvSpPr txBox="1"/>
          <p:nvPr/>
        </p:nvSpPr>
        <p:spPr>
          <a:xfrm>
            <a:off x="5559077" y="5611841"/>
            <a:ext cx="58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B3A3D-FAB4-EF4F-A675-0B6C3DBE4BF0}"/>
              </a:ext>
            </a:extLst>
          </p:cNvPr>
          <p:cNvSpPr txBox="1"/>
          <p:nvPr/>
        </p:nvSpPr>
        <p:spPr>
          <a:xfrm>
            <a:off x="9920223" y="5611841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Sublime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C0A87-4DCA-3948-B3D8-EABD5A74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4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53E2-7CD2-B74C-AF0C-D600077A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write a script </a:t>
            </a:r>
            <a:r>
              <a:rPr lang="en-US" i="1" dirty="0"/>
              <a:t>Well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774A-04D7-8548-AACF-D0BBDA45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writing a script, you want it to be:</a:t>
            </a:r>
          </a:p>
          <a:p>
            <a:pPr marL="914400" lvl="1" indent="-457200">
              <a:buAutoNum type="arabicPeriod"/>
            </a:pPr>
            <a:r>
              <a:rPr lang="en-US" dirty="0"/>
              <a:t>Readable</a:t>
            </a:r>
          </a:p>
          <a:p>
            <a:pPr marL="914400" lvl="1" indent="-457200">
              <a:buAutoNum type="arabicPeriod"/>
            </a:pPr>
            <a:r>
              <a:rPr lang="en-US" dirty="0"/>
              <a:t>Easy to debug</a:t>
            </a:r>
          </a:p>
          <a:p>
            <a:pPr marL="914400" lvl="1" indent="-457200">
              <a:buAutoNum type="arabicPeriod"/>
            </a:pPr>
            <a:r>
              <a:rPr lang="en-US" dirty="0"/>
              <a:t>Computationally 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ADDA2-59C9-FE47-B38A-4B7EFFCF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C541-6C8A-E047-8366-35062DE9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script Readable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F66E-AE4D-534D-B8C4-48621F711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Python Style Manual </a:t>
            </a:r>
            <a:r>
              <a:rPr lang="en-US" dirty="0"/>
              <a:t>– highly recommend!</a:t>
            </a:r>
          </a:p>
          <a:p>
            <a:endParaRPr lang="en-US" dirty="0"/>
          </a:p>
          <a:p>
            <a:r>
              <a:rPr lang="en-US" dirty="0"/>
              <a:t>Future you </a:t>
            </a:r>
            <a:r>
              <a:rPr lang="en-US" i="1" dirty="0"/>
              <a:t>will</a:t>
            </a:r>
            <a:r>
              <a:rPr lang="en-US" dirty="0"/>
              <a:t> thank Past you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2F774-6DEE-F34E-A210-4F24B86E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4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C541-6C8A-E047-8366-35062DE9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script Readable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F66E-AE4D-534D-B8C4-48621F711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good, descriptive names. No single letter variables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84F36-C04C-F44E-AF41-1FC79BFC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96" y="2969536"/>
            <a:ext cx="8751407" cy="22469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5DBF3-E963-ED4F-AE5F-3C763503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8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C541-6C8A-E047-8366-35062DE9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script Readable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F66E-AE4D-534D-B8C4-48621F711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Consistency is key! Use the same format to name variables and functions. There are agreed upon formats, but most importantly </a:t>
            </a:r>
            <a:r>
              <a:rPr lang="en-US" i="1" dirty="0"/>
              <a:t>you</a:t>
            </a:r>
            <a:r>
              <a:rPr lang="en-US" dirty="0"/>
              <a:t> are internally consistent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F57ED-357A-7944-96D4-BC4F05642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73" y="2977116"/>
            <a:ext cx="8374254" cy="30878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0D364-F85B-9445-B6B1-9257F96C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4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C541-6C8A-E047-8366-35062DE9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script Readable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F66E-AE4D-534D-B8C4-48621F711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Few more quick hits:</a:t>
            </a:r>
          </a:p>
          <a:p>
            <a:pPr lvl="1"/>
            <a:r>
              <a:rPr lang="en-US" dirty="0"/>
              <a:t>It’s ok to use more lines to make your code more readable</a:t>
            </a:r>
          </a:p>
          <a:p>
            <a:pPr lvl="2"/>
            <a:r>
              <a:rPr lang="en-US" dirty="0"/>
              <a:t>Let the code breathe</a:t>
            </a:r>
          </a:p>
          <a:p>
            <a:pPr lvl="2"/>
            <a:r>
              <a:rPr lang="en-US" dirty="0"/>
              <a:t>Maximize interpretability even at the expense of minor computational efficiency</a:t>
            </a:r>
          </a:p>
          <a:p>
            <a:pPr lvl="1"/>
            <a:r>
              <a:rPr lang="en-US" dirty="0"/>
              <a:t>The endless debate – spaces or tabs (use spaces!)</a:t>
            </a:r>
          </a:p>
          <a:p>
            <a:pPr lvl="1"/>
            <a:r>
              <a:rPr lang="en-US" dirty="0"/>
              <a:t>#comments comments comments. Your code acts as an electronic lab notebook!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7A126-F0BA-004E-969E-5C0B9EDF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0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6391</TotalTime>
  <Words>502</Words>
  <Application>Microsoft Macintosh PowerPoint</Application>
  <PresentationFormat>Widescreen</PresentationFormat>
  <Paragraphs>106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Avenir Next LT Pro Light</vt:lpstr>
      <vt:lpstr>Calibri</vt:lpstr>
      <vt:lpstr>Wingdings 2</vt:lpstr>
      <vt:lpstr>GradientRiseVTI</vt:lpstr>
      <vt:lpstr>Python Bootcamp 2020</vt:lpstr>
      <vt:lpstr>General Course Logistics</vt:lpstr>
      <vt:lpstr> What is a script?</vt:lpstr>
      <vt:lpstr>So how Do you write a script?</vt:lpstr>
      <vt:lpstr>How do you write a script Well?</vt:lpstr>
      <vt:lpstr>Making a script Readable</vt:lpstr>
      <vt:lpstr>Making a script Readable</vt:lpstr>
      <vt:lpstr>Making a script Readable</vt:lpstr>
      <vt:lpstr>Making a script Readable</vt:lpstr>
      <vt:lpstr>Making a script debuggable</vt:lpstr>
      <vt:lpstr>Making a script debuggable</vt:lpstr>
      <vt:lpstr>Making a script debuggable</vt:lpstr>
      <vt:lpstr>Computational Efficiency</vt:lpstr>
      <vt:lpstr>Command Line</vt:lpstr>
      <vt:lpstr>Github</vt:lpstr>
      <vt:lpstr>Github</vt:lpstr>
      <vt:lpstr>This week’s 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Bootcamp 2020</dc:title>
  <dc:creator>Adams, Christopher</dc:creator>
  <cp:lastModifiedBy>Adams, Christopher</cp:lastModifiedBy>
  <cp:revision>47</cp:revision>
  <dcterms:created xsi:type="dcterms:W3CDTF">2020-06-25T14:08:33Z</dcterms:created>
  <dcterms:modified xsi:type="dcterms:W3CDTF">2020-07-07T20:52:56Z</dcterms:modified>
</cp:coreProperties>
</file>