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72" r:id="rId5"/>
    <p:sldId id="273" r:id="rId6"/>
    <p:sldId id="280" r:id="rId7"/>
    <p:sldId id="277" r:id="rId8"/>
    <p:sldId id="281" r:id="rId9"/>
    <p:sldId id="283" r:id="rId10"/>
    <p:sldId id="282" r:id="rId11"/>
    <p:sldId id="274" r:id="rId12"/>
    <p:sldId id="285" r:id="rId13"/>
    <p:sldId id="275" r:id="rId14"/>
    <p:sldId id="286" r:id="rId15"/>
    <p:sldId id="287" r:id="rId16"/>
    <p:sldId id="288" r:id="rId17"/>
    <p:sldId id="289" r:id="rId18"/>
    <p:sldId id="284" r:id="rId19"/>
    <p:sldId id="278" r:id="rId20"/>
    <p:sldId id="290" r:id="rId21"/>
  </p:sldIdLst>
  <p:sldSz cx="9144000" cy="5143500" type="screen16x9"/>
  <p:notesSz cx="6858000" cy="9144000"/>
  <p:embeddedFontLst>
    <p:embeddedFont>
      <p:font typeface="Merriweather" pitchFamily="2" charset="77"/>
      <p:regular r:id="rId23"/>
      <p:bold r:id="rId24"/>
      <p:italic r:id="rId25"/>
      <p:boldItalic r:id="rId26"/>
    </p:embeddedFont>
    <p:embeddedFont>
      <p:font typeface="Oswald" pitchFamily="2" charset="77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EF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751fb40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751fb40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7531a5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7531a5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22ce2c68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22ce2c68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104da0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104da0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104da0c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104da0c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104da0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104da0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104da0c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104da0c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Oswald"/>
                <a:ea typeface="Oswald"/>
                <a:cs typeface="Oswald"/>
                <a:sym typeface="Oswald"/>
              </a:rPr>
              <a:t>The Way + CuBIDS</a:t>
            </a:r>
            <a:endParaRPr sz="3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53640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1"/>
                </a:solidFill>
              </a:rPr>
              <a:t>An overview of the PennLINC Informatics Team’s method for curating and preprocessing large BIDS datasets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5D106F-0805-4141-814C-8DD058F9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7811"/>
            <a:ext cx="9144000" cy="829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E7BDC-8769-D647-8B63-C90AE18C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9236"/>
            <a:ext cx="9144000" cy="1411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A4890-33BD-3B43-B330-139EA9C8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8343"/>
            <a:ext cx="9144000" cy="814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A495A-7815-814E-A0F1-1A18D8A79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600" y="142311"/>
            <a:ext cx="38608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716E6B-517C-E448-8EEE-8A312CA8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804"/>
            <a:ext cx="9144000" cy="44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2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C458FB-675C-B048-9277-091C601A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399"/>
            <a:ext cx="9144000" cy="27907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52DB-03A1-0242-B0CC-DEA5D194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dataset: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F9AA-41E5-3D46-8293-27995DD0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7BF83-0F73-534B-B2FB-637C5C81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551"/>
            <a:ext cx="9144000" cy="2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A9EE-E7AB-BC4B-8C8C-E21E7A6B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ADAE-09B9-9244-BD68-0D9C0E335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7F950-F2A6-5E42-85E6-4C808765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21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8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7AA9-B61F-FC42-ADC0-5F64D6F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5807-C78D-2A4B-ADA6-7B6C77C89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8DBB9-B704-9E48-A78F-F3C9D9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406"/>
            <a:ext cx="9144000" cy="41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35AE-4DA0-A84D-9CCB-8E46207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4FCB-29CA-E34E-A705-92ECA07F8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1D911-1620-AE44-ACC3-5C1CD6DB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221"/>
            <a:ext cx="9144000" cy="32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6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9E14-AC15-F548-A29D-C7CE6333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EB194-863F-7549-AEDB-4F4872508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a script that </a:t>
            </a:r>
          </a:p>
          <a:p>
            <a:pPr lvl="1"/>
            <a:r>
              <a:rPr lang="en-US" dirty="0"/>
              <a:t>sets up the input and output store</a:t>
            </a:r>
          </a:p>
          <a:p>
            <a:pPr lvl="1"/>
            <a:r>
              <a:rPr lang="en-US" dirty="0"/>
              <a:t>initializes the analysis dataset</a:t>
            </a:r>
          </a:p>
          <a:p>
            <a:pPr lvl="1"/>
            <a:r>
              <a:rPr lang="en-US" dirty="0"/>
              <a:t>sets up the submit scripts</a:t>
            </a:r>
          </a:p>
          <a:p>
            <a:r>
              <a:rPr lang="en-US" dirty="0"/>
              <a:t>Point the script to</a:t>
            </a:r>
          </a:p>
          <a:p>
            <a:pPr lvl="1"/>
            <a:r>
              <a:rPr lang="en-US" dirty="0"/>
              <a:t>Your BIDS data</a:t>
            </a:r>
          </a:p>
          <a:p>
            <a:pPr lvl="1"/>
            <a:r>
              <a:rPr lang="en-US" dirty="0"/>
              <a:t>The container you want to use</a:t>
            </a:r>
          </a:p>
          <a:p>
            <a:r>
              <a:rPr lang="en-US" dirty="0"/>
              <a:t>Run it!</a:t>
            </a:r>
          </a:p>
          <a:p>
            <a:r>
              <a:rPr lang="en-US" dirty="0"/>
              <a:t>Collect your outputs</a:t>
            </a:r>
          </a:p>
          <a:p>
            <a:r>
              <a:rPr lang="en-US" dirty="0"/>
              <a:t>Feed them to as input to another bootstrap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1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8BAA-0CC7-B04D-B980-C7E08E27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4EB7-A8B1-1F43-8F7F-FC0B4329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19429" cy="3416400"/>
          </a:xfrm>
        </p:spPr>
        <p:txBody>
          <a:bodyPr/>
          <a:lstStyle/>
          <a:p>
            <a:r>
              <a:rPr lang="en-US" dirty="0"/>
              <a:t>Your data is officially </a:t>
            </a:r>
          </a:p>
          <a:p>
            <a:pPr lvl="1"/>
            <a:r>
              <a:rPr lang="en-US" dirty="0"/>
              <a:t>BIDS-valid</a:t>
            </a:r>
          </a:p>
          <a:p>
            <a:pPr lvl="1"/>
            <a:r>
              <a:rPr lang="en-US" dirty="0"/>
              <a:t>Checked in to datalad</a:t>
            </a:r>
          </a:p>
          <a:p>
            <a:r>
              <a:rPr lang="en-US" dirty="0"/>
              <a:t>This does not guarantee that it will be processed correctly by the BIDS App</a:t>
            </a:r>
          </a:p>
          <a:p>
            <a:pPr lvl="1"/>
            <a:r>
              <a:rPr lang="en-US" dirty="0" err="1"/>
              <a:t>Fieldmaps</a:t>
            </a:r>
            <a:r>
              <a:rPr lang="en-US" dirty="0"/>
              <a:t> might not be used</a:t>
            </a:r>
          </a:p>
          <a:p>
            <a:pPr lvl="1"/>
            <a:r>
              <a:rPr lang="en-US" dirty="0"/>
              <a:t>slice timing may/may not be uniformly present</a:t>
            </a:r>
          </a:p>
          <a:p>
            <a:r>
              <a:rPr lang="en-US" dirty="0"/>
              <a:t>How do you know the BIDS App will work?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192E65-0BDD-9843-B0F2-EEAB0372AD3B}"/>
              </a:ext>
            </a:extLst>
          </p:cNvPr>
          <p:cNvSpPr/>
          <p:nvPr/>
        </p:nvSpPr>
        <p:spPr>
          <a:xfrm>
            <a:off x="4776107" y="228599"/>
            <a:ext cx="3755572" cy="4340276"/>
          </a:xfrm>
          <a:prstGeom prst="ellipse">
            <a:avLst/>
          </a:prstGeom>
          <a:solidFill>
            <a:srgbClr val="4285F4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Valid BIDS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11DA92-A80B-534A-8B44-97DEFAB42F0C}"/>
              </a:ext>
            </a:extLst>
          </p:cNvPr>
          <p:cNvSpPr/>
          <p:nvPr/>
        </p:nvSpPr>
        <p:spPr>
          <a:xfrm>
            <a:off x="5125807" y="2686049"/>
            <a:ext cx="1748521" cy="1747157"/>
          </a:xfrm>
          <a:prstGeom prst="ellipse">
            <a:avLst/>
          </a:prstGeom>
          <a:solidFill>
            <a:srgbClr val="EF86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Works as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intended in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 BIDS App</a:t>
            </a:r>
          </a:p>
        </p:txBody>
      </p:sp>
    </p:spTree>
    <p:extLst>
      <p:ext uri="{BB962C8B-B14F-4D97-AF65-F5344CB8AC3E}">
        <p14:creationId xmlns:p14="http://schemas.microsoft.com/office/powerpoint/2010/main" val="89219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E92F-0F77-E641-8EBF-AE30A656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7C7E-1123-F740-8588-619D2BB6F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3609F-AC62-1A44-A9E0-BA695EE6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38"/>
            <a:ext cx="9144000" cy="1706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A1BDE-B760-0341-9F76-7A1398DA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698"/>
            <a:ext cx="9144000" cy="17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Defining “The Way” </a:t>
            </a:r>
            <a:endParaRPr b="1"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0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PennLINC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Way documents standard practices we’ve developed while working with lots of diverse data. The goal is to have a accurately-curated, provenance-tracked, usable data set as a basis for studies.</a:t>
            </a:r>
            <a:endParaRPr sz="2000" dirty="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presentation follows up on Sydney’s presentation from last week. How do you reproducibly run pipelines on your </a:t>
            </a:r>
            <a:r>
              <a:rPr lang="e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cubids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-refined data?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Running Pipelines with Datalad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Running pipelines should be simple and reproducible once BIDS is good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want to capture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State of the input (BIDS) 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exact container used to run the pipeline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exact command used to run the pipeline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Who ran it and when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want to be able to transfer data and provenance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Easily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Efficiently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Together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Simplicity</a:t>
            </a:r>
            <a:endParaRPr b="1"/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workflow uses “bootstrap” scripts for each pipeline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Based on Datalad authors’ approach for UK-Biobank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Won’t need to change for small or VERY large datasets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Documented on pennlinc.github.io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7C0-5A29-E14A-851E-2C81A301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Background: Datalad tracked pipeline runs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35DD8-2435-1645-9B60-1654EEB3A0AB}"/>
              </a:ext>
            </a:extLst>
          </p:cNvPr>
          <p:cNvSpPr/>
          <p:nvPr/>
        </p:nvSpPr>
        <p:spPr>
          <a:xfrm>
            <a:off x="3890060" y="4607543"/>
            <a:ext cx="1216152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CAB96A-7C5D-A64C-8EFA-03DABE614FEB}"/>
              </a:ext>
            </a:extLst>
          </p:cNvPr>
          <p:cNvGrpSpPr/>
          <p:nvPr/>
        </p:nvGrpSpPr>
        <p:grpSpPr>
          <a:xfrm>
            <a:off x="76598" y="1243881"/>
            <a:ext cx="4299518" cy="3273255"/>
            <a:chOff x="311700" y="1243881"/>
            <a:chExt cx="4534620" cy="345459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CFBCE68-E98E-2347-AAA5-E39811DF8CBA}"/>
                </a:ext>
              </a:extLst>
            </p:cNvPr>
            <p:cNvSpPr/>
            <p:nvPr/>
          </p:nvSpPr>
          <p:spPr>
            <a:xfrm>
              <a:off x="311700" y="1243881"/>
              <a:ext cx="4534620" cy="3454593"/>
            </a:xfrm>
            <a:prstGeom prst="roundRect">
              <a:avLst/>
            </a:prstGeom>
            <a:solidFill>
              <a:srgbClr val="4285F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02B250A-9EA6-4541-B904-FB1CD442D1F0}"/>
                </a:ext>
              </a:extLst>
            </p:cNvPr>
            <p:cNvSpPr/>
            <p:nvPr/>
          </p:nvSpPr>
          <p:spPr>
            <a:xfrm>
              <a:off x="534336" y="1458568"/>
              <a:ext cx="2592125" cy="1017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Code/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participant_job.sh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pipeline_zip.sh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submit_jobs.sh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5A45D87-7C95-0846-949F-B46BE0A824C5}"/>
                </a:ext>
              </a:extLst>
            </p:cNvPr>
            <p:cNvSpPr/>
            <p:nvPr/>
          </p:nvSpPr>
          <p:spPr>
            <a:xfrm>
              <a:off x="526385" y="2571750"/>
              <a:ext cx="2592125" cy="1017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inputs/data/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sub-1/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sub-2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sub-3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5CEE73D-340C-E84C-9838-0697102A6874}"/>
                </a:ext>
              </a:extLst>
            </p:cNvPr>
            <p:cNvSpPr/>
            <p:nvPr/>
          </p:nvSpPr>
          <p:spPr>
            <a:xfrm>
              <a:off x="534336" y="3831336"/>
              <a:ext cx="259212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container_dataset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ECADEA-4A46-1E4F-808E-CFF26E6D92B7}"/>
              </a:ext>
            </a:extLst>
          </p:cNvPr>
          <p:cNvGrpSpPr/>
          <p:nvPr/>
        </p:nvGrpSpPr>
        <p:grpSpPr>
          <a:xfrm>
            <a:off x="4587209" y="1243881"/>
            <a:ext cx="4299518" cy="3273255"/>
            <a:chOff x="311700" y="1243881"/>
            <a:chExt cx="4534620" cy="345459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209BAF4-9EB4-5247-A31A-03B39A4EC7D0}"/>
                </a:ext>
              </a:extLst>
            </p:cNvPr>
            <p:cNvSpPr/>
            <p:nvPr/>
          </p:nvSpPr>
          <p:spPr>
            <a:xfrm>
              <a:off x="311700" y="1243881"/>
              <a:ext cx="4534620" cy="3454593"/>
            </a:xfrm>
            <a:prstGeom prst="roundRect">
              <a:avLst/>
            </a:prstGeom>
            <a:solidFill>
              <a:srgbClr val="4285F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85BCDD8-7292-D34D-B235-1B3A4D2325F3}"/>
                </a:ext>
              </a:extLst>
            </p:cNvPr>
            <p:cNvSpPr/>
            <p:nvPr/>
          </p:nvSpPr>
          <p:spPr>
            <a:xfrm>
              <a:off x="534336" y="1458568"/>
              <a:ext cx="2592125" cy="1017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Code/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participant_job.sh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pipeline_zip.sh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submit_jobs.sh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E8A83C-2B49-D747-91B9-EE60571C602D}"/>
                </a:ext>
              </a:extLst>
            </p:cNvPr>
            <p:cNvSpPr/>
            <p:nvPr/>
          </p:nvSpPr>
          <p:spPr>
            <a:xfrm>
              <a:off x="526385" y="2571750"/>
              <a:ext cx="2592125" cy="1017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inputs/data/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sub-1/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sub-2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sub-3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5758730-AA10-2045-ACF8-2363AEC78E80}"/>
                </a:ext>
              </a:extLst>
            </p:cNvPr>
            <p:cNvSpPr/>
            <p:nvPr/>
          </p:nvSpPr>
          <p:spPr>
            <a:xfrm>
              <a:off x="534336" y="3831336"/>
              <a:ext cx="259212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container_dataset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1D881DC-E264-0A4C-9744-384BC38925F3}"/>
              </a:ext>
            </a:extLst>
          </p:cNvPr>
          <p:cNvSpPr/>
          <p:nvPr/>
        </p:nvSpPr>
        <p:spPr>
          <a:xfrm>
            <a:off x="7463305" y="1760711"/>
            <a:ext cx="1216152" cy="502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sub-1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3298362-3868-0F4A-AA28-4627153D2A2F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2887275" y="3856217"/>
            <a:ext cx="341867" cy="1663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32213D5-1914-1146-9C76-DAA7933E1AFB}"/>
              </a:ext>
            </a:extLst>
          </p:cNvPr>
          <p:cNvCxnSpPr>
            <a:stCxn id="13" idx="3"/>
            <a:endCxn id="23" idx="2"/>
          </p:cNvCxnSpPr>
          <p:nvPr/>
        </p:nvCxnSpPr>
        <p:spPr>
          <a:xfrm flipV="1">
            <a:off x="5106212" y="4517136"/>
            <a:ext cx="1630756" cy="341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69D98F-2B18-5F4B-A141-357641E6A5E8}"/>
              </a:ext>
            </a:extLst>
          </p:cNvPr>
          <p:cNvSpPr txBox="1"/>
          <p:nvPr/>
        </p:nvSpPr>
        <p:spPr>
          <a:xfrm>
            <a:off x="2178035" y="4830844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job for sub-1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5066B9-432B-BB4C-9A55-A4AC39C97A5A}"/>
              </a:ext>
            </a:extLst>
          </p:cNvPr>
          <p:cNvSpPr txBox="1"/>
          <p:nvPr/>
        </p:nvSpPr>
        <p:spPr>
          <a:xfrm>
            <a:off x="2039447" y="99371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1F6B5C-AC9F-6845-B338-96F28837B42C}"/>
              </a:ext>
            </a:extLst>
          </p:cNvPr>
          <p:cNvSpPr txBox="1"/>
          <p:nvPr/>
        </p:nvSpPr>
        <p:spPr>
          <a:xfrm>
            <a:off x="6543825" y="93610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94849E-DA1E-1142-9B3C-BDA2714D73BB}"/>
              </a:ext>
            </a:extLst>
          </p:cNvPr>
          <p:cNvSpPr txBox="1"/>
          <p:nvPr/>
        </p:nvSpPr>
        <p:spPr>
          <a:xfrm>
            <a:off x="8146064" y="863836"/>
            <a:ext cx="74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3D8777-84FF-4B45-B4A0-E334BDF68302}"/>
              </a:ext>
            </a:extLst>
          </p:cNvPr>
          <p:cNvCxnSpPr>
            <a:stCxn id="38" idx="2"/>
            <a:endCxn id="27" idx="0"/>
          </p:cNvCxnSpPr>
          <p:nvPr/>
        </p:nvCxnSpPr>
        <p:spPr>
          <a:xfrm flipH="1">
            <a:off x="8071381" y="1171613"/>
            <a:ext cx="445015" cy="58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8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Provenance</a:t>
            </a:r>
            <a:endParaRPr/>
          </a:p>
        </p:txBody>
      </p:sp>
      <p:pic>
        <p:nvPicPr>
          <p:cNvPr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41900" cy="3820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46"/>
          <p:cNvCxnSpPr>
            <a:stCxn id="241" idx="1"/>
          </p:cNvCxnSpPr>
          <p:nvPr/>
        </p:nvCxnSpPr>
        <p:spPr>
          <a:xfrm rot="10800000">
            <a:off x="3063725" y="1462500"/>
            <a:ext cx="28893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46"/>
          <p:cNvSpPr txBox="1"/>
          <p:nvPr/>
        </p:nvSpPr>
        <p:spPr>
          <a:xfrm>
            <a:off x="5953025" y="14625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Author, Date</a:t>
            </a:r>
            <a:endParaRPr/>
          </a:p>
        </p:txBody>
      </p:sp>
      <p:cxnSp>
        <p:nvCxnSpPr>
          <p:cNvPr id="242" name="Google Shape;242;p46"/>
          <p:cNvCxnSpPr>
            <a:stCxn id="243" idx="1"/>
          </p:cNvCxnSpPr>
          <p:nvPr/>
        </p:nvCxnSpPr>
        <p:spPr>
          <a:xfrm rot="10800000">
            <a:off x="3303300" y="3378975"/>
            <a:ext cx="28893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46"/>
          <p:cNvSpPr txBox="1"/>
          <p:nvPr/>
        </p:nvSpPr>
        <p:spPr>
          <a:xfrm>
            <a:off x="6192600" y="3271275"/>
            <a:ext cx="1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state of input data</a:t>
            </a:r>
            <a:endParaRPr/>
          </a:p>
        </p:txBody>
      </p:sp>
      <p:cxnSp>
        <p:nvCxnSpPr>
          <p:cNvPr id="244" name="Google Shape;244;p46"/>
          <p:cNvCxnSpPr>
            <a:stCxn id="245" idx="1"/>
          </p:cNvCxnSpPr>
          <p:nvPr/>
        </p:nvCxnSpPr>
        <p:spPr>
          <a:xfrm rot="10800000">
            <a:off x="2957525" y="4483200"/>
            <a:ext cx="28893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46"/>
          <p:cNvSpPr txBox="1"/>
          <p:nvPr/>
        </p:nvSpPr>
        <p:spPr>
          <a:xfrm>
            <a:off x="5846825" y="4375500"/>
            <a:ext cx="1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created by this run</a:t>
            </a:r>
            <a:endParaRPr/>
          </a:p>
        </p:txBody>
      </p:sp>
      <p:cxnSp>
        <p:nvCxnSpPr>
          <p:cNvPr id="246" name="Google Shape;246;p46"/>
          <p:cNvCxnSpPr>
            <a:stCxn id="247" idx="1"/>
          </p:cNvCxnSpPr>
          <p:nvPr/>
        </p:nvCxnSpPr>
        <p:spPr>
          <a:xfrm rot="10800000">
            <a:off x="3303300" y="3886875"/>
            <a:ext cx="28893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46"/>
          <p:cNvSpPr txBox="1"/>
          <p:nvPr/>
        </p:nvSpPr>
        <p:spPr>
          <a:xfrm>
            <a:off x="6192600" y="3886875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files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7C0-5A29-E14A-851E-2C81A301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Background: Datalad tracked pipeline runs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ECADEA-4A46-1E4F-808E-CFF26E6D92B7}"/>
              </a:ext>
            </a:extLst>
          </p:cNvPr>
          <p:cNvGrpSpPr/>
          <p:nvPr/>
        </p:nvGrpSpPr>
        <p:grpSpPr>
          <a:xfrm>
            <a:off x="924348" y="2078122"/>
            <a:ext cx="954055" cy="987255"/>
            <a:chOff x="311700" y="1243881"/>
            <a:chExt cx="4534620" cy="345459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209BAF4-9EB4-5247-A31A-03B39A4EC7D0}"/>
                </a:ext>
              </a:extLst>
            </p:cNvPr>
            <p:cNvSpPr/>
            <p:nvPr/>
          </p:nvSpPr>
          <p:spPr>
            <a:xfrm>
              <a:off x="311700" y="1243881"/>
              <a:ext cx="4534620" cy="3454593"/>
            </a:xfrm>
            <a:prstGeom prst="roundRect">
              <a:avLst/>
            </a:prstGeom>
            <a:solidFill>
              <a:srgbClr val="4285F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E8A83C-2B49-D747-91B9-EE60571C602D}"/>
                </a:ext>
              </a:extLst>
            </p:cNvPr>
            <p:cNvSpPr/>
            <p:nvPr/>
          </p:nvSpPr>
          <p:spPr>
            <a:xfrm>
              <a:off x="526385" y="2571750"/>
              <a:ext cx="2592125" cy="1017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5758730-AA10-2045-ACF8-2363AEC78E80}"/>
                </a:ext>
              </a:extLst>
            </p:cNvPr>
            <p:cNvSpPr/>
            <p:nvPr/>
          </p:nvSpPr>
          <p:spPr>
            <a:xfrm>
              <a:off x="534336" y="3831336"/>
              <a:ext cx="259212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C9462C-69E3-A445-8062-C0C95AFEDA50}"/>
              </a:ext>
            </a:extLst>
          </p:cNvPr>
          <p:cNvGrpSpPr/>
          <p:nvPr/>
        </p:nvGrpSpPr>
        <p:grpSpPr>
          <a:xfrm>
            <a:off x="2039575" y="2078121"/>
            <a:ext cx="954055" cy="987255"/>
            <a:chOff x="4587209" y="1243881"/>
            <a:chExt cx="4299518" cy="327325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D7C69D-958B-4346-888D-625DACC1CFB8}"/>
                </a:ext>
              </a:extLst>
            </p:cNvPr>
            <p:cNvGrpSpPr/>
            <p:nvPr/>
          </p:nvGrpSpPr>
          <p:grpSpPr>
            <a:xfrm>
              <a:off x="4587209" y="1243881"/>
              <a:ext cx="4299518" cy="3273255"/>
              <a:chOff x="311700" y="1243881"/>
              <a:chExt cx="4534620" cy="345459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09A77773-D4AA-D345-B1A2-A01E3CD85FDB}"/>
                  </a:ext>
                </a:extLst>
              </p:cNvPr>
              <p:cNvSpPr/>
              <p:nvPr/>
            </p:nvSpPr>
            <p:spPr>
              <a:xfrm>
                <a:off x="311700" y="1243881"/>
                <a:ext cx="4534620" cy="3454593"/>
              </a:xfrm>
              <a:prstGeom prst="roundRect">
                <a:avLst/>
              </a:prstGeom>
              <a:solidFill>
                <a:srgbClr val="4285F4">
                  <a:alpha val="5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F7627B3-147D-E449-BDA1-4F5DFF1BA3C8}"/>
                  </a:ext>
                </a:extLst>
              </p:cNvPr>
              <p:cNvSpPr/>
              <p:nvPr/>
            </p:nvSpPr>
            <p:spPr>
              <a:xfrm>
                <a:off x="526385" y="2571750"/>
                <a:ext cx="2592125" cy="1017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E1360A-DD53-124D-8A27-1C7BCAA661D0}"/>
                  </a:ext>
                </a:extLst>
              </p:cNvPr>
              <p:cNvSpPr/>
              <p:nvPr/>
            </p:nvSpPr>
            <p:spPr>
              <a:xfrm>
                <a:off x="534336" y="3831336"/>
                <a:ext cx="2592125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C061EA-78FE-8942-BB37-F3209D5F9DD3}"/>
                </a:ext>
              </a:extLst>
            </p:cNvPr>
            <p:cNvSpPr/>
            <p:nvPr/>
          </p:nvSpPr>
          <p:spPr>
            <a:xfrm>
              <a:off x="7463305" y="1760711"/>
              <a:ext cx="1216152" cy="502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F97F718-7F5B-994D-9885-EB1A39BCADDA}"/>
              </a:ext>
            </a:extLst>
          </p:cNvPr>
          <p:cNvSpPr/>
          <p:nvPr/>
        </p:nvSpPr>
        <p:spPr>
          <a:xfrm>
            <a:off x="1722932" y="3179934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76A0232-488D-4849-B67F-97BCF15EEEED}"/>
              </a:ext>
            </a:extLst>
          </p:cNvPr>
          <p:cNvCxnSpPr>
            <a:cxnSpLocks/>
            <a:stCxn id="23" idx="2"/>
            <a:endCxn id="41" idx="1"/>
          </p:cNvCxnSpPr>
          <p:nvPr/>
        </p:nvCxnSpPr>
        <p:spPr>
          <a:xfrm rot="16200000" flipH="1">
            <a:off x="1457208" y="3009545"/>
            <a:ext cx="209892" cy="321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33AE70D-BC62-1543-8B08-8BB3BE84DFA0}"/>
              </a:ext>
            </a:extLst>
          </p:cNvPr>
          <p:cNvCxnSpPr>
            <a:cxnSpLocks/>
            <a:stCxn id="41" idx="3"/>
            <a:endCxn id="31" idx="2"/>
          </p:cNvCxnSpPr>
          <p:nvPr/>
        </p:nvCxnSpPr>
        <p:spPr>
          <a:xfrm flipV="1">
            <a:off x="2167039" y="3065376"/>
            <a:ext cx="349564" cy="209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17D2C0-026A-9549-AE04-95E3016034A2}"/>
              </a:ext>
            </a:extLst>
          </p:cNvPr>
          <p:cNvSpPr txBox="1"/>
          <p:nvPr/>
        </p:nvSpPr>
        <p:spPr>
          <a:xfrm>
            <a:off x="1214465" y="180967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3BA2-8DCE-2043-9056-E5D0E9D92DEF}"/>
              </a:ext>
            </a:extLst>
          </p:cNvPr>
          <p:cNvSpPr txBox="1"/>
          <p:nvPr/>
        </p:nvSpPr>
        <p:spPr>
          <a:xfrm>
            <a:off x="2329692" y="180619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5D77FF-9EAA-B54A-A026-C85634992B70}"/>
              </a:ext>
            </a:extLst>
          </p:cNvPr>
          <p:cNvSpPr/>
          <p:nvPr/>
        </p:nvSpPr>
        <p:spPr>
          <a:xfrm>
            <a:off x="2847214" y="3179934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245B511-D473-FA45-AB52-E00E7B7945E1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2581490" y="3009545"/>
            <a:ext cx="209892" cy="321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7BD7F32-7A23-3E4A-AA9A-3BD5C017B0A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91321" y="3065376"/>
            <a:ext cx="349564" cy="209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716DD7-4F54-F548-A3F5-AFB1FEBC2BD9}"/>
              </a:ext>
            </a:extLst>
          </p:cNvPr>
          <p:cNvGrpSpPr/>
          <p:nvPr/>
        </p:nvGrpSpPr>
        <p:grpSpPr>
          <a:xfrm>
            <a:off x="3154802" y="1806458"/>
            <a:ext cx="954055" cy="1258918"/>
            <a:chOff x="2542154" y="1051289"/>
            <a:chExt cx="954055" cy="12589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9889D1F-4A41-8945-8B91-018C6A6C2191}"/>
                </a:ext>
              </a:extLst>
            </p:cNvPr>
            <p:cNvGrpSpPr/>
            <p:nvPr/>
          </p:nvGrpSpPr>
          <p:grpSpPr>
            <a:xfrm>
              <a:off x="2542154" y="1322952"/>
              <a:ext cx="954055" cy="987255"/>
              <a:chOff x="4587209" y="1243881"/>
              <a:chExt cx="4299518" cy="327325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74204AD-06DB-3F42-B978-0BCE379DAB39}"/>
                  </a:ext>
                </a:extLst>
              </p:cNvPr>
              <p:cNvGrpSpPr/>
              <p:nvPr/>
            </p:nvGrpSpPr>
            <p:grpSpPr>
              <a:xfrm>
                <a:off x="4587209" y="1243881"/>
                <a:ext cx="4299518" cy="3273255"/>
                <a:chOff x="311700" y="1243881"/>
                <a:chExt cx="4534620" cy="3454593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0158560F-DCEA-9D4C-B843-B3B30D000CAA}"/>
                    </a:ext>
                  </a:extLst>
                </p:cNvPr>
                <p:cNvSpPr/>
                <p:nvPr/>
              </p:nvSpPr>
              <p:spPr>
                <a:xfrm>
                  <a:off x="311700" y="1243881"/>
                  <a:ext cx="4534620" cy="3454593"/>
                </a:xfrm>
                <a:prstGeom prst="roundRect">
                  <a:avLst/>
                </a:prstGeom>
                <a:solidFill>
                  <a:srgbClr val="4285F4">
                    <a:alpha val="5098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9B1FDE23-6000-C942-A960-1476F1BEB026}"/>
                    </a:ext>
                  </a:extLst>
                </p:cNvPr>
                <p:cNvSpPr/>
                <p:nvPr/>
              </p:nvSpPr>
              <p:spPr>
                <a:xfrm>
                  <a:off x="526385" y="2571750"/>
                  <a:ext cx="2592125" cy="101776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63F33CC2-2DA2-2648-9152-DC0CA8A2AB91}"/>
                    </a:ext>
                  </a:extLst>
                </p:cNvPr>
                <p:cNvSpPr/>
                <p:nvPr/>
              </p:nvSpPr>
              <p:spPr>
                <a:xfrm>
                  <a:off x="534336" y="3831336"/>
                  <a:ext cx="2592125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7CEBB7-6BA1-844D-ACBF-B04048A1920B}"/>
                  </a:ext>
                </a:extLst>
              </p:cNvPr>
              <p:cNvSpPr/>
              <p:nvPr/>
            </p:nvSpPr>
            <p:spPr>
              <a:xfrm>
                <a:off x="7463305" y="1760711"/>
                <a:ext cx="1216152" cy="5029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22280B-4A4E-5F40-AEA7-B1F43483975E}"/>
                </a:ext>
              </a:extLst>
            </p:cNvPr>
            <p:cNvSpPr txBox="1"/>
            <p:nvPr/>
          </p:nvSpPr>
          <p:spPr>
            <a:xfrm>
              <a:off x="2832271" y="105128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91BC84-BE35-844E-9C9C-817747070A02}"/>
                </a:ext>
              </a:extLst>
            </p:cNvPr>
            <p:cNvSpPr/>
            <p:nvPr/>
          </p:nvSpPr>
          <p:spPr>
            <a:xfrm>
              <a:off x="3188798" y="1674445"/>
              <a:ext cx="269862" cy="1516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181358-9FBB-2D4F-B3D1-3D0B759CE3D3}"/>
              </a:ext>
            </a:extLst>
          </p:cNvPr>
          <p:cNvGrpSpPr/>
          <p:nvPr/>
        </p:nvGrpSpPr>
        <p:grpSpPr>
          <a:xfrm>
            <a:off x="4240924" y="1781051"/>
            <a:ext cx="954055" cy="1258918"/>
            <a:chOff x="2542154" y="1051289"/>
            <a:chExt cx="954055" cy="12589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D501D31-4084-E24B-BD94-5C04DD2845B5}"/>
                </a:ext>
              </a:extLst>
            </p:cNvPr>
            <p:cNvGrpSpPr/>
            <p:nvPr/>
          </p:nvGrpSpPr>
          <p:grpSpPr>
            <a:xfrm>
              <a:off x="2542154" y="1322952"/>
              <a:ext cx="954055" cy="987255"/>
              <a:chOff x="4587209" y="1243881"/>
              <a:chExt cx="4299518" cy="327325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19B56D1-1698-0547-BF51-856D5DF9F190}"/>
                  </a:ext>
                </a:extLst>
              </p:cNvPr>
              <p:cNvGrpSpPr/>
              <p:nvPr/>
            </p:nvGrpSpPr>
            <p:grpSpPr>
              <a:xfrm>
                <a:off x="4587209" y="1243881"/>
                <a:ext cx="4299518" cy="3273255"/>
                <a:chOff x="311700" y="1243881"/>
                <a:chExt cx="4534620" cy="3454593"/>
              </a:xfrm>
            </p:grpSpPr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E313C850-3F17-E244-B8AF-59B9AA2CCCBF}"/>
                    </a:ext>
                  </a:extLst>
                </p:cNvPr>
                <p:cNvSpPr/>
                <p:nvPr/>
              </p:nvSpPr>
              <p:spPr>
                <a:xfrm>
                  <a:off x="311700" y="1243881"/>
                  <a:ext cx="4534620" cy="3454593"/>
                </a:xfrm>
                <a:prstGeom prst="roundRect">
                  <a:avLst/>
                </a:prstGeom>
                <a:solidFill>
                  <a:srgbClr val="4285F4">
                    <a:alpha val="5098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B5FAFC6E-F0C5-5F45-B84D-CAE73295CC1E}"/>
                    </a:ext>
                  </a:extLst>
                </p:cNvPr>
                <p:cNvSpPr/>
                <p:nvPr/>
              </p:nvSpPr>
              <p:spPr>
                <a:xfrm>
                  <a:off x="526385" y="2571750"/>
                  <a:ext cx="2592125" cy="101776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6" name="Rounded Rectangle 65">
                  <a:extLst>
                    <a:ext uri="{FF2B5EF4-FFF2-40B4-BE49-F238E27FC236}">
                      <a16:creationId xmlns:a16="http://schemas.microsoft.com/office/drawing/2014/main" id="{153E513A-7286-0249-A61E-50BE2D9C606D}"/>
                    </a:ext>
                  </a:extLst>
                </p:cNvPr>
                <p:cNvSpPr/>
                <p:nvPr/>
              </p:nvSpPr>
              <p:spPr>
                <a:xfrm>
                  <a:off x="534336" y="3831336"/>
                  <a:ext cx="2592125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030FA-F485-F643-8F64-AC5386E17AED}"/>
                  </a:ext>
                </a:extLst>
              </p:cNvPr>
              <p:cNvSpPr/>
              <p:nvPr/>
            </p:nvSpPr>
            <p:spPr>
              <a:xfrm>
                <a:off x="7463305" y="1760711"/>
                <a:ext cx="1216152" cy="5029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E8B70C-FD88-5446-8865-F379C9A7E262}"/>
                </a:ext>
              </a:extLst>
            </p:cNvPr>
            <p:cNvSpPr txBox="1"/>
            <p:nvPr/>
          </p:nvSpPr>
          <p:spPr>
            <a:xfrm>
              <a:off x="2832271" y="105128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EC49CA-FBD8-9140-A2F1-699E177A0A28}"/>
                </a:ext>
              </a:extLst>
            </p:cNvPr>
            <p:cNvSpPr/>
            <p:nvPr/>
          </p:nvSpPr>
          <p:spPr>
            <a:xfrm>
              <a:off x="3188798" y="1674445"/>
              <a:ext cx="269862" cy="1516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B386F62-87C5-9E4D-8A61-85713467DD04}"/>
              </a:ext>
            </a:extLst>
          </p:cNvPr>
          <p:cNvSpPr/>
          <p:nvPr/>
        </p:nvSpPr>
        <p:spPr>
          <a:xfrm>
            <a:off x="4881557" y="2624282"/>
            <a:ext cx="269862" cy="15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8A85FC-9929-8245-90D7-C98A7F98B628}"/>
              </a:ext>
            </a:extLst>
          </p:cNvPr>
          <p:cNvSpPr/>
          <p:nvPr/>
        </p:nvSpPr>
        <p:spPr>
          <a:xfrm>
            <a:off x="3971496" y="3179934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3BF7F06D-5B51-2347-986E-2EAD350866E3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3705772" y="3009545"/>
            <a:ext cx="209892" cy="321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F09480E-FBA6-814E-BC59-FB6D41327CD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415603" y="3065376"/>
            <a:ext cx="349564" cy="209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8DD23F-F873-D243-9358-0C7619B45C38}"/>
              </a:ext>
            </a:extLst>
          </p:cNvPr>
          <p:cNvSpPr txBox="1"/>
          <p:nvPr/>
        </p:nvSpPr>
        <p:spPr>
          <a:xfrm>
            <a:off x="5788152" y="2360283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in serial: No problem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A27E83-148F-4742-8517-C6C829206C2E}"/>
              </a:ext>
            </a:extLst>
          </p:cNvPr>
          <p:cNvSpPr txBox="1"/>
          <p:nvPr/>
        </p:nvSpPr>
        <p:spPr>
          <a:xfrm>
            <a:off x="1542476" y="338061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v1→v2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5A3A0F-3AC6-324D-85A4-14ABD0B62C07}"/>
              </a:ext>
            </a:extLst>
          </p:cNvPr>
          <p:cNvSpPr txBox="1"/>
          <p:nvPr/>
        </p:nvSpPr>
        <p:spPr>
          <a:xfrm>
            <a:off x="2700380" y="336890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v2→v3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551C93-080A-F749-ABC4-5AD1F87EC28C}"/>
              </a:ext>
            </a:extLst>
          </p:cNvPr>
          <p:cNvSpPr txBox="1"/>
          <p:nvPr/>
        </p:nvSpPr>
        <p:spPr>
          <a:xfrm>
            <a:off x="3810718" y="336641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v3→v4</a:t>
            </a:r>
          </a:p>
        </p:txBody>
      </p:sp>
    </p:spTree>
    <p:extLst>
      <p:ext uri="{BB962C8B-B14F-4D97-AF65-F5344CB8AC3E}">
        <p14:creationId xmlns:p14="http://schemas.microsoft.com/office/powerpoint/2010/main" val="199460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7C0-5A29-E14A-851E-2C81A301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Background: Datalad tracked pipeline runs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ECADEA-4A46-1E4F-808E-CFF26E6D92B7}"/>
              </a:ext>
            </a:extLst>
          </p:cNvPr>
          <p:cNvGrpSpPr/>
          <p:nvPr/>
        </p:nvGrpSpPr>
        <p:grpSpPr>
          <a:xfrm>
            <a:off x="3576986" y="1066999"/>
            <a:ext cx="954055" cy="987255"/>
            <a:chOff x="311700" y="1243881"/>
            <a:chExt cx="4534620" cy="345459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209BAF4-9EB4-5247-A31A-03B39A4EC7D0}"/>
                </a:ext>
              </a:extLst>
            </p:cNvPr>
            <p:cNvSpPr/>
            <p:nvPr/>
          </p:nvSpPr>
          <p:spPr>
            <a:xfrm>
              <a:off x="311700" y="1243881"/>
              <a:ext cx="4534620" cy="3454593"/>
            </a:xfrm>
            <a:prstGeom prst="roundRect">
              <a:avLst/>
            </a:prstGeom>
            <a:solidFill>
              <a:srgbClr val="4285F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E8A83C-2B49-D747-91B9-EE60571C602D}"/>
                </a:ext>
              </a:extLst>
            </p:cNvPr>
            <p:cNvSpPr/>
            <p:nvPr/>
          </p:nvSpPr>
          <p:spPr>
            <a:xfrm>
              <a:off x="526385" y="2571750"/>
              <a:ext cx="2592125" cy="1017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5758730-AA10-2045-ACF8-2363AEC78E80}"/>
                </a:ext>
              </a:extLst>
            </p:cNvPr>
            <p:cNvSpPr/>
            <p:nvPr/>
          </p:nvSpPr>
          <p:spPr>
            <a:xfrm>
              <a:off x="534336" y="3831336"/>
              <a:ext cx="259212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C9462C-69E3-A445-8062-C0C95AFEDA50}"/>
              </a:ext>
            </a:extLst>
          </p:cNvPr>
          <p:cNvGrpSpPr/>
          <p:nvPr/>
        </p:nvGrpSpPr>
        <p:grpSpPr>
          <a:xfrm>
            <a:off x="575167" y="3496163"/>
            <a:ext cx="954055" cy="987255"/>
            <a:chOff x="4587209" y="1243881"/>
            <a:chExt cx="4299518" cy="327325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D7C69D-958B-4346-888D-625DACC1CFB8}"/>
                </a:ext>
              </a:extLst>
            </p:cNvPr>
            <p:cNvGrpSpPr/>
            <p:nvPr/>
          </p:nvGrpSpPr>
          <p:grpSpPr>
            <a:xfrm>
              <a:off x="4587209" y="1243881"/>
              <a:ext cx="4299518" cy="3273255"/>
              <a:chOff x="311700" y="1243881"/>
              <a:chExt cx="4534620" cy="345459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09A77773-D4AA-D345-B1A2-A01E3CD85FDB}"/>
                  </a:ext>
                </a:extLst>
              </p:cNvPr>
              <p:cNvSpPr/>
              <p:nvPr/>
            </p:nvSpPr>
            <p:spPr>
              <a:xfrm>
                <a:off x="311700" y="1243881"/>
                <a:ext cx="4534620" cy="3454593"/>
              </a:xfrm>
              <a:prstGeom prst="roundRect">
                <a:avLst/>
              </a:prstGeom>
              <a:solidFill>
                <a:srgbClr val="4285F4">
                  <a:alpha val="5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F7627B3-147D-E449-BDA1-4F5DFF1BA3C8}"/>
                  </a:ext>
                </a:extLst>
              </p:cNvPr>
              <p:cNvSpPr/>
              <p:nvPr/>
            </p:nvSpPr>
            <p:spPr>
              <a:xfrm>
                <a:off x="526385" y="2571750"/>
                <a:ext cx="2592125" cy="1017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E1360A-DD53-124D-8A27-1C7BCAA661D0}"/>
                  </a:ext>
                </a:extLst>
              </p:cNvPr>
              <p:cNvSpPr/>
              <p:nvPr/>
            </p:nvSpPr>
            <p:spPr>
              <a:xfrm>
                <a:off x="534336" y="3831336"/>
                <a:ext cx="2592125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C061EA-78FE-8942-BB37-F3209D5F9DD3}"/>
                </a:ext>
              </a:extLst>
            </p:cNvPr>
            <p:cNvSpPr/>
            <p:nvPr/>
          </p:nvSpPr>
          <p:spPr>
            <a:xfrm>
              <a:off x="7463305" y="1760711"/>
              <a:ext cx="1216152" cy="502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F97F718-7F5B-994D-9885-EB1A39BCADDA}"/>
              </a:ext>
            </a:extLst>
          </p:cNvPr>
          <p:cNvSpPr/>
          <p:nvPr/>
        </p:nvSpPr>
        <p:spPr>
          <a:xfrm>
            <a:off x="830142" y="2724768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76A0232-488D-4849-B67F-97BCF15EEEED}"/>
              </a:ext>
            </a:extLst>
          </p:cNvPr>
          <p:cNvCxnSpPr>
            <a:cxnSpLocks/>
            <a:stCxn id="23" idx="1"/>
            <a:endCxn id="41" idx="1"/>
          </p:cNvCxnSpPr>
          <p:nvPr/>
        </p:nvCxnSpPr>
        <p:spPr>
          <a:xfrm rot="10800000" flipV="1">
            <a:off x="830142" y="1560627"/>
            <a:ext cx="2746844" cy="1259476"/>
          </a:xfrm>
          <a:prstGeom prst="bentConnector3">
            <a:avLst>
              <a:gd name="adj1" fmla="val 3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85D77FF-9EAA-B54A-A026-C85634992B70}"/>
              </a:ext>
            </a:extLst>
          </p:cNvPr>
          <p:cNvSpPr/>
          <p:nvPr/>
        </p:nvSpPr>
        <p:spPr>
          <a:xfrm>
            <a:off x="4104205" y="2806481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716DD7-4F54-F548-A3F5-AFB1FEBC2BD9}"/>
              </a:ext>
            </a:extLst>
          </p:cNvPr>
          <p:cNvGrpSpPr/>
          <p:nvPr/>
        </p:nvGrpSpPr>
        <p:grpSpPr>
          <a:xfrm>
            <a:off x="3666981" y="3331287"/>
            <a:ext cx="954055" cy="987255"/>
            <a:chOff x="2542154" y="1322952"/>
            <a:chExt cx="954055" cy="98725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74204AD-06DB-3F42-B978-0BCE379DAB39}"/>
                </a:ext>
              </a:extLst>
            </p:cNvPr>
            <p:cNvGrpSpPr/>
            <p:nvPr/>
          </p:nvGrpSpPr>
          <p:grpSpPr>
            <a:xfrm>
              <a:off x="2542154" y="1322952"/>
              <a:ext cx="954055" cy="987255"/>
              <a:chOff x="311700" y="1243881"/>
              <a:chExt cx="4534620" cy="3454593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0158560F-DCEA-9D4C-B843-B3B30D000CAA}"/>
                  </a:ext>
                </a:extLst>
              </p:cNvPr>
              <p:cNvSpPr/>
              <p:nvPr/>
            </p:nvSpPr>
            <p:spPr>
              <a:xfrm>
                <a:off x="311700" y="1243881"/>
                <a:ext cx="4534620" cy="3454593"/>
              </a:xfrm>
              <a:prstGeom prst="roundRect">
                <a:avLst/>
              </a:prstGeom>
              <a:solidFill>
                <a:srgbClr val="4285F4">
                  <a:alpha val="5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B1FDE23-6000-C942-A960-1476F1BEB026}"/>
                  </a:ext>
                </a:extLst>
              </p:cNvPr>
              <p:cNvSpPr/>
              <p:nvPr/>
            </p:nvSpPr>
            <p:spPr>
              <a:xfrm>
                <a:off x="526385" y="2571750"/>
                <a:ext cx="2592125" cy="1017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63F33CC2-2DA2-2648-9152-DC0CA8A2AB91}"/>
                  </a:ext>
                </a:extLst>
              </p:cNvPr>
              <p:cNvSpPr/>
              <p:nvPr/>
            </p:nvSpPr>
            <p:spPr>
              <a:xfrm>
                <a:off x="534336" y="3831336"/>
                <a:ext cx="2592125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91BC84-BE35-844E-9C9C-817747070A02}"/>
                </a:ext>
              </a:extLst>
            </p:cNvPr>
            <p:cNvSpPr/>
            <p:nvPr/>
          </p:nvSpPr>
          <p:spPr>
            <a:xfrm>
              <a:off x="3188798" y="1674445"/>
              <a:ext cx="269862" cy="1516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9B56D1-1698-0547-BF51-856D5DF9F190}"/>
              </a:ext>
            </a:extLst>
          </p:cNvPr>
          <p:cNvGrpSpPr/>
          <p:nvPr/>
        </p:nvGrpSpPr>
        <p:grpSpPr>
          <a:xfrm>
            <a:off x="6758794" y="3248352"/>
            <a:ext cx="954055" cy="987255"/>
            <a:chOff x="311700" y="1243881"/>
            <a:chExt cx="4534620" cy="3454593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E313C850-3F17-E244-B8AF-59B9AA2CCCBF}"/>
                </a:ext>
              </a:extLst>
            </p:cNvPr>
            <p:cNvSpPr/>
            <p:nvPr/>
          </p:nvSpPr>
          <p:spPr>
            <a:xfrm>
              <a:off x="311700" y="1243881"/>
              <a:ext cx="4534620" cy="3454593"/>
            </a:xfrm>
            <a:prstGeom prst="roundRect">
              <a:avLst/>
            </a:prstGeom>
            <a:solidFill>
              <a:srgbClr val="4285F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B5FAFC6E-F0C5-5F45-B84D-CAE73295CC1E}"/>
                </a:ext>
              </a:extLst>
            </p:cNvPr>
            <p:cNvSpPr/>
            <p:nvPr/>
          </p:nvSpPr>
          <p:spPr>
            <a:xfrm>
              <a:off x="526385" y="2571750"/>
              <a:ext cx="2592125" cy="1017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153E513A-7286-0249-A61E-50BE2D9C606D}"/>
                </a:ext>
              </a:extLst>
            </p:cNvPr>
            <p:cNvSpPr/>
            <p:nvPr/>
          </p:nvSpPr>
          <p:spPr>
            <a:xfrm>
              <a:off x="534336" y="3831336"/>
              <a:ext cx="259212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B386F62-87C5-9E4D-8A61-85713467DD04}"/>
              </a:ext>
            </a:extLst>
          </p:cNvPr>
          <p:cNvSpPr/>
          <p:nvPr/>
        </p:nvSpPr>
        <p:spPr>
          <a:xfrm>
            <a:off x="7394496" y="3905458"/>
            <a:ext cx="269862" cy="15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8A85FC-9929-8245-90D7-C98A7F98B628}"/>
              </a:ext>
            </a:extLst>
          </p:cNvPr>
          <p:cNvSpPr/>
          <p:nvPr/>
        </p:nvSpPr>
        <p:spPr>
          <a:xfrm>
            <a:off x="7090891" y="2638738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3BF7F06D-5B51-2347-986E-2EAD350866E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29368" y="1274928"/>
            <a:ext cx="2561523" cy="1459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BF736-C04D-394D-A741-9AA4FAE7067E}"/>
              </a:ext>
            </a:extLst>
          </p:cNvPr>
          <p:cNvCxnSpPr>
            <a:stCxn id="41" idx="2"/>
            <a:endCxn id="31" idx="0"/>
          </p:cNvCxnSpPr>
          <p:nvPr/>
        </p:nvCxnSpPr>
        <p:spPr>
          <a:xfrm flipH="1">
            <a:off x="1052195" y="2915437"/>
            <a:ext cx="1" cy="58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334EDB0-3F10-A34F-8911-7E46F73AE2E0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 flipH="1">
            <a:off x="575166" y="2054255"/>
            <a:ext cx="3478847" cy="1935537"/>
          </a:xfrm>
          <a:prstGeom prst="bentConnector4">
            <a:avLst>
              <a:gd name="adj1" fmla="val -6571"/>
              <a:gd name="adj2" fmla="val 62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057D2E-CB15-5C47-BC5E-4EF6C56FAC32}"/>
              </a:ext>
            </a:extLst>
          </p:cNvPr>
          <p:cNvCxnSpPr>
            <a:endCxn id="52" idx="0"/>
          </p:cNvCxnSpPr>
          <p:nvPr/>
        </p:nvCxnSpPr>
        <p:spPr>
          <a:xfrm>
            <a:off x="4313625" y="2054254"/>
            <a:ext cx="12634" cy="7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98476-D1D2-FC42-AB22-6E491192710F}"/>
              </a:ext>
            </a:extLst>
          </p:cNvPr>
          <p:cNvCxnSpPr>
            <a:stCxn id="52" idx="2"/>
          </p:cNvCxnSpPr>
          <p:nvPr/>
        </p:nvCxnSpPr>
        <p:spPr>
          <a:xfrm>
            <a:off x="4326259" y="2997150"/>
            <a:ext cx="0" cy="33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0BDCB3B-9E83-8243-AE74-01190B08161B}"/>
              </a:ext>
            </a:extLst>
          </p:cNvPr>
          <p:cNvCxnSpPr>
            <a:stCxn id="49" idx="3"/>
            <a:endCxn id="23" idx="3"/>
          </p:cNvCxnSpPr>
          <p:nvPr/>
        </p:nvCxnSpPr>
        <p:spPr>
          <a:xfrm flipH="1" flipV="1">
            <a:off x="4531041" y="1560627"/>
            <a:ext cx="89995" cy="2264288"/>
          </a:xfrm>
          <a:prstGeom prst="bentConnector3">
            <a:avLst>
              <a:gd name="adj1" fmla="val -254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62EA936-CECB-9C41-B25D-91D1B7F1E9AC}"/>
              </a:ext>
            </a:extLst>
          </p:cNvPr>
          <p:cNvSpPr/>
          <p:nvPr/>
        </p:nvSpPr>
        <p:spPr>
          <a:xfrm>
            <a:off x="4191327" y="1210331"/>
            <a:ext cx="269862" cy="15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CD666F-4711-8B43-8934-720AB5376343}"/>
              </a:ext>
            </a:extLst>
          </p:cNvPr>
          <p:cNvSpPr/>
          <p:nvPr/>
        </p:nvSpPr>
        <p:spPr>
          <a:xfrm>
            <a:off x="4205811" y="1460146"/>
            <a:ext cx="269862" cy="15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AA59FA3-7A8E-E94A-8065-CA0B2274E3CB}"/>
              </a:ext>
            </a:extLst>
          </p:cNvPr>
          <p:cNvSpPr/>
          <p:nvPr/>
        </p:nvSpPr>
        <p:spPr>
          <a:xfrm>
            <a:off x="4205811" y="1735498"/>
            <a:ext cx="269862" cy="15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71E411-11D4-2F42-8D45-65D035D5DC7B}"/>
              </a:ext>
            </a:extLst>
          </p:cNvPr>
          <p:cNvCxnSpPr>
            <a:stCxn id="68" idx="2"/>
          </p:cNvCxnSpPr>
          <p:nvPr/>
        </p:nvCxnSpPr>
        <p:spPr>
          <a:xfrm>
            <a:off x="7312945" y="2829407"/>
            <a:ext cx="36383" cy="41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67C17FF-2F2D-3045-90A8-E46C328B4425}"/>
              </a:ext>
            </a:extLst>
          </p:cNvPr>
          <p:cNvCxnSpPr>
            <a:stCxn id="64" idx="1"/>
            <a:endCxn id="23" idx="3"/>
          </p:cNvCxnSpPr>
          <p:nvPr/>
        </p:nvCxnSpPr>
        <p:spPr>
          <a:xfrm rot="10800000">
            <a:off x="4531042" y="1560628"/>
            <a:ext cx="2227753" cy="2181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AF0D96-87E0-5445-9AB8-3A2EBC4BCFDC}"/>
              </a:ext>
            </a:extLst>
          </p:cNvPr>
          <p:cNvSpPr txBox="1"/>
          <p:nvPr/>
        </p:nvSpPr>
        <p:spPr>
          <a:xfrm>
            <a:off x="605787" y="448170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v?→v2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E324E4-2FA2-6443-9348-8118FFD1BCF2}"/>
              </a:ext>
            </a:extLst>
          </p:cNvPr>
          <p:cNvSpPr txBox="1"/>
          <p:nvPr/>
        </p:nvSpPr>
        <p:spPr>
          <a:xfrm>
            <a:off x="3772752" y="434917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v?→v3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7AD128-A75B-C44A-B93B-656A454E0481}"/>
              </a:ext>
            </a:extLst>
          </p:cNvPr>
          <p:cNvSpPr txBox="1"/>
          <p:nvPr/>
        </p:nvSpPr>
        <p:spPr>
          <a:xfrm>
            <a:off x="6864565" y="435791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v?→v4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8FB3AE-474A-7443-8AD7-33074477310B}"/>
              </a:ext>
            </a:extLst>
          </p:cNvPr>
          <p:cNvSpPr txBox="1"/>
          <p:nvPr/>
        </p:nvSpPr>
        <p:spPr>
          <a:xfrm>
            <a:off x="6824212" y="813069"/>
            <a:ext cx="20617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Concurrency causes</a:t>
            </a:r>
          </a:p>
          <a:p>
            <a:pPr algn="ctr"/>
            <a:r>
              <a:rPr lang="en-US" dirty="0"/>
              <a:t>problems.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will the input look</a:t>
            </a:r>
          </a:p>
          <a:p>
            <a:pPr algn="ctr"/>
            <a:r>
              <a:rPr lang="en-US" dirty="0"/>
              <a:t>like by the time we run</a:t>
            </a:r>
          </a:p>
          <a:p>
            <a:pPr algn="ctr"/>
            <a:r>
              <a:rPr lang="en-US" dirty="0"/>
              <a:t>the analysis?</a:t>
            </a:r>
          </a:p>
        </p:txBody>
      </p:sp>
    </p:spTree>
    <p:extLst>
      <p:ext uri="{BB962C8B-B14F-4D97-AF65-F5344CB8AC3E}">
        <p14:creationId xmlns:p14="http://schemas.microsoft.com/office/powerpoint/2010/main" val="361444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1A0C09-2241-C94A-B058-FE28B060D569}"/>
              </a:ext>
            </a:extLst>
          </p:cNvPr>
          <p:cNvGrpSpPr/>
          <p:nvPr/>
        </p:nvGrpSpPr>
        <p:grpSpPr>
          <a:xfrm>
            <a:off x="3949460" y="-67787"/>
            <a:ext cx="954055" cy="1255701"/>
            <a:chOff x="960924" y="1316049"/>
            <a:chExt cx="954055" cy="12557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8C982E-3B0C-D245-8166-0D5BC5E0F6A9}"/>
                </a:ext>
              </a:extLst>
            </p:cNvPr>
            <p:cNvGrpSpPr/>
            <p:nvPr/>
          </p:nvGrpSpPr>
          <p:grpSpPr>
            <a:xfrm>
              <a:off x="960924" y="1584495"/>
              <a:ext cx="954055" cy="987255"/>
              <a:chOff x="311700" y="1243881"/>
              <a:chExt cx="4534620" cy="345459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4060081-2A56-F54B-91BF-E6CE3DA579C7}"/>
                  </a:ext>
                </a:extLst>
              </p:cNvPr>
              <p:cNvSpPr/>
              <p:nvPr/>
            </p:nvSpPr>
            <p:spPr>
              <a:xfrm>
                <a:off x="311700" y="1243881"/>
                <a:ext cx="4534620" cy="3454593"/>
              </a:xfrm>
              <a:prstGeom prst="roundRect">
                <a:avLst/>
              </a:prstGeom>
              <a:solidFill>
                <a:srgbClr val="4285F4">
                  <a:alpha val="5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0A0E179-C422-9C45-9F8F-48ED1E3F8B50}"/>
                  </a:ext>
                </a:extLst>
              </p:cNvPr>
              <p:cNvSpPr/>
              <p:nvPr/>
            </p:nvSpPr>
            <p:spPr>
              <a:xfrm>
                <a:off x="526385" y="2571750"/>
                <a:ext cx="2592125" cy="1017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D19C634-B576-3840-87B0-D07559EE6893}"/>
                  </a:ext>
                </a:extLst>
              </p:cNvPr>
              <p:cNvSpPr/>
              <p:nvPr/>
            </p:nvSpPr>
            <p:spPr>
              <a:xfrm>
                <a:off x="534336" y="3831336"/>
                <a:ext cx="2592125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09AF7C-30B3-CB4F-8179-E66B9BA28B29}"/>
                </a:ext>
              </a:extLst>
            </p:cNvPr>
            <p:cNvSpPr txBox="1"/>
            <p:nvPr/>
          </p:nvSpPr>
          <p:spPr>
            <a:xfrm>
              <a:off x="1251041" y="131604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A28E08-B976-BD47-A80D-EAF08EDE2469}"/>
              </a:ext>
            </a:extLst>
          </p:cNvPr>
          <p:cNvSpPr txBox="1"/>
          <p:nvPr/>
        </p:nvSpPr>
        <p:spPr>
          <a:xfrm>
            <a:off x="4948683" y="239990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datalad dataset with</a:t>
            </a:r>
          </a:p>
          <a:p>
            <a:r>
              <a:rPr lang="en-US" dirty="0"/>
              <a:t>code and inputs. No outputs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9A0728-ABE1-D342-8E23-21702A32C854}"/>
              </a:ext>
            </a:extLst>
          </p:cNvPr>
          <p:cNvGrpSpPr/>
          <p:nvPr/>
        </p:nvGrpSpPr>
        <p:grpSpPr>
          <a:xfrm>
            <a:off x="1037828" y="1623787"/>
            <a:ext cx="954055" cy="1255701"/>
            <a:chOff x="960924" y="1316049"/>
            <a:chExt cx="954055" cy="12557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98CC8E-BCE8-184D-8215-A5D02CB79C98}"/>
                </a:ext>
              </a:extLst>
            </p:cNvPr>
            <p:cNvGrpSpPr/>
            <p:nvPr/>
          </p:nvGrpSpPr>
          <p:grpSpPr>
            <a:xfrm>
              <a:off x="960924" y="1584495"/>
              <a:ext cx="954055" cy="987255"/>
              <a:chOff x="311700" y="1243881"/>
              <a:chExt cx="4534620" cy="3454593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EBA5A2AF-1F06-7941-B90A-2BA761EA95E9}"/>
                  </a:ext>
                </a:extLst>
              </p:cNvPr>
              <p:cNvSpPr/>
              <p:nvPr/>
            </p:nvSpPr>
            <p:spPr>
              <a:xfrm>
                <a:off x="311700" y="1243881"/>
                <a:ext cx="4534620" cy="3454593"/>
              </a:xfrm>
              <a:prstGeom prst="roundRect">
                <a:avLst/>
              </a:prstGeom>
              <a:solidFill>
                <a:srgbClr val="4285F4">
                  <a:alpha val="5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6279817-6591-DA47-9CFE-2D678B4171D8}"/>
                  </a:ext>
                </a:extLst>
              </p:cNvPr>
              <p:cNvSpPr/>
              <p:nvPr/>
            </p:nvSpPr>
            <p:spPr>
              <a:xfrm>
                <a:off x="526385" y="2571750"/>
                <a:ext cx="2592125" cy="1017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C8819CA-CC26-A940-9562-7D203D40DED3}"/>
                  </a:ext>
                </a:extLst>
              </p:cNvPr>
              <p:cNvSpPr/>
              <p:nvPr/>
            </p:nvSpPr>
            <p:spPr>
              <a:xfrm>
                <a:off x="534336" y="3831336"/>
                <a:ext cx="2592125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0E31F3-FB9C-0041-B095-58EA7D6C4356}"/>
                </a:ext>
              </a:extLst>
            </p:cNvPr>
            <p:cNvSpPr txBox="1"/>
            <p:nvPr/>
          </p:nvSpPr>
          <p:spPr>
            <a:xfrm>
              <a:off x="1251041" y="131604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AD76D-5395-D84A-886D-9FC4DDDD9E30}"/>
              </a:ext>
            </a:extLst>
          </p:cNvPr>
          <p:cNvGrpSpPr/>
          <p:nvPr/>
        </p:nvGrpSpPr>
        <p:grpSpPr>
          <a:xfrm>
            <a:off x="6015529" y="2017079"/>
            <a:ext cx="954055" cy="987255"/>
            <a:chOff x="311700" y="1243881"/>
            <a:chExt cx="4534620" cy="345459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D018828-947F-EA49-B031-9DC759197AAD}"/>
                </a:ext>
              </a:extLst>
            </p:cNvPr>
            <p:cNvSpPr/>
            <p:nvPr/>
          </p:nvSpPr>
          <p:spPr>
            <a:xfrm>
              <a:off x="311700" y="1243881"/>
              <a:ext cx="4534620" cy="3454593"/>
            </a:xfrm>
            <a:prstGeom prst="roundRect">
              <a:avLst/>
            </a:prstGeom>
            <a:solidFill>
              <a:srgbClr val="4285F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DEB7278-FB65-EE49-B0F6-BF4D38367033}"/>
                </a:ext>
              </a:extLst>
            </p:cNvPr>
            <p:cNvSpPr/>
            <p:nvPr/>
          </p:nvSpPr>
          <p:spPr>
            <a:xfrm>
              <a:off x="526385" y="2571750"/>
              <a:ext cx="2592125" cy="1017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0D72978-F031-F44C-819C-57B202137FC1}"/>
                </a:ext>
              </a:extLst>
            </p:cNvPr>
            <p:cNvSpPr/>
            <p:nvPr/>
          </p:nvSpPr>
          <p:spPr>
            <a:xfrm>
              <a:off x="534336" y="3831336"/>
              <a:ext cx="259212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7B8AA53-8F51-2C4F-9E47-EED71D139C90}"/>
              </a:ext>
            </a:extLst>
          </p:cNvPr>
          <p:cNvSpPr txBox="1"/>
          <p:nvPr/>
        </p:nvSpPr>
        <p:spPr>
          <a:xfrm>
            <a:off x="984902" y="284015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0C66E-7218-004C-9DFB-FAEDDB247CFC}"/>
              </a:ext>
            </a:extLst>
          </p:cNvPr>
          <p:cNvSpPr txBox="1"/>
          <p:nvPr/>
        </p:nvSpPr>
        <p:spPr>
          <a:xfrm>
            <a:off x="5892872" y="304554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Store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E392DE-8975-114B-BFED-137BBD15AE05}"/>
              </a:ext>
            </a:extLst>
          </p:cNvPr>
          <p:cNvGrpSpPr/>
          <p:nvPr/>
        </p:nvGrpSpPr>
        <p:grpSpPr>
          <a:xfrm>
            <a:off x="3952026" y="1300765"/>
            <a:ext cx="954055" cy="987255"/>
            <a:chOff x="4587209" y="1243881"/>
            <a:chExt cx="4299518" cy="32732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F234F1-A1DE-924C-89AA-01805F61488B}"/>
                </a:ext>
              </a:extLst>
            </p:cNvPr>
            <p:cNvGrpSpPr/>
            <p:nvPr/>
          </p:nvGrpSpPr>
          <p:grpSpPr>
            <a:xfrm>
              <a:off x="4587209" y="1243881"/>
              <a:ext cx="4299518" cy="3273255"/>
              <a:chOff x="311700" y="1243881"/>
              <a:chExt cx="4534620" cy="3454593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6D345EE4-CB67-8346-A215-4B1E91B1EC10}"/>
                  </a:ext>
                </a:extLst>
              </p:cNvPr>
              <p:cNvSpPr/>
              <p:nvPr/>
            </p:nvSpPr>
            <p:spPr>
              <a:xfrm>
                <a:off x="311700" y="1243881"/>
                <a:ext cx="4534620" cy="3454593"/>
              </a:xfrm>
              <a:prstGeom prst="roundRect">
                <a:avLst/>
              </a:prstGeom>
              <a:solidFill>
                <a:srgbClr val="4285F4">
                  <a:alpha val="5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1FBC29C-D86A-EE43-860F-0E302973F6BA}"/>
                  </a:ext>
                </a:extLst>
              </p:cNvPr>
              <p:cNvSpPr/>
              <p:nvPr/>
            </p:nvSpPr>
            <p:spPr>
              <a:xfrm>
                <a:off x="526385" y="2571750"/>
                <a:ext cx="2592125" cy="1017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6B451ED-2DAF-6544-8738-B5FA7543D7C6}"/>
                  </a:ext>
                </a:extLst>
              </p:cNvPr>
              <p:cNvSpPr/>
              <p:nvPr/>
            </p:nvSpPr>
            <p:spPr>
              <a:xfrm>
                <a:off x="534336" y="3831336"/>
                <a:ext cx="2592125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89A3F8-91AA-1348-A9DB-59B31E9BD55E}"/>
                </a:ext>
              </a:extLst>
            </p:cNvPr>
            <p:cNvSpPr/>
            <p:nvPr/>
          </p:nvSpPr>
          <p:spPr>
            <a:xfrm>
              <a:off x="7463305" y="1760711"/>
              <a:ext cx="1216152" cy="502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5054ADC-55C0-9241-A418-7B1F204932FB}"/>
              </a:ext>
            </a:extLst>
          </p:cNvPr>
          <p:cNvSpPr/>
          <p:nvPr/>
        </p:nvSpPr>
        <p:spPr>
          <a:xfrm>
            <a:off x="2807166" y="1703005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C914C2-8CA5-2448-9F24-A83623D69288}"/>
              </a:ext>
            </a:extLst>
          </p:cNvPr>
          <p:cNvSpPr/>
          <p:nvPr/>
        </p:nvSpPr>
        <p:spPr>
          <a:xfrm>
            <a:off x="2807165" y="4076226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A4C475-B778-3143-8579-62A22E996CE2}"/>
              </a:ext>
            </a:extLst>
          </p:cNvPr>
          <p:cNvGrpSpPr/>
          <p:nvPr/>
        </p:nvGrpSpPr>
        <p:grpSpPr>
          <a:xfrm>
            <a:off x="3916614" y="2502198"/>
            <a:ext cx="954055" cy="987255"/>
            <a:chOff x="2542154" y="1322952"/>
            <a:chExt cx="954055" cy="9872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19EB89B-910C-5042-8684-2067C11F36F9}"/>
                </a:ext>
              </a:extLst>
            </p:cNvPr>
            <p:cNvGrpSpPr/>
            <p:nvPr/>
          </p:nvGrpSpPr>
          <p:grpSpPr>
            <a:xfrm>
              <a:off x="2542154" y="1322952"/>
              <a:ext cx="954055" cy="987255"/>
              <a:chOff x="311700" y="1243881"/>
              <a:chExt cx="4534620" cy="345459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9311449-8AD1-1344-A4E4-7F1CB9AEF63F}"/>
                  </a:ext>
                </a:extLst>
              </p:cNvPr>
              <p:cNvSpPr/>
              <p:nvPr/>
            </p:nvSpPr>
            <p:spPr>
              <a:xfrm>
                <a:off x="311700" y="1243881"/>
                <a:ext cx="4534620" cy="3454593"/>
              </a:xfrm>
              <a:prstGeom prst="roundRect">
                <a:avLst/>
              </a:prstGeom>
              <a:solidFill>
                <a:srgbClr val="4285F4">
                  <a:alpha val="5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C4E51BE6-6065-494E-A1B9-4934E63EC2A0}"/>
                  </a:ext>
                </a:extLst>
              </p:cNvPr>
              <p:cNvSpPr/>
              <p:nvPr/>
            </p:nvSpPr>
            <p:spPr>
              <a:xfrm>
                <a:off x="526385" y="2571750"/>
                <a:ext cx="2592125" cy="1017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9081894F-6A98-D544-888B-D39A8B89CFCD}"/>
                  </a:ext>
                </a:extLst>
              </p:cNvPr>
              <p:cNvSpPr/>
              <p:nvPr/>
            </p:nvSpPr>
            <p:spPr>
              <a:xfrm>
                <a:off x="534336" y="3831336"/>
                <a:ext cx="2592125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DAE5D3-1772-C04C-A46F-3D799FA3EB16}"/>
                </a:ext>
              </a:extLst>
            </p:cNvPr>
            <p:cNvSpPr/>
            <p:nvPr/>
          </p:nvSpPr>
          <p:spPr>
            <a:xfrm>
              <a:off x="3188798" y="1674445"/>
              <a:ext cx="269862" cy="1516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63D844-5DDD-7748-A3EF-33E44E710CDF}"/>
              </a:ext>
            </a:extLst>
          </p:cNvPr>
          <p:cNvGrpSpPr/>
          <p:nvPr/>
        </p:nvGrpSpPr>
        <p:grpSpPr>
          <a:xfrm>
            <a:off x="3916614" y="3677934"/>
            <a:ext cx="954055" cy="987255"/>
            <a:chOff x="311700" y="1243881"/>
            <a:chExt cx="4534620" cy="345459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5E0788C-7163-024D-9B67-101864F6C52C}"/>
                </a:ext>
              </a:extLst>
            </p:cNvPr>
            <p:cNvSpPr/>
            <p:nvPr/>
          </p:nvSpPr>
          <p:spPr>
            <a:xfrm>
              <a:off x="311700" y="1243881"/>
              <a:ext cx="4534620" cy="3454593"/>
            </a:xfrm>
            <a:prstGeom prst="roundRect">
              <a:avLst/>
            </a:prstGeom>
            <a:solidFill>
              <a:srgbClr val="4285F4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FA1F855-8BA5-6147-9751-637BB11B014B}"/>
                </a:ext>
              </a:extLst>
            </p:cNvPr>
            <p:cNvSpPr/>
            <p:nvPr/>
          </p:nvSpPr>
          <p:spPr>
            <a:xfrm>
              <a:off x="526385" y="2571750"/>
              <a:ext cx="2592125" cy="1017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EE2DA06-D709-6743-9BC8-341EDB1D4A6C}"/>
                </a:ext>
              </a:extLst>
            </p:cNvPr>
            <p:cNvSpPr/>
            <p:nvPr/>
          </p:nvSpPr>
          <p:spPr>
            <a:xfrm>
              <a:off x="534336" y="3831336"/>
              <a:ext cx="259212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0E15888-350E-5E4F-A64D-F0E1AB576736}"/>
              </a:ext>
            </a:extLst>
          </p:cNvPr>
          <p:cNvSpPr/>
          <p:nvPr/>
        </p:nvSpPr>
        <p:spPr>
          <a:xfrm>
            <a:off x="2843123" y="2889615"/>
            <a:ext cx="444107" cy="1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9A4C73-7BB1-F843-A2DB-3E07726660E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251273" y="1794393"/>
            <a:ext cx="700753" cy="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ACA2B0-7EB7-A246-A907-6C9331361E0B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3251272" y="4171561"/>
            <a:ext cx="665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A81FE4-F36A-0D42-80B6-70BC1E60F6DD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>
            <a:off x="3287230" y="2984950"/>
            <a:ext cx="629384" cy="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A36270-A617-E845-9BFC-3F152C7DE85E}"/>
              </a:ext>
            </a:extLst>
          </p:cNvPr>
          <p:cNvSpPr txBox="1"/>
          <p:nvPr/>
        </p:nvSpPr>
        <p:spPr>
          <a:xfrm>
            <a:off x="2864769" y="311356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v1→v3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AB872-86E3-DF48-B325-965EC5CAA762}"/>
              </a:ext>
            </a:extLst>
          </p:cNvPr>
          <p:cNvSpPr txBox="1"/>
          <p:nvPr/>
        </p:nvSpPr>
        <p:spPr>
          <a:xfrm>
            <a:off x="2880016" y="427917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v1→v4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486563-3A95-AC48-9A96-4EE5CB6DC4C3}"/>
              </a:ext>
            </a:extLst>
          </p:cNvPr>
          <p:cNvSpPr txBox="1"/>
          <p:nvPr/>
        </p:nvSpPr>
        <p:spPr>
          <a:xfrm>
            <a:off x="2864769" y="191421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v1→v2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CCA973-E6DE-1442-81E8-3FBEA90C12A1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1991883" y="1798340"/>
            <a:ext cx="815283" cy="58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E64C25-E08F-B340-A82E-6921CBF364EE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>
            <a:off x="1991883" y="2385861"/>
            <a:ext cx="851240" cy="5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E47994-6D3B-B748-AC12-24509A43DD81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91883" y="2385861"/>
            <a:ext cx="815282" cy="17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C1DE375-290D-494F-9EB8-58862CC7ADC0}"/>
              </a:ext>
            </a:extLst>
          </p:cNvPr>
          <p:cNvSpPr/>
          <p:nvPr/>
        </p:nvSpPr>
        <p:spPr>
          <a:xfrm>
            <a:off x="4563258" y="4419868"/>
            <a:ext cx="269862" cy="15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4DD3AA-0DCB-A346-9C24-1B4E5032D611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4906081" y="1794393"/>
            <a:ext cx="1109448" cy="71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904B7DD-D786-D848-9DA1-784AC0747991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903515" y="694287"/>
            <a:ext cx="1112014" cy="181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EADFF6-9770-064B-B900-07998C8E2E0E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4870669" y="2510707"/>
            <a:ext cx="1144860" cy="48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BC933A-3323-6444-94A3-53076D188E1E}"/>
              </a:ext>
            </a:extLst>
          </p:cNvPr>
          <p:cNvCxnSpPr>
            <a:cxnSpLocks/>
            <a:stCxn id="40" idx="3"/>
            <a:endCxn id="20" idx="1"/>
          </p:cNvCxnSpPr>
          <p:nvPr/>
        </p:nvCxnSpPr>
        <p:spPr>
          <a:xfrm flipV="1">
            <a:off x="4870669" y="2510707"/>
            <a:ext cx="1144860" cy="16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2FD19-860B-104E-92FB-FE01B22B9AC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flipH="1">
            <a:off x="1991883" y="694287"/>
            <a:ext cx="1957577" cy="169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2098C90-2693-DF4F-9C46-F33AD66F3708}"/>
              </a:ext>
            </a:extLst>
          </p:cNvPr>
          <p:cNvGrpSpPr/>
          <p:nvPr/>
        </p:nvGrpSpPr>
        <p:grpSpPr>
          <a:xfrm>
            <a:off x="7450468" y="1756401"/>
            <a:ext cx="954055" cy="1258918"/>
            <a:chOff x="2542154" y="1051289"/>
            <a:chExt cx="954055" cy="125891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AB4584C-37DE-D54B-BF75-B1118EBC4CE7}"/>
                </a:ext>
              </a:extLst>
            </p:cNvPr>
            <p:cNvGrpSpPr/>
            <p:nvPr/>
          </p:nvGrpSpPr>
          <p:grpSpPr>
            <a:xfrm>
              <a:off x="2542154" y="1322952"/>
              <a:ext cx="954055" cy="987255"/>
              <a:chOff x="4587209" y="1243881"/>
              <a:chExt cx="4299518" cy="327325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2DBB07C-8E4A-B041-B8CA-D2951BE15045}"/>
                  </a:ext>
                </a:extLst>
              </p:cNvPr>
              <p:cNvGrpSpPr/>
              <p:nvPr/>
            </p:nvGrpSpPr>
            <p:grpSpPr>
              <a:xfrm>
                <a:off x="4587209" y="1243881"/>
                <a:ext cx="4299518" cy="3273255"/>
                <a:chOff x="311700" y="1243881"/>
                <a:chExt cx="4534620" cy="3454593"/>
              </a:xfrm>
            </p:grpSpPr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0D77CFAC-5676-F643-A21A-1DF0F338A62F}"/>
                    </a:ext>
                  </a:extLst>
                </p:cNvPr>
                <p:cNvSpPr/>
                <p:nvPr/>
              </p:nvSpPr>
              <p:spPr>
                <a:xfrm>
                  <a:off x="311700" y="1243881"/>
                  <a:ext cx="4534620" cy="3454593"/>
                </a:xfrm>
                <a:prstGeom prst="roundRect">
                  <a:avLst/>
                </a:prstGeom>
                <a:solidFill>
                  <a:srgbClr val="4285F4">
                    <a:alpha val="5098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ounded Rectangle 100">
                  <a:extLst>
                    <a:ext uri="{FF2B5EF4-FFF2-40B4-BE49-F238E27FC236}">
                      <a16:creationId xmlns:a16="http://schemas.microsoft.com/office/drawing/2014/main" id="{184D0396-08E2-F642-9E81-66FDF09A4FA7}"/>
                    </a:ext>
                  </a:extLst>
                </p:cNvPr>
                <p:cNvSpPr/>
                <p:nvPr/>
              </p:nvSpPr>
              <p:spPr>
                <a:xfrm>
                  <a:off x="526385" y="2571750"/>
                  <a:ext cx="2592125" cy="101776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02" name="Rounded Rectangle 101">
                  <a:extLst>
                    <a:ext uri="{FF2B5EF4-FFF2-40B4-BE49-F238E27FC236}">
                      <a16:creationId xmlns:a16="http://schemas.microsoft.com/office/drawing/2014/main" id="{8B279E7C-1CDA-284D-952C-932A7051CF34}"/>
                    </a:ext>
                  </a:extLst>
                </p:cNvPr>
                <p:cNvSpPr/>
                <p:nvPr/>
              </p:nvSpPr>
              <p:spPr>
                <a:xfrm>
                  <a:off x="534336" y="3831336"/>
                  <a:ext cx="2592125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7346C4A-B4C0-8D43-946B-D4DE00C482BD}"/>
                  </a:ext>
                </a:extLst>
              </p:cNvPr>
              <p:cNvSpPr/>
              <p:nvPr/>
            </p:nvSpPr>
            <p:spPr>
              <a:xfrm>
                <a:off x="7463305" y="1760711"/>
                <a:ext cx="1216152" cy="5029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567CC5-3407-9D4B-8E5E-F20094250203}"/>
                </a:ext>
              </a:extLst>
            </p:cNvPr>
            <p:cNvSpPr txBox="1"/>
            <p:nvPr/>
          </p:nvSpPr>
          <p:spPr>
            <a:xfrm>
              <a:off x="2832271" y="105128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E7E4C0-C8CC-4446-9F79-CAB92FC77A25}"/>
                </a:ext>
              </a:extLst>
            </p:cNvPr>
            <p:cNvSpPr/>
            <p:nvPr/>
          </p:nvSpPr>
          <p:spPr>
            <a:xfrm>
              <a:off x="3188798" y="1674445"/>
              <a:ext cx="269862" cy="1516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8D12EE0-9031-A742-B243-D439770AAD30}"/>
              </a:ext>
            </a:extLst>
          </p:cNvPr>
          <p:cNvSpPr/>
          <p:nvPr/>
        </p:nvSpPr>
        <p:spPr>
          <a:xfrm>
            <a:off x="8106172" y="2607296"/>
            <a:ext cx="269862" cy="15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62D0063-8375-0D4E-A6E0-3434B687B72A}"/>
              </a:ext>
            </a:extLst>
          </p:cNvPr>
          <p:cNvCxnSpPr>
            <a:cxnSpLocks/>
            <a:stCxn id="20" idx="3"/>
            <a:endCxn id="100" idx="1"/>
          </p:cNvCxnSpPr>
          <p:nvPr/>
        </p:nvCxnSpPr>
        <p:spPr>
          <a:xfrm>
            <a:off x="6969584" y="2510707"/>
            <a:ext cx="480884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736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Macintosh PowerPoint</Application>
  <PresentationFormat>On-screen Show (16:9)</PresentationFormat>
  <Paragraphs>107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Courier New</vt:lpstr>
      <vt:lpstr>Times New Roman</vt:lpstr>
      <vt:lpstr>Oswald</vt:lpstr>
      <vt:lpstr>Roboto</vt:lpstr>
      <vt:lpstr>Merriweather</vt:lpstr>
      <vt:lpstr>Arial</vt:lpstr>
      <vt:lpstr>Simple Light</vt:lpstr>
      <vt:lpstr>Paradigm</vt:lpstr>
      <vt:lpstr>The Way + CuBIDS</vt:lpstr>
      <vt:lpstr>Defining “The Way” </vt:lpstr>
      <vt:lpstr>Running Pipelines with Datalad</vt:lpstr>
      <vt:lpstr>Simplicity</vt:lpstr>
      <vt:lpstr>Background: Datalad tracked pipeline runs</vt:lpstr>
      <vt:lpstr>Provenance</vt:lpstr>
      <vt:lpstr>Background: Datalad tracked pipeline runs</vt:lpstr>
      <vt:lpstr>Background: Datalad tracked pipeline runs</vt:lpstr>
      <vt:lpstr>PowerPoint Presentation</vt:lpstr>
      <vt:lpstr>PowerPoint Presentation</vt:lpstr>
      <vt:lpstr>PowerPoint Presentation</vt:lpstr>
      <vt:lpstr>PowerPoint Presentation</vt:lpstr>
      <vt:lpstr>Analysis dataset: content</vt:lpstr>
      <vt:lpstr>PowerPoint Presentation</vt:lpstr>
      <vt:lpstr>PowerPoint Presentation</vt:lpstr>
      <vt:lpstr>PowerPoint Presentation</vt:lpstr>
      <vt:lpstr>Bootstrap use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 + CuBIDS</dc:title>
  <cp:lastModifiedBy>Cieslak, Matthew</cp:lastModifiedBy>
  <cp:revision>1</cp:revision>
  <dcterms:modified xsi:type="dcterms:W3CDTF">2021-08-30T19:45:58Z</dcterms:modified>
</cp:coreProperties>
</file>