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751fb40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751fb40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016b42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016b42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0ea33376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0ea33376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0ea33376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0ea33376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016b42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016b42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016b42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b016b42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22ce2c6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22ce2c6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016b42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016b42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016b42a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016b42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016b42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b016b42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b016b42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b016b42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7531a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7531a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b016b42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b016b42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CoBID-19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2ce2c683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2ce2c683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0ea33376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0ea33376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2801e4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2801e4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751fb1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751fb1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0ea33376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0ea33376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7531a5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7531a5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2ce2c683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22ce2c683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ennLINC/RBC/blob/master/PennLINC/PNC_BIDS_Fix/PNC_CSVs/00_Ordered/PNC_apply1/PNC_config.y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ennLINC/RBC/blob/master/PennLINC/PNC_BIDS_Fix/PNC_CSVs/00_Ordered/PNC_pre_apply/PNC_post_purge_summary.csv" TargetMode="External"/><Relationship Id="rId4" Type="http://schemas.openxmlformats.org/officeDocument/2006/relationships/hyperlink" Target="https://github.com/PennLINC/RBC/blob/master/PennLINC/PNC_BIDS_Fix/PNC_CSVs/00_Ordered/PNC_apply1/PNC_apply1_summary.csv" TargetMode="External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4.jp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9.jp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ennLINC/RBC/blob/master/PennLINC/PNC_BIDS_Fix/PNC_CSVs/00_Ordered/PNC_pre_apply/PNC_post_purge_summary.csv" TargetMode="External"/><Relationship Id="rId4" Type="http://schemas.openxmlformats.org/officeDocument/2006/relationships/hyperlink" Target="https://github.com/PennLINC/RBC/blob/master/PennLINC/PNC_BIDS_Fix/PNC_CSVs/00_Ordered/PNC_pre_apply/PNC_post_purge_AcqGrouping.cs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BE8E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311700" y="1878550"/>
            <a:ext cx="53640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accent1"/>
                </a:solidFill>
              </a:rPr>
              <a:t>A sanity preserving workflow + software package for curating and processing large, heterogeneous BIDS datasets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3998">
            <a:off x="4468159" y="601975"/>
            <a:ext cx="742776" cy="65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1108">
            <a:off x="829926" y="694914"/>
            <a:ext cx="451706" cy="51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/>
          <p:nvPr/>
        </p:nvSpPr>
        <p:spPr>
          <a:xfrm rot="218219">
            <a:off x="2362817" y="732579"/>
            <a:ext cx="742495" cy="656804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5"/>
          <p:cNvSpPr/>
          <p:nvPr/>
        </p:nvSpPr>
        <p:spPr>
          <a:xfrm rot="76320">
            <a:off x="2941885" y="688759"/>
            <a:ext cx="743283" cy="657000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5"/>
          <p:cNvSpPr/>
          <p:nvPr/>
        </p:nvSpPr>
        <p:spPr>
          <a:xfrm rot="182008">
            <a:off x="3512749" y="803834"/>
            <a:ext cx="742641" cy="656967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D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5"/>
          <p:cNvSpPr/>
          <p:nvPr/>
        </p:nvSpPr>
        <p:spPr>
          <a:xfrm rot="-452367">
            <a:off x="1049830" y="730651"/>
            <a:ext cx="740804" cy="661233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5"/>
          <p:cNvSpPr/>
          <p:nvPr/>
        </p:nvSpPr>
        <p:spPr>
          <a:xfrm rot="226535">
            <a:off x="4122971" y="739690"/>
            <a:ext cx="742612" cy="656906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5"/>
          <p:cNvSpPr/>
          <p:nvPr/>
        </p:nvSpPr>
        <p:spPr>
          <a:xfrm rot="-308773">
            <a:off x="1552999" y="802927"/>
            <a:ext cx="742493" cy="659351"/>
          </a:xfrm>
          <a:prstGeom prst="cube">
            <a:avLst>
              <a:gd fmla="val 25000" name="adj"/>
            </a:avLst>
          </a:prstGeom>
          <a:solidFill>
            <a:srgbClr val="000000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6863700" y="0"/>
            <a:ext cx="22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The Way: Episode 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07700" cy="28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275" y="1912625"/>
            <a:ext cx="5128724" cy="3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CLI Programs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3266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ct val="100000"/>
              <a:buFont typeface="Courier New"/>
              <a:buChar char="●"/>
            </a:pPr>
            <a:r>
              <a:rPr b="1" lang="en" sz="7223">
                <a:solidFill>
                  <a:srgbClr val="5C5962"/>
                </a:solidFill>
                <a:highlight>
                  <a:srgbClr val="98DB98"/>
                </a:highlight>
                <a:latin typeface="Courier New"/>
                <a:ea typeface="Courier New"/>
                <a:cs typeface="Courier New"/>
                <a:sym typeface="Courier New"/>
              </a:rPr>
              <a:t>cubids-group</a:t>
            </a:r>
            <a:endParaRPr b="1" sz="12023">
              <a:solidFill>
                <a:srgbClr val="5C5962"/>
              </a:solidFill>
              <a:highlight>
                <a:srgbClr val="CFE2C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900">
                <a:solidFill>
                  <a:schemeClr val="dk1"/>
                </a:solidFill>
                <a:highlight>
                  <a:schemeClr val="lt1"/>
                </a:highlight>
              </a:rPr>
              <a:t>Outputs csvs parsing dataset heterogeneity based on filename, parameter, and acquisition groups</a:t>
            </a:r>
            <a:endParaRPr sz="5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873"/>
              <a:buChar char="●"/>
            </a:pPr>
            <a:r>
              <a:rPr b="1" lang="en" sz="7100">
                <a:solidFill>
                  <a:srgbClr val="5C5962"/>
                </a:solidFill>
                <a:highlight>
                  <a:srgbClr val="67CAC2"/>
                </a:highlight>
                <a:latin typeface="Courier New"/>
                <a:ea typeface="Courier New"/>
                <a:cs typeface="Courier New"/>
                <a:sym typeface="Courier New"/>
              </a:rPr>
              <a:t>cubids-purge</a:t>
            </a:r>
            <a:endParaRPr b="1" sz="7100">
              <a:solidFill>
                <a:srgbClr val="5C5962"/>
              </a:solidFill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800">
                <a:solidFill>
                  <a:schemeClr val="dk1"/>
                </a:solidFill>
                <a:highlight>
                  <a:schemeClr val="lt1"/>
                </a:highlight>
              </a:rPr>
              <a:t>Takes in a list of niftis and removes them + all their association files and IntendedFor references</a:t>
            </a:r>
            <a:r>
              <a:rPr lang="en" sz="5800">
                <a:solidFill>
                  <a:schemeClr val="dk1"/>
                </a:solidFill>
                <a:highlight>
                  <a:schemeClr val="lt1"/>
                </a:highlight>
              </a:rPr>
              <a:t> from the dataset</a:t>
            </a:r>
            <a:endParaRPr sz="5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873"/>
              <a:buChar char="●"/>
            </a:pPr>
            <a:r>
              <a:rPr b="1" lang="en" sz="7100">
                <a:solidFill>
                  <a:srgbClr val="5C5962"/>
                </a:solidFill>
                <a:highlight>
                  <a:srgbClr val="67CAC2"/>
                </a:highlight>
                <a:latin typeface="Courier New"/>
                <a:ea typeface="Courier New"/>
                <a:cs typeface="Courier New"/>
                <a:sym typeface="Courier New"/>
              </a:rPr>
              <a:t>cubids-apply</a:t>
            </a:r>
            <a:endParaRPr b="1" sz="7100">
              <a:solidFill>
                <a:srgbClr val="5C5962"/>
              </a:solidFill>
              <a:highlight>
                <a:srgbClr val="4ABE8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800">
                <a:solidFill>
                  <a:schemeClr val="dk1"/>
                </a:solidFill>
                <a:highlight>
                  <a:schemeClr val="lt1"/>
                </a:highlight>
              </a:rPr>
              <a:t>Applies the user’s edits to the *_summary.csv file to the BIDS dataset</a:t>
            </a:r>
            <a:endParaRPr sz="5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1312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ct val="100000"/>
              <a:buFont typeface="Courier New"/>
              <a:buChar char="●"/>
            </a:pPr>
            <a:r>
              <a:rPr b="1" lang="en" sz="7100">
                <a:solidFill>
                  <a:srgbClr val="5C596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cubids-undo</a:t>
            </a:r>
            <a:endParaRPr b="1" sz="7100">
              <a:solidFill>
                <a:srgbClr val="5C596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800">
                <a:solidFill>
                  <a:schemeClr val="dk1"/>
                </a:solidFill>
                <a:highlight>
                  <a:schemeClr val="lt1"/>
                </a:highlight>
              </a:rPr>
              <a:t>Reverts dataset to it’s state prior to the most recent modifications  </a:t>
            </a:r>
            <a:endParaRPr sz="5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873"/>
              <a:buChar char="●"/>
            </a:pPr>
            <a:r>
              <a:rPr b="1" lang="en" sz="7100">
                <a:solidFill>
                  <a:srgbClr val="5C5962"/>
                </a:solidFill>
                <a:highlight>
                  <a:srgbClr val="9FC5E8"/>
                </a:highlight>
                <a:latin typeface="Courier New"/>
                <a:ea typeface="Courier New"/>
                <a:cs typeface="Courier New"/>
                <a:sym typeface="Courier New"/>
              </a:rPr>
              <a:t>cubids-copy-exemplars</a:t>
            </a:r>
            <a:endParaRPr sz="56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800">
                <a:solidFill>
                  <a:schemeClr val="dk1"/>
                </a:solidFill>
                <a:highlight>
                  <a:schemeClr val="lt1"/>
                </a:highlight>
              </a:rPr>
              <a:t>Copies one subject from each exemplar group into a separate directory</a:t>
            </a:r>
            <a:endParaRPr sz="58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Customizability  </a:t>
            </a:r>
            <a:endParaRPr b="1" sz="1994"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098275"/>
            <a:ext cx="85206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CuBIDS’ latest feature is a customizable, modality-</a:t>
            </a:r>
            <a:r>
              <a:rPr lang="en">
                <a:solidFill>
                  <a:schemeClr val="dk1"/>
                </a:solidFill>
              </a:rPr>
              <a:t>specific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configuration</a:t>
            </a:r>
            <a:r>
              <a:rPr b="1" lang="en">
                <a:solidFill>
                  <a:schemeClr val="dk1"/>
                </a:solidFill>
              </a:rPr>
              <a:t> file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Passed as an argument to cubids-group and cubids-apply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users to: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Customize grouping settings based on</a:t>
            </a:r>
            <a:r>
              <a:rPr lang="en">
                <a:solidFill>
                  <a:schemeClr val="dk1"/>
                </a:solidFill>
              </a:rPr>
              <a:t> modality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Each key group is associated with one and only one modality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Add/remove scanning params from the set that determines groupings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tolerances for determining groups for scanning parameters with numerical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Determine which scanning parameters end up in the acq string for the auto renaming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Config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96825" cy="20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020" y="2005975"/>
            <a:ext cx="5095980" cy="31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Conclusions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Implementing the CuBIDS workflow facilitates efficient identification and correction of issues present in the metadata of large, heterogeneous BIDS datasets.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By first verifying that BIDS Apps perform as intended on this small sub-sample of participants that spans the entire parameter space of the dataset, users can confidently move forward processing the data of the complete cohort.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+ RBC Curation </a:t>
            </a:r>
            <a:endParaRPr b="1"/>
          </a:p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311700" y="1017725"/>
            <a:ext cx="86931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RBC is the perfect test case for CuBIDS––large, heterogeneous, multimodal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PNC summary csv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pre</a:t>
            </a:r>
            <a:r>
              <a:rPr lang="en" sz="1700">
                <a:solidFill>
                  <a:schemeClr val="dk1"/>
                </a:solidFill>
              </a:rPr>
              <a:t> and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post</a:t>
            </a:r>
            <a:r>
              <a:rPr lang="en" sz="1700">
                <a:solidFill>
                  <a:schemeClr val="dk1"/>
                </a:solidFill>
              </a:rPr>
              <a:t> cubids-apply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validation and summary csv outputs catch different issues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With RBC, we have been purging scans </a:t>
            </a:r>
            <a:r>
              <a:rPr lang="en" sz="1700">
                <a:solidFill>
                  <a:schemeClr val="dk1"/>
                </a:solidFill>
              </a:rPr>
              <a:t>with</a:t>
            </a:r>
            <a:r>
              <a:rPr lang="en" sz="1700">
                <a:solidFill>
                  <a:schemeClr val="dk1"/>
                </a:solidFill>
              </a:rPr>
              <a:t> too low number of volumes or dimension sizes, which can clearly be discerned from the summary csv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Always run group and validate simultaneously on the same dataset post making changes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21531"/>
            <a:ext cx="9144003" cy="121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75" y="2645838"/>
            <a:ext cx="1514800" cy="1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62" y="227356"/>
            <a:ext cx="2059300" cy="137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375" y="837050"/>
            <a:ext cx="2059300" cy="20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850" y="3602332"/>
            <a:ext cx="2351250" cy="130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3501" y="643351"/>
            <a:ext cx="2578250" cy="146215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173050" y="227350"/>
            <a:ext cx="3246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CCNP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PNC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HBN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-"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NKI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HRC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ABCD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HCP-D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HBCD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Rosmap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Reward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ms-depression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Others from logos listed below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3981" y="227349"/>
            <a:ext cx="2351252" cy="76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1989" y="1597785"/>
            <a:ext cx="2004025" cy="122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5388" y="3276556"/>
            <a:ext cx="2578273" cy="8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Up Next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9275"/>
            <a:ext cx="3548999" cy="1678199"/>
          </a:xfrm>
          <a:prstGeom prst="rect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700" y="2880350"/>
            <a:ext cx="4018276" cy="1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this Process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WRITE TESTS FOR YOUR CODE EARLY AND OFTEN!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CircleCI is your friend!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PyBIDS might let you down, but your team members won’t!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Descriptive variable names are essential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Building something other people actually use is exciting, rewarding, and REALLY FUN!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 are passionate about a project, go after it, even if you’re new to the team/young/know very little.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Few People Who Are AWESOME</a:t>
            </a:r>
            <a:endParaRPr b="1"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Matt Cieslak!!!!!!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Tinashe Tapera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Theodore Satterthwaite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Jake Vogel &amp; Jenna Young + anyone else who was BRAVE </a:t>
            </a:r>
            <a:r>
              <a:rPr lang="en">
                <a:solidFill>
                  <a:schemeClr val="dk1"/>
                </a:solidFill>
              </a:rPr>
              <a:t>enough</a:t>
            </a:r>
            <a:r>
              <a:rPr lang="en">
                <a:solidFill>
                  <a:schemeClr val="dk1"/>
                </a:solidFill>
              </a:rPr>
              <a:t> to use CuBIDS before we finished building it :)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“The Way” </a:t>
            </a:r>
            <a:endParaRPr b="1"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32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PennLINC Way documents standard practices we’ve developed while working with lots of diverse data. The goal is to have a accurately-curated, provenance-tracked, usable data set as a basis for studies.</a:t>
            </a:r>
            <a:endParaRPr sz="20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This </a:t>
            </a:r>
            <a:r>
              <a:rPr lang="en" sz="2000">
                <a:solidFill>
                  <a:schemeClr val="dk1"/>
                </a:solidFill>
              </a:rPr>
              <a:t>presentation</a:t>
            </a:r>
            <a:r>
              <a:rPr lang="en" sz="2000">
                <a:solidFill>
                  <a:schemeClr val="dk1"/>
                </a:solidFill>
              </a:rPr>
              <a:t> will focus specifically on The Way’s recommended practices for curating BIDS datasets. Next week, you will hear from Matt about bootstrapping, datalad, and running containerized pipelines on </a:t>
            </a:r>
            <a:r>
              <a:rPr lang="en" sz="2000">
                <a:solidFill>
                  <a:schemeClr val="dk1"/>
                </a:solidFill>
              </a:rPr>
              <a:t>curated</a:t>
            </a:r>
            <a:r>
              <a:rPr lang="en" sz="2000">
                <a:solidFill>
                  <a:schemeClr val="dk1"/>
                </a:solidFill>
              </a:rPr>
              <a:t> BIDS datasets!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50" y="0"/>
            <a:ext cx="2114550" cy="11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933450"/>
            <a:ext cx="30765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4"/>
          <p:cNvSpPr txBox="1"/>
          <p:nvPr/>
        </p:nvSpPr>
        <p:spPr>
          <a:xfrm rot="-1051633">
            <a:off x="248608" y="722405"/>
            <a:ext cx="5784658" cy="4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DAD BOD → BoND → CBD → CuBIDS </a:t>
            </a:r>
            <a:endParaRPr b="1" sz="2000"/>
          </a:p>
        </p:txBody>
      </p:sp>
      <p:sp>
        <p:nvSpPr>
          <p:cNvPr id="243" name="Google Shape;243;p44"/>
          <p:cNvSpPr txBox="1"/>
          <p:nvPr/>
        </p:nvSpPr>
        <p:spPr>
          <a:xfrm rot="1153283">
            <a:off x="6875094" y="859538"/>
            <a:ext cx="1748683" cy="492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CoBID-19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Brief Introduction to </a:t>
            </a:r>
            <a:r>
              <a:rPr b="1" i="1" lang="en"/>
              <a:t>Curation of BIDS</a:t>
            </a:r>
            <a:r>
              <a:rPr b="1" lang="en"/>
              <a:t> </a:t>
            </a:r>
            <a:r>
              <a:rPr b="1" i="1" lang="en"/>
              <a:t>(CuBIDS) </a:t>
            </a:r>
            <a:endParaRPr b="1" i="1"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CuBIDS?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sanity preserving workflow (+ Python </a:t>
            </a:r>
            <a:r>
              <a:rPr lang="en">
                <a:solidFill>
                  <a:schemeClr val="dk1"/>
                </a:solidFill>
              </a:rPr>
              <a:t>package)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aids users in curating (checking and fixing) large, heterogeneous BIDS datasets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BIDS dataset </a:t>
            </a:r>
            <a:r>
              <a:rPr lang="en">
                <a:solidFill>
                  <a:schemeClr val="dk1"/>
                </a:solidFill>
              </a:rPr>
              <a:t>heterogeneity</a:t>
            </a:r>
            <a:r>
              <a:rPr lang="en">
                <a:solidFill>
                  <a:schemeClr val="dk1"/>
                </a:solidFill>
              </a:rPr>
              <a:t> parser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allows users to easily visualize the </a:t>
            </a:r>
            <a:r>
              <a:rPr lang="en">
                <a:solidFill>
                  <a:schemeClr val="dk1"/>
                </a:solidFill>
              </a:rPr>
              <a:t>heterogeneity</a:t>
            </a:r>
            <a:r>
              <a:rPr lang="en">
                <a:solidFill>
                  <a:schemeClr val="dk1"/>
                </a:solidFill>
              </a:rPr>
              <a:t> present in their dataset.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tool that prepares BIDS datasets for contaizerized preprocessing pipeline runs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CuBIDS?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BIDS </a:t>
            </a:r>
            <a:r>
              <a:rPr lang="en">
                <a:solidFill>
                  <a:schemeClr val="dk1"/>
                </a:solidFill>
              </a:rPr>
              <a:t>software ecosystem is optimized for fMRI studies with &lt;100 subjects</a:t>
            </a:r>
            <a:endParaRPr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The validator will fail to run or will produce unusable warnings</a:t>
            </a:r>
            <a:endParaRPr sz="160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PyBIDS can take hours to index n&gt;1000 files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BIDS Apps automatically build workflows based on data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subtle errors or variations in acquisition parameters can result in “successful” runs that implement different preprocessing steps for different subjects.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Definitions</a:t>
            </a:r>
            <a:endParaRPr b="1"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949500"/>
            <a:ext cx="85206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9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23">
                <a:solidFill>
                  <a:schemeClr val="dk1"/>
                </a:solidFill>
                <a:highlight>
                  <a:srgbClr val="98DB98"/>
                </a:highlight>
              </a:rPr>
              <a:t>Filename</a:t>
            </a:r>
            <a:r>
              <a:rPr lang="en" sz="6823">
                <a:solidFill>
                  <a:schemeClr val="dk1"/>
                </a:solidFill>
                <a:highlight>
                  <a:srgbClr val="98DB98"/>
                </a:highlight>
              </a:rPr>
              <a:t> Group </a:t>
            </a:r>
            <a:r>
              <a:rPr lang="en" sz="6823" u="sng">
                <a:solidFill>
                  <a:schemeClr val="dk1"/>
                </a:solidFill>
              </a:rPr>
              <a:t>(formerly known as “key group”) </a:t>
            </a:r>
            <a:endParaRPr sz="6823" u="sng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A unique set of BIDS key-value pairs excluding identifiers such as subject and session.</a:t>
            </a:r>
            <a:endParaRPr sz="6023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Derived from the filename</a:t>
            </a:r>
            <a:endParaRPr sz="6023">
              <a:solidFill>
                <a:schemeClr val="dk1"/>
              </a:solidFill>
            </a:endParaRPr>
          </a:p>
          <a:p>
            <a:pPr indent="-3305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641"/>
              <a:buChar char="○"/>
            </a:pPr>
            <a:r>
              <a:rPr lang="en" sz="6023">
                <a:solidFill>
                  <a:schemeClr val="dk1"/>
                </a:solidFill>
              </a:rPr>
              <a:t>Example structure: </a:t>
            </a:r>
            <a:r>
              <a:rPr b="1" lang="en" sz="6123">
                <a:solidFill>
                  <a:srgbClr val="5C596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acquisition-*_datatype-*_run-*_task-*_suffix</a:t>
            </a:r>
            <a:r>
              <a:rPr lang="en" sz="6123">
                <a:solidFill>
                  <a:schemeClr val="dk1"/>
                </a:solidFill>
              </a:rPr>
              <a:t> </a:t>
            </a:r>
            <a:endParaRPr sz="6123">
              <a:solidFill>
                <a:schemeClr val="dk1"/>
              </a:solidFill>
            </a:endParaRPr>
          </a:p>
          <a:p>
            <a:pPr indent="-32580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60"/>
              <a:buChar char="○"/>
            </a:pPr>
            <a:r>
              <a:rPr lang="en" sz="6023">
                <a:solidFill>
                  <a:schemeClr val="dk1"/>
                </a:solidFill>
              </a:rPr>
              <a:t>Within a filename group, all scanning parameters are expected to be identical</a:t>
            </a:r>
            <a:endParaRPr sz="800" u="sng">
              <a:solidFill>
                <a:schemeClr val="dk1"/>
              </a:solidFill>
            </a:endParaRPr>
          </a:p>
          <a:p>
            <a:pPr indent="-3321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03"/>
              <a:buChar char="●"/>
            </a:pPr>
            <a:r>
              <a:rPr lang="en" sz="6823" u="sng">
                <a:solidFill>
                  <a:schemeClr val="dk1"/>
                </a:solidFill>
                <a:highlight>
                  <a:schemeClr val="accent4"/>
                </a:highlight>
              </a:rPr>
              <a:t>Parameter (Param) Group</a:t>
            </a:r>
            <a:endParaRPr sz="6823" u="sng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The set of scans with identical critical imaging parameters. </a:t>
            </a:r>
            <a:endParaRPr sz="6023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Numerically identified (e.g. 1, 2, etc.)</a:t>
            </a:r>
            <a:endParaRPr sz="6023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These parameters affect how BIDS Apps will configure their pipelines (e.g. fieldmap availability, multiband factor, etc).</a:t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Filename: </a:t>
            </a:r>
            <a:r>
              <a:rPr b="1" lang="en" sz="5223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sub-2675724304_ses-PNC1_task-rest_acq-singleband_bold.nii.gz</a:t>
            </a:r>
            <a:endParaRPr b="1" sz="5223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  <a:highlight>
                  <a:srgbClr val="98DB98"/>
                </a:highlight>
              </a:rPr>
              <a:t>Filename Group:</a:t>
            </a:r>
            <a:r>
              <a:rPr lang="en" sz="6023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5223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acquisition-singleband_datatype-func_suffix-bold_task-rest</a:t>
            </a:r>
            <a:endParaRPr b="1" sz="5223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  <a:highlight>
                  <a:schemeClr val="accent4"/>
                </a:highlight>
              </a:rPr>
              <a:t>Param Group:</a:t>
            </a:r>
            <a:r>
              <a:rPr lang="en" sz="6023">
                <a:solidFill>
                  <a:schemeClr val="dk1"/>
                </a:solidFill>
              </a:rPr>
              <a:t> 1</a:t>
            </a:r>
            <a:endParaRPr b="1" sz="5623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Definitions</a:t>
            </a:r>
            <a:endParaRPr b="1"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949500"/>
            <a:ext cx="85206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9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23" u="sng">
                <a:solidFill>
                  <a:schemeClr val="dk1"/>
                </a:solidFill>
              </a:rPr>
              <a:t>Dominant Group</a:t>
            </a:r>
            <a:endParaRPr sz="6823" u="sng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The Param Group that contains the highest number of scans in its Filename Group</a:t>
            </a:r>
            <a:endParaRPr sz="6023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691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23" u="sng">
                <a:solidFill>
                  <a:schemeClr val="dk1"/>
                </a:solidFill>
              </a:rPr>
              <a:t>Variant (or non-dominat) Group</a:t>
            </a:r>
            <a:endParaRPr sz="6823" u="sng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Any Param Group that is non-dominant (&gt;1)</a:t>
            </a:r>
            <a:endParaRPr sz="6023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691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23" u="sng">
                <a:solidFill>
                  <a:schemeClr val="dk1"/>
                </a:solidFill>
              </a:rPr>
              <a:t>Rename Group</a:t>
            </a:r>
            <a:endParaRPr sz="6823" u="sng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New Key Group name CuBIDS will assign to a non-dominant Param Group </a:t>
            </a:r>
            <a:endParaRPr sz="6023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CuBIDS will suggest renaming any non-dominant Param Group to include VARIANT* in their acquisition field where * is reason the Param Group varies from the dominant</a:t>
            </a:r>
            <a:endParaRPr sz="6023">
              <a:solidFill>
                <a:schemeClr val="dk1"/>
              </a:solidFill>
            </a:endParaRPr>
          </a:p>
          <a:p>
            <a:pPr indent="-32421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023">
                <a:solidFill>
                  <a:schemeClr val="dk1"/>
                </a:solidFill>
              </a:rPr>
              <a:t>e.g. </a:t>
            </a:r>
            <a:r>
              <a:rPr b="1" lang="en" sz="6023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acquisition-VARIANTRepetitionTime</a:t>
            </a:r>
            <a:r>
              <a:rPr lang="en" sz="6023">
                <a:solidFill>
                  <a:schemeClr val="dk1"/>
                </a:solidFill>
              </a:rPr>
              <a:t>  </a:t>
            </a:r>
            <a:endParaRPr sz="6023">
              <a:solidFill>
                <a:schemeClr val="dk1"/>
              </a:solidFill>
            </a:endParaRPr>
          </a:p>
          <a:p>
            <a:pPr indent="-32421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023">
                <a:solidFill>
                  <a:schemeClr val="dk1"/>
                </a:solidFill>
              </a:rPr>
              <a:t>When </a:t>
            </a:r>
            <a:r>
              <a:rPr b="1" lang="en" sz="6023">
                <a:solidFill>
                  <a:schemeClr val="dk1"/>
                </a:solidFill>
              </a:rPr>
              <a:t>cubids-apply</a:t>
            </a:r>
            <a:r>
              <a:rPr lang="en" sz="6023">
                <a:solidFill>
                  <a:schemeClr val="dk1"/>
                </a:solidFill>
              </a:rPr>
              <a:t> is run, filenames will get renamed according to the auto-generated rename group.</a:t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23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Definitions</a:t>
            </a:r>
            <a:endParaRPr b="1"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017725"/>
            <a:ext cx="8520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23" u="sng">
                <a:solidFill>
                  <a:schemeClr val="dk1"/>
                </a:solidFill>
              </a:rPr>
              <a:t>Dominant Group</a:t>
            </a:r>
            <a:endParaRPr sz="6023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Filename: </a:t>
            </a:r>
            <a:r>
              <a:rPr b="1" lang="en" sz="5223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sub-2675724304_ses-PNC1_task-rest_acq-singleband_bold.nii.gz</a:t>
            </a:r>
            <a:endParaRPr b="1" sz="5223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Filename Group: </a:t>
            </a:r>
            <a:r>
              <a:rPr b="1" lang="en" sz="522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acquisition-singleband_datatype-func_suffix-bold_task-rest</a:t>
            </a:r>
            <a:endParaRPr b="1" sz="522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Param Group: </a:t>
            </a:r>
            <a:r>
              <a:rPr b="1" lang="en" sz="5623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5623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23" u="sng">
                <a:solidFill>
                  <a:schemeClr val="dk1"/>
                </a:solidFill>
              </a:rPr>
              <a:t>Variant Group</a:t>
            </a:r>
            <a:endParaRPr sz="6023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Filename: </a:t>
            </a:r>
            <a:r>
              <a:rPr b="1" lang="en" sz="5223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sub-1682850665_ses-PNC1_task-rest_acq-singleband_bold.nii.gz</a:t>
            </a:r>
            <a:endParaRPr b="1" sz="5223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Filename Group: </a:t>
            </a:r>
            <a:r>
              <a:rPr b="1" lang="en" sz="522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acquisition-singleband_datatype-func_suffix-bold_task-rest</a:t>
            </a:r>
            <a:endParaRPr b="1" sz="522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23">
                <a:solidFill>
                  <a:schemeClr val="dk1"/>
                </a:solidFill>
              </a:rPr>
              <a:t>Param Group: </a:t>
            </a:r>
            <a:r>
              <a:rPr b="1" lang="en" sz="5623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5623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23">
                <a:solidFill>
                  <a:schemeClr val="dk1"/>
                </a:solidFill>
              </a:rPr>
              <a:t>Rename Group:</a:t>
            </a:r>
            <a:r>
              <a:rPr b="1" lang="en" sz="562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acquisition-singleband</a:t>
            </a:r>
            <a:r>
              <a:rPr b="1" lang="en" sz="5623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VARIANTNoFmap</a:t>
            </a:r>
            <a:r>
              <a:rPr b="1" lang="en" sz="562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_datatype-func_suffix-bold_task-rest</a:t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Definitions </a:t>
            </a:r>
            <a:endParaRPr b="1"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017725"/>
            <a:ext cx="8520600" cy="4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90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●"/>
            </a:pPr>
            <a:r>
              <a:rPr lang="en" sz="1626" u="sng">
                <a:solidFill>
                  <a:schemeClr val="hlink"/>
                </a:solidFill>
                <a:hlinkClick r:id="rId3"/>
              </a:rPr>
              <a:t>Summary CSV</a:t>
            </a:r>
            <a:endParaRPr sz="1626" u="sng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cubids-group output that breaks the dataset down by Param Group 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One row for each Param Group 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Allows the user to manipulate the BIDS dataset through a csv </a:t>
            </a:r>
            <a:endParaRPr sz="900" u="sng">
              <a:solidFill>
                <a:schemeClr val="dk1"/>
              </a:solidFill>
            </a:endParaRPr>
          </a:p>
          <a:p>
            <a:pPr indent="-33190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●"/>
            </a:pPr>
            <a:r>
              <a:rPr lang="en" sz="1626" u="sng">
                <a:solidFill>
                  <a:schemeClr val="dk1"/>
                </a:solidFill>
              </a:rPr>
              <a:t>Files CSV</a:t>
            </a:r>
            <a:endParaRPr sz="1626" u="sng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cubids-group output that breaks the dataset down by file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Lists all scanning parameters for each file</a:t>
            </a:r>
            <a:endParaRPr sz="1526">
              <a:solidFill>
                <a:schemeClr val="dk1"/>
              </a:solidFill>
            </a:endParaRPr>
          </a:p>
          <a:p>
            <a:pPr indent="-33190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●"/>
            </a:pPr>
            <a:r>
              <a:rPr lang="en" sz="1626" u="sng">
                <a:solidFill>
                  <a:schemeClr val="dk1"/>
                </a:solidFill>
              </a:rPr>
              <a:t>Acquisition Group</a:t>
            </a:r>
            <a:endParaRPr sz="1626" u="sng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A collection of subjects or sessions that contain the same set of Param Groups. 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Ideally, a BIDS App should handle all scans in a given Acquisition Group in the same way.  </a:t>
            </a:r>
            <a:endParaRPr sz="1526">
              <a:solidFill>
                <a:schemeClr val="dk1"/>
              </a:solidFill>
            </a:endParaRPr>
          </a:p>
          <a:p>
            <a:pPr indent="-33190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Char char="●"/>
            </a:pPr>
            <a:r>
              <a:rPr lang="en" sz="1626" u="sng">
                <a:solidFill>
                  <a:schemeClr val="hlink"/>
                </a:solidFill>
                <a:hlinkClick r:id="rId4"/>
              </a:rPr>
              <a:t>Acquisition Grouping CSV</a:t>
            </a:r>
            <a:r>
              <a:rPr lang="en" sz="1626">
                <a:solidFill>
                  <a:schemeClr val="dk1"/>
                </a:solidFill>
              </a:rPr>
              <a:t> </a:t>
            </a:r>
            <a:endParaRPr sz="16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bond-group output that breaks down the dataset by subject or session 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One row for each subject or subject/session pair</a:t>
            </a:r>
            <a:endParaRPr sz="1526">
              <a:solidFill>
                <a:schemeClr val="dk1"/>
              </a:solidFill>
            </a:endParaRPr>
          </a:p>
          <a:p>
            <a:pPr indent="-32555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7"/>
              <a:buChar char="○"/>
            </a:pPr>
            <a:r>
              <a:rPr lang="en" sz="1526">
                <a:solidFill>
                  <a:schemeClr val="dk1"/>
                </a:solidFill>
              </a:rPr>
              <a:t>Tags each subject or subject/session pair with it’s acquisition group number </a:t>
            </a:r>
            <a:endParaRPr sz="152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Workflow</a:t>
            </a:r>
            <a:endParaRPr b="1"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" y="1062575"/>
            <a:ext cx="8086950" cy="34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CuBIDS CLI Programs </a:t>
            </a:r>
            <a:endParaRPr b="1"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152475"/>
            <a:ext cx="85206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5C5962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cubids-print-metadata-fields</a:t>
            </a:r>
            <a:endParaRPr b="1" sz="2300">
              <a:solidFill>
                <a:srgbClr val="5C5962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Prints out all sidecar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field names present in the dataset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5C5962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cubids-remove-metadata-fields</a:t>
            </a:r>
            <a:endParaRPr b="1" sz="2300">
              <a:solidFill>
                <a:srgbClr val="5C5962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Removes a desired list of metadata fields 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Can be used to remove PHI from datasets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5C5962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cubids-add-nifti-info</a:t>
            </a:r>
            <a:endParaRPr b="1" sz="2300">
              <a:solidFill>
                <a:srgbClr val="5C5962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Adds a nifti’s Obliquity, NumVolumes, Dim*Size, and VoxelSizeDim* to its corresponding sidecar 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5C5962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5C5962"/>
                </a:solidFill>
                <a:highlight>
                  <a:srgbClr val="98DB98"/>
                </a:highlight>
                <a:latin typeface="Courier New"/>
                <a:ea typeface="Courier New"/>
                <a:cs typeface="Courier New"/>
                <a:sym typeface="Courier New"/>
              </a:rPr>
              <a:t>cubids-validate</a:t>
            </a:r>
            <a:endParaRPr b="1" sz="2300">
              <a:solidFill>
                <a:srgbClr val="5C5962"/>
              </a:solidFill>
              <a:highlight>
                <a:srgbClr val="98DB9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Robust, scalable, easy-to-use version of the BIDS-validator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300">
              <a:solidFill>
                <a:srgbClr val="5C5962"/>
              </a:solidFill>
              <a:highlight>
                <a:srgbClr val="F5F6FA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