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6" r:id="rId2"/>
    <p:sldId id="267" r:id="rId3"/>
    <p:sldId id="277" r:id="rId4"/>
    <p:sldId id="275" r:id="rId5"/>
    <p:sldId id="274" r:id="rId6"/>
    <p:sldId id="276" r:id="rId7"/>
    <p:sldId id="272" r:id="rId8"/>
    <p:sldId id="269" r:id="rId9"/>
    <p:sldId id="279" r:id="rId10"/>
    <p:sldId id="280" r:id="rId11"/>
    <p:sldId id="281" r:id="rId12"/>
    <p:sldId id="282" r:id="rId13"/>
    <p:sldId id="283" r:id="rId14"/>
    <p:sldId id="284" r:id="rId15"/>
    <p:sldId id="285" r:id="rId16"/>
    <p:sldId id="286" r:id="rId17"/>
    <p:sldId id="287" r:id="rId18"/>
    <p:sldId id="268" r:id="rId19"/>
    <p:sldId id="288" r:id="rId20"/>
    <p:sldId id="289" r:id="rId21"/>
    <p:sldId id="290" r:id="rId22"/>
    <p:sldId id="291" r:id="rId23"/>
    <p:sldId id="292" r:id="rId24"/>
    <p:sldId id="293" r:id="rId25"/>
    <p:sldId id="294" r:id="rId26"/>
    <p:sldId id="295" r:id="rId27"/>
    <p:sldId id="270" r:id="rId28"/>
    <p:sldId id="296" r:id="rId29"/>
    <p:sldId id="271" r:id="rId30"/>
    <p:sldId id="27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4" autoAdjust="0"/>
    <p:restoredTop sz="74303" autoAdjust="0"/>
  </p:normalViewPr>
  <p:slideViewPr>
    <p:cSldViewPr snapToGrid="0">
      <p:cViewPr varScale="1">
        <p:scale>
          <a:sx n="82" d="100"/>
          <a:sy n="82" d="100"/>
        </p:scale>
        <p:origin x="642" y="84"/>
      </p:cViewPr>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EB4CF0-643F-465F-AE08-FDD77E0C0237}" type="datetimeFigureOut">
              <a:rPr lang="en-US" smtClean="0"/>
              <a:t>9/16/2021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C5507-D59A-4E44-8FDE-2F84FC8561D4}" type="slidenum">
              <a:rPr lang="en-US" smtClean="0"/>
              <a:t>‹#›</a:t>
            </a:fld>
            <a:endParaRPr lang="en-US"/>
          </a:p>
        </p:txBody>
      </p:sp>
    </p:spTree>
    <p:extLst>
      <p:ext uri="{BB962C8B-B14F-4D97-AF65-F5344CB8AC3E}">
        <p14:creationId xmlns:p14="http://schemas.microsoft.com/office/powerpoint/2010/main" val="335528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census.gov/acs/www/guidance_for_data_users/estimate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latin typeface="Times New Roman" panose="02020603050405020304" pitchFamily="18" charset="0"/>
              </a:rPr>
              <a:t>This tutorial intends to provide basic guidance for anyone who might be interested in accessing census files and using them to visualize their communities based on census variables.</a:t>
            </a:r>
            <a:endParaRPr lang="en-US" dirty="0" smtClean="0"/>
          </a:p>
          <a:p>
            <a:endParaRPr lang="en-US" dirty="0"/>
          </a:p>
        </p:txBody>
      </p:sp>
      <p:sp>
        <p:nvSpPr>
          <p:cNvPr id="4" name="Slide Number Placeholder 3"/>
          <p:cNvSpPr>
            <a:spLocks noGrp="1"/>
          </p:cNvSpPr>
          <p:nvPr>
            <p:ph type="sldNum" sz="quarter" idx="10"/>
          </p:nvPr>
        </p:nvSpPr>
        <p:spPr/>
        <p:txBody>
          <a:bodyPr/>
          <a:lstStyle/>
          <a:p>
            <a:fld id="{342C5507-D59A-4E44-8FDE-2F84FC8561D4}" type="slidenum">
              <a:rPr lang="en-US" smtClean="0"/>
              <a:t>2</a:t>
            </a:fld>
            <a:endParaRPr lang="en-US"/>
          </a:p>
        </p:txBody>
      </p:sp>
    </p:spTree>
    <p:extLst>
      <p:ext uri="{BB962C8B-B14F-4D97-AF65-F5344CB8AC3E}">
        <p14:creationId xmlns:p14="http://schemas.microsoft.com/office/powerpoint/2010/main" val="207981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Survey Details (from</a:t>
            </a:r>
            <a:r>
              <a:rPr lang="en-US" sz="1200" b="0" i="0" kern="1200" baseline="0" dirty="0" smtClean="0">
                <a:solidFill>
                  <a:schemeClr val="tx1"/>
                </a:solidFill>
                <a:effectLst/>
                <a:latin typeface="+mn-lt"/>
                <a:ea typeface="+mn-ea"/>
                <a:cs typeface="+mn-cs"/>
              </a:rPr>
              <a:t> Social Explorer)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ACS 2009 (5-Year Estimates)</a:t>
            </a:r>
          </a:p>
          <a:p>
            <a:r>
              <a:rPr lang="en-US" sz="1200" b="0" i="0" kern="1200" dirty="0" smtClean="0">
                <a:solidFill>
                  <a:schemeClr val="tx1"/>
                </a:solidFill>
                <a:effectLst/>
                <a:latin typeface="+mn-lt"/>
                <a:ea typeface="+mn-ea"/>
                <a:cs typeface="+mn-cs"/>
              </a:rPr>
              <a:t>In 2010 three types of estimates are available from the American Community Survey: 1-year estimates (based on data collected in a single year), 3-year estimates (based on data collected in three consecutive years) and 5-year estimates (based on data collected in five consecutive years). to help users determine which estimates to select, a basic comparison of 1-year, 3-year and 5-year estimates Is provided below. Additional information about the interpretation and use of 1-year, 3-year and 5-year estimates Is available in the Guidance for Data User section on the </a:t>
            </a:r>
            <a:r>
              <a:rPr lang="en-US" sz="1200" b="0" i="0" u="none" strike="noStrike" kern="1200" dirty="0" smtClean="0">
                <a:solidFill>
                  <a:schemeClr val="tx1"/>
                </a:solidFill>
                <a:effectLst/>
                <a:latin typeface="+mn-lt"/>
                <a:ea typeface="+mn-ea"/>
                <a:cs typeface="+mn-cs"/>
                <a:hlinkClick r:id="rId3"/>
              </a:rPr>
              <a:t>http://www.census.gov/acs/www/guidance_for_data_users/estimates/</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1-Year Estimates: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2009 ACS 1-year estimates are based on data collected between January 2009 and December 2009.</a:t>
            </a:r>
          </a:p>
          <a:p>
            <a:pPr fontAlgn="base"/>
            <a:r>
              <a:rPr lang="en-US" sz="1200" b="0" i="0" kern="1200" dirty="0" smtClean="0">
                <a:solidFill>
                  <a:schemeClr val="tx1"/>
                </a:solidFill>
                <a:effectLst/>
                <a:latin typeface="+mn-lt"/>
                <a:ea typeface="+mn-ea"/>
                <a:cs typeface="+mn-cs"/>
              </a:rPr>
              <a:t>Published for selected geographic areas with populations of 65,000 or greater</a:t>
            </a:r>
          </a:p>
          <a:p>
            <a:pPr fontAlgn="base"/>
            <a:r>
              <a:rPr lang="en-US" sz="1200" b="0" i="0" kern="1200" dirty="0" smtClean="0">
                <a:solidFill>
                  <a:schemeClr val="tx1"/>
                </a:solidFill>
                <a:effectLst/>
                <a:latin typeface="+mn-lt"/>
                <a:ea typeface="+mn-ea"/>
                <a:cs typeface="+mn-cs"/>
              </a:rPr>
              <a:t>Represent the average characteristics Over calendar year 2009</a:t>
            </a:r>
          </a:p>
          <a:p>
            <a:pPr fontAlgn="base"/>
            <a:r>
              <a:rPr lang="en-US" sz="1200" b="0" i="0" kern="1200" dirty="0" smtClean="0">
                <a:solidFill>
                  <a:schemeClr val="tx1"/>
                </a:solidFill>
                <a:effectLst/>
                <a:latin typeface="+mn-lt"/>
                <a:ea typeface="+mn-ea"/>
                <a:cs typeface="+mn-cs"/>
              </a:rPr>
              <a:t>Have smaller sample size than the 3-year and 5-year estimates</a:t>
            </a:r>
          </a:p>
          <a:p>
            <a:pPr fontAlgn="base"/>
            <a:r>
              <a:rPr lang="en-US" sz="1200" b="0" i="0" kern="1200" dirty="0" smtClean="0">
                <a:solidFill>
                  <a:schemeClr val="tx1"/>
                </a:solidFill>
                <a:effectLst/>
                <a:latin typeface="+mn-lt"/>
                <a:ea typeface="+mn-ea"/>
                <a:cs typeface="+mn-cs"/>
              </a:rPr>
              <a:t>Are More current than the 3-year estimates and 5-year</a:t>
            </a:r>
          </a:p>
          <a:p>
            <a:r>
              <a:rPr lang="en-US" sz="1200" b="1" i="0" kern="1200" dirty="0" smtClean="0">
                <a:solidFill>
                  <a:schemeClr val="tx1"/>
                </a:solidFill>
                <a:effectLst/>
                <a:latin typeface="+mn-lt"/>
                <a:ea typeface="+mn-ea"/>
                <a:cs typeface="+mn-cs"/>
              </a:rPr>
              <a:t>3-Year Estimates: (No longer available. Replaced</a:t>
            </a:r>
            <a:r>
              <a:rPr lang="en-US" sz="1200" b="1" i="0" kern="1200" baseline="0" dirty="0" smtClean="0">
                <a:solidFill>
                  <a:schemeClr val="tx1"/>
                </a:solidFill>
                <a:effectLst/>
                <a:latin typeface="+mn-lt"/>
                <a:ea typeface="+mn-ea"/>
                <a:cs typeface="+mn-cs"/>
              </a:rPr>
              <a:t> with 1 – year supplemental estimate)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2007-2009 ACS 3-year estimates are based on data collected between January 2007 and December 2009.</a:t>
            </a:r>
          </a:p>
          <a:p>
            <a:pPr fontAlgn="base"/>
            <a:r>
              <a:rPr lang="en-US" sz="1200" b="0" i="0" kern="1200" dirty="0" smtClean="0">
                <a:solidFill>
                  <a:schemeClr val="tx1"/>
                </a:solidFill>
                <a:effectLst/>
                <a:latin typeface="+mn-lt"/>
                <a:ea typeface="+mn-ea"/>
                <a:cs typeface="+mn-cs"/>
              </a:rPr>
              <a:t>Published for selected geographic areas with populations of 20,000 or greater</a:t>
            </a:r>
          </a:p>
          <a:p>
            <a:pPr fontAlgn="base"/>
            <a:r>
              <a:rPr lang="en-US" sz="1200" b="0" i="0" kern="1200" dirty="0" smtClean="0">
                <a:solidFill>
                  <a:schemeClr val="tx1"/>
                </a:solidFill>
                <a:effectLst/>
                <a:latin typeface="+mn-lt"/>
                <a:ea typeface="+mn-ea"/>
                <a:cs typeface="+mn-cs"/>
              </a:rPr>
              <a:t>Represent the average characteristics Over the 3-year period of time</a:t>
            </a:r>
          </a:p>
          <a:p>
            <a:pPr fontAlgn="base"/>
            <a:r>
              <a:rPr lang="en-US" sz="1200" b="0" i="0" kern="1200" dirty="0" smtClean="0">
                <a:solidFill>
                  <a:schemeClr val="tx1"/>
                </a:solidFill>
                <a:effectLst/>
                <a:latin typeface="+mn-lt"/>
                <a:ea typeface="+mn-ea"/>
                <a:cs typeface="+mn-cs"/>
              </a:rPr>
              <a:t>Have larger sample size than the 1-year estimates but smaller than the 5-year</a:t>
            </a:r>
          </a:p>
          <a:p>
            <a:pPr fontAlgn="base"/>
            <a:r>
              <a:rPr lang="en-US" sz="1200" b="0" i="0" kern="1200" dirty="0" smtClean="0">
                <a:solidFill>
                  <a:schemeClr val="tx1"/>
                </a:solidFill>
                <a:effectLst/>
                <a:latin typeface="+mn-lt"/>
                <a:ea typeface="+mn-ea"/>
                <a:cs typeface="+mn-cs"/>
              </a:rPr>
              <a:t>Are less current than the 1-year estimates however More current than the 5-year</a:t>
            </a:r>
          </a:p>
          <a:p>
            <a:r>
              <a:rPr lang="en-US" sz="1200" b="1" i="0" kern="1200" dirty="0" smtClean="0">
                <a:solidFill>
                  <a:schemeClr val="tx1"/>
                </a:solidFill>
                <a:effectLst/>
                <a:latin typeface="+mn-lt"/>
                <a:ea typeface="+mn-ea"/>
                <a:cs typeface="+mn-cs"/>
              </a:rPr>
              <a:t>5-Year Estimates: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2005-2009 ACS 5-year estimates are based on data collected between January 2005 and December 2009 (during calendar years 2005, 2006, 2007, 2008 and 2009). Data are from the American Community Survey and the Puerto Rico Community Survey.</a:t>
            </a:r>
          </a:p>
          <a:p>
            <a:pPr fontAlgn="base"/>
            <a:r>
              <a:rPr lang="en-US" sz="1200" b="0" i="0" kern="1200" dirty="0" smtClean="0">
                <a:solidFill>
                  <a:schemeClr val="tx1"/>
                </a:solidFill>
                <a:effectLst/>
                <a:latin typeface="+mn-lt"/>
                <a:ea typeface="+mn-ea"/>
                <a:cs typeface="+mn-cs"/>
              </a:rPr>
              <a:t>Published for small geographic areas</a:t>
            </a:r>
          </a:p>
          <a:p>
            <a:pPr fontAlgn="base"/>
            <a:r>
              <a:rPr lang="en-US" sz="1200" b="0" i="0" kern="1200" dirty="0" smtClean="0">
                <a:solidFill>
                  <a:schemeClr val="tx1"/>
                </a:solidFill>
                <a:effectLst/>
                <a:latin typeface="+mn-lt"/>
                <a:ea typeface="+mn-ea"/>
                <a:cs typeface="+mn-cs"/>
              </a:rPr>
              <a:t>Represent the average characteristics Over the 5-year period of time</a:t>
            </a:r>
          </a:p>
          <a:p>
            <a:pPr fontAlgn="base"/>
            <a:r>
              <a:rPr lang="en-US" sz="1200" b="0" i="0" kern="1200" dirty="0" smtClean="0">
                <a:solidFill>
                  <a:schemeClr val="tx1"/>
                </a:solidFill>
                <a:effectLst/>
                <a:latin typeface="+mn-lt"/>
                <a:ea typeface="+mn-ea"/>
                <a:cs typeface="+mn-cs"/>
              </a:rPr>
              <a:t>Have larger sample size than the 1-year and 3-year estimates</a:t>
            </a:r>
          </a:p>
          <a:p>
            <a:pPr fontAlgn="base"/>
            <a:r>
              <a:rPr lang="en-US" sz="1200" b="0" i="0" kern="1200" dirty="0" smtClean="0">
                <a:solidFill>
                  <a:schemeClr val="tx1"/>
                </a:solidFill>
                <a:effectLst/>
                <a:latin typeface="+mn-lt"/>
                <a:ea typeface="+mn-ea"/>
                <a:cs typeface="+mn-cs"/>
              </a:rPr>
              <a:t>Are less current than the 1-year and 3-year estimates</a:t>
            </a:r>
          </a:p>
          <a:p>
            <a:r>
              <a:rPr lang="en-US" sz="1200" b="0" i="0" kern="1200" dirty="0" smtClean="0">
                <a:solidFill>
                  <a:schemeClr val="tx1"/>
                </a:solidFill>
                <a:effectLst/>
                <a:latin typeface="+mn-lt"/>
                <a:ea typeface="+mn-ea"/>
                <a:cs typeface="+mn-cs"/>
              </a:rPr>
              <a:t>Please note that these are not the Census 2010 population counts.</a:t>
            </a:r>
          </a:p>
          <a:p>
            <a:endParaRPr lang="en-US" dirty="0"/>
          </a:p>
        </p:txBody>
      </p:sp>
      <p:sp>
        <p:nvSpPr>
          <p:cNvPr id="4" name="Slide Number Placeholder 3"/>
          <p:cNvSpPr>
            <a:spLocks noGrp="1"/>
          </p:cNvSpPr>
          <p:nvPr>
            <p:ph type="sldNum" sz="quarter" idx="10"/>
          </p:nvPr>
        </p:nvSpPr>
        <p:spPr/>
        <p:txBody>
          <a:bodyPr/>
          <a:lstStyle/>
          <a:p>
            <a:fld id="{342C5507-D59A-4E44-8FDE-2F84FC8561D4}" type="slidenum">
              <a:rPr lang="en-US" smtClean="0"/>
              <a:t>3</a:t>
            </a:fld>
            <a:endParaRPr lang="en-US"/>
          </a:p>
        </p:txBody>
      </p:sp>
    </p:spTree>
    <p:extLst>
      <p:ext uri="{BB962C8B-B14F-4D97-AF65-F5344CB8AC3E}">
        <p14:creationId xmlns:p14="http://schemas.microsoft.com/office/powerpoint/2010/main" val="1521390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For areas that are not currently classified as “American Indian, Alaska Native, Native Hawaiian Areas,” you can read the Standard Hierarchy from top to bottom, cutting the nation into regions, each region into divisions, each division into states, etc. Alternatively, you can read the Standard Hierarchy from bottom to top: Census Blocks are grouped into Block Groups, which are grouped into Census Tracts, which are grouped into Counties, etc.</a:t>
            </a:r>
          </a:p>
          <a:p>
            <a:endParaRPr lang="en-US" dirty="0"/>
          </a:p>
        </p:txBody>
      </p:sp>
      <p:sp>
        <p:nvSpPr>
          <p:cNvPr id="4" name="Slide Number Placeholder 3"/>
          <p:cNvSpPr>
            <a:spLocks noGrp="1"/>
          </p:cNvSpPr>
          <p:nvPr>
            <p:ph type="sldNum" sz="quarter" idx="10"/>
          </p:nvPr>
        </p:nvSpPr>
        <p:spPr/>
        <p:txBody>
          <a:bodyPr/>
          <a:lstStyle/>
          <a:p>
            <a:fld id="{342C5507-D59A-4E44-8FDE-2F84FC8561D4}" type="slidenum">
              <a:rPr lang="en-US" smtClean="0"/>
              <a:t>7</a:t>
            </a:fld>
            <a:endParaRPr lang="en-US"/>
          </a:p>
        </p:txBody>
      </p:sp>
    </p:spTree>
    <p:extLst>
      <p:ext uri="{BB962C8B-B14F-4D97-AF65-F5344CB8AC3E}">
        <p14:creationId xmlns:p14="http://schemas.microsoft.com/office/powerpoint/2010/main" val="330619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https://github.com/PennMGIS/tutorials</a:t>
            </a:r>
          </a:p>
          <a:p>
            <a:endParaRPr lang="en-US" dirty="0"/>
          </a:p>
        </p:txBody>
      </p:sp>
      <p:sp>
        <p:nvSpPr>
          <p:cNvPr id="4" name="Slide Number Placeholder 3"/>
          <p:cNvSpPr>
            <a:spLocks noGrp="1"/>
          </p:cNvSpPr>
          <p:nvPr>
            <p:ph type="sldNum" sz="quarter" idx="10"/>
          </p:nvPr>
        </p:nvSpPr>
        <p:spPr/>
        <p:txBody>
          <a:bodyPr/>
          <a:lstStyle/>
          <a:p>
            <a:fld id="{342C5507-D59A-4E44-8FDE-2F84FC8561D4}" type="slidenum">
              <a:rPr lang="en-US" smtClean="0"/>
              <a:t>27</a:t>
            </a:fld>
            <a:endParaRPr lang="en-US"/>
          </a:p>
        </p:txBody>
      </p:sp>
    </p:spTree>
    <p:extLst>
      <p:ext uri="{BB962C8B-B14F-4D97-AF65-F5344CB8AC3E}">
        <p14:creationId xmlns:p14="http://schemas.microsoft.com/office/powerpoint/2010/main" val="2320528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Jupyter Notebook is an open-source web application that allows you to create and share documents that contain live code, equations, visualizations and narrative text.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https://github.com/PennMGIS/tutorials/blob/main/CensusData_Cenpy.ipynb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42C5507-D59A-4E44-8FDE-2F84FC8561D4}" type="slidenum">
              <a:rPr lang="en-US" smtClean="0"/>
              <a:t>29</a:t>
            </a:fld>
            <a:endParaRPr lang="en-US"/>
          </a:p>
        </p:txBody>
      </p:sp>
    </p:spTree>
    <p:extLst>
      <p:ext uri="{BB962C8B-B14F-4D97-AF65-F5344CB8AC3E}">
        <p14:creationId xmlns:p14="http://schemas.microsoft.com/office/powerpoint/2010/main" val="657825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C9D6A5C-3A6C-44F1-BC23-1AC73CDF580F}"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D7E5B-41D6-4B26-B563-874DB73A9A90}" type="slidenum">
              <a:rPr lang="en-US" smtClean="0"/>
              <a:t>‹#›</a:t>
            </a:fld>
            <a:endParaRPr lang="en-US"/>
          </a:p>
        </p:txBody>
      </p:sp>
    </p:spTree>
    <p:extLst>
      <p:ext uri="{BB962C8B-B14F-4D97-AF65-F5344CB8AC3E}">
        <p14:creationId xmlns:p14="http://schemas.microsoft.com/office/powerpoint/2010/main" val="1513984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9D6A5C-3A6C-44F1-BC23-1AC73CDF580F}"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D7E5B-41D6-4B26-B563-874DB73A9A90}" type="slidenum">
              <a:rPr lang="en-US" smtClean="0"/>
              <a:t>‹#›</a:t>
            </a:fld>
            <a:endParaRPr lang="en-US"/>
          </a:p>
        </p:txBody>
      </p:sp>
    </p:spTree>
    <p:extLst>
      <p:ext uri="{BB962C8B-B14F-4D97-AF65-F5344CB8AC3E}">
        <p14:creationId xmlns:p14="http://schemas.microsoft.com/office/powerpoint/2010/main" val="245130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9D6A5C-3A6C-44F1-BC23-1AC73CDF580F}"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D7E5B-41D6-4B26-B563-874DB73A9A90}" type="slidenum">
              <a:rPr lang="en-US" smtClean="0"/>
              <a:t>‹#›</a:t>
            </a:fld>
            <a:endParaRPr lang="en-US"/>
          </a:p>
        </p:txBody>
      </p:sp>
    </p:spTree>
    <p:extLst>
      <p:ext uri="{BB962C8B-B14F-4D97-AF65-F5344CB8AC3E}">
        <p14:creationId xmlns:p14="http://schemas.microsoft.com/office/powerpoint/2010/main" val="2278545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9D6A5C-3A6C-44F1-BC23-1AC73CDF580F}"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D7E5B-41D6-4B26-B563-874DB73A9A90}" type="slidenum">
              <a:rPr lang="en-US" smtClean="0"/>
              <a:t>‹#›</a:t>
            </a:fld>
            <a:endParaRPr lang="en-US"/>
          </a:p>
        </p:txBody>
      </p:sp>
    </p:spTree>
    <p:extLst>
      <p:ext uri="{BB962C8B-B14F-4D97-AF65-F5344CB8AC3E}">
        <p14:creationId xmlns:p14="http://schemas.microsoft.com/office/powerpoint/2010/main" val="3550491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9D6A5C-3A6C-44F1-BC23-1AC73CDF580F}" type="datetimeFigureOut">
              <a:rPr lang="en-US" smtClean="0"/>
              <a:t>9/16/2021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D7E5B-41D6-4B26-B563-874DB73A9A90}" type="slidenum">
              <a:rPr lang="en-US" smtClean="0"/>
              <a:t>‹#›</a:t>
            </a:fld>
            <a:endParaRPr lang="en-US"/>
          </a:p>
        </p:txBody>
      </p:sp>
    </p:spTree>
    <p:extLst>
      <p:ext uri="{BB962C8B-B14F-4D97-AF65-F5344CB8AC3E}">
        <p14:creationId xmlns:p14="http://schemas.microsoft.com/office/powerpoint/2010/main" val="3805189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C9D6A5C-3A6C-44F1-BC23-1AC73CDF580F}"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D7E5B-41D6-4B26-B563-874DB73A9A90}" type="slidenum">
              <a:rPr lang="en-US" smtClean="0"/>
              <a:t>‹#›</a:t>
            </a:fld>
            <a:endParaRPr lang="en-US"/>
          </a:p>
        </p:txBody>
      </p:sp>
    </p:spTree>
    <p:extLst>
      <p:ext uri="{BB962C8B-B14F-4D97-AF65-F5344CB8AC3E}">
        <p14:creationId xmlns:p14="http://schemas.microsoft.com/office/powerpoint/2010/main" val="1431907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9D6A5C-3A6C-44F1-BC23-1AC73CDF580F}" type="datetimeFigureOut">
              <a:rPr lang="en-US" smtClean="0"/>
              <a:t>9/16/2021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FD7E5B-41D6-4B26-B563-874DB73A9A90}" type="slidenum">
              <a:rPr lang="en-US" smtClean="0"/>
              <a:t>‹#›</a:t>
            </a:fld>
            <a:endParaRPr lang="en-US"/>
          </a:p>
        </p:txBody>
      </p:sp>
    </p:spTree>
    <p:extLst>
      <p:ext uri="{BB962C8B-B14F-4D97-AF65-F5344CB8AC3E}">
        <p14:creationId xmlns:p14="http://schemas.microsoft.com/office/powerpoint/2010/main" val="1567405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C9D6A5C-3A6C-44F1-BC23-1AC73CDF580F}" type="datetimeFigureOut">
              <a:rPr lang="en-US" smtClean="0"/>
              <a:t>9/16/2021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FD7E5B-41D6-4B26-B563-874DB73A9A90}" type="slidenum">
              <a:rPr lang="en-US" smtClean="0"/>
              <a:t>‹#›</a:t>
            </a:fld>
            <a:endParaRPr lang="en-US"/>
          </a:p>
        </p:txBody>
      </p:sp>
    </p:spTree>
    <p:extLst>
      <p:ext uri="{BB962C8B-B14F-4D97-AF65-F5344CB8AC3E}">
        <p14:creationId xmlns:p14="http://schemas.microsoft.com/office/powerpoint/2010/main" val="4049549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9D6A5C-3A6C-44F1-BC23-1AC73CDF580F}" type="datetimeFigureOut">
              <a:rPr lang="en-US" smtClean="0"/>
              <a:t>9/16/2021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FD7E5B-41D6-4B26-B563-874DB73A9A90}" type="slidenum">
              <a:rPr lang="en-US" smtClean="0"/>
              <a:t>‹#›</a:t>
            </a:fld>
            <a:endParaRPr lang="en-US"/>
          </a:p>
        </p:txBody>
      </p:sp>
    </p:spTree>
    <p:extLst>
      <p:ext uri="{BB962C8B-B14F-4D97-AF65-F5344CB8AC3E}">
        <p14:creationId xmlns:p14="http://schemas.microsoft.com/office/powerpoint/2010/main" val="2209275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9D6A5C-3A6C-44F1-BC23-1AC73CDF580F}"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D7E5B-41D6-4B26-B563-874DB73A9A90}" type="slidenum">
              <a:rPr lang="en-US" smtClean="0"/>
              <a:t>‹#›</a:t>
            </a:fld>
            <a:endParaRPr lang="en-US"/>
          </a:p>
        </p:txBody>
      </p:sp>
    </p:spTree>
    <p:extLst>
      <p:ext uri="{BB962C8B-B14F-4D97-AF65-F5344CB8AC3E}">
        <p14:creationId xmlns:p14="http://schemas.microsoft.com/office/powerpoint/2010/main" val="2118386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9D6A5C-3A6C-44F1-BC23-1AC73CDF580F}" type="datetimeFigureOut">
              <a:rPr lang="en-US" smtClean="0"/>
              <a:t>9/16/2021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D7E5B-41D6-4B26-B563-874DB73A9A90}" type="slidenum">
              <a:rPr lang="en-US" smtClean="0"/>
              <a:t>‹#›</a:t>
            </a:fld>
            <a:endParaRPr lang="en-US"/>
          </a:p>
        </p:txBody>
      </p:sp>
    </p:spTree>
    <p:extLst>
      <p:ext uri="{BB962C8B-B14F-4D97-AF65-F5344CB8AC3E}">
        <p14:creationId xmlns:p14="http://schemas.microsoft.com/office/powerpoint/2010/main" val="412862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9D6A5C-3A6C-44F1-BC23-1AC73CDF580F}" type="datetimeFigureOut">
              <a:rPr lang="en-US" smtClean="0"/>
              <a:t>9/16/2021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FD7E5B-41D6-4B26-B563-874DB73A9A90}" type="slidenum">
              <a:rPr lang="en-US" smtClean="0"/>
              <a:t>‹#›</a:t>
            </a:fld>
            <a:endParaRPr lang="en-US"/>
          </a:p>
        </p:txBody>
      </p:sp>
    </p:spTree>
    <p:extLst>
      <p:ext uri="{BB962C8B-B14F-4D97-AF65-F5344CB8AC3E}">
        <p14:creationId xmlns:p14="http://schemas.microsoft.com/office/powerpoint/2010/main" val="2549541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mailto:gmisgna@upenn.edu"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github.com/PennMGIS/tutorial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2.census.gov/about/training-workshops/2019/2019-09-05-ced-presentation.pdf" TargetMode="External"/><Relationship Id="rId2" Type="http://schemas.openxmlformats.org/officeDocument/2006/relationships/hyperlink" Target="https://www.youtube.com/watch?v=R6-IYatGVEI&amp;t=767s" TargetMode="External"/><Relationship Id="rId1" Type="http://schemas.openxmlformats.org/officeDocument/2006/relationships/slideLayout" Target="../slideLayouts/slideLayout2.xml"/><Relationship Id="rId6" Type="http://schemas.openxmlformats.org/officeDocument/2006/relationships/hyperlink" Target="https://cenpy-devs.github.io/cenpy/" TargetMode="External"/><Relationship Id="rId5" Type="http://schemas.openxmlformats.org/officeDocument/2006/relationships/hyperlink" Target="https://www.census.gov/programs-surveys/acs/technical-documentation/summary-file-documentation.html" TargetMode="External"/><Relationship Id="rId4" Type="http://schemas.openxmlformats.org/officeDocument/2006/relationships/hyperlink" Target="https://www.census.gov/geographies/mapping-files/time-series/geo/tiger-data.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3475" y="1198563"/>
            <a:ext cx="9144000" cy="1516062"/>
          </a:xfrm>
        </p:spPr>
        <p:txBody>
          <a:bodyPr>
            <a:normAutofit fontScale="90000"/>
          </a:bodyPr>
          <a:lstStyle/>
          <a:p>
            <a:r>
              <a:rPr lang="en-US" dirty="0"/>
              <a:t>Accessing and Visualizing Census </a:t>
            </a:r>
            <a:r>
              <a:rPr lang="en-US" dirty="0" smtClean="0"/>
              <a:t>Data</a:t>
            </a:r>
            <a:endParaRPr lang="en-US" sz="3200" dirty="0"/>
          </a:p>
        </p:txBody>
      </p:sp>
      <p:sp>
        <p:nvSpPr>
          <p:cNvPr id="3" name="Subtitle 2"/>
          <p:cNvSpPr>
            <a:spLocks noGrp="1"/>
          </p:cNvSpPr>
          <p:nvPr>
            <p:ph type="subTitle" idx="1"/>
          </p:nvPr>
        </p:nvSpPr>
        <p:spPr>
          <a:xfrm>
            <a:off x="1133475" y="3573463"/>
            <a:ext cx="9144000" cy="1655762"/>
          </a:xfrm>
        </p:spPr>
        <p:txBody>
          <a:bodyPr/>
          <a:lstStyle/>
          <a:p>
            <a:r>
              <a:rPr lang="en-US" altLang="en-US" dirty="0"/>
              <a:t>Girmaye Misgna</a:t>
            </a:r>
          </a:p>
          <a:p>
            <a:r>
              <a:rPr lang="en-US" altLang="en-US" dirty="0">
                <a:hlinkClick r:id="rId2"/>
              </a:rPr>
              <a:t>gmisgna@upenn.edu</a:t>
            </a:r>
            <a:endParaRPr lang="en-US" altLang="en-US" dirty="0"/>
          </a:p>
          <a:p>
            <a:r>
              <a:rPr lang="en-US" altLang="en-US" dirty="0"/>
              <a:t>Date: </a:t>
            </a:r>
            <a:r>
              <a:rPr lang="en-US" altLang="en-US" dirty="0" smtClean="0"/>
              <a:t>09-16-2021</a:t>
            </a:r>
            <a:endParaRPr lang="en-US" alt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757" y="5349875"/>
            <a:ext cx="2264728" cy="129413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07750" y="5299969"/>
            <a:ext cx="1161166" cy="1322284"/>
          </a:xfrm>
          <a:prstGeom prst="rect">
            <a:avLst/>
          </a:prstGeom>
        </p:spPr>
      </p:pic>
    </p:spTree>
    <p:extLst>
      <p:ext uri="{BB962C8B-B14F-4D97-AF65-F5344CB8AC3E}">
        <p14:creationId xmlns:p14="http://schemas.microsoft.com/office/powerpoint/2010/main" val="8364700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911" y="437539"/>
            <a:ext cx="3415689" cy="945784"/>
          </a:xfrm>
        </p:spPr>
        <p:txBody>
          <a:bodyPr>
            <a:normAutofit fontScale="90000"/>
          </a:bodyPr>
          <a:lstStyle/>
          <a:p>
            <a:pPr algn="ctr"/>
            <a:r>
              <a:rPr lang="en-US" dirty="0" smtClean="0"/>
              <a:t>Generate Tables Report</a:t>
            </a:r>
            <a:endParaRPr lang="en-US" dirty="0"/>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3905967" y="457200"/>
            <a:ext cx="8087394" cy="5403850"/>
          </a:xfrm>
          <a:prstGeom prst="rect">
            <a:avLst/>
          </a:prstGeom>
        </p:spPr>
      </p:pic>
    </p:spTree>
    <p:extLst>
      <p:ext uri="{BB962C8B-B14F-4D97-AF65-F5344CB8AC3E}">
        <p14:creationId xmlns:p14="http://schemas.microsoft.com/office/powerpoint/2010/main" val="2014562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326" y="258071"/>
            <a:ext cx="3412657" cy="1677659"/>
          </a:xfrm>
        </p:spPr>
        <p:txBody>
          <a:bodyPr>
            <a:normAutofit fontScale="90000"/>
          </a:bodyPr>
          <a:lstStyle/>
          <a:p>
            <a:r>
              <a:rPr lang="en-US" dirty="0" smtClean="0"/>
              <a:t>Proceed either to the classical interface </a:t>
            </a:r>
            <a:r>
              <a:rPr lang="en-US" dirty="0" smtClean="0"/>
              <a:t>or the “new Reports app” </a:t>
            </a:r>
            <a:r>
              <a:rPr lang="en-US" dirty="0" smtClean="0"/>
              <a:t>interface.</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a:xfrm>
            <a:off x="186325" y="2049462"/>
            <a:ext cx="3412658" cy="3811588"/>
          </a:xfrm>
        </p:spPr>
        <p:txBody>
          <a:bodyPr/>
          <a:lstStyle/>
          <a:p>
            <a:pPr marL="342900" indent="-342900">
              <a:buFont typeface="+mj-lt"/>
              <a:buAutoNum type="arabicPeriod"/>
            </a:pPr>
            <a:r>
              <a:rPr lang="en-US" sz="1800" dirty="0" smtClean="0"/>
              <a:t>Survey year</a:t>
            </a:r>
          </a:p>
          <a:p>
            <a:pPr marL="342900" indent="-342900">
              <a:buFont typeface="+mj-lt"/>
              <a:buAutoNum type="arabicPeriod"/>
            </a:pPr>
            <a:r>
              <a:rPr lang="en-US" sz="1800" dirty="0" smtClean="0"/>
              <a:t>Census Geography (Nation, county, census tract, block group, etc.)</a:t>
            </a:r>
          </a:p>
          <a:p>
            <a:pPr marL="342900" indent="-342900">
              <a:buFont typeface="+mj-lt"/>
              <a:buAutoNum type="arabicPeriod"/>
            </a:pPr>
            <a:r>
              <a:rPr lang="en-US" sz="1800" dirty="0" smtClean="0"/>
              <a:t>Tables</a:t>
            </a:r>
          </a:p>
          <a:p>
            <a:pPr marL="342900" indent="-342900">
              <a:buFont typeface="+mj-lt"/>
              <a:buAutoNum type="arabicPeriod"/>
            </a:pPr>
            <a:r>
              <a:rPr lang="en-US" sz="1800" dirty="0" smtClean="0"/>
              <a:t>Results</a:t>
            </a:r>
            <a:endParaRPr lang="en-US" sz="1800" dirty="0"/>
          </a:p>
        </p:txBody>
      </p:sp>
      <p:pic>
        <p:nvPicPr>
          <p:cNvPr id="5" name="Picture 4"/>
          <p:cNvPicPr>
            <a:picLocks noChangeAspect="1"/>
          </p:cNvPicPr>
          <p:nvPr/>
        </p:nvPicPr>
        <p:blipFill>
          <a:blip r:embed="rId2"/>
          <a:stretch>
            <a:fillRect/>
          </a:stretch>
        </p:blipFill>
        <p:spPr>
          <a:xfrm>
            <a:off x="3598984" y="258071"/>
            <a:ext cx="8417548" cy="5931714"/>
          </a:xfrm>
          <a:prstGeom prst="rect">
            <a:avLst/>
          </a:prstGeom>
        </p:spPr>
      </p:pic>
    </p:spTree>
    <p:extLst>
      <p:ext uri="{BB962C8B-B14F-4D97-AF65-F5344CB8AC3E}">
        <p14:creationId xmlns:p14="http://schemas.microsoft.com/office/powerpoint/2010/main" val="4131854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433" y="457200"/>
            <a:ext cx="3477722" cy="1043354"/>
          </a:xfrm>
        </p:spPr>
        <p:txBody>
          <a:bodyPr/>
          <a:lstStyle/>
          <a:p>
            <a:r>
              <a:rPr lang="en-US" dirty="0" smtClean="0"/>
              <a:t>For GIS, download CSV option</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3751385" y="305898"/>
            <a:ext cx="8327802" cy="6236677"/>
          </a:xfrm>
          <a:prstGeom prst="rect">
            <a:avLst/>
          </a:prstGeom>
        </p:spPr>
      </p:pic>
    </p:spTree>
    <p:extLst>
      <p:ext uri="{BB962C8B-B14F-4D97-AF65-F5344CB8AC3E}">
        <p14:creationId xmlns:p14="http://schemas.microsoft.com/office/powerpoint/2010/main" val="662309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111" y="449262"/>
            <a:ext cx="3569145" cy="1600200"/>
          </a:xfrm>
        </p:spPr>
        <p:txBody>
          <a:bodyPr>
            <a:normAutofit fontScale="90000"/>
          </a:bodyPr>
          <a:lstStyle/>
          <a:p>
            <a:r>
              <a:rPr lang="en-US" dirty="0" smtClean="0"/>
              <a:t>Download Geographic data for Census geography level of  and year of interest.</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a:xfrm>
            <a:off x="136959" y="2070832"/>
            <a:ext cx="3521074" cy="3811588"/>
          </a:xfrm>
        </p:spPr>
        <p:txBody>
          <a:bodyPr>
            <a:normAutofit/>
          </a:bodyPr>
          <a:lstStyle/>
          <a:p>
            <a:pPr marL="342900" indent="-342900">
              <a:buFont typeface="Arial" panose="020B0604020202020204" pitchFamily="34" charset="0"/>
              <a:buChar char="•"/>
            </a:pPr>
            <a:r>
              <a:rPr lang="en-US" sz="2000" dirty="0" smtClean="0"/>
              <a:t>Will Join later with the data table using the Geoid and Geo_FIPS columns as common link between the two.</a:t>
            </a:r>
            <a:endParaRPr lang="en-US" sz="2000" dirty="0"/>
          </a:p>
        </p:txBody>
      </p:sp>
      <p:pic>
        <p:nvPicPr>
          <p:cNvPr id="5" name="Picture 4"/>
          <p:cNvPicPr>
            <a:picLocks noChangeAspect="1"/>
          </p:cNvPicPr>
          <p:nvPr/>
        </p:nvPicPr>
        <p:blipFill>
          <a:blip r:embed="rId2"/>
          <a:stretch>
            <a:fillRect/>
          </a:stretch>
        </p:blipFill>
        <p:spPr>
          <a:xfrm>
            <a:off x="4166418" y="143362"/>
            <a:ext cx="7915155" cy="5940915"/>
          </a:xfrm>
          <a:prstGeom prst="rect">
            <a:avLst/>
          </a:prstGeom>
        </p:spPr>
      </p:pic>
    </p:spTree>
    <p:extLst>
      <p:ext uri="{BB962C8B-B14F-4D97-AF65-F5344CB8AC3E}">
        <p14:creationId xmlns:p14="http://schemas.microsoft.com/office/powerpoint/2010/main" val="3941766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291" y="416701"/>
            <a:ext cx="3932237" cy="550984"/>
          </a:xfrm>
        </p:spPr>
        <p:txBody>
          <a:bodyPr/>
          <a:lstStyle/>
          <a:p>
            <a:pPr algn="ctr"/>
            <a:r>
              <a:rPr lang="en-US" dirty="0" smtClean="0"/>
              <a:t>Open ArcMap</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a:xfrm>
            <a:off x="199291" y="1116094"/>
            <a:ext cx="3932237" cy="3811588"/>
          </a:xfrm>
        </p:spPr>
        <p:txBody>
          <a:bodyPr>
            <a:normAutofit/>
          </a:bodyPr>
          <a:lstStyle/>
          <a:p>
            <a:r>
              <a:rPr lang="en-US" sz="2400" dirty="0" smtClean="0"/>
              <a:t>Add both the Geography map and the Table</a:t>
            </a:r>
            <a:endParaRPr lang="en-US" sz="2400" dirty="0"/>
          </a:p>
        </p:txBody>
      </p:sp>
      <p:pic>
        <p:nvPicPr>
          <p:cNvPr id="5" name="Picture 4"/>
          <p:cNvPicPr>
            <a:picLocks noChangeAspect="1"/>
          </p:cNvPicPr>
          <p:nvPr/>
        </p:nvPicPr>
        <p:blipFill>
          <a:blip r:embed="rId2"/>
          <a:stretch>
            <a:fillRect/>
          </a:stretch>
        </p:blipFill>
        <p:spPr>
          <a:xfrm>
            <a:off x="4584500" y="416701"/>
            <a:ext cx="7509022" cy="5937207"/>
          </a:xfrm>
          <a:prstGeom prst="rect">
            <a:avLst/>
          </a:prstGeom>
        </p:spPr>
      </p:pic>
    </p:spTree>
    <p:extLst>
      <p:ext uri="{BB962C8B-B14F-4D97-AF65-F5344CB8AC3E}">
        <p14:creationId xmlns:p14="http://schemas.microsoft.com/office/powerpoint/2010/main" val="321709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790" y="357554"/>
            <a:ext cx="3166288" cy="826477"/>
          </a:xfrm>
        </p:spPr>
        <p:txBody>
          <a:bodyPr>
            <a:normAutofit fontScale="90000"/>
          </a:bodyPr>
          <a:lstStyle/>
          <a:p>
            <a:pPr algn="ctr"/>
            <a:r>
              <a:rPr lang="en-US" dirty="0" smtClean="0"/>
              <a:t>Open Attribute table</a:t>
            </a:r>
            <a:endParaRPr lang="en-US" dirty="0"/>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a:xfrm>
            <a:off x="174790" y="1354320"/>
            <a:ext cx="3072502" cy="3811588"/>
          </a:xfrm>
        </p:spPr>
        <p:txBody>
          <a:bodyPr>
            <a:normAutofit/>
          </a:bodyPr>
          <a:lstStyle/>
          <a:p>
            <a:r>
              <a:rPr lang="en-US" sz="2000" dirty="0" smtClean="0"/>
              <a:t>GEOID or Geo_FIPS are the columns used to join the Map and the table.</a:t>
            </a:r>
            <a:endParaRPr lang="en-US" sz="2000" dirty="0"/>
          </a:p>
        </p:txBody>
      </p:sp>
      <p:pic>
        <p:nvPicPr>
          <p:cNvPr id="5" name="Picture 4"/>
          <p:cNvPicPr>
            <a:picLocks noChangeAspect="1"/>
          </p:cNvPicPr>
          <p:nvPr/>
        </p:nvPicPr>
        <p:blipFill>
          <a:blip r:embed="rId2"/>
          <a:stretch>
            <a:fillRect/>
          </a:stretch>
        </p:blipFill>
        <p:spPr>
          <a:xfrm>
            <a:off x="3442026" y="257907"/>
            <a:ext cx="8605023" cy="6803789"/>
          </a:xfrm>
          <a:prstGeom prst="rect">
            <a:avLst/>
          </a:prstGeom>
        </p:spPr>
      </p:pic>
    </p:spTree>
    <p:extLst>
      <p:ext uri="{BB962C8B-B14F-4D97-AF65-F5344CB8AC3E}">
        <p14:creationId xmlns:p14="http://schemas.microsoft.com/office/powerpoint/2010/main" val="50451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9046" y="80283"/>
            <a:ext cx="7256585" cy="505872"/>
          </a:xfrm>
        </p:spPr>
        <p:txBody>
          <a:bodyPr>
            <a:normAutofit fontScale="90000"/>
          </a:bodyPr>
          <a:lstStyle/>
          <a:p>
            <a:r>
              <a:rPr lang="en-US" dirty="0" smtClean="0"/>
              <a:t>Joining data table to census geography map</a:t>
            </a:r>
            <a:endParaRPr lang="en-US" dirty="0"/>
          </a:p>
        </p:txBody>
      </p:sp>
      <p:sp>
        <p:nvSpPr>
          <p:cNvPr id="4" name="Text Placeholder 3"/>
          <p:cNvSpPr>
            <a:spLocks noGrp="1"/>
          </p:cNvSpPr>
          <p:nvPr>
            <p:ph type="body" sz="half" idx="2"/>
          </p:nvPr>
        </p:nvSpPr>
        <p:spPr>
          <a:xfrm>
            <a:off x="229456" y="1348155"/>
            <a:ext cx="3732944" cy="3811588"/>
          </a:xfrm>
        </p:spPr>
        <p:txBody>
          <a:bodyPr/>
          <a:lstStyle/>
          <a:p>
            <a:endParaRPr lang="en-US" dirty="0"/>
          </a:p>
        </p:txBody>
      </p:sp>
      <p:pic>
        <p:nvPicPr>
          <p:cNvPr id="5" name="Picture 4"/>
          <p:cNvPicPr>
            <a:picLocks noChangeAspect="1"/>
          </p:cNvPicPr>
          <p:nvPr/>
        </p:nvPicPr>
        <p:blipFill>
          <a:blip r:embed="rId2"/>
          <a:stretch>
            <a:fillRect/>
          </a:stretch>
        </p:blipFill>
        <p:spPr>
          <a:xfrm>
            <a:off x="229456" y="581807"/>
            <a:ext cx="7811576" cy="6176429"/>
          </a:xfrm>
          <a:prstGeom prst="rect">
            <a:avLst/>
          </a:prstGeom>
        </p:spPr>
      </p:pic>
      <p:pic>
        <p:nvPicPr>
          <p:cNvPr id="6" name="Picture 5"/>
          <p:cNvPicPr>
            <a:picLocks noChangeAspect="1"/>
          </p:cNvPicPr>
          <p:nvPr/>
        </p:nvPicPr>
        <p:blipFill>
          <a:blip r:embed="rId3"/>
          <a:stretch>
            <a:fillRect/>
          </a:stretch>
        </p:blipFill>
        <p:spPr>
          <a:xfrm>
            <a:off x="8354823" y="670902"/>
            <a:ext cx="3641615" cy="5365195"/>
          </a:xfrm>
          <a:prstGeom prst="rect">
            <a:avLst/>
          </a:prstGeom>
        </p:spPr>
      </p:pic>
      <p:pic>
        <p:nvPicPr>
          <p:cNvPr id="7" name="Picture 6"/>
          <p:cNvPicPr>
            <a:picLocks noChangeAspect="1"/>
          </p:cNvPicPr>
          <p:nvPr/>
        </p:nvPicPr>
        <p:blipFill>
          <a:blip r:embed="rId4"/>
          <a:stretch>
            <a:fillRect/>
          </a:stretch>
        </p:blipFill>
        <p:spPr>
          <a:xfrm>
            <a:off x="8212686" y="581807"/>
            <a:ext cx="3925887" cy="5784013"/>
          </a:xfrm>
          <a:prstGeom prst="rect">
            <a:avLst/>
          </a:prstGeom>
        </p:spPr>
      </p:pic>
    </p:spTree>
    <p:extLst>
      <p:ext uri="{BB962C8B-B14F-4D97-AF65-F5344CB8AC3E}">
        <p14:creationId xmlns:p14="http://schemas.microsoft.com/office/powerpoint/2010/main" val="2275984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435968" y="647457"/>
            <a:ext cx="4942865" cy="548298"/>
          </a:xfrm>
        </p:spPr>
        <p:txBody>
          <a:bodyPr/>
          <a:lstStyle/>
          <a:p>
            <a:pPr marL="0" indent="0" algn="ctr">
              <a:buNone/>
            </a:pPr>
            <a:r>
              <a:rPr lang="en-US" dirty="0" smtClean="0"/>
              <a:t>Symbolize</a:t>
            </a:r>
            <a:endParaRPr lang="en-US" dirty="0"/>
          </a:p>
        </p:txBody>
      </p:sp>
      <p:pic>
        <p:nvPicPr>
          <p:cNvPr id="5" name="Picture 4"/>
          <p:cNvPicPr>
            <a:picLocks noChangeAspect="1"/>
          </p:cNvPicPr>
          <p:nvPr/>
        </p:nvPicPr>
        <p:blipFill>
          <a:blip r:embed="rId2"/>
          <a:stretch>
            <a:fillRect/>
          </a:stretch>
        </p:blipFill>
        <p:spPr>
          <a:xfrm>
            <a:off x="152401" y="128954"/>
            <a:ext cx="5980265" cy="4466493"/>
          </a:xfrm>
          <a:prstGeom prst="rect">
            <a:avLst/>
          </a:prstGeom>
        </p:spPr>
      </p:pic>
      <p:pic>
        <p:nvPicPr>
          <p:cNvPr id="6" name="Picture 5"/>
          <p:cNvPicPr>
            <a:picLocks noChangeAspect="1"/>
          </p:cNvPicPr>
          <p:nvPr/>
        </p:nvPicPr>
        <p:blipFill>
          <a:blip r:embed="rId3"/>
          <a:stretch>
            <a:fillRect/>
          </a:stretch>
        </p:blipFill>
        <p:spPr>
          <a:xfrm>
            <a:off x="5791697" y="2057400"/>
            <a:ext cx="6231405" cy="4654062"/>
          </a:xfrm>
          <a:prstGeom prst="rect">
            <a:avLst/>
          </a:prstGeom>
        </p:spPr>
      </p:pic>
      <p:pic>
        <p:nvPicPr>
          <p:cNvPr id="8" name="Picture 7"/>
          <p:cNvPicPr>
            <a:picLocks noChangeAspect="1"/>
          </p:cNvPicPr>
          <p:nvPr/>
        </p:nvPicPr>
        <p:blipFill>
          <a:blip r:embed="rId4"/>
          <a:stretch>
            <a:fillRect/>
          </a:stretch>
        </p:blipFill>
        <p:spPr>
          <a:xfrm>
            <a:off x="93874" y="128954"/>
            <a:ext cx="6011294" cy="4489667"/>
          </a:xfrm>
          <a:prstGeom prst="rect">
            <a:avLst/>
          </a:prstGeom>
        </p:spPr>
      </p:pic>
      <p:pic>
        <p:nvPicPr>
          <p:cNvPr id="7" name="Picture 6"/>
          <p:cNvPicPr>
            <a:picLocks noChangeAspect="1"/>
          </p:cNvPicPr>
          <p:nvPr/>
        </p:nvPicPr>
        <p:blipFill>
          <a:blip r:embed="rId5"/>
          <a:stretch>
            <a:fillRect/>
          </a:stretch>
        </p:blipFill>
        <p:spPr>
          <a:xfrm>
            <a:off x="3099521" y="1461376"/>
            <a:ext cx="4271505" cy="3564893"/>
          </a:xfrm>
          <a:prstGeom prst="rect">
            <a:avLst/>
          </a:prstGeom>
        </p:spPr>
      </p:pic>
      <p:pic>
        <p:nvPicPr>
          <p:cNvPr id="9" name="Picture 8"/>
          <p:cNvPicPr>
            <a:picLocks noChangeAspect="1"/>
          </p:cNvPicPr>
          <p:nvPr/>
        </p:nvPicPr>
        <p:blipFill>
          <a:blip r:embed="rId6"/>
          <a:stretch>
            <a:fillRect/>
          </a:stretch>
        </p:blipFill>
        <p:spPr>
          <a:xfrm>
            <a:off x="3099521" y="1473044"/>
            <a:ext cx="4257525" cy="3553225"/>
          </a:xfrm>
          <a:prstGeom prst="rect">
            <a:avLst/>
          </a:prstGeom>
        </p:spPr>
      </p:pic>
    </p:spTree>
    <p:extLst>
      <p:ext uri="{BB962C8B-B14F-4D97-AF65-F5344CB8AC3E}">
        <p14:creationId xmlns:p14="http://schemas.microsoft.com/office/powerpoint/2010/main" val="1428558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26214"/>
            <a:ext cx="11887200" cy="1325563"/>
          </a:xfrm>
        </p:spPr>
        <p:txBody>
          <a:bodyPr>
            <a:normAutofit fontScale="90000"/>
          </a:bodyPr>
          <a:lstStyle/>
          <a:p>
            <a:pPr algn="ctr"/>
            <a:r>
              <a:rPr lang="en-US" dirty="0" smtClean="0"/>
              <a:t>2. Accessing and downloading “Selected </a:t>
            </a:r>
            <a:r>
              <a:rPr lang="en-US" dirty="0"/>
              <a:t>Demographic and Economic </a:t>
            </a:r>
            <a:r>
              <a:rPr lang="en-US" dirty="0" smtClean="0"/>
              <a:t>Data” geodatabase from census bureau</a:t>
            </a:r>
            <a:endParaRPr lang="en-US" dirty="0"/>
          </a:p>
        </p:txBody>
      </p:sp>
      <p:sp>
        <p:nvSpPr>
          <p:cNvPr id="3" name="Content Placeholder 2"/>
          <p:cNvSpPr>
            <a:spLocks noGrp="1"/>
          </p:cNvSpPr>
          <p:nvPr>
            <p:ph idx="1"/>
          </p:nvPr>
        </p:nvSpPr>
        <p:spPr>
          <a:xfrm>
            <a:off x="838200" y="1825624"/>
            <a:ext cx="10515600" cy="4598621"/>
          </a:xfrm>
        </p:spPr>
        <p:txBody>
          <a:bodyPr>
            <a:normAutofit fontScale="77500" lnSpcReduction="20000"/>
          </a:bodyPr>
          <a:lstStyle/>
          <a:p>
            <a:pPr marL="571500" indent="-571500">
              <a:buFont typeface="+mj-lt"/>
              <a:buAutoNum type="romanLcPeriod"/>
            </a:pPr>
            <a:r>
              <a:rPr lang="en-US" dirty="0" smtClean="0"/>
              <a:t>Go to census.gov</a:t>
            </a:r>
            <a:endParaRPr lang="en-US" dirty="0"/>
          </a:p>
          <a:p>
            <a:pPr marL="571500" indent="-571500">
              <a:buFont typeface="+mj-lt"/>
              <a:buAutoNum type="romanLcPeriod"/>
            </a:pPr>
            <a:r>
              <a:rPr lang="en-US" dirty="0"/>
              <a:t>Browse by </a:t>
            </a:r>
            <a:r>
              <a:rPr lang="en-US" dirty="0" smtClean="0"/>
              <a:t>topics - &gt; Geography</a:t>
            </a:r>
            <a:endParaRPr lang="en-US" dirty="0"/>
          </a:p>
          <a:p>
            <a:pPr marL="571500" indent="-571500">
              <a:buFont typeface="+mj-lt"/>
              <a:buAutoNum type="romanLcPeriod"/>
            </a:pPr>
            <a:r>
              <a:rPr lang="en-US" dirty="0" smtClean="0"/>
              <a:t>Choose Geographies</a:t>
            </a:r>
            <a:endParaRPr lang="en-US" dirty="0"/>
          </a:p>
          <a:p>
            <a:pPr marL="571500" indent="-571500">
              <a:buFont typeface="+mj-lt"/>
              <a:buAutoNum type="romanLcPeriod"/>
            </a:pPr>
            <a:r>
              <a:rPr lang="en-US" dirty="0" smtClean="0"/>
              <a:t>Click Geography Mapping files </a:t>
            </a:r>
          </a:p>
          <a:p>
            <a:pPr marL="571500" indent="-571500">
              <a:buFont typeface="+mj-lt"/>
              <a:buAutoNum type="romanLcPeriod"/>
            </a:pPr>
            <a:r>
              <a:rPr lang="en-US" dirty="0" smtClean="0"/>
              <a:t>Pick a year (for </a:t>
            </a:r>
            <a:r>
              <a:rPr lang="en-US" dirty="0"/>
              <a:t>2019 and prior </a:t>
            </a:r>
            <a:r>
              <a:rPr lang="en-US" dirty="0" smtClean="0"/>
              <a:t>years) </a:t>
            </a:r>
            <a:r>
              <a:rPr lang="en-US" dirty="0"/>
              <a:t>-&gt; </a:t>
            </a:r>
            <a:endParaRPr lang="en-US" dirty="0" smtClean="0"/>
          </a:p>
          <a:p>
            <a:pPr marL="571500" indent="-571500">
              <a:buFont typeface="+mj-lt"/>
              <a:buAutoNum type="romanLcPeriod"/>
            </a:pPr>
            <a:r>
              <a:rPr lang="en-US" dirty="0" smtClean="0"/>
              <a:t>Click TIGER/Line </a:t>
            </a:r>
            <a:r>
              <a:rPr lang="en-US" dirty="0"/>
              <a:t>with Selected Demographic and Economic Data</a:t>
            </a:r>
          </a:p>
          <a:p>
            <a:pPr marL="571500" indent="-571500">
              <a:buFont typeface="+mj-lt"/>
              <a:buAutoNum type="romanLcPeriod"/>
            </a:pPr>
            <a:r>
              <a:rPr lang="en-US" dirty="0"/>
              <a:t>Select census </a:t>
            </a:r>
            <a:r>
              <a:rPr lang="en-US" dirty="0" smtClean="0"/>
              <a:t>geography level </a:t>
            </a:r>
            <a:r>
              <a:rPr lang="en-US" dirty="0"/>
              <a:t>of interest from the boxes and dropdowns.</a:t>
            </a:r>
          </a:p>
          <a:p>
            <a:pPr marL="571500" indent="-571500">
              <a:buFont typeface="+mj-lt"/>
              <a:buAutoNum type="romanLcPeriod"/>
            </a:pPr>
            <a:r>
              <a:rPr lang="en-US" dirty="0" smtClean="0"/>
              <a:t>Open the downloaded geodatabase </a:t>
            </a:r>
            <a:r>
              <a:rPr lang="en-US" dirty="0"/>
              <a:t>in ArcMap or QGIS</a:t>
            </a:r>
          </a:p>
          <a:p>
            <a:pPr marL="571500" indent="-571500">
              <a:buFont typeface="+mj-lt"/>
              <a:buAutoNum type="romanLcPeriod"/>
            </a:pPr>
            <a:r>
              <a:rPr lang="en-US" dirty="0"/>
              <a:t>Add </a:t>
            </a:r>
            <a:r>
              <a:rPr lang="en-US" dirty="0" smtClean="0"/>
              <a:t>geography layer, data tables, meta data table</a:t>
            </a:r>
          </a:p>
          <a:p>
            <a:pPr marL="571500" indent="-571500">
              <a:buFont typeface="+mj-lt"/>
              <a:buAutoNum type="romanLcPeriod"/>
            </a:pPr>
            <a:r>
              <a:rPr lang="en-US" dirty="0" smtClean="0"/>
              <a:t>Open </a:t>
            </a:r>
            <a:r>
              <a:rPr lang="en-US" dirty="0"/>
              <a:t>Geography table, data table, and metadata </a:t>
            </a:r>
            <a:r>
              <a:rPr lang="en-US" dirty="0" smtClean="0"/>
              <a:t>table. Take </a:t>
            </a:r>
            <a:r>
              <a:rPr lang="en-US" dirty="0"/>
              <a:t>a </a:t>
            </a:r>
            <a:r>
              <a:rPr lang="en-US" dirty="0" smtClean="0"/>
              <a:t>note of the columns to use for joining the geography and the data tables (Geoid_Data and Geoid)</a:t>
            </a:r>
          </a:p>
          <a:p>
            <a:pPr marL="571500" indent="-571500">
              <a:buFont typeface="+mj-lt"/>
              <a:buAutoNum type="romanLcPeriod"/>
            </a:pPr>
            <a:r>
              <a:rPr lang="en-US" dirty="0" smtClean="0"/>
              <a:t>Join geography layer and data tables and visualize</a:t>
            </a:r>
          </a:p>
          <a:p>
            <a:pPr marL="571500" indent="-571500">
              <a:buFont typeface="+mj-lt"/>
              <a:buAutoNum type="romanLcPeriod"/>
            </a:pPr>
            <a:r>
              <a:rPr lang="en-US" dirty="0" smtClean="0"/>
              <a:t>Symbolize</a:t>
            </a:r>
          </a:p>
          <a:p>
            <a:pPr marL="571500" indent="-571500">
              <a:buFont typeface="+mj-lt"/>
              <a:buAutoNum type="romanLcPeriod"/>
            </a:pPr>
            <a:endParaRPr lang="en-US" dirty="0"/>
          </a:p>
        </p:txBody>
      </p:sp>
    </p:spTree>
    <p:extLst>
      <p:ext uri="{BB962C8B-B14F-4D97-AF65-F5344CB8AC3E}">
        <p14:creationId xmlns:p14="http://schemas.microsoft.com/office/powerpoint/2010/main" val="13473541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7771" y="140677"/>
            <a:ext cx="6694463" cy="5052424"/>
          </a:xfrm>
          <a:prstGeom prst="rect">
            <a:avLst/>
          </a:prstGeom>
        </p:spPr>
      </p:pic>
      <p:pic>
        <p:nvPicPr>
          <p:cNvPr id="5" name="Picture 4"/>
          <p:cNvPicPr>
            <a:picLocks noChangeAspect="1"/>
          </p:cNvPicPr>
          <p:nvPr/>
        </p:nvPicPr>
        <p:blipFill>
          <a:blip r:embed="rId3"/>
          <a:stretch>
            <a:fillRect/>
          </a:stretch>
        </p:blipFill>
        <p:spPr>
          <a:xfrm>
            <a:off x="5104188" y="2114344"/>
            <a:ext cx="6766494" cy="4368518"/>
          </a:xfrm>
          <a:prstGeom prst="rect">
            <a:avLst/>
          </a:prstGeom>
        </p:spPr>
      </p:pic>
      <p:sp>
        <p:nvSpPr>
          <p:cNvPr id="8" name="Text Placeholder 7"/>
          <p:cNvSpPr>
            <a:spLocks noGrp="1"/>
          </p:cNvSpPr>
          <p:nvPr>
            <p:ph type="body" sz="half" idx="2"/>
          </p:nvPr>
        </p:nvSpPr>
        <p:spPr>
          <a:xfrm>
            <a:off x="7045569" y="234462"/>
            <a:ext cx="4156897" cy="1723292"/>
          </a:xfrm>
        </p:spPr>
        <p:txBody>
          <a:bodyPr/>
          <a:lstStyle/>
          <a:p>
            <a:pPr marL="571500" indent="-571500">
              <a:buFont typeface="+mj-lt"/>
              <a:buAutoNum type="romanLcPeriod"/>
            </a:pPr>
            <a:r>
              <a:rPr lang="en-US" sz="2000" dirty="0"/>
              <a:t>Go to census.gov</a:t>
            </a:r>
          </a:p>
          <a:p>
            <a:pPr marL="571500" indent="-571500">
              <a:buFont typeface="+mj-lt"/>
              <a:buAutoNum type="romanLcPeriod"/>
            </a:pPr>
            <a:r>
              <a:rPr lang="en-US" sz="2000" dirty="0"/>
              <a:t>Browse by topics - &gt; Geography</a:t>
            </a:r>
          </a:p>
          <a:p>
            <a:pPr marL="571500" indent="-571500">
              <a:buFont typeface="+mj-lt"/>
              <a:buAutoNum type="romanLcPeriod"/>
            </a:pPr>
            <a:r>
              <a:rPr lang="en-US" sz="2000" dirty="0"/>
              <a:t>Choose Geographies</a:t>
            </a:r>
          </a:p>
          <a:p>
            <a:endParaRPr lang="en-US" dirty="0"/>
          </a:p>
        </p:txBody>
      </p:sp>
    </p:spTree>
    <p:extLst>
      <p:ext uri="{BB962C8B-B14F-4D97-AF65-F5344CB8AC3E}">
        <p14:creationId xmlns:p14="http://schemas.microsoft.com/office/powerpoint/2010/main" val="1962410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1105"/>
          </a:xfrm>
        </p:spPr>
        <p:txBody>
          <a:bodyPr/>
          <a:lstStyle/>
          <a:p>
            <a:pPr algn="ctr"/>
            <a:r>
              <a:rPr lang="en-US" dirty="0" smtClean="0"/>
              <a:t>Outline</a:t>
            </a:r>
            <a:endParaRPr lang="en-US" dirty="0"/>
          </a:p>
        </p:txBody>
      </p:sp>
      <p:sp>
        <p:nvSpPr>
          <p:cNvPr id="3" name="Content Placeholder 2"/>
          <p:cNvSpPr>
            <a:spLocks noGrp="1"/>
          </p:cNvSpPr>
          <p:nvPr>
            <p:ph idx="1"/>
          </p:nvPr>
        </p:nvSpPr>
        <p:spPr>
          <a:xfrm>
            <a:off x="838200" y="1463040"/>
            <a:ext cx="10515600" cy="5083675"/>
          </a:xfrm>
        </p:spPr>
        <p:txBody>
          <a:bodyPr>
            <a:normAutofit/>
          </a:bodyPr>
          <a:lstStyle/>
          <a:p>
            <a:pPr marL="0" indent="0">
              <a:buNone/>
            </a:pPr>
            <a:r>
              <a:rPr lang="en-US" dirty="0" smtClean="0"/>
              <a:t>Census </a:t>
            </a:r>
            <a:r>
              <a:rPr lang="en-US" dirty="0"/>
              <a:t>data can be accessed on the web at no cost through </a:t>
            </a:r>
            <a:r>
              <a:rPr lang="en-US" dirty="0" smtClean="0"/>
              <a:t>various sources. </a:t>
            </a:r>
          </a:p>
          <a:p>
            <a:r>
              <a:rPr lang="en-US" dirty="0" smtClean="0"/>
              <a:t>I </a:t>
            </a:r>
            <a:r>
              <a:rPr lang="en-US" dirty="0"/>
              <a:t>will </a:t>
            </a:r>
            <a:r>
              <a:rPr lang="en-US" dirty="0" smtClean="0"/>
              <a:t>focus </a:t>
            </a:r>
            <a:r>
              <a:rPr lang="en-US" dirty="0"/>
              <a:t>only on </a:t>
            </a:r>
            <a:r>
              <a:rPr lang="en-US" dirty="0" smtClean="0"/>
              <a:t>the following three sources: </a:t>
            </a:r>
            <a:endParaRPr lang="en-US" dirty="0"/>
          </a:p>
          <a:p>
            <a:pPr lvl="1"/>
            <a:r>
              <a:rPr lang="en-US" dirty="0" smtClean="0"/>
              <a:t>Accessing and downloading</a:t>
            </a:r>
            <a:r>
              <a:rPr lang="en-US" dirty="0"/>
              <a:t> census data through Social </a:t>
            </a:r>
            <a:r>
              <a:rPr lang="en-US" dirty="0" smtClean="0"/>
              <a:t>Explorer.</a:t>
            </a:r>
            <a:endParaRPr lang="en-US" dirty="0"/>
          </a:p>
          <a:p>
            <a:pPr lvl="1"/>
            <a:r>
              <a:rPr lang="en-US" dirty="0" smtClean="0"/>
              <a:t>Accessing and downloading “TIGER/Line </a:t>
            </a:r>
            <a:r>
              <a:rPr lang="en-US" dirty="0"/>
              <a:t>with Selected Demographic and Economic </a:t>
            </a:r>
            <a:r>
              <a:rPr lang="en-US" dirty="0" smtClean="0"/>
              <a:t>Data” geodatabase from </a:t>
            </a:r>
            <a:r>
              <a:rPr lang="en-US" dirty="0"/>
              <a:t>Census </a:t>
            </a:r>
            <a:r>
              <a:rPr lang="en-US" dirty="0" smtClean="0"/>
              <a:t>Bureau</a:t>
            </a:r>
            <a:r>
              <a:rPr lang="en-US" dirty="0"/>
              <a:t> </a:t>
            </a:r>
            <a:r>
              <a:rPr lang="en-US" dirty="0" smtClean="0"/>
              <a:t>website. </a:t>
            </a:r>
          </a:p>
          <a:p>
            <a:pPr lvl="1"/>
            <a:r>
              <a:rPr lang="en-US" dirty="0" smtClean="0"/>
              <a:t>Accessing and downloading </a:t>
            </a:r>
            <a:r>
              <a:rPr lang="en-US" dirty="0"/>
              <a:t>through python based census API </a:t>
            </a:r>
            <a:r>
              <a:rPr lang="en-US" dirty="0" smtClean="0"/>
              <a:t>wrapper (</a:t>
            </a:r>
            <a:r>
              <a:rPr lang="en-US" dirty="0" err="1" smtClean="0"/>
              <a:t>Cenpy</a:t>
            </a:r>
            <a:r>
              <a:rPr lang="en-US" dirty="0" smtClean="0"/>
              <a:t>).</a:t>
            </a:r>
            <a:endParaRPr lang="en-US" dirty="0"/>
          </a:p>
          <a:p>
            <a:r>
              <a:rPr lang="en-US" dirty="0" smtClean="0">
                <a:solidFill>
                  <a:srgbClr val="000000"/>
                </a:solidFill>
                <a:latin typeface="Times New Roman" panose="02020603050405020304" pitchFamily="18" charset="0"/>
              </a:rPr>
              <a:t>The next steps provide guidance to: </a:t>
            </a:r>
          </a:p>
          <a:p>
            <a:pPr lvl="1"/>
            <a:r>
              <a:rPr lang="en-US" dirty="0" smtClean="0">
                <a:solidFill>
                  <a:srgbClr val="000000"/>
                </a:solidFill>
                <a:latin typeface="Times New Roman" panose="02020603050405020304" pitchFamily="18" charset="0"/>
              </a:rPr>
              <a:t>Access spatial (census geography) data </a:t>
            </a:r>
          </a:p>
          <a:p>
            <a:pPr lvl="1"/>
            <a:r>
              <a:rPr lang="en-US" dirty="0" smtClean="0">
                <a:solidFill>
                  <a:srgbClr val="000000"/>
                </a:solidFill>
                <a:latin typeface="Times New Roman" panose="02020603050405020304" pitchFamily="18" charset="0"/>
              </a:rPr>
              <a:t>Access census data variables (attributes), </a:t>
            </a:r>
          </a:p>
          <a:p>
            <a:pPr lvl="1"/>
            <a:r>
              <a:rPr lang="en-US" dirty="0" smtClean="0">
                <a:solidFill>
                  <a:srgbClr val="000000"/>
                </a:solidFill>
                <a:latin typeface="Times New Roman" panose="02020603050405020304" pitchFamily="18" charset="0"/>
              </a:rPr>
              <a:t>and how to relate </a:t>
            </a:r>
            <a:r>
              <a:rPr lang="en-US" dirty="0">
                <a:solidFill>
                  <a:srgbClr val="000000"/>
                </a:solidFill>
                <a:latin typeface="Times New Roman" panose="02020603050405020304" pitchFamily="18" charset="0"/>
              </a:rPr>
              <a:t>these two types of data for visualization. </a:t>
            </a:r>
          </a:p>
          <a:p>
            <a:pPr lvl="1"/>
            <a:endParaRPr lang="en-US" dirty="0"/>
          </a:p>
        </p:txBody>
      </p:sp>
    </p:spTree>
    <p:extLst>
      <p:ext uri="{BB962C8B-B14F-4D97-AF65-F5344CB8AC3E}">
        <p14:creationId xmlns:p14="http://schemas.microsoft.com/office/powerpoint/2010/main" val="24148507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254997" y="187569"/>
            <a:ext cx="2486025" cy="3102341"/>
          </a:xfrm>
        </p:spPr>
        <p:txBody>
          <a:bodyPr/>
          <a:lstStyle/>
          <a:p>
            <a:r>
              <a:rPr lang="en-US" sz="2000" dirty="0" smtClean="0"/>
              <a:t>iv. Click Geography </a:t>
            </a:r>
            <a:r>
              <a:rPr lang="en-US" sz="2000" dirty="0"/>
              <a:t>Mapping </a:t>
            </a:r>
            <a:r>
              <a:rPr lang="en-US" sz="2000" dirty="0" smtClean="0"/>
              <a:t>files.</a:t>
            </a:r>
            <a:endParaRPr lang="en-US" sz="2000" dirty="0"/>
          </a:p>
          <a:p>
            <a:endParaRPr lang="en-US" dirty="0"/>
          </a:p>
        </p:txBody>
      </p:sp>
      <p:pic>
        <p:nvPicPr>
          <p:cNvPr id="6" name="Picture 5"/>
          <p:cNvPicPr>
            <a:picLocks noChangeAspect="1"/>
          </p:cNvPicPr>
          <p:nvPr/>
        </p:nvPicPr>
        <p:blipFill>
          <a:blip r:embed="rId2"/>
          <a:stretch>
            <a:fillRect/>
          </a:stretch>
        </p:blipFill>
        <p:spPr>
          <a:xfrm>
            <a:off x="179937" y="187569"/>
            <a:ext cx="8899947" cy="5850715"/>
          </a:xfrm>
          <a:prstGeom prst="rect">
            <a:avLst/>
          </a:prstGeom>
        </p:spPr>
      </p:pic>
    </p:spTree>
    <p:extLst>
      <p:ext uri="{BB962C8B-B14F-4D97-AF65-F5344CB8AC3E}">
        <p14:creationId xmlns:p14="http://schemas.microsoft.com/office/powerpoint/2010/main" val="1200175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167446" y="414184"/>
            <a:ext cx="2782670" cy="3811588"/>
          </a:xfrm>
        </p:spPr>
        <p:txBody>
          <a:bodyPr/>
          <a:lstStyle/>
          <a:p>
            <a:r>
              <a:rPr lang="en-US" sz="2000" dirty="0" smtClean="0"/>
              <a:t>V. Pick </a:t>
            </a:r>
            <a:r>
              <a:rPr lang="en-US" sz="2000" dirty="0"/>
              <a:t>a year (for 2019 and prior years) -&gt; </a:t>
            </a:r>
          </a:p>
          <a:p>
            <a:r>
              <a:rPr lang="en-US" sz="2000" dirty="0" smtClean="0"/>
              <a:t>Vi. Click </a:t>
            </a:r>
            <a:r>
              <a:rPr lang="en-US" sz="2000" dirty="0"/>
              <a:t>TIGER/Line with Selected Demographic and Economic Data</a:t>
            </a:r>
          </a:p>
          <a:p>
            <a:endParaRPr lang="en-US" dirty="0"/>
          </a:p>
        </p:txBody>
      </p:sp>
      <p:pic>
        <p:nvPicPr>
          <p:cNvPr id="5" name="Picture 4"/>
          <p:cNvPicPr>
            <a:picLocks noChangeAspect="1"/>
          </p:cNvPicPr>
          <p:nvPr/>
        </p:nvPicPr>
        <p:blipFill>
          <a:blip r:embed="rId2"/>
          <a:stretch>
            <a:fillRect/>
          </a:stretch>
        </p:blipFill>
        <p:spPr>
          <a:xfrm>
            <a:off x="164856" y="414184"/>
            <a:ext cx="8899947" cy="6193754"/>
          </a:xfrm>
          <a:prstGeom prst="rect">
            <a:avLst/>
          </a:prstGeom>
        </p:spPr>
      </p:pic>
    </p:spTree>
    <p:extLst>
      <p:ext uri="{BB962C8B-B14F-4D97-AF65-F5344CB8AC3E}">
        <p14:creationId xmlns:p14="http://schemas.microsoft.com/office/powerpoint/2010/main" val="869163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 Placeholder 3"/>
          <p:cNvSpPr>
            <a:spLocks noGrp="1"/>
          </p:cNvSpPr>
          <p:nvPr>
            <p:ph type="body" sz="half" idx="2"/>
          </p:nvPr>
        </p:nvSpPr>
        <p:spPr>
          <a:xfrm>
            <a:off x="8027608" y="268861"/>
            <a:ext cx="3738944" cy="2743969"/>
          </a:xfrm>
        </p:spPr>
        <p:txBody>
          <a:bodyPr/>
          <a:lstStyle/>
          <a:p>
            <a:r>
              <a:rPr lang="en-US" sz="2000" dirty="0" smtClean="0"/>
              <a:t>vii. Select </a:t>
            </a:r>
            <a:r>
              <a:rPr lang="en-US" sz="2000" dirty="0"/>
              <a:t>census geography level of interest from the boxes and dropdowns.</a:t>
            </a:r>
          </a:p>
          <a:p>
            <a:endParaRPr lang="en-US" dirty="0"/>
          </a:p>
        </p:txBody>
      </p:sp>
      <p:pic>
        <p:nvPicPr>
          <p:cNvPr id="5" name="Picture 4"/>
          <p:cNvPicPr>
            <a:picLocks noChangeAspect="1"/>
          </p:cNvPicPr>
          <p:nvPr/>
        </p:nvPicPr>
        <p:blipFill>
          <a:blip r:embed="rId2"/>
          <a:stretch>
            <a:fillRect/>
          </a:stretch>
        </p:blipFill>
        <p:spPr>
          <a:xfrm>
            <a:off x="141084" y="268862"/>
            <a:ext cx="7710677" cy="5380892"/>
          </a:xfrm>
          <a:prstGeom prst="rect">
            <a:avLst/>
          </a:prstGeom>
        </p:spPr>
      </p:pic>
      <p:pic>
        <p:nvPicPr>
          <p:cNvPr id="6" name="Picture 5"/>
          <p:cNvPicPr>
            <a:picLocks noChangeAspect="1"/>
          </p:cNvPicPr>
          <p:nvPr/>
        </p:nvPicPr>
        <p:blipFill>
          <a:blip r:embed="rId3"/>
          <a:stretch>
            <a:fillRect/>
          </a:stretch>
        </p:blipFill>
        <p:spPr>
          <a:xfrm>
            <a:off x="7522357" y="3302243"/>
            <a:ext cx="4244194" cy="3277370"/>
          </a:xfrm>
          <a:prstGeom prst="rect">
            <a:avLst/>
          </a:prstGeom>
        </p:spPr>
      </p:pic>
    </p:spTree>
    <p:extLst>
      <p:ext uri="{BB962C8B-B14F-4D97-AF65-F5344CB8AC3E}">
        <p14:creationId xmlns:p14="http://schemas.microsoft.com/office/powerpoint/2010/main" val="2316588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132277" y="99647"/>
            <a:ext cx="2849440" cy="2725615"/>
          </a:xfrm>
        </p:spPr>
        <p:txBody>
          <a:bodyPr>
            <a:normAutofit/>
          </a:bodyPr>
          <a:lstStyle/>
          <a:p>
            <a:r>
              <a:rPr lang="en-US" sz="2000" dirty="0" smtClean="0"/>
              <a:t>viii. Open </a:t>
            </a:r>
            <a:r>
              <a:rPr lang="en-US" sz="2000" dirty="0"/>
              <a:t>the downloaded geodatabase in ArcMap or QGIS</a:t>
            </a:r>
          </a:p>
          <a:p>
            <a:r>
              <a:rPr lang="en-US" sz="2000" dirty="0" smtClean="0"/>
              <a:t>ix. Add </a:t>
            </a:r>
            <a:r>
              <a:rPr lang="en-US" sz="2000" dirty="0"/>
              <a:t>geography layer, data tables, meta data table </a:t>
            </a:r>
          </a:p>
          <a:p>
            <a:endParaRPr lang="en-US" sz="2000" dirty="0"/>
          </a:p>
        </p:txBody>
      </p:sp>
      <p:pic>
        <p:nvPicPr>
          <p:cNvPr id="5" name="Picture 4"/>
          <p:cNvPicPr>
            <a:picLocks noChangeAspect="1"/>
          </p:cNvPicPr>
          <p:nvPr/>
        </p:nvPicPr>
        <p:blipFill>
          <a:blip r:embed="rId2"/>
          <a:stretch>
            <a:fillRect/>
          </a:stretch>
        </p:blipFill>
        <p:spPr>
          <a:xfrm>
            <a:off x="144122" y="99648"/>
            <a:ext cx="5274951" cy="3698630"/>
          </a:xfrm>
          <a:prstGeom prst="rect">
            <a:avLst/>
          </a:prstGeom>
        </p:spPr>
      </p:pic>
      <p:pic>
        <p:nvPicPr>
          <p:cNvPr id="8" name="Picture 7"/>
          <p:cNvPicPr>
            <a:picLocks noChangeAspect="1"/>
          </p:cNvPicPr>
          <p:nvPr/>
        </p:nvPicPr>
        <p:blipFill>
          <a:blip r:embed="rId3"/>
          <a:stretch>
            <a:fillRect/>
          </a:stretch>
        </p:blipFill>
        <p:spPr>
          <a:xfrm>
            <a:off x="2159119" y="2310912"/>
            <a:ext cx="4992372" cy="3959468"/>
          </a:xfrm>
          <a:prstGeom prst="rect">
            <a:avLst/>
          </a:prstGeom>
        </p:spPr>
      </p:pic>
      <p:pic>
        <p:nvPicPr>
          <p:cNvPr id="9" name="Picture 8"/>
          <p:cNvPicPr>
            <a:picLocks noChangeAspect="1"/>
          </p:cNvPicPr>
          <p:nvPr/>
        </p:nvPicPr>
        <p:blipFill>
          <a:blip r:embed="rId4"/>
          <a:stretch>
            <a:fillRect/>
          </a:stretch>
        </p:blipFill>
        <p:spPr>
          <a:xfrm>
            <a:off x="7399859" y="3106614"/>
            <a:ext cx="4551559" cy="3652281"/>
          </a:xfrm>
          <a:prstGeom prst="rect">
            <a:avLst/>
          </a:prstGeom>
        </p:spPr>
      </p:pic>
      <p:sp>
        <p:nvSpPr>
          <p:cNvPr id="11" name="TextBox 10"/>
          <p:cNvSpPr txBox="1"/>
          <p:nvPr/>
        </p:nvSpPr>
        <p:spPr>
          <a:xfrm>
            <a:off x="6119446" y="246185"/>
            <a:ext cx="1641231" cy="461665"/>
          </a:xfrm>
          <a:prstGeom prst="rect">
            <a:avLst/>
          </a:prstGeom>
          <a:noFill/>
        </p:spPr>
        <p:txBody>
          <a:bodyPr wrap="square" rtlCol="0">
            <a:spAutoFit/>
          </a:bodyPr>
          <a:lstStyle/>
          <a:p>
            <a:r>
              <a:rPr lang="en-US" sz="2400" dirty="0" smtClean="0"/>
              <a:t>QGIS 3</a:t>
            </a:r>
            <a:endParaRPr lang="en-US" sz="2400" dirty="0"/>
          </a:p>
        </p:txBody>
      </p:sp>
    </p:spTree>
    <p:extLst>
      <p:ext uri="{BB962C8B-B14F-4D97-AF65-F5344CB8AC3E}">
        <p14:creationId xmlns:p14="http://schemas.microsoft.com/office/powerpoint/2010/main" val="3048875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921262" y="146538"/>
            <a:ext cx="3125885" cy="2186354"/>
          </a:xfrm>
        </p:spPr>
        <p:txBody>
          <a:bodyPr>
            <a:normAutofit fontScale="70000" lnSpcReduction="20000"/>
          </a:bodyPr>
          <a:lstStyle/>
          <a:p>
            <a:r>
              <a:rPr lang="en-US" sz="2900" dirty="0" smtClean="0"/>
              <a:t>x. </a:t>
            </a:r>
            <a:r>
              <a:rPr lang="en-US" sz="2900" dirty="0"/>
              <a:t>Open Geography table, data table, and metadata table. Take a note of the columns to use for joining the geography and the data tables (Geoid_Data and Geoid</a:t>
            </a:r>
            <a:r>
              <a:rPr lang="en-US" sz="2900" dirty="0" smtClean="0"/>
              <a:t>). Columns need to be the same type.</a:t>
            </a:r>
            <a:endParaRPr lang="en-US" sz="2900" dirty="0"/>
          </a:p>
          <a:p>
            <a:r>
              <a:rPr lang="en-US" dirty="0" smtClean="0"/>
              <a:t>.</a:t>
            </a:r>
          </a:p>
          <a:p>
            <a:endParaRPr lang="en-US" dirty="0"/>
          </a:p>
        </p:txBody>
      </p:sp>
      <p:pic>
        <p:nvPicPr>
          <p:cNvPr id="5" name="Picture 4"/>
          <p:cNvPicPr>
            <a:picLocks noChangeAspect="1"/>
          </p:cNvPicPr>
          <p:nvPr/>
        </p:nvPicPr>
        <p:blipFill>
          <a:blip r:embed="rId2"/>
          <a:stretch>
            <a:fillRect/>
          </a:stretch>
        </p:blipFill>
        <p:spPr>
          <a:xfrm>
            <a:off x="235362" y="295381"/>
            <a:ext cx="5658342" cy="4323511"/>
          </a:xfrm>
          <a:prstGeom prst="rect">
            <a:avLst/>
          </a:prstGeom>
        </p:spPr>
      </p:pic>
      <p:pic>
        <p:nvPicPr>
          <p:cNvPr id="7" name="Picture 6"/>
          <p:cNvPicPr>
            <a:picLocks noChangeAspect="1"/>
          </p:cNvPicPr>
          <p:nvPr/>
        </p:nvPicPr>
        <p:blipFill>
          <a:blip r:embed="rId3"/>
          <a:stretch>
            <a:fillRect/>
          </a:stretch>
        </p:blipFill>
        <p:spPr>
          <a:xfrm>
            <a:off x="3387752" y="1772489"/>
            <a:ext cx="5533510" cy="4492176"/>
          </a:xfrm>
          <a:prstGeom prst="rect">
            <a:avLst/>
          </a:prstGeom>
        </p:spPr>
      </p:pic>
      <p:pic>
        <p:nvPicPr>
          <p:cNvPr id="6" name="Picture 5"/>
          <p:cNvPicPr>
            <a:picLocks noChangeAspect="1"/>
          </p:cNvPicPr>
          <p:nvPr/>
        </p:nvPicPr>
        <p:blipFill>
          <a:blip r:embed="rId4"/>
          <a:stretch>
            <a:fillRect/>
          </a:stretch>
        </p:blipFill>
        <p:spPr>
          <a:xfrm>
            <a:off x="6719492" y="3343383"/>
            <a:ext cx="5327655" cy="3514617"/>
          </a:xfrm>
          <a:prstGeom prst="rect">
            <a:avLst/>
          </a:prstGeom>
        </p:spPr>
      </p:pic>
    </p:spTree>
    <p:extLst>
      <p:ext uri="{BB962C8B-B14F-4D97-AF65-F5344CB8AC3E}">
        <p14:creationId xmlns:p14="http://schemas.microsoft.com/office/powerpoint/2010/main" val="1719940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259763" y="151606"/>
            <a:ext cx="3603991" cy="3811588"/>
          </a:xfrm>
        </p:spPr>
        <p:txBody>
          <a:bodyPr/>
          <a:lstStyle/>
          <a:p>
            <a:r>
              <a:rPr lang="en-US" sz="2000" dirty="0"/>
              <a:t>xi. Join geography map and data tables and visualize.</a:t>
            </a:r>
          </a:p>
          <a:p>
            <a:endParaRPr lang="en-US" dirty="0"/>
          </a:p>
        </p:txBody>
      </p:sp>
      <p:pic>
        <p:nvPicPr>
          <p:cNvPr id="5" name="Picture 4"/>
          <p:cNvPicPr>
            <a:picLocks noChangeAspect="1"/>
          </p:cNvPicPr>
          <p:nvPr/>
        </p:nvPicPr>
        <p:blipFill>
          <a:blip r:embed="rId2"/>
          <a:stretch>
            <a:fillRect/>
          </a:stretch>
        </p:blipFill>
        <p:spPr>
          <a:xfrm>
            <a:off x="185561" y="151606"/>
            <a:ext cx="5898716" cy="4286985"/>
          </a:xfrm>
          <a:prstGeom prst="rect">
            <a:avLst/>
          </a:prstGeom>
        </p:spPr>
      </p:pic>
      <p:pic>
        <p:nvPicPr>
          <p:cNvPr id="6" name="Picture 5"/>
          <p:cNvPicPr>
            <a:picLocks noChangeAspect="1"/>
          </p:cNvPicPr>
          <p:nvPr/>
        </p:nvPicPr>
        <p:blipFill>
          <a:blip r:embed="rId3"/>
          <a:stretch>
            <a:fillRect/>
          </a:stretch>
        </p:blipFill>
        <p:spPr>
          <a:xfrm>
            <a:off x="5925860" y="1910861"/>
            <a:ext cx="5433801" cy="4852608"/>
          </a:xfrm>
          <a:prstGeom prst="rect">
            <a:avLst/>
          </a:prstGeom>
        </p:spPr>
      </p:pic>
      <p:pic>
        <p:nvPicPr>
          <p:cNvPr id="7" name="Picture 6"/>
          <p:cNvPicPr>
            <a:picLocks noChangeAspect="1"/>
          </p:cNvPicPr>
          <p:nvPr/>
        </p:nvPicPr>
        <p:blipFill>
          <a:blip r:embed="rId4"/>
          <a:stretch>
            <a:fillRect/>
          </a:stretch>
        </p:blipFill>
        <p:spPr>
          <a:xfrm>
            <a:off x="5925859" y="1910861"/>
            <a:ext cx="5433801" cy="4852608"/>
          </a:xfrm>
          <a:prstGeom prst="rect">
            <a:avLst/>
          </a:prstGeom>
        </p:spPr>
      </p:pic>
    </p:spTree>
    <p:extLst>
      <p:ext uri="{BB962C8B-B14F-4D97-AF65-F5344CB8AC3E}">
        <p14:creationId xmlns:p14="http://schemas.microsoft.com/office/powerpoint/2010/main" val="2335973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698523" y="163329"/>
            <a:ext cx="3330086" cy="3811588"/>
          </a:xfrm>
        </p:spPr>
        <p:txBody>
          <a:bodyPr>
            <a:normAutofit/>
          </a:bodyPr>
          <a:lstStyle/>
          <a:p>
            <a:r>
              <a:rPr lang="en-US" sz="2000" dirty="0" smtClean="0"/>
              <a:t>xii. Symbolize</a:t>
            </a:r>
            <a:endParaRPr lang="en-US" sz="2000" dirty="0"/>
          </a:p>
        </p:txBody>
      </p:sp>
      <p:pic>
        <p:nvPicPr>
          <p:cNvPr id="5" name="Picture 4"/>
          <p:cNvPicPr>
            <a:picLocks noChangeAspect="1"/>
          </p:cNvPicPr>
          <p:nvPr/>
        </p:nvPicPr>
        <p:blipFill>
          <a:blip r:embed="rId2"/>
          <a:stretch>
            <a:fillRect/>
          </a:stretch>
        </p:blipFill>
        <p:spPr>
          <a:xfrm>
            <a:off x="271083" y="77544"/>
            <a:ext cx="8134364" cy="6371403"/>
          </a:xfrm>
          <a:prstGeom prst="rect">
            <a:avLst/>
          </a:prstGeom>
        </p:spPr>
      </p:pic>
    </p:spTree>
    <p:extLst>
      <p:ext uri="{BB962C8B-B14F-4D97-AF65-F5344CB8AC3E}">
        <p14:creationId xmlns:p14="http://schemas.microsoft.com/office/powerpoint/2010/main" val="2127349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855" y="285698"/>
            <a:ext cx="11848290" cy="1531379"/>
          </a:xfrm>
        </p:spPr>
        <p:txBody>
          <a:bodyPr>
            <a:normAutofit fontScale="90000"/>
          </a:bodyPr>
          <a:lstStyle/>
          <a:p>
            <a:pPr algn="ctr"/>
            <a:r>
              <a:rPr lang="en-US" dirty="0" smtClean="0"/>
              <a:t>3. Accessing </a:t>
            </a:r>
            <a:r>
              <a:rPr lang="en-US" dirty="0"/>
              <a:t>and </a:t>
            </a:r>
            <a:r>
              <a:rPr lang="en-US" dirty="0" smtClean="0"/>
              <a:t>downloading </a:t>
            </a:r>
            <a:r>
              <a:rPr lang="en-US" dirty="0"/>
              <a:t>through python based census API wrapper (</a:t>
            </a:r>
            <a:r>
              <a:rPr lang="en-US" dirty="0" err="1"/>
              <a:t>Cenpy</a:t>
            </a:r>
            <a:r>
              <a:rPr lang="en-US" dirty="0" smtClean="0"/>
              <a:t>)</a:t>
            </a:r>
            <a:br>
              <a:rPr lang="en-US" dirty="0" smtClean="0"/>
            </a:br>
            <a:r>
              <a:rPr lang="en-US" dirty="0" smtClean="0"/>
              <a:t>Use Jupyter Notebook</a:t>
            </a:r>
            <a:endParaRPr lang="en-US" dirty="0"/>
          </a:p>
        </p:txBody>
      </p:sp>
      <p:sp>
        <p:nvSpPr>
          <p:cNvPr id="3" name="Content Placeholder 2"/>
          <p:cNvSpPr>
            <a:spLocks noGrp="1"/>
          </p:cNvSpPr>
          <p:nvPr>
            <p:ph idx="1"/>
          </p:nvPr>
        </p:nvSpPr>
        <p:spPr>
          <a:xfrm>
            <a:off x="171855" y="1863181"/>
            <a:ext cx="11917476" cy="4565702"/>
          </a:xfrm>
        </p:spPr>
        <p:txBody>
          <a:bodyPr>
            <a:normAutofit/>
          </a:bodyPr>
          <a:lstStyle/>
          <a:p>
            <a:r>
              <a:rPr lang="en-US" dirty="0" smtClean="0"/>
              <a:t>“The </a:t>
            </a:r>
            <a:r>
              <a:rPr lang="en-US" dirty="0"/>
              <a:t>Jupyter Notebook is an open-source web application that allows you to create and share documents that contain live code, </a:t>
            </a:r>
            <a:r>
              <a:rPr lang="en-US" dirty="0" smtClean="0"/>
              <a:t>equations</a:t>
            </a:r>
            <a:r>
              <a:rPr lang="en-US" dirty="0"/>
              <a:t>, visualizations and narrative text</a:t>
            </a:r>
            <a:r>
              <a:rPr lang="en-US" dirty="0" smtClean="0"/>
              <a:t>.”</a:t>
            </a:r>
          </a:p>
          <a:p>
            <a:r>
              <a:rPr lang="en-US" dirty="0" smtClean="0"/>
              <a:t>Uses </a:t>
            </a:r>
            <a:r>
              <a:rPr lang="en-US" dirty="0"/>
              <a:t>include: data cleaning and transformation, numerical simulation, statistical modeling, data visualization, machine learning, and much more</a:t>
            </a:r>
            <a:r>
              <a:rPr lang="en-US" dirty="0" smtClean="0"/>
              <a:t>.</a:t>
            </a:r>
          </a:p>
          <a:p>
            <a:r>
              <a:rPr lang="en-US" dirty="0" err="1" smtClean="0"/>
              <a:t>Cenpy</a:t>
            </a:r>
            <a:r>
              <a:rPr lang="en-US" dirty="0" smtClean="0"/>
              <a:t> is a python package “to </a:t>
            </a:r>
            <a:r>
              <a:rPr lang="en-US" dirty="0"/>
              <a:t>explore and query the US Census API and return Pandas </a:t>
            </a:r>
            <a:r>
              <a:rPr lang="en-US" dirty="0" err="1" smtClean="0"/>
              <a:t>Dataframes</a:t>
            </a:r>
            <a:r>
              <a:rPr lang="en-US" dirty="0" smtClean="0"/>
              <a:t> [another python package]. </a:t>
            </a:r>
            <a:r>
              <a:rPr lang="en-US" dirty="0"/>
              <a:t>This package is intended for exploratory data analysis.” https://github.com/cenpy-devs/cenpy</a:t>
            </a:r>
          </a:p>
          <a:p>
            <a:endParaRPr lang="en-US" sz="2400" dirty="0"/>
          </a:p>
        </p:txBody>
      </p:sp>
    </p:spTree>
    <p:extLst>
      <p:ext uri="{BB962C8B-B14F-4D97-AF65-F5344CB8AC3E}">
        <p14:creationId xmlns:p14="http://schemas.microsoft.com/office/powerpoint/2010/main" val="42723597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3485"/>
          </a:xfrm>
        </p:spPr>
        <p:txBody>
          <a:bodyPr/>
          <a:lstStyle/>
          <a:p>
            <a:pPr algn="ctr"/>
            <a:r>
              <a:rPr lang="en-US" dirty="0" smtClean="0"/>
              <a:t>Open tutorial code </a:t>
            </a:r>
            <a:endParaRPr lang="en-US" dirty="0"/>
          </a:p>
        </p:txBody>
      </p:sp>
      <p:sp>
        <p:nvSpPr>
          <p:cNvPr id="3" name="Content Placeholder 2"/>
          <p:cNvSpPr>
            <a:spLocks noGrp="1"/>
          </p:cNvSpPr>
          <p:nvPr>
            <p:ph idx="1"/>
          </p:nvPr>
        </p:nvSpPr>
        <p:spPr>
          <a:xfrm>
            <a:off x="838200" y="1301102"/>
            <a:ext cx="10515600" cy="1392545"/>
          </a:xfrm>
        </p:spPr>
        <p:txBody>
          <a:bodyPr/>
          <a:lstStyle/>
          <a:p>
            <a:r>
              <a:rPr lang="en-US" dirty="0"/>
              <a:t>Open Jupyter note book file (</a:t>
            </a:r>
            <a:r>
              <a:rPr lang="en-US" dirty="0" err="1"/>
              <a:t>CensusData_Cenpy.ipynb</a:t>
            </a:r>
            <a:r>
              <a:rPr lang="en-US" dirty="0"/>
              <a:t>) on </a:t>
            </a:r>
            <a:r>
              <a:rPr lang="en-US" dirty="0" err="1"/>
              <a:t>PennMGIS</a:t>
            </a:r>
            <a:r>
              <a:rPr lang="en-US" dirty="0"/>
              <a:t> </a:t>
            </a:r>
            <a:r>
              <a:rPr lang="en-US" dirty="0" err="1"/>
              <a:t>github</a:t>
            </a:r>
            <a:r>
              <a:rPr lang="en-US" dirty="0"/>
              <a:t> to see the code</a:t>
            </a:r>
          </a:p>
          <a:p>
            <a:r>
              <a:rPr lang="en-US" dirty="0">
                <a:hlinkClick r:id="rId2"/>
              </a:rPr>
              <a:t>https://github.com/PennMGIS/tutorials</a:t>
            </a:r>
            <a:endParaRPr lang="en-US" dirty="0"/>
          </a:p>
          <a:p>
            <a:endParaRPr lang="en-US" dirty="0"/>
          </a:p>
        </p:txBody>
      </p:sp>
      <p:pic>
        <p:nvPicPr>
          <p:cNvPr id="4" name="Picture 3"/>
          <p:cNvPicPr>
            <a:picLocks noChangeAspect="1"/>
          </p:cNvPicPr>
          <p:nvPr/>
        </p:nvPicPr>
        <p:blipFill>
          <a:blip r:embed="rId3"/>
          <a:stretch>
            <a:fillRect/>
          </a:stretch>
        </p:blipFill>
        <p:spPr>
          <a:xfrm>
            <a:off x="1890421" y="2693647"/>
            <a:ext cx="8628017" cy="4061861"/>
          </a:xfrm>
          <a:prstGeom prst="rect">
            <a:avLst/>
          </a:prstGeom>
        </p:spPr>
      </p:pic>
      <p:sp>
        <p:nvSpPr>
          <p:cNvPr id="5" name="Down Arrow 4"/>
          <p:cNvSpPr/>
          <p:nvPr/>
        </p:nvSpPr>
        <p:spPr>
          <a:xfrm rot="16200000">
            <a:off x="1650255" y="4587890"/>
            <a:ext cx="226419" cy="94894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7503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2131"/>
            <a:ext cx="10515600" cy="1029903"/>
          </a:xfrm>
        </p:spPr>
        <p:txBody>
          <a:bodyPr>
            <a:normAutofit fontScale="90000"/>
          </a:bodyPr>
          <a:lstStyle/>
          <a:p>
            <a:pPr algn="ctr"/>
            <a:r>
              <a:rPr lang="en-US" dirty="0" smtClean="0"/>
              <a:t>You can also open the </a:t>
            </a:r>
            <a:r>
              <a:rPr lang="en-US" dirty="0" err="1" smtClean="0"/>
              <a:t>jupyter</a:t>
            </a:r>
            <a:r>
              <a:rPr lang="en-US" dirty="0" smtClean="0"/>
              <a:t> notebook file in Binder for interactive coding</a:t>
            </a:r>
            <a:endParaRPr lang="en-US" dirty="0"/>
          </a:p>
        </p:txBody>
      </p:sp>
      <p:sp>
        <p:nvSpPr>
          <p:cNvPr id="3" name="Content Placeholder 2"/>
          <p:cNvSpPr>
            <a:spLocks noGrp="1"/>
          </p:cNvSpPr>
          <p:nvPr>
            <p:ph idx="1"/>
          </p:nvPr>
        </p:nvSpPr>
        <p:spPr>
          <a:xfrm>
            <a:off x="838200" y="1390196"/>
            <a:ext cx="10515600" cy="4351338"/>
          </a:xfrm>
        </p:spPr>
        <p:txBody>
          <a:bodyPr>
            <a:normAutofit/>
          </a:bodyPr>
          <a:lstStyle/>
          <a:p>
            <a:r>
              <a:rPr lang="en-US" sz="2400" dirty="0"/>
              <a:t>https://github.com/PennMGIS/tutorials/blob/main/CensusData_Cenpy.ipynb</a:t>
            </a:r>
          </a:p>
        </p:txBody>
      </p:sp>
      <p:pic>
        <p:nvPicPr>
          <p:cNvPr id="4" name="Picture 3"/>
          <p:cNvPicPr>
            <a:picLocks noChangeAspect="1"/>
          </p:cNvPicPr>
          <p:nvPr/>
        </p:nvPicPr>
        <p:blipFill>
          <a:blip r:embed="rId3"/>
          <a:stretch>
            <a:fillRect/>
          </a:stretch>
        </p:blipFill>
        <p:spPr>
          <a:xfrm>
            <a:off x="136986" y="2096583"/>
            <a:ext cx="4894391" cy="3378927"/>
          </a:xfrm>
          <a:prstGeom prst="rect">
            <a:avLst/>
          </a:prstGeom>
        </p:spPr>
      </p:pic>
      <p:pic>
        <p:nvPicPr>
          <p:cNvPr id="5" name="Picture 4"/>
          <p:cNvPicPr>
            <a:picLocks noChangeAspect="1"/>
          </p:cNvPicPr>
          <p:nvPr/>
        </p:nvPicPr>
        <p:blipFill>
          <a:blip r:embed="rId4"/>
          <a:stretch>
            <a:fillRect/>
          </a:stretch>
        </p:blipFill>
        <p:spPr>
          <a:xfrm>
            <a:off x="5370896" y="1903361"/>
            <a:ext cx="6444343" cy="4863243"/>
          </a:xfrm>
          <a:prstGeom prst="rect">
            <a:avLst/>
          </a:prstGeom>
        </p:spPr>
      </p:pic>
    </p:spTree>
    <p:extLst>
      <p:ext uri="{BB962C8B-B14F-4D97-AF65-F5344CB8AC3E}">
        <p14:creationId xmlns:p14="http://schemas.microsoft.com/office/powerpoint/2010/main" val="1326469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191" y="365126"/>
            <a:ext cx="11546731" cy="1103752"/>
          </a:xfrm>
        </p:spPr>
        <p:txBody>
          <a:bodyPr>
            <a:normAutofit fontScale="90000"/>
          </a:bodyPr>
          <a:lstStyle/>
          <a:p>
            <a:pPr algn="ctr"/>
            <a:r>
              <a:rPr lang="en-US" dirty="0" smtClean="0"/>
              <a:t>Main Census Products (survey and census data tables)</a:t>
            </a:r>
            <a:endParaRPr lang="en-US" dirty="0"/>
          </a:p>
        </p:txBody>
      </p:sp>
      <p:sp>
        <p:nvSpPr>
          <p:cNvPr id="3" name="Content Placeholder 2"/>
          <p:cNvSpPr>
            <a:spLocks noGrp="1"/>
          </p:cNvSpPr>
          <p:nvPr>
            <p:ph idx="1"/>
          </p:nvPr>
        </p:nvSpPr>
        <p:spPr>
          <a:xfrm>
            <a:off x="144378" y="1825625"/>
            <a:ext cx="11781323" cy="4351338"/>
          </a:xfrm>
        </p:spPr>
        <p:txBody>
          <a:bodyPr/>
          <a:lstStyle/>
          <a:p>
            <a:r>
              <a:rPr lang="en-US" dirty="0"/>
              <a:t>The American Community Survey (ACS)</a:t>
            </a:r>
            <a:endParaRPr lang="en-US" dirty="0" smtClean="0"/>
          </a:p>
          <a:p>
            <a:pPr lvl="1"/>
            <a:r>
              <a:rPr lang="en-US" dirty="0" smtClean="0"/>
              <a:t>Three key annual ACS releases</a:t>
            </a:r>
          </a:p>
          <a:p>
            <a:pPr lvl="2"/>
            <a:r>
              <a:rPr lang="en-US" dirty="0" smtClean="0"/>
              <a:t>1 year estimates (Published </a:t>
            </a:r>
            <a:r>
              <a:rPr lang="en-US" dirty="0"/>
              <a:t>for selected geographic areas with </a:t>
            </a:r>
            <a:r>
              <a:rPr lang="en-US" dirty="0" smtClean="0"/>
              <a:t>populations </a:t>
            </a:r>
            <a:r>
              <a:rPr lang="en-US" dirty="0"/>
              <a:t>65,000 or </a:t>
            </a:r>
            <a:r>
              <a:rPr lang="en-US" dirty="0" smtClean="0"/>
              <a:t>greater)</a:t>
            </a:r>
          </a:p>
          <a:p>
            <a:pPr lvl="2"/>
            <a:r>
              <a:rPr lang="en-US" dirty="0" smtClean="0"/>
              <a:t>1 year supplemental estimates (for small populations)</a:t>
            </a:r>
          </a:p>
          <a:p>
            <a:pPr lvl="2"/>
            <a:r>
              <a:rPr lang="en-US" dirty="0" smtClean="0"/>
              <a:t>5 year estimates (for very small populations)</a:t>
            </a:r>
          </a:p>
          <a:p>
            <a:r>
              <a:rPr lang="en-US" dirty="0" smtClean="0"/>
              <a:t>Decennial Census (every 10 years)</a:t>
            </a:r>
            <a:endParaRPr lang="en-US" dirty="0"/>
          </a:p>
        </p:txBody>
      </p:sp>
    </p:spTree>
    <p:extLst>
      <p:ext uri="{BB962C8B-B14F-4D97-AF65-F5344CB8AC3E}">
        <p14:creationId xmlns:p14="http://schemas.microsoft.com/office/powerpoint/2010/main" val="4224969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sp>
        <p:nvSpPr>
          <p:cNvPr id="3" name="Content Placeholder 2"/>
          <p:cNvSpPr>
            <a:spLocks noGrp="1"/>
          </p:cNvSpPr>
          <p:nvPr>
            <p:ph idx="1"/>
          </p:nvPr>
        </p:nvSpPr>
        <p:spPr>
          <a:xfrm>
            <a:off x="838200" y="1527243"/>
            <a:ext cx="10515600" cy="4649720"/>
          </a:xfrm>
        </p:spPr>
        <p:txBody>
          <a:bodyPr>
            <a:normAutofit fontScale="85000" lnSpcReduction="10000"/>
          </a:bodyPr>
          <a:lstStyle/>
          <a:p>
            <a:r>
              <a:rPr lang="en-US" dirty="0"/>
              <a:t>data.census.gov: Navigating a New Site for Census Bureau Data</a:t>
            </a:r>
          </a:p>
          <a:p>
            <a:pPr lvl="1"/>
            <a:r>
              <a:rPr lang="en-US" dirty="0">
                <a:hlinkClick r:id="rId2"/>
              </a:rPr>
              <a:t>https://</a:t>
            </a:r>
            <a:r>
              <a:rPr lang="en-US" dirty="0" smtClean="0">
                <a:hlinkClick r:id="rId2"/>
              </a:rPr>
              <a:t>www.youtube.com/watch?v=R6-IYatGVEI&amp;t=767s</a:t>
            </a:r>
            <a:endParaRPr lang="en-US" dirty="0"/>
          </a:p>
          <a:p>
            <a:pPr lvl="1"/>
            <a:r>
              <a:rPr lang="en-US" dirty="0">
                <a:hlinkClick r:id="rId3"/>
              </a:rPr>
              <a:t>https://</a:t>
            </a:r>
            <a:r>
              <a:rPr lang="en-US" dirty="0" smtClean="0">
                <a:hlinkClick r:id="rId3"/>
              </a:rPr>
              <a:t>www2.census.gov/about/training-workshops/2019/2019-09-05-ced-presentation.pdf</a:t>
            </a:r>
            <a:endParaRPr lang="en-US" dirty="0" smtClean="0"/>
          </a:p>
          <a:p>
            <a:r>
              <a:rPr lang="en-US" dirty="0"/>
              <a:t>TIGER/Line with Selected Demographic and Economic Data</a:t>
            </a:r>
          </a:p>
          <a:p>
            <a:pPr lvl="1"/>
            <a:r>
              <a:rPr lang="en-US" dirty="0">
                <a:hlinkClick r:id="rId4"/>
              </a:rPr>
              <a:t>https://</a:t>
            </a:r>
            <a:r>
              <a:rPr lang="en-US" dirty="0" smtClean="0">
                <a:hlinkClick r:id="rId4"/>
              </a:rPr>
              <a:t>www.census.gov/geographies/mapping-files/time-series/geo/tiger-data.html</a:t>
            </a:r>
            <a:endParaRPr lang="en-US" dirty="0" smtClean="0"/>
          </a:p>
          <a:p>
            <a:r>
              <a:rPr lang="en-US" dirty="0" smtClean="0"/>
              <a:t>“To </a:t>
            </a:r>
            <a:r>
              <a:rPr lang="en-US" dirty="0"/>
              <a:t>download data, we need to identify the relevant tables containing the variables of interest to us. </a:t>
            </a:r>
            <a:r>
              <a:rPr lang="en-US" dirty="0" smtClean="0"/>
              <a:t>One </a:t>
            </a:r>
            <a:r>
              <a:rPr lang="en-US" dirty="0"/>
              <a:t>way to do this would be to refer to the ACS documentation, in particular the Table </a:t>
            </a:r>
            <a:r>
              <a:rPr lang="en-US" dirty="0" smtClean="0"/>
              <a:t>Shells.”</a:t>
            </a:r>
          </a:p>
          <a:p>
            <a:pPr lvl="1"/>
            <a:r>
              <a:rPr lang="en-US" dirty="0" smtClean="0">
                <a:hlinkClick r:id="rId5"/>
              </a:rPr>
              <a:t>https</a:t>
            </a:r>
            <a:r>
              <a:rPr lang="en-US" dirty="0">
                <a:hlinkClick r:id="rId5"/>
              </a:rPr>
              <a:t>://</a:t>
            </a:r>
            <a:r>
              <a:rPr lang="en-US" dirty="0" smtClean="0">
                <a:hlinkClick r:id="rId5"/>
              </a:rPr>
              <a:t>www.census.gov/programs-surveys/acs/technical-documentation/summary-file-documentation.html</a:t>
            </a:r>
            <a:r>
              <a:rPr lang="en-US" dirty="0" smtClean="0"/>
              <a:t>.</a:t>
            </a:r>
          </a:p>
          <a:p>
            <a:r>
              <a:rPr lang="en-US" dirty="0" smtClean="0"/>
              <a:t>“</a:t>
            </a:r>
            <a:r>
              <a:rPr lang="en-US" dirty="0" err="1" smtClean="0"/>
              <a:t>Cenpy</a:t>
            </a:r>
            <a:r>
              <a:rPr lang="en-US" dirty="0" smtClean="0"/>
              <a:t> </a:t>
            </a:r>
            <a:r>
              <a:rPr lang="en-US" dirty="0"/>
              <a:t>(pronounced </a:t>
            </a:r>
            <a:r>
              <a:rPr lang="en-US" dirty="0" err="1"/>
              <a:t>sen</a:t>
            </a:r>
            <a:r>
              <a:rPr lang="en-US" dirty="0"/>
              <a:t>-pie) is a package that automatically discovers US Census Bureau API endpoints and exposes them to Python in a consistent fashion</a:t>
            </a:r>
            <a:r>
              <a:rPr lang="en-US" dirty="0" smtClean="0"/>
              <a:t>.”</a:t>
            </a:r>
            <a:endParaRPr lang="en-US" dirty="0"/>
          </a:p>
          <a:p>
            <a:pPr lvl="1"/>
            <a:r>
              <a:rPr lang="en-US" dirty="0" smtClean="0">
                <a:hlinkClick r:id="rId6"/>
              </a:rPr>
              <a:t>https</a:t>
            </a:r>
            <a:r>
              <a:rPr lang="en-US" dirty="0">
                <a:hlinkClick r:id="rId6"/>
              </a:rPr>
              <a:t>://cenpy-devs.github.io/cenpy</a:t>
            </a:r>
            <a:r>
              <a:rPr lang="en-US" dirty="0" smtClean="0">
                <a:hlinkClick r:id="rId6"/>
              </a:rPr>
              <a:t>/</a:t>
            </a:r>
            <a:endParaRPr lang="en-US" dirty="0" smtClean="0"/>
          </a:p>
          <a:p>
            <a:pPr lvl="1"/>
            <a:endParaRPr lang="en-US" dirty="0" smtClean="0"/>
          </a:p>
          <a:p>
            <a:pPr lvl="1"/>
            <a:endParaRPr lang="en-US" dirty="0"/>
          </a:p>
          <a:p>
            <a:pPr lvl="1"/>
            <a:endParaRPr lang="en-US" dirty="0"/>
          </a:p>
        </p:txBody>
      </p:sp>
    </p:spTree>
    <p:extLst>
      <p:ext uri="{BB962C8B-B14F-4D97-AF65-F5344CB8AC3E}">
        <p14:creationId xmlns:p14="http://schemas.microsoft.com/office/powerpoint/2010/main" val="2774814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96686" y="208695"/>
            <a:ext cx="10657114" cy="6356208"/>
          </a:xfrm>
          <a:prstGeom prst="rect">
            <a:avLst/>
          </a:prstGeom>
        </p:spPr>
      </p:pic>
    </p:spTree>
    <p:extLst>
      <p:ext uri="{BB962C8B-B14F-4D97-AF65-F5344CB8AC3E}">
        <p14:creationId xmlns:p14="http://schemas.microsoft.com/office/powerpoint/2010/main" val="35664015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05394" y="329402"/>
            <a:ext cx="10755085" cy="6184174"/>
          </a:xfrm>
          <a:prstGeom prst="rect">
            <a:avLst/>
          </a:prstGeom>
        </p:spPr>
      </p:pic>
    </p:spTree>
    <p:extLst>
      <p:ext uri="{BB962C8B-B14F-4D97-AF65-F5344CB8AC3E}">
        <p14:creationId xmlns:p14="http://schemas.microsoft.com/office/powerpoint/2010/main" val="209316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45661" y="365125"/>
            <a:ext cx="11219771" cy="6392092"/>
          </a:xfrm>
          <a:prstGeom prst="rect">
            <a:avLst/>
          </a:prstGeom>
        </p:spPr>
      </p:pic>
    </p:spTree>
    <p:extLst>
      <p:ext uri="{BB962C8B-B14F-4D97-AF65-F5344CB8AC3E}">
        <p14:creationId xmlns:p14="http://schemas.microsoft.com/office/powerpoint/2010/main" val="855635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0829"/>
          </a:xfrm>
        </p:spPr>
        <p:txBody>
          <a:bodyPr>
            <a:normAutofit fontScale="90000"/>
          </a:bodyPr>
          <a:lstStyle/>
          <a:p>
            <a:r>
              <a:rPr lang="en-US" dirty="0" smtClean="0">
                <a:solidFill>
                  <a:srgbClr val="000000"/>
                </a:solidFill>
                <a:latin typeface="Times New Roman" panose="02020603050405020304" pitchFamily="18" charset="0"/>
              </a:rPr>
              <a:t>Standard Hierarchy of Census Geographic Entities</a:t>
            </a:r>
            <a:r>
              <a:rPr lang="en-US" dirty="0">
                <a:solidFill>
                  <a:srgbClr val="000000"/>
                </a:solidFill>
                <a:latin typeface="Times New Roman" panose="02020603050405020304" pitchFamily="18" charset="0"/>
              </a:rPr>
              <a:t/>
            </a:r>
            <a:br>
              <a:rPr lang="en-US" dirty="0">
                <a:solidFill>
                  <a:srgbClr val="000000"/>
                </a:solidFill>
                <a:latin typeface="Times New Roman" panose="02020603050405020304" pitchFamily="18" charset="0"/>
              </a:rPr>
            </a:br>
            <a:endParaRPr lang="en-US" dirty="0"/>
          </a:p>
        </p:txBody>
      </p:sp>
      <p:pic>
        <p:nvPicPr>
          <p:cNvPr id="1026" name="Picture 2" descr="Standard Hierarchy of Census Geographic Entities from the Census Bureau"/>
          <p:cNvPicPr>
            <a:picLocks noChangeAspect="1" noChangeArrowheads="1"/>
          </p:cNvPicPr>
          <p:nvPr/>
        </p:nvPicPr>
        <p:blipFill rotWithShape="1">
          <a:blip r:embed="rId3">
            <a:extLst>
              <a:ext uri="{28A0092B-C50C-407E-A947-70E740481C1C}">
                <a14:useLocalDpi xmlns:a14="http://schemas.microsoft.com/office/drawing/2010/main" val="0"/>
              </a:ext>
            </a:extLst>
          </a:blip>
          <a:srcRect t="4611"/>
          <a:stretch/>
        </p:blipFill>
        <p:spPr bwMode="auto">
          <a:xfrm>
            <a:off x="5951599" y="1137137"/>
            <a:ext cx="5937568" cy="55149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51373" y="2976481"/>
            <a:ext cx="4185313" cy="369332"/>
          </a:xfrm>
          <a:prstGeom prst="rect">
            <a:avLst/>
          </a:prstGeom>
        </p:spPr>
        <p:txBody>
          <a:bodyPr wrap="none">
            <a:spAutoFit/>
          </a:bodyPr>
          <a:lstStyle/>
          <a:p>
            <a:r>
              <a:rPr lang="en-US" dirty="0" smtClean="0"/>
              <a:t>How does </a:t>
            </a:r>
            <a:r>
              <a:rPr lang="en-US" dirty="0"/>
              <a:t>the Census </a:t>
            </a:r>
            <a:r>
              <a:rPr lang="en-US" dirty="0" smtClean="0"/>
              <a:t>organize geography?</a:t>
            </a:r>
            <a:endParaRPr lang="en-US" dirty="0"/>
          </a:p>
        </p:txBody>
      </p:sp>
      <p:sp>
        <p:nvSpPr>
          <p:cNvPr id="5" name="Rectangle 4"/>
          <p:cNvSpPr/>
          <p:nvPr/>
        </p:nvSpPr>
        <p:spPr>
          <a:xfrm>
            <a:off x="218173" y="1419703"/>
            <a:ext cx="6096000" cy="923330"/>
          </a:xfrm>
          <a:prstGeom prst="rect">
            <a:avLst/>
          </a:prstGeom>
        </p:spPr>
        <p:txBody>
          <a:bodyPr>
            <a:spAutoFit/>
          </a:bodyPr>
          <a:lstStyle/>
          <a:p>
            <a:r>
              <a:rPr lang="en-US" dirty="0"/>
              <a:t>In order to map census data, we need both the GIS files at the geographic level of interest (State, tract, block group, etc.), as well as the information tables at the matching levels.</a:t>
            </a:r>
          </a:p>
        </p:txBody>
      </p:sp>
      <p:pic>
        <p:nvPicPr>
          <p:cNvPr id="3" name="Picture 2"/>
          <p:cNvPicPr>
            <a:picLocks noChangeAspect="1"/>
          </p:cNvPicPr>
          <p:nvPr/>
        </p:nvPicPr>
        <p:blipFill>
          <a:blip r:embed="rId4"/>
          <a:stretch>
            <a:fillRect/>
          </a:stretch>
        </p:blipFill>
        <p:spPr>
          <a:xfrm>
            <a:off x="5951599" y="6234591"/>
            <a:ext cx="937527" cy="417492"/>
          </a:xfrm>
          <a:prstGeom prst="rect">
            <a:avLst/>
          </a:prstGeom>
        </p:spPr>
      </p:pic>
    </p:spTree>
    <p:extLst>
      <p:ext uri="{BB962C8B-B14F-4D97-AF65-F5344CB8AC3E}">
        <p14:creationId xmlns:p14="http://schemas.microsoft.com/office/powerpoint/2010/main" val="970669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460" y="199756"/>
            <a:ext cx="11780194" cy="1025930"/>
          </a:xfrm>
        </p:spPr>
        <p:txBody>
          <a:bodyPr>
            <a:normAutofit fontScale="90000"/>
          </a:bodyPr>
          <a:lstStyle/>
          <a:p>
            <a:pPr algn="ctr"/>
            <a:r>
              <a:rPr lang="en-US" dirty="0" smtClean="0"/>
              <a:t>1. Accessing </a:t>
            </a:r>
            <a:r>
              <a:rPr lang="en-US" dirty="0"/>
              <a:t>and </a:t>
            </a:r>
            <a:r>
              <a:rPr lang="en-US" dirty="0" smtClean="0"/>
              <a:t>downloading</a:t>
            </a:r>
            <a:r>
              <a:rPr lang="en-US" dirty="0"/>
              <a:t> </a:t>
            </a:r>
            <a:r>
              <a:rPr lang="en-US" dirty="0" smtClean="0"/>
              <a:t>through </a:t>
            </a:r>
            <a:r>
              <a:rPr lang="en-US" dirty="0"/>
              <a:t>Social </a:t>
            </a:r>
            <a:r>
              <a:rPr lang="en-US" dirty="0" smtClean="0"/>
              <a:t>Explorer</a:t>
            </a:r>
            <a:endParaRPr lang="en-US" dirty="0"/>
          </a:p>
        </p:txBody>
      </p:sp>
      <p:sp>
        <p:nvSpPr>
          <p:cNvPr id="3" name="Content Placeholder 2"/>
          <p:cNvSpPr>
            <a:spLocks noGrp="1"/>
          </p:cNvSpPr>
          <p:nvPr>
            <p:ph idx="1"/>
          </p:nvPr>
        </p:nvSpPr>
        <p:spPr>
          <a:xfrm>
            <a:off x="983693" y="1311820"/>
            <a:ext cx="10515600" cy="4351338"/>
          </a:xfrm>
        </p:spPr>
        <p:txBody>
          <a:bodyPr/>
          <a:lstStyle/>
          <a:p>
            <a:r>
              <a:rPr lang="en-US" dirty="0"/>
              <a:t>https://guides.library.upenn.edu/mapping/webmaps</a:t>
            </a:r>
          </a:p>
        </p:txBody>
      </p:sp>
      <p:pic>
        <p:nvPicPr>
          <p:cNvPr id="6" name="Picture 5"/>
          <p:cNvPicPr>
            <a:picLocks noChangeAspect="1"/>
          </p:cNvPicPr>
          <p:nvPr/>
        </p:nvPicPr>
        <p:blipFill>
          <a:blip r:embed="rId2"/>
          <a:stretch>
            <a:fillRect/>
          </a:stretch>
        </p:blipFill>
        <p:spPr>
          <a:xfrm>
            <a:off x="1088601" y="1905170"/>
            <a:ext cx="9855913" cy="4704683"/>
          </a:xfrm>
          <a:prstGeom prst="rect">
            <a:avLst/>
          </a:prstGeom>
        </p:spPr>
      </p:pic>
    </p:spTree>
    <p:extLst>
      <p:ext uri="{BB962C8B-B14F-4D97-AF65-F5344CB8AC3E}">
        <p14:creationId xmlns:p14="http://schemas.microsoft.com/office/powerpoint/2010/main" val="21229044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994" y="269631"/>
            <a:ext cx="3076545" cy="855784"/>
          </a:xfrm>
        </p:spPr>
        <p:txBody>
          <a:bodyPr>
            <a:normAutofit fontScale="90000"/>
          </a:bodyPr>
          <a:lstStyle/>
          <a:p>
            <a:pPr algn="ctr"/>
            <a:r>
              <a:rPr lang="en-US" dirty="0" smtClean="0"/>
              <a:t>Demographic Profile</a:t>
            </a:r>
            <a:endParaRPr lang="en-US" dirty="0"/>
          </a:p>
        </p:txBody>
      </p:sp>
      <p:sp>
        <p:nvSpPr>
          <p:cNvPr id="3" name="Content Placeholder 2"/>
          <p:cNvSpPr>
            <a:spLocks noGrp="1"/>
          </p:cNvSpPr>
          <p:nvPr>
            <p:ph idx="1"/>
          </p:nvPr>
        </p:nvSpPr>
        <p:spPr/>
        <p:txBody>
          <a:bodyPr/>
          <a:lstStyle/>
          <a:p>
            <a:endParaRPr lang="en-US" dirty="0"/>
          </a:p>
        </p:txBody>
      </p:sp>
      <p:sp>
        <p:nvSpPr>
          <p:cNvPr id="6" name="Text Placeholder 5"/>
          <p:cNvSpPr>
            <a:spLocks noGrp="1"/>
          </p:cNvSpPr>
          <p:nvPr>
            <p:ph type="body" sz="half" idx="2"/>
          </p:nvPr>
        </p:nvSpPr>
        <p:spPr>
          <a:xfrm>
            <a:off x="160454" y="1125415"/>
            <a:ext cx="3333627" cy="4755296"/>
          </a:xfrm>
        </p:spPr>
        <p:txBody>
          <a:bodyPr/>
          <a:lstStyle/>
          <a:p>
            <a:r>
              <a:rPr lang="en-US" sz="2400" dirty="0"/>
              <a:t>Explore quick facts about an area of </a:t>
            </a:r>
            <a:r>
              <a:rPr lang="en-US" sz="2400" dirty="0" smtClean="0"/>
              <a:t>interest by: </a:t>
            </a:r>
          </a:p>
          <a:p>
            <a:pPr marL="285750" indent="-285750">
              <a:buFont typeface="Arial" panose="020B0604020202020204" pitchFamily="34" charset="0"/>
              <a:buChar char="•"/>
            </a:pPr>
            <a:r>
              <a:rPr lang="en-US" sz="2400" dirty="0" smtClean="0"/>
              <a:t>States</a:t>
            </a:r>
            <a:r>
              <a:rPr lang="en-US" sz="2400" dirty="0"/>
              <a:t>, Counties, Places, MSA, ZIP Codes</a:t>
            </a:r>
          </a:p>
          <a:p>
            <a:endParaRPr lang="en-US" dirty="0"/>
          </a:p>
        </p:txBody>
      </p:sp>
      <p:pic>
        <p:nvPicPr>
          <p:cNvPr id="5" name="Picture 4"/>
          <p:cNvPicPr>
            <a:picLocks noChangeAspect="1"/>
          </p:cNvPicPr>
          <p:nvPr/>
        </p:nvPicPr>
        <p:blipFill>
          <a:blip r:embed="rId2"/>
          <a:stretch>
            <a:fillRect/>
          </a:stretch>
        </p:blipFill>
        <p:spPr>
          <a:xfrm>
            <a:off x="3397388" y="405544"/>
            <a:ext cx="8759443" cy="6037385"/>
          </a:xfrm>
          <a:prstGeom prst="rect">
            <a:avLst/>
          </a:prstGeom>
        </p:spPr>
      </p:pic>
    </p:spTree>
    <p:extLst>
      <p:ext uri="{BB962C8B-B14F-4D97-AF65-F5344CB8AC3E}">
        <p14:creationId xmlns:p14="http://schemas.microsoft.com/office/powerpoint/2010/main" val="2223480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2920</TotalTime>
  <Words>1375</Words>
  <Application>Microsoft Office PowerPoint</Application>
  <PresentationFormat>Widescreen</PresentationFormat>
  <Paragraphs>124</Paragraphs>
  <Slides>30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Accessing and Visualizing Census Data</vt:lpstr>
      <vt:lpstr>Outline</vt:lpstr>
      <vt:lpstr>Main Census Products (survey and census data tables)</vt:lpstr>
      <vt:lpstr>PowerPoint Presentation</vt:lpstr>
      <vt:lpstr>PowerPoint Presentation</vt:lpstr>
      <vt:lpstr>PowerPoint Presentation</vt:lpstr>
      <vt:lpstr>Standard Hierarchy of Census Geographic Entities </vt:lpstr>
      <vt:lpstr>1. Accessing and downloading through Social Explorer</vt:lpstr>
      <vt:lpstr>Demographic Profile</vt:lpstr>
      <vt:lpstr>Generate Tables Report</vt:lpstr>
      <vt:lpstr>Proceed either to the classical interface or the “new Reports app” interface.</vt:lpstr>
      <vt:lpstr>For GIS, download CSV option</vt:lpstr>
      <vt:lpstr>Download Geographic data for Census geography level of  and year of interest.</vt:lpstr>
      <vt:lpstr>Open ArcMap</vt:lpstr>
      <vt:lpstr>Open Attribute table</vt:lpstr>
      <vt:lpstr>Joining data table to census geography map</vt:lpstr>
      <vt:lpstr>PowerPoint Presentation</vt:lpstr>
      <vt:lpstr>2. Accessing and downloading “Selected Demographic and Economic Data” geodatabase from census bureau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Accessing and downloading through python based census API wrapper (Cenpy) Use Jupyter Notebook</vt:lpstr>
      <vt:lpstr>Open tutorial code </vt:lpstr>
      <vt:lpstr>You can also open the jupyter notebook file in Binder for interactive coding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Girmay Misgna</dc:creator>
  <cp:lastModifiedBy>Girmay Misgna</cp:lastModifiedBy>
  <cp:revision>126</cp:revision>
  <dcterms:created xsi:type="dcterms:W3CDTF">2021-07-14T19:15:07Z</dcterms:created>
  <dcterms:modified xsi:type="dcterms:W3CDTF">2021-09-17T01:21:03Z</dcterms:modified>
</cp:coreProperties>
</file>