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2298890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1pPr>
    <a:lvl2pPr marL="2298890" algn="l" defTabSz="2298890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2pPr>
    <a:lvl3pPr marL="4597779" algn="l" defTabSz="2298890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3pPr>
    <a:lvl4pPr marL="6896669" algn="l" defTabSz="2298890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4pPr>
    <a:lvl5pPr marL="9195559" algn="l" defTabSz="2298890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5pPr>
    <a:lvl6pPr marL="11494448" algn="l" defTabSz="2298890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6pPr>
    <a:lvl7pPr marL="13793338" algn="l" defTabSz="2298890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7pPr>
    <a:lvl8pPr marL="16092227" algn="l" defTabSz="2298890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8pPr>
    <a:lvl9pPr marL="18391117" algn="l" defTabSz="2298890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214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47"/>
  </p:normalViewPr>
  <p:slideViewPr>
    <p:cSldViewPr snapToGrid="0" snapToObjects="1">
      <p:cViewPr>
        <p:scale>
          <a:sx n="43" d="100"/>
          <a:sy n="43" d="100"/>
        </p:scale>
        <p:origin x="4120" y="160"/>
      </p:cViewPr>
      <p:guideLst>
        <p:guide orient="horz" pos="1152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F69A-E06E-8942-B40C-55EE16EA43B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5F67-2DE5-CD47-912B-EF2E0E85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5F67-2DE5-CD47-912B-EF2E0E85F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3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1" y="11362277"/>
            <a:ext cx="3108960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0726400"/>
            <a:ext cx="256032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8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79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69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5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48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38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27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17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5761" y="9372614"/>
            <a:ext cx="39503349" cy="1997371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5711" y="9372614"/>
            <a:ext cx="117900451" cy="1997371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23503469"/>
            <a:ext cx="31089600" cy="7264400"/>
          </a:xfrm>
        </p:spPr>
        <p:txBody>
          <a:bodyPr anchor="t"/>
          <a:lstStyle>
            <a:lvl1pPr algn="l">
              <a:defRPr sz="1914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5502483"/>
            <a:ext cx="31089600" cy="8000997"/>
          </a:xfrm>
        </p:spPr>
        <p:txBody>
          <a:bodyPr anchor="b"/>
          <a:lstStyle>
            <a:lvl1pPr marL="0" indent="0">
              <a:buNone/>
              <a:defRPr sz="9620">
                <a:solidFill>
                  <a:schemeClr val="tx1">
                    <a:tint val="75000"/>
                  </a:schemeClr>
                </a:solidFill>
              </a:defRPr>
            </a:lvl1pPr>
            <a:lvl2pPr marL="2189700" indent="0">
              <a:buNone/>
              <a:defRPr sz="8667">
                <a:solidFill>
                  <a:schemeClr val="tx1">
                    <a:tint val="75000"/>
                  </a:schemeClr>
                </a:solidFill>
              </a:defRPr>
            </a:lvl2pPr>
            <a:lvl3pPr marL="4379400" indent="0">
              <a:buNone/>
              <a:defRPr sz="7716">
                <a:solidFill>
                  <a:schemeClr val="tx1">
                    <a:tint val="75000"/>
                  </a:schemeClr>
                </a:solidFill>
              </a:defRPr>
            </a:lvl3pPr>
            <a:lvl4pPr marL="6569100" indent="0">
              <a:buNone/>
              <a:defRPr sz="6763">
                <a:solidFill>
                  <a:schemeClr val="tx1">
                    <a:tint val="75000"/>
                  </a:schemeClr>
                </a:solidFill>
              </a:defRPr>
            </a:lvl4pPr>
            <a:lvl5pPr marL="8758800" indent="0">
              <a:buNone/>
              <a:defRPr sz="6763">
                <a:solidFill>
                  <a:schemeClr val="tx1">
                    <a:tint val="75000"/>
                  </a:schemeClr>
                </a:solidFill>
              </a:defRPr>
            </a:lvl5pPr>
            <a:lvl6pPr marL="10948499" indent="0">
              <a:buNone/>
              <a:defRPr sz="6763">
                <a:solidFill>
                  <a:schemeClr val="tx1">
                    <a:tint val="75000"/>
                  </a:schemeClr>
                </a:solidFill>
              </a:defRPr>
            </a:lvl6pPr>
            <a:lvl7pPr marL="13138198" indent="0">
              <a:buNone/>
              <a:defRPr sz="6763">
                <a:solidFill>
                  <a:schemeClr val="tx1">
                    <a:tint val="75000"/>
                  </a:schemeClr>
                </a:solidFill>
              </a:defRPr>
            </a:lvl7pPr>
            <a:lvl8pPr marL="15327898" indent="0">
              <a:buNone/>
              <a:defRPr sz="6763">
                <a:solidFill>
                  <a:schemeClr val="tx1">
                    <a:tint val="75000"/>
                  </a:schemeClr>
                </a:solidFill>
              </a:defRPr>
            </a:lvl8pPr>
            <a:lvl9pPr marL="17517598" indent="0">
              <a:buNone/>
              <a:defRPr sz="6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1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5704" y="54618474"/>
            <a:ext cx="78701900" cy="154491264"/>
          </a:xfrm>
        </p:spPr>
        <p:txBody>
          <a:bodyPr/>
          <a:lstStyle>
            <a:lvl1pPr>
              <a:defRPr sz="13431"/>
            </a:lvl1pPr>
            <a:lvl2pPr>
              <a:defRPr sz="11525"/>
            </a:lvl2pPr>
            <a:lvl3pPr>
              <a:defRPr sz="9620"/>
            </a:lvl3pPr>
            <a:lvl4pPr>
              <a:defRPr sz="8667"/>
            </a:lvl4pPr>
            <a:lvl5pPr>
              <a:defRPr sz="8667"/>
            </a:lvl5pPr>
            <a:lvl6pPr>
              <a:defRPr sz="8667"/>
            </a:lvl6pPr>
            <a:lvl7pPr>
              <a:defRPr sz="8667"/>
            </a:lvl7pPr>
            <a:lvl8pPr>
              <a:defRPr sz="8667"/>
            </a:lvl8pPr>
            <a:lvl9pPr>
              <a:defRPr sz="8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87204" y="54618474"/>
            <a:ext cx="78701900" cy="154491264"/>
          </a:xfrm>
        </p:spPr>
        <p:txBody>
          <a:bodyPr/>
          <a:lstStyle>
            <a:lvl1pPr>
              <a:defRPr sz="13431"/>
            </a:lvl1pPr>
            <a:lvl2pPr>
              <a:defRPr sz="11525"/>
            </a:lvl2pPr>
            <a:lvl3pPr>
              <a:defRPr sz="9620"/>
            </a:lvl3pPr>
            <a:lvl4pPr>
              <a:defRPr sz="8667"/>
            </a:lvl4pPr>
            <a:lvl5pPr>
              <a:defRPr sz="8667"/>
            </a:lvl5pPr>
            <a:lvl6pPr>
              <a:defRPr sz="8667"/>
            </a:lvl6pPr>
            <a:lvl7pPr>
              <a:defRPr sz="8667"/>
            </a:lvl7pPr>
            <a:lvl8pPr>
              <a:defRPr sz="8667"/>
            </a:lvl8pPr>
            <a:lvl9pPr>
              <a:defRPr sz="8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64737"/>
            <a:ext cx="329184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9" y="8187274"/>
            <a:ext cx="16160751" cy="3412064"/>
          </a:xfrm>
        </p:spPr>
        <p:txBody>
          <a:bodyPr anchor="b"/>
          <a:lstStyle>
            <a:lvl1pPr marL="0" indent="0">
              <a:buNone/>
              <a:defRPr sz="11525" b="1"/>
            </a:lvl1pPr>
            <a:lvl2pPr marL="2189700" indent="0">
              <a:buNone/>
              <a:defRPr sz="9620" b="1"/>
            </a:lvl2pPr>
            <a:lvl3pPr marL="4379400" indent="0">
              <a:buNone/>
              <a:defRPr sz="8667" b="1"/>
            </a:lvl3pPr>
            <a:lvl4pPr marL="6569100" indent="0">
              <a:buNone/>
              <a:defRPr sz="7716" b="1"/>
            </a:lvl4pPr>
            <a:lvl5pPr marL="8758800" indent="0">
              <a:buNone/>
              <a:defRPr sz="7716" b="1"/>
            </a:lvl5pPr>
            <a:lvl6pPr marL="10948499" indent="0">
              <a:buNone/>
              <a:defRPr sz="7716" b="1"/>
            </a:lvl6pPr>
            <a:lvl7pPr marL="13138198" indent="0">
              <a:buNone/>
              <a:defRPr sz="7716" b="1"/>
            </a:lvl7pPr>
            <a:lvl8pPr marL="15327898" indent="0">
              <a:buNone/>
              <a:defRPr sz="7716" b="1"/>
            </a:lvl8pPr>
            <a:lvl9pPr marL="17517598" indent="0">
              <a:buNone/>
              <a:defRPr sz="7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9" y="11599338"/>
            <a:ext cx="16160751" cy="21073536"/>
          </a:xfrm>
        </p:spPr>
        <p:txBody>
          <a:bodyPr/>
          <a:lstStyle>
            <a:lvl1pPr>
              <a:defRPr sz="11525"/>
            </a:lvl1pPr>
            <a:lvl2pPr>
              <a:defRPr sz="9620"/>
            </a:lvl2pPr>
            <a:lvl3pPr>
              <a:defRPr sz="8667"/>
            </a:lvl3pPr>
            <a:lvl4pPr>
              <a:defRPr sz="7716"/>
            </a:lvl4pPr>
            <a:lvl5pPr>
              <a:defRPr sz="7716"/>
            </a:lvl5pPr>
            <a:lvl6pPr>
              <a:defRPr sz="7716"/>
            </a:lvl6pPr>
            <a:lvl7pPr>
              <a:defRPr sz="7716"/>
            </a:lvl7pPr>
            <a:lvl8pPr>
              <a:defRPr sz="7716"/>
            </a:lvl8pPr>
            <a:lvl9pPr>
              <a:defRPr sz="77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4" y="8187274"/>
            <a:ext cx="16167100" cy="3412064"/>
          </a:xfrm>
        </p:spPr>
        <p:txBody>
          <a:bodyPr anchor="b"/>
          <a:lstStyle>
            <a:lvl1pPr marL="0" indent="0">
              <a:buNone/>
              <a:defRPr sz="11525" b="1"/>
            </a:lvl1pPr>
            <a:lvl2pPr marL="2189700" indent="0">
              <a:buNone/>
              <a:defRPr sz="9620" b="1"/>
            </a:lvl2pPr>
            <a:lvl3pPr marL="4379400" indent="0">
              <a:buNone/>
              <a:defRPr sz="8667" b="1"/>
            </a:lvl3pPr>
            <a:lvl4pPr marL="6569100" indent="0">
              <a:buNone/>
              <a:defRPr sz="7716" b="1"/>
            </a:lvl4pPr>
            <a:lvl5pPr marL="8758800" indent="0">
              <a:buNone/>
              <a:defRPr sz="7716" b="1"/>
            </a:lvl5pPr>
            <a:lvl6pPr marL="10948499" indent="0">
              <a:buNone/>
              <a:defRPr sz="7716" b="1"/>
            </a:lvl6pPr>
            <a:lvl7pPr marL="13138198" indent="0">
              <a:buNone/>
              <a:defRPr sz="7716" b="1"/>
            </a:lvl7pPr>
            <a:lvl8pPr marL="15327898" indent="0">
              <a:buNone/>
              <a:defRPr sz="7716" b="1"/>
            </a:lvl8pPr>
            <a:lvl9pPr marL="17517598" indent="0">
              <a:buNone/>
              <a:defRPr sz="7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4" y="11599338"/>
            <a:ext cx="16167100" cy="21073536"/>
          </a:xfrm>
        </p:spPr>
        <p:txBody>
          <a:bodyPr/>
          <a:lstStyle>
            <a:lvl1pPr>
              <a:defRPr sz="11525"/>
            </a:lvl1pPr>
            <a:lvl2pPr>
              <a:defRPr sz="9620"/>
            </a:lvl2pPr>
            <a:lvl3pPr>
              <a:defRPr sz="8667"/>
            </a:lvl3pPr>
            <a:lvl4pPr>
              <a:defRPr sz="7716"/>
            </a:lvl4pPr>
            <a:lvl5pPr>
              <a:defRPr sz="7716"/>
            </a:lvl5pPr>
            <a:lvl6pPr>
              <a:defRPr sz="7716"/>
            </a:lvl6pPr>
            <a:lvl7pPr>
              <a:defRPr sz="7716"/>
            </a:lvl7pPr>
            <a:lvl8pPr>
              <a:defRPr sz="7716"/>
            </a:lvl8pPr>
            <a:lvl9pPr>
              <a:defRPr sz="77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9" y="1456268"/>
            <a:ext cx="12033252" cy="6197600"/>
          </a:xfrm>
        </p:spPr>
        <p:txBody>
          <a:bodyPr anchor="b"/>
          <a:lstStyle>
            <a:lvl1pPr algn="l">
              <a:defRPr sz="96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456270"/>
            <a:ext cx="20447000" cy="31216602"/>
          </a:xfrm>
        </p:spPr>
        <p:txBody>
          <a:bodyPr/>
          <a:lstStyle>
            <a:lvl1pPr>
              <a:defRPr sz="15335"/>
            </a:lvl1pPr>
            <a:lvl2pPr>
              <a:defRPr sz="13431"/>
            </a:lvl2pPr>
            <a:lvl3pPr>
              <a:defRPr sz="11525"/>
            </a:lvl3pPr>
            <a:lvl4pPr>
              <a:defRPr sz="9620"/>
            </a:lvl4pPr>
            <a:lvl5pPr>
              <a:defRPr sz="9620"/>
            </a:lvl5pPr>
            <a:lvl6pPr>
              <a:defRPr sz="9620"/>
            </a:lvl6pPr>
            <a:lvl7pPr>
              <a:defRPr sz="9620"/>
            </a:lvl7pPr>
            <a:lvl8pPr>
              <a:defRPr sz="9620"/>
            </a:lvl8pPr>
            <a:lvl9pPr>
              <a:defRPr sz="9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9" y="7653872"/>
            <a:ext cx="12033252" cy="25019002"/>
          </a:xfrm>
        </p:spPr>
        <p:txBody>
          <a:bodyPr/>
          <a:lstStyle>
            <a:lvl1pPr marL="0" indent="0">
              <a:buNone/>
              <a:defRPr sz="6763"/>
            </a:lvl1pPr>
            <a:lvl2pPr marL="2189700" indent="0">
              <a:buNone/>
              <a:defRPr sz="5715"/>
            </a:lvl2pPr>
            <a:lvl3pPr marL="4379400" indent="0">
              <a:buNone/>
              <a:defRPr sz="4763"/>
            </a:lvl3pPr>
            <a:lvl4pPr marL="6569100" indent="0">
              <a:buNone/>
              <a:defRPr sz="4286"/>
            </a:lvl4pPr>
            <a:lvl5pPr marL="8758800" indent="0">
              <a:buNone/>
              <a:defRPr sz="4286"/>
            </a:lvl5pPr>
            <a:lvl6pPr marL="10948499" indent="0">
              <a:buNone/>
              <a:defRPr sz="4286"/>
            </a:lvl6pPr>
            <a:lvl7pPr marL="13138198" indent="0">
              <a:buNone/>
              <a:defRPr sz="4286"/>
            </a:lvl7pPr>
            <a:lvl8pPr marL="15327898" indent="0">
              <a:buNone/>
              <a:defRPr sz="4286"/>
            </a:lvl8pPr>
            <a:lvl9pPr marL="17517598" indent="0">
              <a:buNone/>
              <a:defRPr sz="42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25603212"/>
            <a:ext cx="21945600" cy="3022603"/>
          </a:xfrm>
        </p:spPr>
        <p:txBody>
          <a:bodyPr anchor="b"/>
          <a:lstStyle>
            <a:lvl1pPr algn="l">
              <a:defRPr sz="96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3268133"/>
            <a:ext cx="21945600" cy="21945600"/>
          </a:xfrm>
        </p:spPr>
        <p:txBody>
          <a:bodyPr/>
          <a:lstStyle>
            <a:lvl1pPr marL="0" indent="0">
              <a:buNone/>
              <a:defRPr sz="15335"/>
            </a:lvl1pPr>
            <a:lvl2pPr marL="2189700" indent="0">
              <a:buNone/>
              <a:defRPr sz="13431"/>
            </a:lvl2pPr>
            <a:lvl3pPr marL="4379400" indent="0">
              <a:buNone/>
              <a:defRPr sz="11525"/>
            </a:lvl3pPr>
            <a:lvl4pPr marL="6569100" indent="0">
              <a:buNone/>
              <a:defRPr sz="9620"/>
            </a:lvl4pPr>
            <a:lvl5pPr marL="8758800" indent="0">
              <a:buNone/>
              <a:defRPr sz="9620"/>
            </a:lvl5pPr>
            <a:lvl6pPr marL="10948499" indent="0">
              <a:buNone/>
              <a:defRPr sz="9620"/>
            </a:lvl6pPr>
            <a:lvl7pPr marL="13138198" indent="0">
              <a:buNone/>
              <a:defRPr sz="9620"/>
            </a:lvl7pPr>
            <a:lvl8pPr marL="15327898" indent="0">
              <a:buNone/>
              <a:defRPr sz="9620"/>
            </a:lvl8pPr>
            <a:lvl9pPr marL="17517598" indent="0">
              <a:buNone/>
              <a:defRPr sz="96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8625815"/>
            <a:ext cx="21945600" cy="4292597"/>
          </a:xfrm>
        </p:spPr>
        <p:txBody>
          <a:bodyPr/>
          <a:lstStyle>
            <a:lvl1pPr marL="0" indent="0">
              <a:buNone/>
              <a:defRPr sz="6763"/>
            </a:lvl1pPr>
            <a:lvl2pPr marL="2189700" indent="0">
              <a:buNone/>
              <a:defRPr sz="5715"/>
            </a:lvl2pPr>
            <a:lvl3pPr marL="4379400" indent="0">
              <a:buNone/>
              <a:defRPr sz="4763"/>
            </a:lvl3pPr>
            <a:lvl4pPr marL="6569100" indent="0">
              <a:buNone/>
              <a:defRPr sz="4286"/>
            </a:lvl4pPr>
            <a:lvl5pPr marL="8758800" indent="0">
              <a:buNone/>
              <a:defRPr sz="4286"/>
            </a:lvl5pPr>
            <a:lvl6pPr marL="10948499" indent="0">
              <a:buNone/>
              <a:defRPr sz="4286"/>
            </a:lvl6pPr>
            <a:lvl7pPr marL="13138198" indent="0">
              <a:buNone/>
              <a:defRPr sz="4286"/>
            </a:lvl7pPr>
            <a:lvl8pPr marL="15327898" indent="0">
              <a:buNone/>
              <a:defRPr sz="4286"/>
            </a:lvl8pPr>
            <a:lvl9pPr marL="17517598" indent="0">
              <a:buNone/>
              <a:defRPr sz="42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464737"/>
            <a:ext cx="32918400" cy="6096000"/>
          </a:xfrm>
          <a:prstGeom prst="rect">
            <a:avLst/>
          </a:prstGeom>
        </p:spPr>
        <p:txBody>
          <a:bodyPr vert="horz" lIns="459778" tIns="229889" rIns="459778" bIns="2298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8534406"/>
            <a:ext cx="32918400" cy="24138470"/>
          </a:xfrm>
          <a:prstGeom prst="rect">
            <a:avLst/>
          </a:prstGeom>
        </p:spPr>
        <p:txBody>
          <a:bodyPr vert="horz" lIns="459778" tIns="229889" rIns="459778" bIns="2298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33900547"/>
            <a:ext cx="8534400" cy="1947333"/>
          </a:xfrm>
          <a:prstGeom prst="rect">
            <a:avLst/>
          </a:prstGeom>
        </p:spPr>
        <p:txBody>
          <a:bodyPr vert="horz" lIns="459778" tIns="229889" rIns="459778" bIns="229889" rtlCol="0" anchor="ctr"/>
          <a:lstStyle>
            <a:lvl1pPr algn="l">
              <a:defRPr sz="5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FC8C-7293-E949-A529-84E80EB81BA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33900547"/>
            <a:ext cx="11582400" cy="1947333"/>
          </a:xfrm>
          <a:prstGeom prst="rect">
            <a:avLst/>
          </a:prstGeom>
        </p:spPr>
        <p:txBody>
          <a:bodyPr vert="horz" lIns="459778" tIns="229889" rIns="459778" bIns="229889" rtlCol="0" anchor="ctr"/>
          <a:lstStyle>
            <a:lvl1pPr algn="ctr">
              <a:defRPr sz="5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2" y="33900547"/>
            <a:ext cx="8534400" cy="1947333"/>
          </a:xfrm>
          <a:prstGeom prst="rect">
            <a:avLst/>
          </a:prstGeom>
        </p:spPr>
        <p:txBody>
          <a:bodyPr vert="horz" lIns="459778" tIns="229889" rIns="459778" bIns="229889" rtlCol="0" anchor="ctr"/>
          <a:lstStyle>
            <a:lvl1pPr algn="r">
              <a:defRPr sz="5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E6DCB-EC85-4944-8647-1B215E518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89700" rtl="0" eaLnBrk="1" latinLnBrk="0" hangingPunct="1">
        <a:spcBef>
          <a:spcPct val="0"/>
        </a:spcBef>
        <a:buNone/>
        <a:defRPr sz="210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2275" indent="-1642275" algn="l" defTabSz="2189700" rtl="0" eaLnBrk="1" latinLnBrk="0" hangingPunct="1">
        <a:spcBef>
          <a:spcPct val="20000"/>
        </a:spcBef>
        <a:buFont typeface="Arial"/>
        <a:buChar char="•"/>
        <a:defRPr sz="15335" kern="1200">
          <a:solidFill>
            <a:schemeClr val="tx1"/>
          </a:solidFill>
          <a:latin typeface="+mn-lt"/>
          <a:ea typeface="+mn-ea"/>
          <a:cs typeface="+mn-cs"/>
        </a:defRPr>
      </a:lvl1pPr>
      <a:lvl2pPr marL="3558264" indent="-1368563" algn="l" defTabSz="2189700" rtl="0" eaLnBrk="1" latinLnBrk="0" hangingPunct="1">
        <a:spcBef>
          <a:spcPct val="20000"/>
        </a:spcBef>
        <a:buFont typeface="Arial"/>
        <a:buChar char="–"/>
        <a:defRPr sz="13431" kern="1200">
          <a:solidFill>
            <a:schemeClr val="tx1"/>
          </a:solidFill>
          <a:latin typeface="+mn-lt"/>
          <a:ea typeface="+mn-ea"/>
          <a:cs typeface="+mn-cs"/>
        </a:defRPr>
      </a:lvl2pPr>
      <a:lvl3pPr marL="5474250" indent="-1094850" algn="l" defTabSz="2189700" rtl="0" eaLnBrk="1" latinLnBrk="0" hangingPunct="1">
        <a:spcBef>
          <a:spcPct val="20000"/>
        </a:spcBef>
        <a:buFont typeface="Arial"/>
        <a:buChar char="•"/>
        <a:defRPr sz="11525" kern="1200">
          <a:solidFill>
            <a:schemeClr val="tx1"/>
          </a:solidFill>
          <a:latin typeface="+mn-lt"/>
          <a:ea typeface="+mn-ea"/>
          <a:cs typeface="+mn-cs"/>
        </a:defRPr>
      </a:lvl3pPr>
      <a:lvl4pPr marL="7663950" indent="-1094850" algn="l" defTabSz="2189700" rtl="0" eaLnBrk="1" latinLnBrk="0" hangingPunct="1">
        <a:spcBef>
          <a:spcPct val="20000"/>
        </a:spcBef>
        <a:buFont typeface="Arial"/>
        <a:buChar char="–"/>
        <a:defRPr sz="9620" kern="1200">
          <a:solidFill>
            <a:schemeClr val="tx1"/>
          </a:solidFill>
          <a:latin typeface="+mn-lt"/>
          <a:ea typeface="+mn-ea"/>
          <a:cs typeface="+mn-cs"/>
        </a:defRPr>
      </a:lvl4pPr>
      <a:lvl5pPr marL="9853649" indent="-1094850" algn="l" defTabSz="2189700" rtl="0" eaLnBrk="1" latinLnBrk="0" hangingPunct="1">
        <a:spcBef>
          <a:spcPct val="20000"/>
        </a:spcBef>
        <a:buFont typeface="Arial"/>
        <a:buChar char="»"/>
        <a:defRPr sz="9620" kern="1200">
          <a:solidFill>
            <a:schemeClr val="tx1"/>
          </a:solidFill>
          <a:latin typeface="+mn-lt"/>
          <a:ea typeface="+mn-ea"/>
          <a:cs typeface="+mn-cs"/>
        </a:defRPr>
      </a:lvl5pPr>
      <a:lvl6pPr marL="12043349" indent="-1094850" algn="l" defTabSz="2189700" rtl="0" eaLnBrk="1" latinLnBrk="0" hangingPunct="1">
        <a:spcBef>
          <a:spcPct val="20000"/>
        </a:spcBef>
        <a:buFont typeface="Arial"/>
        <a:buChar char="•"/>
        <a:defRPr sz="9620" kern="1200">
          <a:solidFill>
            <a:schemeClr val="tx1"/>
          </a:solidFill>
          <a:latin typeface="+mn-lt"/>
          <a:ea typeface="+mn-ea"/>
          <a:cs typeface="+mn-cs"/>
        </a:defRPr>
      </a:lvl6pPr>
      <a:lvl7pPr marL="14233049" indent="-1094850" algn="l" defTabSz="2189700" rtl="0" eaLnBrk="1" latinLnBrk="0" hangingPunct="1">
        <a:spcBef>
          <a:spcPct val="20000"/>
        </a:spcBef>
        <a:buFont typeface="Arial"/>
        <a:buChar char="•"/>
        <a:defRPr sz="9620" kern="1200">
          <a:solidFill>
            <a:schemeClr val="tx1"/>
          </a:solidFill>
          <a:latin typeface="+mn-lt"/>
          <a:ea typeface="+mn-ea"/>
          <a:cs typeface="+mn-cs"/>
        </a:defRPr>
      </a:lvl7pPr>
      <a:lvl8pPr marL="16422748" indent="-1094850" algn="l" defTabSz="2189700" rtl="0" eaLnBrk="1" latinLnBrk="0" hangingPunct="1">
        <a:spcBef>
          <a:spcPct val="20000"/>
        </a:spcBef>
        <a:buFont typeface="Arial"/>
        <a:buChar char="•"/>
        <a:defRPr sz="9620" kern="1200">
          <a:solidFill>
            <a:schemeClr val="tx1"/>
          </a:solidFill>
          <a:latin typeface="+mn-lt"/>
          <a:ea typeface="+mn-ea"/>
          <a:cs typeface="+mn-cs"/>
        </a:defRPr>
      </a:lvl8pPr>
      <a:lvl9pPr marL="18612448" indent="-1094850" algn="l" defTabSz="2189700" rtl="0" eaLnBrk="1" latinLnBrk="0" hangingPunct="1">
        <a:spcBef>
          <a:spcPct val="20000"/>
        </a:spcBef>
        <a:buFont typeface="Arial"/>
        <a:buChar char="•"/>
        <a:defRPr sz="9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9700" rtl="0" eaLnBrk="1" latinLnBrk="0" hangingPunct="1">
        <a:defRPr sz="8667" kern="1200">
          <a:solidFill>
            <a:schemeClr val="tx1"/>
          </a:solidFill>
          <a:latin typeface="+mn-lt"/>
          <a:ea typeface="+mn-ea"/>
          <a:cs typeface="+mn-cs"/>
        </a:defRPr>
      </a:lvl1pPr>
      <a:lvl2pPr marL="2189700" algn="l" defTabSz="2189700" rtl="0" eaLnBrk="1" latinLnBrk="0" hangingPunct="1">
        <a:defRPr sz="8667" kern="1200">
          <a:solidFill>
            <a:schemeClr val="tx1"/>
          </a:solidFill>
          <a:latin typeface="+mn-lt"/>
          <a:ea typeface="+mn-ea"/>
          <a:cs typeface="+mn-cs"/>
        </a:defRPr>
      </a:lvl2pPr>
      <a:lvl3pPr marL="4379400" algn="l" defTabSz="2189700" rtl="0" eaLnBrk="1" latinLnBrk="0" hangingPunct="1">
        <a:defRPr sz="8667" kern="1200">
          <a:solidFill>
            <a:schemeClr val="tx1"/>
          </a:solidFill>
          <a:latin typeface="+mn-lt"/>
          <a:ea typeface="+mn-ea"/>
          <a:cs typeface="+mn-cs"/>
        </a:defRPr>
      </a:lvl3pPr>
      <a:lvl4pPr marL="6569100" algn="l" defTabSz="2189700" rtl="0" eaLnBrk="1" latinLnBrk="0" hangingPunct="1">
        <a:defRPr sz="8667" kern="1200">
          <a:solidFill>
            <a:schemeClr val="tx1"/>
          </a:solidFill>
          <a:latin typeface="+mn-lt"/>
          <a:ea typeface="+mn-ea"/>
          <a:cs typeface="+mn-cs"/>
        </a:defRPr>
      </a:lvl4pPr>
      <a:lvl5pPr marL="8758800" algn="l" defTabSz="2189700" rtl="0" eaLnBrk="1" latinLnBrk="0" hangingPunct="1">
        <a:defRPr sz="8667" kern="1200">
          <a:solidFill>
            <a:schemeClr val="tx1"/>
          </a:solidFill>
          <a:latin typeface="+mn-lt"/>
          <a:ea typeface="+mn-ea"/>
          <a:cs typeface="+mn-cs"/>
        </a:defRPr>
      </a:lvl5pPr>
      <a:lvl6pPr marL="10948499" algn="l" defTabSz="2189700" rtl="0" eaLnBrk="1" latinLnBrk="0" hangingPunct="1">
        <a:defRPr sz="8667" kern="1200">
          <a:solidFill>
            <a:schemeClr val="tx1"/>
          </a:solidFill>
          <a:latin typeface="+mn-lt"/>
          <a:ea typeface="+mn-ea"/>
          <a:cs typeface="+mn-cs"/>
        </a:defRPr>
      </a:lvl6pPr>
      <a:lvl7pPr marL="13138198" algn="l" defTabSz="2189700" rtl="0" eaLnBrk="1" latinLnBrk="0" hangingPunct="1">
        <a:defRPr sz="8667" kern="1200">
          <a:solidFill>
            <a:schemeClr val="tx1"/>
          </a:solidFill>
          <a:latin typeface="+mn-lt"/>
          <a:ea typeface="+mn-ea"/>
          <a:cs typeface="+mn-cs"/>
        </a:defRPr>
      </a:lvl7pPr>
      <a:lvl8pPr marL="15327898" algn="l" defTabSz="2189700" rtl="0" eaLnBrk="1" latinLnBrk="0" hangingPunct="1">
        <a:defRPr sz="8667" kern="1200">
          <a:solidFill>
            <a:schemeClr val="tx1"/>
          </a:solidFill>
          <a:latin typeface="+mn-lt"/>
          <a:ea typeface="+mn-ea"/>
          <a:cs typeface="+mn-cs"/>
        </a:defRPr>
      </a:lvl8pPr>
      <a:lvl9pPr marL="17517598" algn="l" defTabSz="2189700" rtl="0" eaLnBrk="1" latinLnBrk="0" hangingPunct="1">
        <a:defRPr sz="8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257"/>
          <p:cNvSpPr txBox="1"/>
          <p:nvPr/>
        </p:nvSpPr>
        <p:spPr>
          <a:xfrm>
            <a:off x="202142" y="4526407"/>
            <a:ext cx="13517222" cy="28728742"/>
          </a:xfrm>
          <a:prstGeom prst="rect">
            <a:avLst/>
          </a:prstGeom>
          <a:noFill/>
        </p:spPr>
        <p:txBody>
          <a:bodyPr wrap="square" lIns="60433" tIns="30216" rIns="60433" bIns="30216" rtlCol="0">
            <a:spAutoFit/>
          </a:bodyPr>
          <a:lstStyle/>
          <a:p>
            <a:r>
              <a:rPr lang="en-US" sz="5143" dirty="0">
                <a:latin typeface="Minion Pro"/>
                <a:ea typeface="Verdana" pitchFamily="34" charset="0"/>
                <a:cs typeface="Minion Pro"/>
              </a:rPr>
              <a:t>Introduction</a:t>
            </a:r>
          </a:p>
          <a:p>
            <a:pPr marL="230546" indent="-230546">
              <a:spcAft>
                <a:spcPts val="1110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Models of dopamine have noted its role in prediction error-related learning and motivational vigor (McClure el al., 2003; </a:t>
            </a:r>
            <a:r>
              <a:rPr lang="en-US" sz="3620" dirty="0" err="1">
                <a:latin typeface="Minion Pro"/>
                <a:ea typeface="Verdana" pitchFamily="34" charset="0"/>
                <a:cs typeface="Minion Pro"/>
              </a:rPr>
              <a:t>Niv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 et al., 2006), which may reflect phasic and tonic activity, respectively.</a:t>
            </a:r>
          </a:p>
          <a:p>
            <a:pPr marL="230546" indent="-230546">
              <a:spcAft>
                <a:spcPts val="1110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In an environment with a high reward rate, individuals may respond more vigorously due to the opportunity cost of not acting to obtain valuable rewards.</a:t>
            </a:r>
          </a:p>
          <a:p>
            <a:pPr marL="230546" indent="-230546">
              <a:spcAft>
                <a:spcPts val="1110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Vigor often follows a matching law such that response rates are proportionate to corresponding action values (McDowell, 2013).</a:t>
            </a:r>
          </a:p>
          <a:p>
            <a:pPr marL="230546" indent="-230546">
              <a:spcAft>
                <a:spcPts val="1110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Although theories of matching and motivation have provided descriptive accounts, computational reinforcement learning (RL) models of free operant learning are less developed (cf. </a:t>
            </a:r>
            <a:r>
              <a:rPr lang="en-US" sz="3620" dirty="0" err="1">
                <a:latin typeface="Minion Pro"/>
                <a:ea typeface="Verdana" pitchFamily="34" charset="0"/>
                <a:cs typeface="Minion Pro"/>
              </a:rPr>
              <a:t>Eldar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, 2011). </a:t>
            </a:r>
          </a:p>
          <a:p>
            <a:pPr marL="230546" indent="-230546">
              <a:spcAft>
                <a:spcPts val="1110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We propose a new RL model that learns the values of alternative actions through experience and scales response vigor accordingly.</a:t>
            </a:r>
            <a:endParaRPr lang="en-US" sz="2258" dirty="0">
              <a:latin typeface="Minion Pro"/>
              <a:ea typeface="Verdana" pitchFamily="34" charset="0"/>
              <a:cs typeface="Minion Pro"/>
            </a:endParaRPr>
          </a:p>
          <a:p>
            <a:pPr>
              <a:spcAft>
                <a:spcPts val="953"/>
              </a:spcAft>
            </a:pPr>
            <a:r>
              <a:rPr lang="en-US" sz="5143" dirty="0">
                <a:latin typeface="Minion Pro"/>
                <a:ea typeface="Verdana" pitchFamily="34" charset="0"/>
                <a:cs typeface="Minion Pro"/>
              </a:rPr>
              <a:t>Model representation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The model builds on temporal difference (TD) learning, binning an episode into discrete timesteps.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For simplicity, we binned responses in 50ms bins so that each bin contains 0 or 1 responses. This reduces the model representation to a binomial process.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For each time bin </a:t>
            </a:r>
            <a:r>
              <a:rPr lang="en-US" sz="3620" i="1" dirty="0">
                <a:latin typeface="Minion Pro"/>
                <a:ea typeface="Verdana" pitchFamily="34" charset="0"/>
                <a:cs typeface="Minion Pro"/>
              </a:rPr>
              <a:t>b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 within a trial </a:t>
            </a:r>
            <a:r>
              <a:rPr lang="en-US" sz="3620" i="1" dirty="0">
                <a:latin typeface="Minion Pro"/>
                <a:ea typeface="Verdana" pitchFamily="34" charset="0"/>
                <a:cs typeface="Minion Pro"/>
              </a:rPr>
              <a:t>t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, the agent decides whether to respond and which action to choose.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Although our approach is not limited to two-alternative tasks, we used a two-choice free operant task for validation.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In simulations, the model was tested in stationary and time-varying contingencies. Stationary contingencies had constant reward probabilities and fixed magnitude (0/1). 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Trial-varying contingencies followed independent Gaussian random walk processes starting at </a:t>
            </a:r>
            <a:r>
              <a:rPr lang="en-US" sz="3620" i="1" dirty="0">
                <a:latin typeface="Minion Pro"/>
                <a:ea typeface="Verdana" pitchFamily="34" charset="0"/>
                <a:cs typeface="Minion Pro"/>
              </a:rPr>
              <a:t>p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 = 0.5 with reflecting boundaries at </a:t>
            </a:r>
            <a:r>
              <a:rPr lang="en-US" sz="3620" i="1" dirty="0">
                <a:latin typeface="Minion Pro"/>
                <a:ea typeface="Verdana" pitchFamily="34" charset="0"/>
                <a:cs typeface="Minion Pro"/>
              </a:rPr>
              <a:t>p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 = 0.2 and </a:t>
            </a:r>
            <a:r>
              <a:rPr lang="en-US" sz="3620" i="1" dirty="0">
                <a:latin typeface="Minion Pro"/>
                <a:ea typeface="Verdana" pitchFamily="34" charset="0"/>
                <a:cs typeface="Minion Pro"/>
              </a:rPr>
              <a:t>p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 = 0.8 and a step size of .08.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endParaRPr lang="en-US" sz="3620" dirty="0">
              <a:latin typeface="Minion Pro"/>
              <a:ea typeface="Verdana" pitchFamily="34" charset="0"/>
              <a:cs typeface="Minion Pro"/>
            </a:endParaRP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endParaRPr lang="en-US" sz="3620" dirty="0">
              <a:latin typeface="Minion Pro"/>
              <a:ea typeface="Verdana" pitchFamily="34" charset="0"/>
              <a:cs typeface="Minion Pro"/>
            </a:endParaRP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Relative choice frequencies and response rates in free operant conditions were compared to the relative values of response options using linear regression.</a:t>
            </a:r>
          </a:p>
          <a:p>
            <a:pPr>
              <a:spcAft>
                <a:spcPts val="1906"/>
              </a:spcAft>
            </a:pPr>
            <a:endParaRPr lang="en-US" sz="3620" dirty="0">
              <a:latin typeface="Minion Pro"/>
              <a:ea typeface="Verdana" pitchFamily="34" charset="0"/>
              <a:cs typeface="Minion Pro"/>
            </a:endParaRP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endParaRPr lang="en-US" sz="3620" dirty="0">
              <a:latin typeface="Minion Pro"/>
              <a:ea typeface="Verdana" pitchFamily="34" charset="0"/>
              <a:cs typeface="Minion Pro"/>
            </a:endParaRP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endParaRPr lang="en-US" sz="3620" dirty="0">
              <a:latin typeface="Minion Pro"/>
              <a:ea typeface="Verdana" pitchFamily="34" charset="0"/>
              <a:cs typeface="Minion Pro"/>
            </a:endParaRP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endParaRPr lang="en-US" sz="3620" dirty="0">
              <a:latin typeface="Minion Pro"/>
              <a:ea typeface="Verdana" pitchFamily="34" charset="0"/>
              <a:cs typeface="Minion Pro"/>
            </a:endParaRP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Simple delta rule learning that updates the chosen action, </a:t>
            </a:r>
            <a:r>
              <a:rPr lang="en-US" sz="3620" i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</a:t>
            </a:r>
            <a:r>
              <a:rPr lang="en-US" sz="3620" i="1" baseline="-25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b</a:t>
            </a:r>
            <a:r>
              <a:rPr lang="en-US" sz="3620" i="1" dirty="0">
                <a:latin typeface="Minion Pro"/>
                <a:ea typeface="Verdana" pitchFamily="34" charset="0"/>
                <a:cs typeface="Minion Pro"/>
              </a:rPr>
              <a:t>,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 but carries forward values for the unchosen action.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If no action is emitted in a given time bin, </a:t>
            </a:r>
            <a:r>
              <a:rPr lang="en-US" sz="3620" i="1" dirty="0">
                <a:latin typeface="Minion Pro"/>
                <a:ea typeface="Verdana" pitchFamily="34" charset="0"/>
                <a:cs typeface="Minion Pro"/>
              </a:rPr>
              <a:t>b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, the values of all options are carried forward unchanged.</a:t>
            </a:r>
          </a:p>
        </p:txBody>
      </p:sp>
      <p:cxnSp>
        <p:nvCxnSpPr>
          <p:cNvPr id="259" name="Straight Connector 258"/>
          <p:cNvCxnSpPr>
            <a:cxnSpLocks/>
          </p:cNvCxnSpPr>
          <p:nvPr/>
        </p:nvCxnSpPr>
        <p:spPr>
          <a:xfrm flipV="1">
            <a:off x="13685912" y="4274909"/>
            <a:ext cx="0" cy="32143436"/>
          </a:xfrm>
          <a:prstGeom prst="line">
            <a:avLst/>
          </a:prstGeom>
          <a:ln w="57150">
            <a:solidFill>
              <a:srgbClr val="003087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330414" y="35827787"/>
            <a:ext cx="13129620" cy="5036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2206" tIns="46103" rIns="92206" bIns="46103" rtlCol="0">
            <a:spAutoFit/>
          </a:bodyPr>
          <a:lstStyle/>
          <a:p>
            <a:pPr>
              <a:spcAft>
                <a:spcPts val="1008"/>
              </a:spcAft>
            </a:pPr>
            <a:r>
              <a:rPr lang="en-US" sz="2668" dirty="0">
                <a:latin typeface="Arial Narrow" panose="020B0604020202020204" pitchFamily="34" charset="0"/>
                <a:cs typeface="Arial Narrow" panose="020B0604020202020204" pitchFamily="34" charset="0"/>
              </a:rPr>
              <a:t>Support: NIMH K01 MH097091, R01MH048463, ICS-ACI Seed Grant. Email: </a:t>
            </a:r>
            <a:r>
              <a:rPr lang="en-US" sz="2668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michael.hallquist@psu.edu</a:t>
            </a:r>
            <a:endParaRPr lang="en-US" sz="2668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75022" y="4306439"/>
            <a:ext cx="36451246" cy="0"/>
          </a:xfrm>
          <a:prstGeom prst="line">
            <a:avLst/>
          </a:prstGeom>
          <a:ln w="57150">
            <a:solidFill>
              <a:srgbClr val="003087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9372965" y="2554847"/>
            <a:ext cx="18293325" cy="1467818"/>
          </a:xfrm>
          <a:prstGeom prst="rect">
            <a:avLst/>
          </a:prstGeom>
          <a:noFill/>
        </p:spPr>
        <p:txBody>
          <a:bodyPr wrap="square" lIns="60433" tIns="30216" rIns="60433" bIns="30216" rtlCol="0">
            <a:spAutoFit/>
          </a:bodyPr>
          <a:lstStyle/>
          <a:p>
            <a:pPr algn="ctr"/>
            <a:r>
              <a:rPr lang="en-US" sz="4571" dirty="0">
                <a:solidFill>
                  <a:srgbClr val="661400"/>
                </a:solidFill>
                <a:latin typeface="Gill Sans"/>
                <a:cs typeface="Gill Sans"/>
              </a:rPr>
              <a:t>Michael N. Hallquist</a:t>
            </a:r>
            <a:r>
              <a:rPr lang="en-US" sz="4571" baseline="30000" dirty="0">
                <a:solidFill>
                  <a:srgbClr val="661400"/>
                </a:solidFill>
                <a:latin typeface="Gill Sans"/>
                <a:cs typeface="Gill Sans"/>
              </a:rPr>
              <a:t>1</a:t>
            </a:r>
            <a:r>
              <a:rPr lang="en-US" sz="4571" dirty="0">
                <a:solidFill>
                  <a:srgbClr val="661400"/>
                </a:solidFill>
                <a:latin typeface="Gill Sans"/>
                <a:cs typeface="Gill Sans"/>
              </a:rPr>
              <a:t>, Zita Oravecz</a:t>
            </a:r>
            <a:r>
              <a:rPr lang="en-US" sz="4571" baseline="30000" dirty="0">
                <a:solidFill>
                  <a:srgbClr val="661400"/>
                </a:solidFill>
                <a:latin typeface="Gill Sans"/>
                <a:cs typeface="Gill Sans"/>
              </a:rPr>
              <a:t>1</a:t>
            </a:r>
            <a:r>
              <a:rPr lang="en-US" sz="4571" dirty="0">
                <a:solidFill>
                  <a:srgbClr val="661400"/>
                </a:solidFill>
                <a:latin typeface="Gill Sans"/>
                <a:cs typeface="Gill Sans"/>
              </a:rPr>
              <a:t>, and Alexandre Y. Dombrovski</a:t>
            </a:r>
            <a:r>
              <a:rPr lang="en-US" sz="4571" baseline="30000" dirty="0">
                <a:solidFill>
                  <a:srgbClr val="661400"/>
                </a:solidFill>
                <a:latin typeface="Gill Sans"/>
                <a:cs typeface="Gill Sans"/>
              </a:rPr>
              <a:t>2</a:t>
            </a:r>
          </a:p>
          <a:p>
            <a:pPr algn="ctr"/>
            <a:r>
              <a:rPr lang="en-US" sz="4571" baseline="30000" dirty="0">
                <a:solidFill>
                  <a:srgbClr val="661400"/>
                </a:solidFill>
                <a:latin typeface="Gill Sans"/>
                <a:cs typeface="Gill Sans"/>
              </a:rPr>
              <a:t>1 </a:t>
            </a:r>
            <a:r>
              <a:rPr lang="en-US" sz="4571" dirty="0">
                <a:solidFill>
                  <a:srgbClr val="661400"/>
                </a:solidFill>
                <a:latin typeface="Gill Sans"/>
                <a:cs typeface="Gill Sans"/>
              </a:rPr>
              <a:t>Penn State University and </a:t>
            </a:r>
            <a:r>
              <a:rPr lang="en-US" sz="4571" baseline="30000" dirty="0">
                <a:solidFill>
                  <a:srgbClr val="661400"/>
                </a:solidFill>
                <a:latin typeface="Gill Sans"/>
                <a:cs typeface="Gill Sans"/>
              </a:rPr>
              <a:t>2 </a:t>
            </a:r>
            <a:r>
              <a:rPr lang="en-US" sz="4571" dirty="0">
                <a:solidFill>
                  <a:srgbClr val="661400"/>
                </a:solidFill>
                <a:latin typeface="Gill Sans"/>
                <a:cs typeface="Gill Sans"/>
              </a:rPr>
              <a:t>University of Pittsburgh</a:t>
            </a:r>
            <a:endParaRPr lang="en-US" sz="4571" baseline="30000" dirty="0">
              <a:solidFill>
                <a:srgbClr val="661400"/>
              </a:solidFill>
              <a:latin typeface="Gill Sans"/>
              <a:cs typeface="Gill Sans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2546" y="172737"/>
            <a:ext cx="36451251" cy="22038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206" tIns="46103" rIns="92206" bIns="46103" rtlCol="0">
            <a:spAutoFit/>
          </a:bodyPr>
          <a:lstStyle/>
          <a:p>
            <a:pPr algn="ctr"/>
            <a:r>
              <a:rPr lang="en-US" sz="6858" b="1" dirty="0">
                <a:solidFill>
                  <a:srgbClr val="003087"/>
                </a:solidFill>
                <a:latin typeface="Gill Sans"/>
                <a:ea typeface="Adobe Song Std L" pitchFamily="18" charset="-128"/>
                <a:cs typeface="Gill Sans"/>
              </a:rPr>
              <a:t>Integrating reinforcement learning and matching theory to understand motivational vigor: A new computational model of free operant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055" y="2726452"/>
            <a:ext cx="4151086" cy="13498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2338279-4758-3C49-A680-57B22333873B}"/>
              </a:ext>
            </a:extLst>
          </p:cNvPr>
          <p:cNvSpPr/>
          <p:nvPr/>
        </p:nvSpPr>
        <p:spPr>
          <a:xfrm>
            <a:off x="22619853" y="4411936"/>
            <a:ext cx="5902578" cy="88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148" dirty="0">
                <a:latin typeface="Minion Pro"/>
                <a:ea typeface="Verdana" pitchFamily="34" charset="0"/>
                <a:cs typeface="Minion Pro"/>
              </a:rPr>
              <a:t>Model representation</a:t>
            </a:r>
            <a:endParaRPr lang="en-US" sz="514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FD2A6-331C-8341-85CD-DB29CF845DE3}"/>
              </a:ext>
            </a:extLst>
          </p:cNvPr>
          <p:cNvSpPr txBox="1"/>
          <p:nvPr/>
        </p:nvSpPr>
        <p:spPr>
          <a:xfrm>
            <a:off x="13773703" y="5143573"/>
            <a:ext cx="6385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inion Pro" panose="02040503050306020203" pitchFamily="18" charset="0"/>
              </a:rPr>
              <a:t>Response probability function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E752E88-BDA8-0D4A-8224-2E57DB7EA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6132" y="5382588"/>
            <a:ext cx="4572000" cy="4572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05392B6-FAAB-F14B-9BA4-F71436543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9448" y="5464127"/>
            <a:ext cx="4572000" cy="4572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E82B83-560B-164C-8059-6743845A2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7483" y="10185966"/>
            <a:ext cx="4496234" cy="449623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7D80C98-B4A8-AC4B-91BF-E8350E8E2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84242" y="11119035"/>
            <a:ext cx="8087185" cy="8331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37AE863-0D61-6F4E-837A-743129838D2A}"/>
              </a:ext>
            </a:extLst>
          </p:cNvPr>
          <p:cNvSpPr txBox="1"/>
          <p:nvPr/>
        </p:nvSpPr>
        <p:spPr>
          <a:xfrm>
            <a:off x="13830159" y="10391983"/>
            <a:ext cx="7026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inion Pro" panose="02040503050306020203" pitchFamily="18" charset="0"/>
              </a:rPr>
              <a:t>Which response? Switch function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56CB4C-BDED-E144-9928-967CE5709D6E}"/>
              </a:ext>
            </a:extLst>
          </p:cNvPr>
          <p:cNvSpPr txBox="1"/>
          <p:nvPr/>
        </p:nvSpPr>
        <p:spPr>
          <a:xfrm>
            <a:off x="94050" y="33125197"/>
            <a:ext cx="3238387" cy="88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140" dirty="0">
                <a:latin typeface="Minion Pro" panose="02040503050306020203" pitchFamily="18" charset="0"/>
              </a:rPr>
              <a:t>Choice rule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B73CC6C-710C-EA43-A200-47C1DC674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565" y="34091997"/>
            <a:ext cx="12077679" cy="138646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342A063-1066-D842-B5EA-D39159FAA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58969" y="10239762"/>
            <a:ext cx="4359713" cy="435971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53E3469-32B2-9649-AA24-6C85E80159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5949" y="10348224"/>
            <a:ext cx="4251251" cy="4251251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BD6E26E-B789-C349-BE2E-65875D7208EB}"/>
              </a:ext>
            </a:extLst>
          </p:cNvPr>
          <p:cNvGrpSpPr/>
          <p:nvPr/>
        </p:nvGrpSpPr>
        <p:grpSpPr>
          <a:xfrm>
            <a:off x="13837947" y="5372728"/>
            <a:ext cx="13786259" cy="4454410"/>
            <a:chOff x="15185261" y="20045454"/>
            <a:chExt cx="16385597" cy="5135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2BA291-AACC-6E46-B2AC-B57E800E2002}"/>
                </a:ext>
              </a:extLst>
            </p:cNvPr>
            <p:cNvSpPr txBox="1"/>
            <p:nvPr/>
          </p:nvSpPr>
          <p:spPr>
            <a:xfrm>
              <a:off x="24211686" y="21980548"/>
              <a:ext cx="7072563" cy="18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Motor speed is limited by an exponential recovery function of the previous response time, </a:t>
              </a:r>
              <a:r>
                <a:rPr lang="en-US" sz="2400" dirty="0" err="1">
                  <a:latin typeface="Helvetica" pitchFamily="2" charset="0"/>
                </a:rPr>
                <a:t>rt</a:t>
              </a:r>
              <a:r>
                <a:rPr lang="en-US" sz="2400" baseline="-25000" dirty="0" err="1">
                  <a:latin typeface="Helvetica" pitchFamily="2" charset="0"/>
                </a:rPr>
                <a:t>last</a:t>
              </a:r>
              <a:r>
                <a:rPr lang="en-US" sz="2400" dirty="0">
                  <a:latin typeface="Helvetica" pitchFamily="2" charset="0"/>
                </a:rPr>
                <a:t>, and a rate parameter, β.</a:t>
              </a:r>
            </a:p>
            <a:p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2244F6-0EC1-7143-B48C-4D5EFF94AD54}"/>
                </a:ext>
              </a:extLst>
            </p:cNvPr>
            <p:cNvSpPr txBox="1"/>
            <p:nvPr/>
          </p:nvSpPr>
          <p:spPr>
            <a:xfrm>
              <a:off x="21185848" y="23695169"/>
              <a:ext cx="7037245" cy="138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The total reward available in the environment influences the probability of responding in a given time bin, </a:t>
              </a:r>
              <a:r>
                <a:rPr lang="en-US" sz="2400" i="1" dirty="0">
                  <a:latin typeface="Helvetica" pitchFamily="2" charset="0"/>
                </a:rPr>
                <a:t>b</a:t>
              </a:r>
              <a:r>
                <a:rPr lang="en-US" sz="2400" dirty="0">
                  <a:latin typeface="Helvetica" pitchFamily="2" charset="0"/>
                </a:rPr>
                <a:t>.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2C5CB9-04D5-DB4D-AEA1-3E92FCAB9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85261" y="20581993"/>
              <a:ext cx="8772991" cy="4599432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4B841D-D1FA-854E-98B3-F32E77FB3225}"/>
                </a:ext>
              </a:extLst>
            </p:cNvPr>
            <p:cNvSpPr txBox="1"/>
            <p:nvPr/>
          </p:nvSpPr>
          <p:spPr>
            <a:xfrm>
              <a:off x="24138395" y="20045454"/>
              <a:ext cx="7432463" cy="1809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Individual differences in basal vigor, 𝜈, control the probability of response in the absence of value. Sensitivity to environmental value scales with 𝛾.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D7809B2-AA51-6249-8C6A-2F55849EA01C}"/>
              </a:ext>
            </a:extLst>
          </p:cNvPr>
          <p:cNvSpPr txBox="1"/>
          <p:nvPr/>
        </p:nvSpPr>
        <p:spPr>
          <a:xfrm>
            <a:off x="119957" y="27303040"/>
            <a:ext cx="3751348" cy="88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140" dirty="0">
                <a:latin typeface="Minion Pro" panose="02040503050306020203" pitchFamily="18" charset="0"/>
              </a:rPr>
              <a:t>Learning rule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7A686DE-03C1-A842-B7C1-14D984A73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4001" y="23527653"/>
            <a:ext cx="8221447" cy="20553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879251D-1848-2D4B-9BC1-59FD9A8D55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288" y="28275582"/>
            <a:ext cx="10379818" cy="207044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FD930B7-536F-D345-81C6-274BF4006715}"/>
              </a:ext>
            </a:extLst>
          </p:cNvPr>
          <p:cNvSpPr txBox="1"/>
          <p:nvPr/>
        </p:nvSpPr>
        <p:spPr>
          <a:xfrm>
            <a:off x="14237895" y="12610248"/>
            <a:ext cx="5920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Whether to stay or switch actions depends on the relative values of the chosen and unchosen actions, a switch cost, </a:t>
            </a:r>
            <a:r>
              <a:rPr lang="en-US" sz="2400" i="1" dirty="0">
                <a:latin typeface="Helvetica" pitchFamily="2" charset="0"/>
              </a:rPr>
              <a:t>c</a:t>
            </a:r>
            <a:r>
              <a:rPr lang="en-US" sz="2400" dirty="0">
                <a:latin typeface="Helvetica" pitchFamily="2" charset="0"/>
              </a:rPr>
              <a:t>, and an inverse temperature parameter, 𝜅.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488ABA0-DDC2-F047-BE93-CA9E3687F5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53950" y="17399676"/>
            <a:ext cx="5386933" cy="538693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F6483F9-9B4E-CE4E-93A6-DD6BAD7BCE2D}"/>
              </a:ext>
            </a:extLst>
          </p:cNvPr>
          <p:cNvSpPr/>
          <p:nvPr/>
        </p:nvSpPr>
        <p:spPr>
          <a:xfrm>
            <a:off x="20884603" y="15013856"/>
            <a:ext cx="9373079" cy="88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148" dirty="0">
                <a:latin typeface="Minion Pro"/>
                <a:ea typeface="Verdana" pitchFamily="34" charset="0"/>
                <a:cs typeface="Minion Pro"/>
              </a:rPr>
              <a:t>Model performance in simulations</a:t>
            </a:r>
            <a:endParaRPr lang="en-US" sz="5148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95F206-E8BD-9340-94E4-953C2969CE6F}"/>
              </a:ext>
            </a:extLst>
          </p:cNvPr>
          <p:cNvSpPr txBox="1"/>
          <p:nvPr/>
        </p:nvSpPr>
        <p:spPr>
          <a:xfrm>
            <a:off x="25104683" y="16182546"/>
            <a:ext cx="103059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Minion Pro" panose="02040503050306020203" pitchFamily="18" charset="0"/>
              </a:rPr>
              <a:t>Number of presses for one action depends on temperature (explore/exploit) and competing action values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4C171F0-84A5-D14E-8492-9590FF2005AC}"/>
              </a:ext>
            </a:extLst>
          </p:cNvPr>
          <p:cNvCxnSpPr>
            <a:cxnSpLocks/>
          </p:cNvCxnSpPr>
          <p:nvPr/>
        </p:nvCxnSpPr>
        <p:spPr>
          <a:xfrm>
            <a:off x="13677884" y="14879939"/>
            <a:ext cx="22839314" cy="0"/>
          </a:xfrm>
          <a:prstGeom prst="line">
            <a:avLst/>
          </a:prstGeom>
          <a:ln w="57150">
            <a:solidFill>
              <a:srgbClr val="003087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3C01D5D3-A411-3947-9928-526A3F56EF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871816" y="17585500"/>
            <a:ext cx="4416184" cy="515221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7445AC6-2D6D-F546-9B8E-5B278A97A419}"/>
              </a:ext>
            </a:extLst>
          </p:cNvPr>
          <p:cNvSpPr txBox="1"/>
          <p:nvPr/>
        </p:nvSpPr>
        <p:spPr>
          <a:xfrm>
            <a:off x="14188476" y="16343543"/>
            <a:ext cx="103059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Minion Pro" panose="02040503050306020203" pitchFamily="18" charset="0"/>
              </a:rPr>
              <a:t>Model-derived response vigor depends on total environmental value, not specific action value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E7C341-EE46-4149-9D0D-44DB222A2D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867072" y="23091975"/>
            <a:ext cx="6879741" cy="687974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24D8F58-616C-BE48-A7B2-F02C24A2D1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826826" y="17676709"/>
            <a:ext cx="5029200" cy="50292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871A0D0C-C159-9342-AA8D-790D14D58EAD}"/>
              </a:ext>
            </a:extLst>
          </p:cNvPr>
          <p:cNvSpPr txBox="1"/>
          <p:nvPr/>
        </p:nvSpPr>
        <p:spPr>
          <a:xfrm>
            <a:off x="14602947" y="21755445"/>
            <a:ext cx="405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pitchFamily="2" charset="0"/>
              </a:rPr>
              <a:t>Across replications, mean </a:t>
            </a:r>
            <a:r>
              <a:rPr lang="en-US" sz="1800" i="1" dirty="0">
                <a:latin typeface="Helvetica" pitchFamily="2" charset="0"/>
              </a:rPr>
              <a:t>r</a:t>
            </a:r>
            <a:r>
              <a:rPr lang="en-US" sz="1800" dirty="0">
                <a:latin typeface="Helvetica" pitchFamily="2" charset="0"/>
              </a:rPr>
              <a:t> = 0.85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5BA9A8-B255-A240-BB41-D5BB9B8F7287}"/>
              </a:ext>
            </a:extLst>
          </p:cNvPr>
          <p:cNvSpPr txBox="1"/>
          <p:nvPr/>
        </p:nvSpPr>
        <p:spPr>
          <a:xfrm>
            <a:off x="13960569" y="29769972"/>
            <a:ext cx="22005832" cy="6754521"/>
          </a:xfrm>
          <a:prstGeom prst="rect">
            <a:avLst/>
          </a:prstGeom>
          <a:noFill/>
        </p:spPr>
        <p:txBody>
          <a:bodyPr wrap="square" lIns="60433" tIns="30216" rIns="60433" bIns="30216" rtlCol="0">
            <a:spAutoFit/>
          </a:bodyPr>
          <a:lstStyle/>
          <a:p>
            <a:r>
              <a:rPr lang="en-US" sz="5143" dirty="0">
                <a:latin typeface="Minion Pro"/>
                <a:ea typeface="Verdana" pitchFamily="34" charset="0"/>
                <a:cs typeface="Minion Pro"/>
              </a:rPr>
              <a:t>Outstanding questions</a:t>
            </a:r>
          </a:p>
          <a:p>
            <a:pPr marL="230546" indent="-230546">
              <a:spcAft>
                <a:spcPts val="1110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Should exploration bonuses be considered? Human subjects often show greater willingness to test options quickly during initial learning than the model would predict.</a:t>
            </a:r>
          </a:p>
          <a:p>
            <a:pPr marL="230546" indent="-230546">
              <a:spcAft>
                <a:spcPts val="1110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Should basal vigor multiply total value, as opposed to being an added constant?</a:t>
            </a:r>
          </a:p>
          <a:p>
            <a:pPr>
              <a:spcAft>
                <a:spcPts val="953"/>
              </a:spcAft>
            </a:pPr>
            <a:r>
              <a:rPr lang="en-US" sz="5143" dirty="0">
                <a:latin typeface="Minion Pro"/>
                <a:ea typeface="Verdana" pitchFamily="34" charset="0"/>
                <a:cs typeface="Minion Pro"/>
              </a:rPr>
              <a:t>Next steps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With the exception of </a:t>
            </a:r>
            <a:r>
              <a:rPr lang="en-US" sz="3620" dirty="0" err="1">
                <a:latin typeface="Minion Pro"/>
                <a:ea typeface="Verdana" pitchFamily="34" charset="0"/>
                <a:cs typeface="Minion Pro"/>
              </a:rPr>
              <a:t>perceptrons</a:t>
            </a: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 (Dawson et al., 2009), reinforcement learning models have not been formally compared with matching theory. Our simulation results suggest that probability matching depends considerably on exploration and online learning of a contingency. This could be tested experimentally.</a:t>
            </a:r>
          </a:p>
          <a:p>
            <a:pPr marL="230546" indent="-230546">
              <a:spcAft>
                <a:spcPts val="1906"/>
              </a:spcAft>
              <a:buFont typeface="Arial" pitchFamily="34" charset="0"/>
              <a:buChar char="•"/>
            </a:pPr>
            <a:r>
              <a:rPr lang="en-US" sz="3620" dirty="0">
                <a:latin typeface="Minion Pro"/>
                <a:ea typeface="Verdana" pitchFamily="34" charset="0"/>
                <a:cs typeface="Minion Pro"/>
              </a:rPr>
              <a:t>Examine whether the model captures free operant behavior in humans. Use hierarchical Bayesian approach to estimate parameters in stationary contingencies.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81C0D345-D208-3A4B-99CC-5D8685ECEE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494661" y="24931816"/>
            <a:ext cx="5002695" cy="5002695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2E0E1D0-CC0C-B44D-BB51-469D33AAD057}"/>
              </a:ext>
            </a:extLst>
          </p:cNvPr>
          <p:cNvSpPr txBox="1"/>
          <p:nvPr/>
        </p:nvSpPr>
        <p:spPr>
          <a:xfrm>
            <a:off x="14142584" y="23175122"/>
            <a:ext cx="103059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Minion Pro" panose="02040503050306020203" pitchFamily="18" charset="0"/>
              </a:rPr>
              <a:t>Model-derived response ratios scale with reward probability ratios (matching theory). The log-linear association is eliminated for highly exploratory agents.</a:t>
            </a:r>
          </a:p>
          <a:p>
            <a:endParaRPr lang="en-US" sz="3400" dirty="0">
              <a:latin typeface="Minion Pro" panose="02040503050306020203" pitchFamily="18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DA787CC-C743-C049-B321-F9E70EA211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800303" y="24954919"/>
            <a:ext cx="5675811" cy="486498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B60C43F8-AB90-BD4A-8601-8125880F758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4011" y="2374737"/>
            <a:ext cx="3990567" cy="23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6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9348</TotalTime>
  <Words>712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Adobe Song Std L</vt:lpstr>
      <vt:lpstr>Arial</vt:lpstr>
      <vt:lpstr>Arial Narrow</vt:lpstr>
      <vt:lpstr>Calibri</vt:lpstr>
      <vt:lpstr>Gill Sans</vt:lpstr>
      <vt:lpstr>Helvetica</vt:lpstr>
      <vt:lpstr>Minion Pro</vt:lpstr>
      <vt:lpstr>Times New Roman</vt:lpstr>
      <vt:lpstr>Verdana</vt:lpstr>
      <vt:lpstr>Office Theme</vt:lpstr>
      <vt:lpstr>PowerPoint Presentation</vt:lpstr>
    </vt:vector>
  </TitlesOfParts>
  <Company>UPMC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Hallquist</dc:creator>
  <cp:lastModifiedBy>Michael Hallquist</cp:lastModifiedBy>
  <cp:revision>329</cp:revision>
  <cp:lastPrinted>2018-10-03T22:23:32Z</cp:lastPrinted>
  <dcterms:created xsi:type="dcterms:W3CDTF">2013-05-13T19:24:09Z</dcterms:created>
  <dcterms:modified xsi:type="dcterms:W3CDTF">2018-10-04T14:32:24Z</dcterms:modified>
</cp:coreProperties>
</file>