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1" r:id="rId4"/>
    <p:sldId id="265" r:id="rId5"/>
    <p:sldId id="266" r:id="rId6"/>
    <p:sldId id="257" r:id="rId7"/>
    <p:sldId id="258" r:id="rId8"/>
    <p:sldId id="259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C1E8-FF19-4248-A4A0-1C9093B4196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5" y="853440"/>
            <a:ext cx="2326810" cy="627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77" y="205433"/>
            <a:ext cx="350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1: Run </a:t>
            </a:r>
            <a:r>
              <a:rPr lang="en-US" b="1" dirty="0" err="1" smtClean="0"/>
              <a:t>Synthea</a:t>
            </a:r>
            <a:endParaRPr lang="en-US" b="1" dirty="0" smtClean="0"/>
          </a:p>
          <a:p>
            <a:r>
              <a:rPr lang="en-US" sz="1400" dirty="0"/>
              <a:t>https://github.com/synthetichealth/synthea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41" y="574600"/>
            <a:ext cx="854902" cy="90597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638698" y="1167007"/>
            <a:ext cx="1633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66318" y="801636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generates</a:t>
            </a:r>
            <a:endParaRPr lang="en-US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3229897" y="1630892"/>
            <a:ext cx="3255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 Run ETL-</a:t>
            </a:r>
            <a:r>
              <a:rPr lang="en-US" b="1" dirty="0" err="1" smtClean="0"/>
              <a:t>Synthea</a:t>
            </a:r>
            <a:r>
              <a:rPr lang="en-US" b="1" dirty="0" smtClean="0"/>
              <a:t> fork</a:t>
            </a:r>
          </a:p>
          <a:p>
            <a:r>
              <a:rPr lang="en-US" sz="1400" dirty="0"/>
              <a:t>https://github.com/psbrandt/ETL-Synthea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146" y="347502"/>
            <a:ext cx="1726167" cy="13601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10686" y="82504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loads</a:t>
            </a:r>
            <a:endParaRPr lang="en-US" sz="17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90309" y="1156683"/>
            <a:ext cx="1341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67" y="2755636"/>
            <a:ext cx="1388776" cy="126934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5" idx="0"/>
          </p:cNvCxnSpPr>
          <p:nvPr/>
        </p:nvCxnSpPr>
        <p:spPr>
          <a:xfrm flipH="1">
            <a:off x="7449955" y="1854926"/>
            <a:ext cx="5276" cy="9007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5400000">
            <a:off x="7341803" y="2054682"/>
            <a:ext cx="5702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into</a:t>
            </a:r>
            <a:endParaRPr lang="en-US" sz="1700" dirty="0"/>
          </a:p>
        </p:txBody>
      </p:sp>
      <p:sp>
        <p:nvSpPr>
          <p:cNvPr id="30" name="Rounded Rectangle 29"/>
          <p:cNvSpPr/>
          <p:nvPr/>
        </p:nvSpPr>
        <p:spPr>
          <a:xfrm>
            <a:off x="3854474" y="2656114"/>
            <a:ext cx="1552435" cy="15043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Carnival</a:t>
            </a:r>
            <a:endParaRPr lang="en-US" sz="22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67" y="2742295"/>
            <a:ext cx="764283" cy="398519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5503817" y="3395674"/>
            <a:ext cx="15414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87204" y="305822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reads</a:t>
            </a:r>
            <a:endParaRPr lang="en-US" sz="1700" dirty="0"/>
          </a:p>
        </p:txBody>
      </p:sp>
      <p:sp>
        <p:nvSpPr>
          <p:cNvPr id="40" name="TextBox 39"/>
          <p:cNvSpPr txBox="1"/>
          <p:nvPr/>
        </p:nvSpPr>
        <p:spPr>
          <a:xfrm>
            <a:off x="3854474" y="4186793"/>
            <a:ext cx="2931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 Run Carnival</a:t>
            </a:r>
          </a:p>
          <a:p>
            <a:r>
              <a:rPr lang="en-US" sz="1400" dirty="0"/>
              <a:t>https://github.com/pmbb-ibi/carnival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5034" y="5844551"/>
            <a:ext cx="3303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4: Run The Semantic Engine</a:t>
            </a:r>
          </a:p>
          <a:p>
            <a:r>
              <a:rPr lang="en-US" sz="1400" dirty="0"/>
              <a:t>https://github.com/PennTURBO/Drivetrain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55034" y="4339680"/>
            <a:ext cx="1629097" cy="15048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415748" y="263754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RDF to</a:t>
            </a:r>
            <a:endParaRPr lang="en-US" sz="17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42309" y="3058224"/>
            <a:ext cx="16067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45835" y="2133958"/>
            <a:ext cx="2146634" cy="1044311"/>
            <a:chOff x="8624705" y="2555475"/>
            <a:chExt cx="2146634" cy="1044311"/>
          </a:xfrm>
        </p:grpSpPr>
        <p:sp>
          <p:nvSpPr>
            <p:cNvPr id="48" name="TextBox 47"/>
            <p:cNvSpPr txBox="1"/>
            <p:nvPr/>
          </p:nvSpPr>
          <p:spPr>
            <a:xfrm>
              <a:off x="8624705" y="2695586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4705" y="2555475"/>
              <a:ext cx="1697350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591" y="3022193"/>
              <a:ext cx="557729" cy="557729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 rot="5400000">
            <a:off x="553952" y="3870834"/>
            <a:ext cx="19367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</a:t>
            </a:r>
          </a:p>
          <a:p>
            <a:r>
              <a:rPr lang="en-US" sz="1700" dirty="0" smtClean="0"/>
              <a:t> RDF in</a:t>
            </a:r>
            <a:endParaRPr lang="en-US" sz="17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160859" y="3251063"/>
            <a:ext cx="17446" cy="1070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22534" y="5839218"/>
            <a:ext cx="3303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5: Import Ontologies</a:t>
            </a:r>
          </a:p>
          <a:p>
            <a:r>
              <a:rPr lang="en-US" sz="1400" dirty="0"/>
              <a:t>https://github.com/PennTURBO/Drivetrain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2" y="5228130"/>
            <a:ext cx="614599" cy="67491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40755" r="12615" b="27550"/>
          <a:stretch/>
        </p:blipFill>
        <p:spPr>
          <a:xfrm>
            <a:off x="5391449" y="5395149"/>
            <a:ext cx="1013388" cy="444069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60" idx="1"/>
          </p:cNvCxnSpPr>
          <p:nvPr/>
        </p:nvCxnSpPr>
        <p:spPr>
          <a:xfrm flipH="1" flipV="1">
            <a:off x="2037810" y="3245007"/>
            <a:ext cx="2584724" cy="2886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881261">
            <a:off x="2735209" y="4319387"/>
            <a:ext cx="13752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i</a:t>
            </a:r>
            <a:r>
              <a:rPr lang="en-US" sz="1700" dirty="0" smtClean="0"/>
              <a:t>mported to</a:t>
            </a:r>
            <a:endParaRPr lang="en-US" sz="1700" dirty="0"/>
          </a:p>
        </p:txBody>
      </p:sp>
      <p:sp>
        <p:nvSpPr>
          <p:cNvPr id="72" name="Rectangle 71"/>
          <p:cNvSpPr/>
          <p:nvPr/>
        </p:nvSpPr>
        <p:spPr>
          <a:xfrm>
            <a:off x="6436653" y="5394853"/>
            <a:ext cx="809897" cy="375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RxNorm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041996" y="4991395"/>
            <a:ext cx="809897" cy="3754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DrOn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5188106" y="4987874"/>
            <a:ext cx="809897" cy="3754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ChEBI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8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243" y="254524"/>
            <a:ext cx="651643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7665" y="254524"/>
            <a:ext cx="479756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1783" y="582612"/>
            <a:ext cx="518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Transformation Instruction Set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69391" y="523995"/>
            <a:ext cx="437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Graph Specification</a:t>
            </a:r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4762682" y="2417816"/>
            <a:ext cx="1852061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 Specification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7029" y="2417816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2099268" y="3014260"/>
            <a:ext cx="2663414" cy="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14743" y="2971488"/>
            <a:ext cx="3024316" cy="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3419" y="1744128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2" name="Rectangle 21"/>
          <p:cNvSpPr/>
          <p:nvPr/>
        </p:nvSpPr>
        <p:spPr>
          <a:xfrm>
            <a:off x="1026979" y="480118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1913099" y="3477416"/>
            <a:ext cx="2845300" cy="13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1888" y="3978154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semExpander:inputNamedGraph</a:t>
            </a:r>
            <a:endParaRPr lang="en-US" sz="1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03551" y="1779349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4" name="Rectangle 23"/>
          <p:cNvSpPr/>
          <p:nvPr/>
        </p:nvSpPr>
        <p:spPr>
          <a:xfrm>
            <a:off x="9639059" y="238146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4728482" y="4834661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51282" y="3633873"/>
            <a:ext cx="9334" cy="12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4093" y="4263656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semExpander:outputNamedGraph</a:t>
            </a:r>
            <a:endParaRPr lang="en-US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76741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8552" y="4081807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B</a:t>
            </a:r>
            <a:endParaRPr lang="en-US" sz="3000" b="1" dirty="0"/>
          </a:p>
        </p:txBody>
      </p:sp>
      <p:sp>
        <p:nvSpPr>
          <p:cNvPr id="5" name="Oval 4"/>
          <p:cNvSpPr/>
          <p:nvPr/>
        </p:nvSpPr>
        <p:spPr>
          <a:xfrm>
            <a:off x="9287054" y="4013420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C</a:t>
            </a:r>
            <a:endParaRPr lang="en-US" sz="3000" b="1" dirty="0"/>
          </a:p>
        </p:txBody>
      </p:sp>
      <p:sp>
        <p:nvSpPr>
          <p:cNvPr id="6" name="Oval 5"/>
          <p:cNvSpPr/>
          <p:nvPr/>
        </p:nvSpPr>
        <p:spPr>
          <a:xfrm>
            <a:off x="4418805" y="197963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A</a:t>
            </a:r>
            <a:endParaRPr lang="en-US" sz="3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25585" y="2070579"/>
            <a:ext cx="2123383" cy="229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0957" y="1932609"/>
            <a:ext cx="2663568" cy="260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3050350" y="5288438"/>
            <a:ext cx="6236704" cy="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727353">
            <a:off x="2220044" y="2799194"/>
            <a:ext cx="2479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cardinality:1-1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 rot="2685202">
            <a:off x="7059798" y="2799055"/>
            <a:ext cx="2479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cardinality:1-1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8805" y="4779142"/>
            <a:ext cx="3168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cardinality:many-1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540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75193" y="2298527"/>
            <a:ext cx="1515292" cy="16807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Ontology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531225" y="588088"/>
            <a:ext cx="1741712" cy="1389016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OBO Foundry Ontologies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531225" y="4153999"/>
            <a:ext cx="574766" cy="227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61103" y="5065088"/>
            <a:ext cx="324820" cy="1284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49124" y="2847353"/>
            <a:ext cx="324820" cy="1284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52271" y="412830"/>
            <a:ext cx="324820" cy="1284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734" y="632934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Ontologist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5927" y="6258947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1366" y="4060414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1366" y="1607772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9160834" y="5306148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9160834" y="3049135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B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9152121" y="661898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24956" y="436940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A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4957" y="2841594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B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024957" y="5044830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C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50834" y="5049195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Graph Specification (specifies realism-based CDM)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76215" y="1772181"/>
            <a:ext cx="919659" cy="24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7411068">
            <a:off x="109658" y="2598137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55266" y="3329693"/>
            <a:ext cx="1436878" cy="140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950857">
            <a:off x="1016886" y="3271325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5266" y="5806933"/>
            <a:ext cx="995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4125" y="5518466"/>
            <a:ext cx="7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" idx="1"/>
            <a:endCxn id="5" idx="3"/>
          </p:cNvCxnSpPr>
          <p:nvPr/>
        </p:nvCxnSpPr>
        <p:spPr>
          <a:xfrm flipH="1" flipV="1">
            <a:off x="2272937" y="1282596"/>
            <a:ext cx="859902" cy="101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3047647">
            <a:off x="1966906" y="1802974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complies 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8378200">
            <a:off x="1829774" y="3887013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70128" y="3979283"/>
            <a:ext cx="758633" cy="106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1"/>
            <a:endCxn id="22" idx="3"/>
          </p:cNvCxnSpPr>
          <p:nvPr/>
        </p:nvCxnSpPr>
        <p:spPr>
          <a:xfrm flipH="1">
            <a:off x="3744839" y="5755244"/>
            <a:ext cx="1280118" cy="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</p:cNvCxnSpPr>
          <p:nvPr/>
        </p:nvCxnSpPr>
        <p:spPr>
          <a:xfrm flipH="1">
            <a:off x="3730683" y="4262421"/>
            <a:ext cx="2191277" cy="96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01776" y="1805658"/>
            <a:ext cx="1802300" cy="324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02011" y="5442338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20175702">
            <a:off x="3974519" y="4298130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17930518">
            <a:off x="3461509" y="2386769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82906" y="846681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824837" y="839682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818962" y="1161192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697833" y="1135346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82906" y="3329693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824837" y="3322694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818962" y="3644204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697833" y="3618358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82906" y="5609738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824837" y="5602739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6818962" y="5924249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697833" y="5898403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3597" y="4159936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0574" y="2865336"/>
            <a:ext cx="132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Semantic </a:t>
            </a:r>
          </a:p>
          <a:p>
            <a:r>
              <a:rPr lang="en-US" sz="2200" b="1" dirty="0" smtClean="0"/>
              <a:t>Engine </a:t>
            </a:r>
          </a:p>
          <a:p>
            <a:r>
              <a:rPr lang="en-US" sz="2200" b="1" dirty="0" smtClean="0"/>
              <a:t>Language</a:t>
            </a:r>
            <a:endParaRPr lang="en-US" sz="2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308041" y="4159936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Graph Specification (specifies realism-based CDM)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743500" y="266621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Semantic Engine Language Ontology</a:t>
            </a:r>
            <a:endParaRPr lang="en-US" b="1" dirty="0"/>
          </a:p>
        </p:txBody>
      </p:sp>
      <p:cxnSp>
        <p:nvCxnSpPr>
          <p:cNvPr id="19" name="Straight Arrow Connector 18"/>
          <p:cNvCxnSpPr>
            <a:endCxn id="20" idx="1"/>
          </p:cNvCxnSpPr>
          <p:nvPr/>
        </p:nvCxnSpPr>
        <p:spPr>
          <a:xfrm>
            <a:off x="4248138" y="3137443"/>
            <a:ext cx="1368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617058" y="2282915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 smtClean="0"/>
          </a:p>
          <a:p>
            <a:pPr algn="ctr"/>
            <a:endParaRPr lang="en-US" sz="1500" b="1" dirty="0"/>
          </a:p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185185" y="2515843"/>
            <a:ext cx="4062953" cy="3214865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ultidocument 30"/>
          <p:cNvSpPr/>
          <p:nvPr/>
        </p:nvSpPr>
        <p:spPr>
          <a:xfrm>
            <a:off x="9932922" y="3933553"/>
            <a:ext cx="2085705" cy="1563189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of SPARQL Update Statements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847222" y="281982"/>
            <a:ext cx="2569028" cy="1898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Data Aggregator Service</a:t>
            </a:r>
            <a:endParaRPr lang="en-US" sz="2200" b="1" dirty="0"/>
          </a:p>
        </p:txBody>
      </p:sp>
      <p:sp>
        <p:nvSpPr>
          <p:cNvPr id="51" name="Rectangle 50"/>
          <p:cNvSpPr/>
          <p:nvPr/>
        </p:nvSpPr>
        <p:spPr>
          <a:xfrm>
            <a:off x="6224371" y="391156"/>
            <a:ext cx="2325189" cy="1541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RDF dataset formatted using source-specific schema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75543" y="2393921"/>
            <a:ext cx="853440" cy="7275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/>
              <a:t>Validation Services</a:t>
            </a:r>
            <a:endParaRPr lang="en-US" sz="1100" b="1" dirty="0"/>
          </a:p>
        </p:txBody>
      </p:sp>
      <p:sp>
        <p:nvSpPr>
          <p:cNvPr id="26" name="Can 25"/>
          <p:cNvSpPr/>
          <p:nvPr/>
        </p:nvSpPr>
        <p:spPr>
          <a:xfrm>
            <a:off x="4438387" y="4031763"/>
            <a:ext cx="1515292" cy="16807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Ontology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5380" y="977842"/>
            <a:ext cx="21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2"/>
          </p:cNvCxnSpPr>
          <p:nvPr/>
        </p:nvCxnSpPr>
        <p:spPr>
          <a:xfrm flipV="1">
            <a:off x="4940702" y="3121516"/>
            <a:ext cx="1161561" cy="927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224241">
            <a:off x="4721954" y="3451910"/>
            <a:ext cx="93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by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1"/>
          </p:cNvCxnSpPr>
          <p:nvPr/>
        </p:nvCxnSpPr>
        <p:spPr>
          <a:xfrm flipH="1" flipV="1">
            <a:off x="4238960" y="2737034"/>
            <a:ext cx="1436583" cy="20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95958" y="2412104"/>
            <a:ext cx="1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validates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1" idx="1"/>
          </p:cNvCxnSpPr>
          <p:nvPr/>
        </p:nvCxnSpPr>
        <p:spPr>
          <a:xfrm>
            <a:off x="7733211" y="3843929"/>
            <a:ext cx="2199711" cy="871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123144">
            <a:off x="9977788" y="3618153"/>
            <a:ext cx="11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applied to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56" idx="2"/>
          </p:cNvCxnSpPr>
          <p:nvPr/>
        </p:nvCxnSpPr>
        <p:spPr>
          <a:xfrm flipH="1" flipV="1">
            <a:off x="9473380" y="3599786"/>
            <a:ext cx="1711552" cy="5767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335149">
            <a:off x="8301672" y="3916814"/>
            <a:ext cx="111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416250" y="1315324"/>
            <a:ext cx="8081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3312" y="2797817"/>
            <a:ext cx="8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509291" y="352791"/>
            <a:ext cx="2325189" cy="1541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RDF dataset formatted using realism-based CDM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V="1">
            <a:off x="9306261" y="1894208"/>
            <a:ext cx="1365625" cy="679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106959">
            <a:off x="9395829" y="1981045"/>
            <a:ext cx="86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51" idx="2"/>
          </p:cNvCxnSpPr>
          <p:nvPr/>
        </p:nvCxnSpPr>
        <p:spPr>
          <a:xfrm>
            <a:off x="7386966" y="1932573"/>
            <a:ext cx="1834865" cy="6409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166058">
            <a:off x="7199896" y="2213587"/>
            <a:ext cx="21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imported by</a:t>
            </a:r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0" y="352791"/>
            <a:ext cx="939922" cy="7040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7" y="359429"/>
            <a:ext cx="651817" cy="690757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210919" y="186742"/>
            <a:ext cx="1668253" cy="1967665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47" idx="1"/>
          </p:cNvCxnSpPr>
          <p:nvPr/>
        </p:nvCxnSpPr>
        <p:spPr>
          <a:xfrm>
            <a:off x="1885581" y="1218322"/>
            <a:ext cx="961641" cy="12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36284" y="922846"/>
            <a:ext cx="9673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0" y="1286580"/>
            <a:ext cx="815362" cy="81536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4" y="1402915"/>
            <a:ext cx="608238" cy="60823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624705" y="2555475"/>
            <a:ext cx="2146634" cy="1044311"/>
            <a:chOff x="8624705" y="2555475"/>
            <a:chExt cx="2146634" cy="1044311"/>
          </a:xfrm>
        </p:grpSpPr>
        <p:sp>
          <p:nvSpPr>
            <p:cNvPr id="53" name="TextBox 52"/>
            <p:cNvSpPr txBox="1"/>
            <p:nvPr/>
          </p:nvSpPr>
          <p:spPr>
            <a:xfrm>
              <a:off x="8624705" y="2695586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624705" y="2555475"/>
              <a:ext cx="1697350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591" y="3022193"/>
              <a:ext cx="557729" cy="557729"/>
            </a:xfrm>
            <a:prstGeom prst="rect">
              <a:avLst/>
            </a:prstGeom>
          </p:spPr>
        </p:pic>
      </p:grpSp>
      <p:sp>
        <p:nvSpPr>
          <p:cNvPr id="48" name="Oval 47"/>
          <p:cNvSpPr/>
          <p:nvPr/>
        </p:nvSpPr>
        <p:spPr>
          <a:xfrm>
            <a:off x="2052551" y="1258569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37847" y="135765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8566559" y="194404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17592" y="3185641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Oval 59"/>
          <p:cNvSpPr/>
          <p:nvPr/>
        </p:nvSpPr>
        <p:spPr>
          <a:xfrm>
            <a:off x="5317323" y="367402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70164" y="222024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Oval 63"/>
          <p:cNvSpPr/>
          <p:nvPr/>
        </p:nvSpPr>
        <p:spPr>
          <a:xfrm>
            <a:off x="8376485" y="4236795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Oval 66"/>
          <p:cNvSpPr/>
          <p:nvPr/>
        </p:nvSpPr>
        <p:spPr>
          <a:xfrm>
            <a:off x="9601280" y="3763484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184903" y="2093704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44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" y="106520"/>
            <a:ext cx="1636628" cy="1225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" y="1905824"/>
            <a:ext cx="1362296" cy="1443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74" y="1317174"/>
            <a:ext cx="17562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Penn Data Store</a:t>
            </a:r>
            <a:endParaRPr lang="en-US" sz="17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255" y="3288780"/>
            <a:ext cx="175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 of Gene Function </a:t>
            </a:r>
            <a:r>
              <a:rPr lang="en-US" b="1" dirty="0" smtClean="0"/>
              <a:t>Mutation </a:t>
            </a:r>
            <a:r>
              <a:rPr lang="en-US" b="1" dirty="0"/>
              <a:t>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01716" y="423254"/>
            <a:ext cx="2569028" cy="1898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Carnival</a:t>
            </a:r>
            <a:endParaRPr lang="en-US" sz="2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09" y="577629"/>
            <a:ext cx="964502" cy="5029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292163" y="2078482"/>
            <a:ext cx="1337568" cy="127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0760" y="1749353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98729" y="782866"/>
            <a:ext cx="1231002" cy="11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7993" y="440671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70967" y="893833"/>
            <a:ext cx="2524097" cy="1044311"/>
            <a:chOff x="8412473" y="2951857"/>
            <a:chExt cx="2524097" cy="104431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56" y="3247806"/>
              <a:ext cx="2232698" cy="71604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89936" y="3091968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12473" y="2951857"/>
              <a:ext cx="2439667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09221" y="1062046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RDF to</a:t>
            </a:r>
            <a:endParaRPr lang="en-US" sz="17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70744" y="1396900"/>
            <a:ext cx="2000223" cy="19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30270" y="2494977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2854708" y="279128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Biobank</a:t>
            </a:r>
          </a:p>
          <a:p>
            <a:pPr algn="ctr"/>
            <a:r>
              <a:rPr lang="en-US" b="1" dirty="0" smtClean="0"/>
              <a:t>Transformation </a:t>
            </a:r>
            <a:r>
              <a:rPr lang="en-US" b="1" dirty="0"/>
              <a:t>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71496" y="3172533"/>
            <a:ext cx="5998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uses</a:t>
            </a:r>
            <a:endParaRPr lang="en-US" sz="1700" dirty="0"/>
          </a:p>
        </p:txBody>
      </p:sp>
      <p:cxnSp>
        <p:nvCxnSpPr>
          <p:cNvPr id="38" name="Straight Arrow Connector 37"/>
          <p:cNvCxnSpPr>
            <a:endCxn id="28" idx="3"/>
          </p:cNvCxnSpPr>
          <p:nvPr/>
        </p:nvCxnSpPr>
        <p:spPr>
          <a:xfrm flipH="1">
            <a:off x="4648713" y="3501697"/>
            <a:ext cx="8815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11786" y="3349505"/>
            <a:ext cx="21833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 RDF data in</a:t>
            </a:r>
            <a:endParaRPr lang="en-US" sz="1700" dirty="0"/>
          </a:p>
        </p:txBody>
      </p:sp>
      <p:cxnSp>
        <p:nvCxnSpPr>
          <p:cNvPr id="47" name="Elbow Connector 46"/>
          <p:cNvCxnSpPr>
            <a:stCxn id="27" idx="3"/>
          </p:cNvCxnSpPr>
          <p:nvPr/>
        </p:nvCxnSpPr>
        <p:spPr>
          <a:xfrm flipV="1">
            <a:off x="7711786" y="1926324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83909" y="83196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987190" y="213325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48776" y="1443647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4967498" y="3543935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14881" y="254627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537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" y="158897"/>
            <a:ext cx="1362296" cy="1443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552872"/>
            <a:ext cx="17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Synthea</a:t>
            </a:r>
            <a:r>
              <a:rPr lang="en-US" b="1" dirty="0" smtClean="0"/>
              <a:t> Dataset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30991" y="895165"/>
            <a:ext cx="1529923" cy="6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277" y="593476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imported to</a:t>
            </a:r>
            <a:endParaRPr lang="en-US" sz="17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11700" y="2282523"/>
            <a:ext cx="2524097" cy="1044311"/>
            <a:chOff x="8412473" y="2951857"/>
            <a:chExt cx="2524097" cy="104431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56" y="3247806"/>
              <a:ext cx="2232698" cy="71604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789936" y="3091968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12473" y="2951857"/>
              <a:ext cx="2439667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08935" y="1727848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 RDF to</a:t>
            </a:r>
            <a:endParaRPr lang="en-US" sz="17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09211" y="1550644"/>
            <a:ext cx="0" cy="7443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936008" y="3895487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25911" y="419179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/>
              <a:t>Synthea</a:t>
            </a:r>
            <a:endParaRPr lang="en-US" b="1" dirty="0" smtClean="0"/>
          </a:p>
          <a:p>
            <a:pPr algn="ctr"/>
            <a:r>
              <a:rPr lang="en-US" b="1" dirty="0" smtClean="0"/>
              <a:t>Transformation </a:t>
            </a:r>
            <a:r>
              <a:rPr lang="en-US" b="1" dirty="0"/>
              <a:t>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97607" y="4593343"/>
            <a:ext cx="5998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uses</a:t>
            </a:r>
            <a:endParaRPr lang="en-US" sz="1700" dirty="0"/>
          </a:p>
        </p:txBody>
      </p:sp>
      <p:cxnSp>
        <p:nvCxnSpPr>
          <p:cNvPr id="23" name="Straight Arrow Connector 22"/>
          <p:cNvCxnSpPr>
            <a:endCxn id="21" idx="3"/>
          </p:cNvCxnSpPr>
          <p:nvPr/>
        </p:nvCxnSpPr>
        <p:spPr>
          <a:xfrm flipH="1">
            <a:off x="2219916" y="4902207"/>
            <a:ext cx="7160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7524" y="4750015"/>
            <a:ext cx="21833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 RDF data in</a:t>
            </a:r>
            <a:endParaRPr lang="en-US" sz="1700" dirty="0"/>
          </a:p>
        </p:txBody>
      </p:sp>
      <p:cxnSp>
        <p:nvCxnSpPr>
          <p:cNvPr id="25" name="Elbow Connector 24"/>
          <p:cNvCxnSpPr>
            <a:stCxn id="20" idx="3"/>
          </p:cNvCxnSpPr>
          <p:nvPr/>
        </p:nvCxnSpPr>
        <p:spPr>
          <a:xfrm flipV="1">
            <a:off x="5117524" y="3326834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9" y="109155"/>
            <a:ext cx="2091412" cy="1911551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25958" y="2034645"/>
            <a:ext cx="2375272" cy="165071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2667665" y="1985173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18865" y="3375546"/>
            <a:ext cx="2806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transforms </a:t>
            </a:r>
            <a:r>
              <a:rPr lang="en-US" sz="1600" dirty="0" err="1" smtClean="0"/>
              <a:t>Synthea</a:t>
            </a:r>
            <a:r>
              <a:rPr lang="en-US" sz="1600" dirty="0"/>
              <a:t> </a:t>
            </a:r>
            <a:r>
              <a:rPr lang="en-US" sz="1600" dirty="0" smtClean="0"/>
              <a:t>data in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5" t="20570" r="12667" b="17429"/>
          <a:stretch/>
        </p:blipFill>
        <p:spPr>
          <a:xfrm>
            <a:off x="5113278" y="472331"/>
            <a:ext cx="2360023" cy="125403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3946155" y="930001"/>
            <a:ext cx="1336836" cy="5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97821" y="628312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82618" y="3401475"/>
            <a:ext cx="4017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86921" y="93676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82546" y="2982173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4330287" y="967417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6293289" y="2007551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2468939" y="494480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09016" y="394253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587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4956" y="2495404"/>
            <a:ext cx="2569028" cy="1823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Data Aggregator (Carnival)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2978871" y="1150927"/>
            <a:ext cx="1176085" cy="18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3"/>
            <a:endCxn id="7" idx="1"/>
          </p:cNvCxnSpPr>
          <p:nvPr/>
        </p:nvCxnSpPr>
        <p:spPr>
          <a:xfrm>
            <a:off x="3063712" y="3405753"/>
            <a:ext cx="1091244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723984" y="3405753"/>
            <a:ext cx="824013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547997" y="248828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429993" y="322225"/>
            <a:ext cx="2548878" cy="16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Penn Data </a:t>
            </a:r>
            <a:r>
              <a:rPr lang="en-US" sz="2200" b="1" dirty="0" smtClean="0">
                <a:solidFill>
                  <a:schemeClr val="tx1"/>
                </a:solidFill>
              </a:rPr>
              <a:t>Store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992" y="2577220"/>
            <a:ext cx="2633720" cy="1657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Loss of Gene Function Mutation CSV File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597754" y="1180645"/>
            <a:ext cx="950243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946037" y="2147296"/>
            <a:ext cx="9427" cy="48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225554" y="1246205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10395" y="350086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70667" y="3584191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47997" y="263014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sp>
        <p:nvSpPr>
          <p:cNvPr id="62" name="Oval 61"/>
          <p:cNvSpPr/>
          <p:nvPr/>
        </p:nvSpPr>
        <p:spPr>
          <a:xfrm>
            <a:off x="9241788" y="363816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9897" y="377604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88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45029" y="239210"/>
            <a:ext cx="2569028" cy="18984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3560416" y="2778160"/>
            <a:ext cx="2595775" cy="17893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(OMOP schema)</a:t>
            </a:r>
            <a:endParaRPr lang="en-US" sz="2200" b="1" dirty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4858303" y="2137678"/>
            <a:ext cx="1" cy="64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2170" y="2085974"/>
            <a:ext cx="1830" cy="69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95457" y="277816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cxnSp>
        <p:nvCxnSpPr>
          <p:cNvPr id="13" name="Straight Arrow Connector 12"/>
          <p:cNvCxnSpPr>
            <a:stCxn id="23" idx="3"/>
          </p:cNvCxnSpPr>
          <p:nvPr/>
        </p:nvCxnSpPr>
        <p:spPr>
          <a:xfrm>
            <a:off x="8993944" y="1188444"/>
            <a:ext cx="47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59094" y="2796662"/>
            <a:ext cx="2495627" cy="1752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err="1" smtClean="0"/>
              <a:t>Stardog</a:t>
            </a:r>
            <a:r>
              <a:rPr lang="en-US" sz="2200" b="1" dirty="0" smtClean="0"/>
              <a:t> Virtual Graph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306938" y="2790819"/>
            <a:ext cx="2683900" cy="1789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</a:t>
            </a:r>
            <a:r>
              <a:rPr lang="en-US" sz="2200" b="1" dirty="0" err="1" smtClean="0"/>
              <a:t>Synthea</a:t>
            </a:r>
            <a:r>
              <a:rPr lang="en-US" sz="2200" b="1" dirty="0" smtClean="0"/>
              <a:t> schema)</a:t>
            </a:r>
            <a:endParaRPr lang="en-US" sz="22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90772" y="3828228"/>
            <a:ext cx="569644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24916" y="239210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9473537" y="187506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25" name="Rectangle 24"/>
          <p:cNvSpPr/>
          <p:nvPr/>
        </p:nvSpPr>
        <p:spPr>
          <a:xfrm>
            <a:off x="306938" y="300439"/>
            <a:ext cx="2683900" cy="1776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 smtClean="0"/>
              <a:t>Synthea</a:t>
            </a:r>
            <a:r>
              <a:rPr lang="en-US" sz="2000" b="1" dirty="0" smtClean="0"/>
              <a:t> Dataset (CSV file)</a:t>
            </a:r>
            <a:endParaRPr lang="en-US" sz="2000" b="1" dirty="0"/>
          </a:p>
        </p:txBody>
      </p:sp>
      <p:sp>
        <p:nvSpPr>
          <p:cNvPr id="28" name="Oval 27"/>
          <p:cNvSpPr/>
          <p:nvPr/>
        </p:nvSpPr>
        <p:spPr>
          <a:xfrm>
            <a:off x="2240694" y="1343026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237455" y="3834073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40287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40140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11289248" y="378618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156191" y="373242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114981" y="368548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10758051" y="2085974"/>
            <a:ext cx="0" cy="7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6181053" y="5954176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43647" y="5183467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966785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Transformation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396246" y="1001486"/>
            <a:ext cx="11490954" cy="40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0652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Transformation</a:t>
            </a:r>
            <a:endParaRPr lang="en-US" sz="1801" dirty="0"/>
          </a:p>
        </p:txBody>
      </p:sp>
      <p:sp>
        <p:nvSpPr>
          <p:cNvPr id="25" name="Rectangle 24"/>
          <p:cNvSpPr/>
          <p:nvPr/>
        </p:nvSpPr>
        <p:spPr>
          <a:xfrm>
            <a:off x="6181054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Transformation</a:t>
            </a:r>
            <a:endParaRPr lang="en-US" sz="1801" dirty="0"/>
          </a:p>
        </p:txBody>
      </p:sp>
      <p:sp>
        <p:nvSpPr>
          <p:cNvPr id="26" name="Rectangle 25"/>
          <p:cNvSpPr/>
          <p:nvPr/>
        </p:nvSpPr>
        <p:spPr>
          <a:xfrm>
            <a:off x="8791456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Transformation</a:t>
            </a:r>
            <a:endParaRPr lang="en-US" sz="1801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1" y="1228291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 SPARQL Queries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565075" y="3384364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6181053" y="339672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cxnSp>
        <p:nvCxnSpPr>
          <p:cNvPr id="30" name="Straight Arrow Connector 29"/>
          <p:cNvCxnSpPr>
            <a:endCxn id="11" idx="3"/>
          </p:cNvCxnSpPr>
          <p:nvPr/>
        </p:nvCxnSpPr>
        <p:spPr>
          <a:xfrm flipH="1">
            <a:off x="9668836" y="5050672"/>
            <a:ext cx="2193620" cy="9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78414" y="5183467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48" y="5158744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4837" y="5954175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8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Process Specification</a:t>
            </a:r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39624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Process Specification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96246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Specification</a:t>
            </a:r>
            <a:endParaRPr lang="en-US" sz="1801" dirty="0"/>
          </a:p>
        </p:txBody>
      </p:sp>
      <p:sp>
        <p:nvSpPr>
          <p:cNvPr id="8" name="Rectangle 7"/>
          <p:cNvSpPr/>
          <p:nvPr/>
        </p:nvSpPr>
        <p:spPr>
          <a:xfrm>
            <a:off x="2835677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Process Specification</a:t>
            </a:r>
            <a:endParaRPr lang="en-US" sz="1801" dirty="0"/>
          </a:p>
        </p:txBody>
      </p:sp>
      <p:sp>
        <p:nvSpPr>
          <p:cNvPr id="9" name="Rectangle 8"/>
          <p:cNvSpPr/>
          <p:nvPr/>
        </p:nvSpPr>
        <p:spPr>
          <a:xfrm>
            <a:off x="283567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10" name="Rectangle 9"/>
          <p:cNvSpPr/>
          <p:nvPr/>
        </p:nvSpPr>
        <p:spPr>
          <a:xfrm>
            <a:off x="2835677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121920" y="1001486"/>
            <a:ext cx="5259977" cy="573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3197" y="1240971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PDS/Carnival Transformation Instruction Set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1896" y="1950720"/>
            <a:ext cx="720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13820" y="1001486"/>
            <a:ext cx="2569028" cy="189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Graph Specification</a:t>
            </a:r>
          </a:p>
          <a:p>
            <a:pPr algn="ctr"/>
            <a:r>
              <a:rPr lang="en-US" sz="1801" dirty="0"/>
              <a:t>(data source independent)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8427548" y="1950720"/>
            <a:ext cx="88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423196" y="3907115"/>
            <a:ext cx="1134463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57659" y="3145116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03453" y="2578825"/>
            <a:ext cx="1254206" cy="5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76985" y="3145116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1668" y="1001486"/>
            <a:ext cx="2325189" cy="16477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Transformation Interpreter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6176985" y="5182446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7339580" y="4686534"/>
            <a:ext cx="0" cy="4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460</Words>
  <Application>Microsoft Office PowerPoint</Application>
  <PresentationFormat>Widescreen</PresentationFormat>
  <Paragraphs>195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PMACS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Freedman</dc:creator>
  <cp:lastModifiedBy>Hayden Freedman</cp:lastModifiedBy>
  <cp:revision>134</cp:revision>
  <dcterms:created xsi:type="dcterms:W3CDTF">2020-01-13T17:37:16Z</dcterms:created>
  <dcterms:modified xsi:type="dcterms:W3CDTF">2020-04-24T15:36:18Z</dcterms:modified>
</cp:coreProperties>
</file>