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7" r:id="rId4"/>
    <p:sldId id="264" r:id="rId5"/>
    <p:sldId id="261" r:id="rId6"/>
    <p:sldId id="265" r:id="rId7"/>
    <p:sldId id="266" r:id="rId8"/>
    <p:sldId id="257" r:id="rId9"/>
    <p:sldId id="258" r:id="rId10"/>
    <p:sldId id="259" r:id="rId11"/>
    <p:sldId id="260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4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0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C1E8-FF19-4248-A4A0-1C9093B4196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07489"/>
              </p:ext>
            </p:extLst>
          </p:nvPr>
        </p:nvGraphicFramePr>
        <p:xfrm>
          <a:off x="993496" y="1162342"/>
          <a:ext cx="1628775" cy="884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4274454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person_id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72576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8663212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2056" y="578196"/>
            <a:ext cx="16807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Database: A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Table: person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c 5"/>
          <p:cNvSpPr/>
          <p:nvPr/>
        </p:nvSpPr>
        <p:spPr>
          <a:xfrm>
            <a:off x="1" y="-1076325"/>
            <a:ext cx="3786272" cy="3831225"/>
          </a:xfrm>
          <a:prstGeom prst="arc">
            <a:avLst>
              <a:gd name="adj1" fmla="val 20087943"/>
              <a:gd name="adj2" fmla="val 104181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-6539" y="19258"/>
            <a:ext cx="435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Step 0: Starting Relational Dataset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028645" y="66180"/>
            <a:ext cx="3289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Step 1: Concise RDF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3910786" y="693905"/>
            <a:ext cx="436709" cy="4507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6"/>
            <a:endCxn id="25" idx="1"/>
          </p:cNvCxnSpPr>
          <p:nvPr/>
        </p:nvCxnSpPr>
        <p:spPr>
          <a:xfrm flipV="1">
            <a:off x="4347495" y="902487"/>
            <a:ext cx="1317911" cy="1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3018" y="605119"/>
            <a:ext cx="73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65406" y="579321"/>
            <a:ext cx="13368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input:HomoSapiens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50" idx="0"/>
          </p:cNvCxnSpPr>
          <p:nvPr/>
        </p:nvCxnSpPr>
        <p:spPr>
          <a:xfrm>
            <a:off x="4140473" y="1144157"/>
            <a:ext cx="0" cy="91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81604" y="1431281"/>
            <a:ext cx="165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input:identifier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14574" y="2063797"/>
            <a:ext cx="2517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3"/>
            <a:endCxn id="60" idx="1"/>
          </p:cNvCxnSpPr>
          <p:nvPr/>
        </p:nvCxnSpPr>
        <p:spPr>
          <a:xfrm flipV="1">
            <a:off x="4266372" y="2239754"/>
            <a:ext cx="1590170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56542" y="2055088"/>
            <a:ext cx="1360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xsd:integer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flipH="1">
            <a:off x="6900708" y="44418"/>
            <a:ext cx="3289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Step 2: Semantically Rich RDF</a:t>
            </a:r>
            <a:endParaRPr lang="en-US" sz="2000" dirty="0"/>
          </a:p>
        </p:txBody>
      </p:sp>
      <p:sp>
        <p:nvSpPr>
          <p:cNvPr id="68" name="Oval 67"/>
          <p:cNvSpPr/>
          <p:nvPr/>
        </p:nvSpPr>
        <p:spPr>
          <a:xfrm>
            <a:off x="7504199" y="684435"/>
            <a:ext cx="436709" cy="4507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923928" y="840737"/>
            <a:ext cx="121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259513" y="607539"/>
            <a:ext cx="73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9135622" y="702238"/>
            <a:ext cx="152888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NCBIT:HomoSapiens</a:t>
            </a:r>
            <a:endParaRPr lang="en-US" sz="1200" dirty="0"/>
          </a:p>
        </p:txBody>
      </p:sp>
      <p:sp>
        <p:nvSpPr>
          <p:cNvPr id="80" name="Oval 79"/>
          <p:cNvSpPr/>
          <p:nvPr/>
        </p:nvSpPr>
        <p:spPr>
          <a:xfrm>
            <a:off x="7487219" y="2340796"/>
            <a:ext cx="436709" cy="4507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80" idx="0"/>
            <a:endCxn id="68" idx="4"/>
          </p:cNvCxnSpPr>
          <p:nvPr/>
        </p:nvCxnSpPr>
        <p:spPr>
          <a:xfrm flipV="1">
            <a:off x="7705574" y="1135234"/>
            <a:ext cx="16980" cy="120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140826" y="1570145"/>
            <a:ext cx="1168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IAO:denotes</a:t>
            </a:r>
            <a:endParaRPr lang="en-US" sz="1200" dirty="0"/>
          </a:p>
        </p:txBody>
      </p:sp>
      <p:cxnSp>
        <p:nvCxnSpPr>
          <p:cNvPr id="85" name="Straight Arrow Connector 84"/>
          <p:cNvCxnSpPr>
            <a:stCxn id="80" idx="7"/>
            <a:endCxn id="87" idx="2"/>
          </p:cNvCxnSpPr>
          <p:nvPr/>
        </p:nvCxnSpPr>
        <p:spPr>
          <a:xfrm flipV="1">
            <a:off x="7859973" y="1619479"/>
            <a:ext cx="1520295" cy="78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217095" y="1342480"/>
            <a:ext cx="232634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IAO:CentrallyRegisteredIdentifier</a:t>
            </a:r>
            <a:endParaRPr lang="en-US" sz="1200" dirty="0"/>
          </a:p>
        </p:txBody>
      </p:sp>
      <p:sp>
        <p:nvSpPr>
          <p:cNvPr id="106" name="Oval 105"/>
          <p:cNvSpPr/>
          <p:nvPr/>
        </p:nvSpPr>
        <p:spPr>
          <a:xfrm>
            <a:off x="9135622" y="2340796"/>
            <a:ext cx="436709" cy="4507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852514" y="1933145"/>
            <a:ext cx="73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 rot="19915565">
            <a:off x="8232946" y="1774407"/>
            <a:ext cx="73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type</a:t>
            </a:r>
            <a:endParaRPr lang="en-US" sz="1200" dirty="0"/>
          </a:p>
        </p:txBody>
      </p:sp>
      <p:cxnSp>
        <p:nvCxnSpPr>
          <p:cNvPr id="133" name="Straight Arrow Connector 132"/>
          <p:cNvCxnSpPr>
            <a:stCxn id="106" idx="2"/>
            <a:endCxn id="80" idx="6"/>
          </p:cNvCxnSpPr>
          <p:nvPr/>
        </p:nvCxnSpPr>
        <p:spPr>
          <a:xfrm flipH="1">
            <a:off x="7923928" y="2566196"/>
            <a:ext cx="1211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067936" y="2310622"/>
            <a:ext cx="106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BFO:partOf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9730059" y="2304627"/>
            <a:ext cx="73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type</a:t>
            </a:r>
            <a:endParaRPr lang="en-US" sz="1200" dirty="0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9412762" y="2566195"/>
            <a:ext cx="121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0619621" y="2419899"/>
            <a:ext cx="99650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IAO:Symbol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9222306" y="3326140"/>
            <a:ext cx="25179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145" name="Straight Arrow Connector 144"/>
          <p:cNvCxnSpPr>
            <a:stCxn id="144" idx="3"/>
          </p:cNvCxnSpPr>
          <p:nvPr/>
        </p:nvCxnSpPr>
        <p:spPr>
          <a:xfrm flipV="1">
            <a:off x="9474104" y="3456842"/>
            <a:ext cx="703419" cy="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183683" y="3318343"/>
            <a:ext cx="86967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xsd:integer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553775" y="3213089"/>
            <a:ext cx="73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type</a:t>
            </a:r>
            <a:endParaRPr lang="en-US" sz="1200" dirty="0"/>
          </a:p>
        </p:txBody>
      </p:sp>
      <p:cxnSp>
        <p:nvCxnSpPr>
          <p:cNvPr id="148" name="Straight Arrow Connector 147"/>
          <p:cNvCxnSpPr>
            <a:stCxn id="106" idx="4"/>
          </p:cNvCxnSpPr>
          <p:nvPr/>
        </p:nvCxnSpPr>
        <p:spPr>
          <a:xfrm flipH="1">
            <a:off x="9348205" y="2791595"/>
            <a:ext cx="5772" cy="58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562793" y="2969335"/>
            <a:ext cx="182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TURBO:hasRepresentation</a:t>
            </a:r>
            <a:endParaRPr lang="en-US" sz="1200" dirty="0"/>
          </a:p>
        </p:txBody>
      </p:sp>
      <p:sp>
        <p:nvSpPr>
          <p:cNvPr id="156" name="Arc 155"/>
          <p:cNvSpPr/>
          <p:nvPr/>
        </p:nvSpPr>
        <p:spPr>
          <a:xfrm>
            <a:off x="3110537" y="6667"/>
            <a:ext cx="4536251" cy="3503980"/>
          </a:xfrm>
          <a:prstGeom prst="arc">
            <a:avLst>
              <a:gd name="adj1" fmla="val 16200000"/>
              <a:gd name="adj2" fmla="val 100897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rc 161"/>
          <p:cNvSpPr/>
          <p:nvPr/>
        </p:nvSpPr>
        <p:spPr>
          <a:xfrm>
            <a:off x="6246898" y="6318"/>
            <a:ext cx="5878427" cy="4127532"/>
          </a:xfrm>
          <a:prstGeom prst="arc">
            <a:avLst>
              <a:gd name="adj1" fmla="val 16395607"/>
              <a:gd name="adj2" fmla="val 93652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6181053" y="5954176"/>
            <a:ext cx="1162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43647" y="5183467"/>
            <a:ext cx="2325189" cy="15414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RDF </a:t>
            </a:r>
            <a:r>
              <a:rPr lang="en-US" sz="1801" dirty="0" err="1" smtClean="0"/>
              <a:t>Triplestore</a:t>
            </a:r>
            <a:r>
              <a:rPr lang="en-US" sz="1801" dirty="0" smtClean="0"/>
              <a:t> (</a:t>
            </a:r>
            <a:r>
              <a:rPr lang="en-US" sz="1801" dirty="0" err="1" smtClean="0"/>
              <a:t>Ontotext</a:t>
            </a:r>
            <a:r>
              <a:rPr lang="en-US" sz="1801" dirty="0" smtClean="0"/>
              <a:t> </a:t>
            </a:r>
            <a:r>
              <a:rPr lang="en-US" sz="1801" dirty="0" err="1" smtClean="0"/>
              <a:t>GraphDB</a:t>
            </a:r>
            <a:r>
              <a:rPr lang="en-US" sz="1801" dirty="0" smtClean="0"/>
              <a:t>)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966785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Patient Demographics Transformation</a:t>
            </a:r>
            <a:endParaRPr lang="en-US" sz="1801" dirty="0"/>
          </a:p>
        </p:txBody>
      </p:sp>
      <p:sp>
        <p:nvSpPr>
          <p:cNvPr id="23" name="Rectangle 22"/>
          <p:cNvSpPr/>
          <p:nvPr/>
        </p:nvSpPr>
        <p:spPr>
          <a:xfrm>
            <a:off x="396246" y="1001486"/>
            <a:ext cx="11490954" cy="40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70652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Diagnoses Transformation</a:t>
            </a:r>
            <a:endParaRPr lang="en-US" sz="1801" dirty="0"/>
          </a:p>
        </p:txBody>
      </p:sp>
      <p:sp>
        <p:nvSpPr>
          <p:cNvPr id="25" name="Rectangle 24"/>
          <p:cNvSpPr/>
          <p:nvPr/>
        </p:nvSpPr>
        <p:spPr>
          <a:xfrm>
            <a:off x="6181054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Medications Transformation</a:t>
            </a:r>
            <a:endParaRPr lang="en-US" sz="1801" dirty="0"/>
          </a:p>
        </p:txBody>
      </p:sp>
      <p:sp>
        <p:nvSpPr>
          <p:cNvPr id="26" name="Rectangle 25"/>
          <p:cNvSpPr/>
          <p:nvPr/>
        </p:nvSpPr>
        <p:spPr>
          <a:xfrm>
            <a:off x="8791456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Regeneron Genomic Loss of Function Transformation</a:t>
            </a:r>
            <a:endParaRPr lang="en-US" sz="1801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1" y="1228291"/>
            <a:ext cx="21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Raw SPARQL Queries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3565075" y="3384364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Healthcare Encounter Linking</a:t>
            </a:r>
            <a:endParaRPr lang="en-US" sz="1801" dirty="0"/>
          </a:p>
        </p:txBody>
      </p:sp>
      <p:sp>
        <p:nvSpPr>
          <p:cNvPr id="29" name="Rectangle 28"/>
          <p:cNvSpPr/>
          <p:nvPr/>
        </p:nvSpPr>
        <p:spPr>
          <a:xfrm>
            <a:off x="6181053" y="339672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Biobank Encounter Linking</a:t>
            </a:r>
            <a:endParaRPr lang="en-US" sz="1801" dirty="0"/>
          </a:p>
        </p:txBody>
      </p:sp>
      <p:cxnSp>
        <p:nvCxnSpPr>
          <p:cNvPr id="30" name="Straight Arrow Connector 29"/>
          <p:cNvCxnSpPr>
            <a:endCxn id="11" idx="3"/>
          </p:cNvCxnSpPr>
          <p:nvPr/>
        </p:nvCxnSpPr>
        <p:spPr>
          <a:xfrm flipH="1">
            <a:off x="9668836" y="5050672"/>
            <a:ext cx="2193620" cy="90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78414" y="5183467"/>
            <a:ext cx="2325189" cy="15414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Carnival (data aggregator)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9648" y="5158744"/>
            <a:ext cx="2325189" cy="15414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Input data from multiple sources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4837" y="5954175"/>
            <a:ext cx="1162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48" y="1771411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Patient Demographics Process Specification</a:t>
            </a:r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396247" y="3408623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Diagnoses Process Specification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96246" y="5045835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Medications Specification</a:t>
            </a:r>
            <a:endParaRPr lang="en-US" sz="1801" dirty="0"/>
          </a:p>
        </p:txBody>
      </p:sp>
      <p:sp>
        <p:nvSpPr>
          <p:cNvPr id="8" name="Rectangle 7"/>
          <p:cNvSpPr/>
          <p:nvPr/>
        </p:nvSpPr>
        <p:spPr>
          <a:xfrm>
            <a:off x="2835677" y="1771411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Regeneron Genomic Loss of Function Process Specification</a:t>
            </a:r>
            <a:endParaRPr lang="en-US" sz="1801" dirty="0"/>
          </a:p>
        </p:txBody>
      </p:sp>
      <p:sp>
        <p:nvSpPr>
          <p:cNvPr id="9" name="Rectangle 8"/>
          <p:cNvSpPr/>
          <p:nvPr/>
        </p:nvSpPr>
        <p:spPr>
          <a:xfrm>
            <a:off x="2835677" y="3408623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Healthcare Encounter Linking</a:t>
            </a:r>
            <a:endParaRPr lang="en-US" sz="1801" dirty="0"/>
          </a:p>
        </p:txBody>
      </p:sp>
      <p:sp>
        <p:nvSpPr>
          <p:cNvPr id="10" name="Rectangle 9"/>
          <p:cNvSpPr/>
          <p:nvPr/>
        </p:nvSpPr>
        <p:spPr>
          <a:xfrm>
            <a:off x="2835677" y="5045835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Biobank Encounter Linking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121920" y="1001486"/>
            <a:ext cx="5259977" cy="573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3197" y="1240971"/>
            <a:ext cx="439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PDS/Carnival Transformation Instruction Set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1896" y="1950720"/>
            <a:ext cx="720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13820" y="1001486"/>
            <a:ext cx="2569028" cy="189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Graph Specification</a:t>
            </a:r>
          </a:p>
          <a:p>
            <a:pPr algn="ctr"/>
            <a:r>
              <a:rPr lang="en-US" sz="1801" dirty="0"/>
              <a:t>(data source independent)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8427548" y="1950720"/>
            <a:ext cx="886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423196" y="3907115"/>
            <a:ext cx="1134463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557659" y="3145116"/>
            <a:ext cx="2325189" cy="15414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RDF </a:t>
            </a:r>
            <a:r>
              <a:rPr lang="en-US" sz="1801" dirty="0" err="1" smtClean="0"/>
              <a:t>Triplestore</a:t>
            </a:r>
            <a:r>
              <a:rPr lang="en-US" sz="1801" dirty="0" smtClean="0"/>
              <a:t> (</a:t>
            </a:r>
            <a:r>
              <a:rPr lang="en-US" sz="1801" dirty="0" err="1" smtClean="0"/>
              <a:t>Ontotext</a:t>
            </a:r>
            <a:r>
              <a:rPr lang="en-US" sz="1801" dirty="0" smtClean="0"/>
              <a:t> </a:t>
            </a:r>
            <a:r>
              <a:rPr lang="en-US" sz="1801" dirty="0" err="1" smtClean="0"/>
              <a:t>GraphDB</a:t>
            </a:r>
            <a:r>
              <a:rPr lang="en-US" sz="1801" dirty="0" smtClean="0"/>
              <a:t>)</a:t>
            </a:r>
            <a:endParaRPr lang="en-US" sz="180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03453" y="2578825"/>
            <a:ext cx="1254206" cy="57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176985" y="3145116"/>
            <a:ext cx="2325189" cy="15414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Carnival (data aggregator)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11668" y="1001486"/>
            <a:ext cx="2325189" cy="16477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Transformation Interpreter</a:t>
            </a:r>
            <a:endParaRPr lang="en-US" sz="1801" dirty="0"/>
          </a:p>
        </p:txBody>
      </p:sp>
      <p:sp>
        <p:nvSpPr>
          <p:cNvPr id="23" name="Rectangle 22"/>
          <p:cNvSpPr/>
          <p:nvPr/>
        </p:nvSpPr>
        <p:spPr>
          <a:xfrm>
            <a:off x="6176985" y="5182446"/>
            <a:ext cx="2325189" cy="15414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Input data from multiple sources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0"/>
          </p:cNvCxnSpPr>
          <p:nvPr/>
        </p:nvCxnSpPr>
        <p:spPr>
          <a:xfrm flipV="1">
            <a:off x="7339580" y="4686534"/>
            <a:ext cx="0" cy="4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243" y="254524"/>
            <a:ext cx="6516430" cy="6198816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57665" y="254524"/>
            <a:ext cx="4797560" cy="6198816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1783" y="582612"/>
            <a:ext cx="5185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Transformation Instruction Set</a:t>
            </a:r>
            <a:endParaRPr 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69391" y="523995"/>
            <a:ext cx="437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Graph Specification</a:t>
            </a:r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4762682" y="2417816"/>
            <a:ext cx="1852061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Process Specification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27029" y="2417816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Connection Recipe</a:t>
            </a:r>
            <a:endParaRPr lang="en-US" sz="2400" b="1" dirty="0"/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2099268" y="3014260"/>
            <a:ext cx="2663414" cy="1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14743" y="2971488"/>
            <a:ext cx="3024316" cy="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23419" y="1744128"/>
            <a:ext cx="35982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semExpander:hasRequiredInput</a:t>
            </a:r>
            <a:r>
              <a:rPr lang="en-US" sz="1500" b="1" dirty="0" smtClean="0"/>
              <a:t> </a:t>
            </a:r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semExpander:hasOptionalInput</a:t>
            </a:r>
            <a:endParaRPr lang="en-US" sz="1500" b="1" dirty="0" smtClean="0"/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semExpander:hasOutput</a:t>
            </a:r>
            <a:endParaRPr lang="en-US" sz="1500" b="1" dirty="0"/>
          </a:p>
        </p:txBody>
      </p:sp>
      <p:sp>
        <p:nvSpPr>
          <p:cNvPr id="22" name="Rectangle 21"/>
          <p:cNvSpPr/>
          <p:nvPr/>
        </p:nvSpPr>
        <p:spPr>
          <a:xfrm>
            <a:off x="1026979" y="4801184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Named Graph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1913099" y="3477416"/>
            <a:ext cx="2845300" cy="132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1888" y="3978154"/>
            <a:ext cx="4513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semExpander:inputNamedGraph</a:t>
            </a:r>
            <a:endParaRPr lang="en-US" sz="15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103551" y="1779349"/>
            <a:ext cx="35982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semExpander:hasRequiredInput</a:t>
            </a:r>
            <a:r>
              <a:rPr lang="en-US" sz="1500" b="1" dirty="0" smtClean="0"/>
              <a:t> </a:t>
            </a:r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semExpander:hasOptionalInput</a:t>
            </a:r>
            <a:endParaRPr lang="en-US" sz="1500" b="1" dirty="0" smtClean="0"/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semExpander:hasOutput</a:t>
            </a:r>
            <a:endParaRPr lang="en-US" sz="1500" b="1" dirty="0"/>
          </a:p>
        </p:txBody>
      </p:sp>
      <p:sp>
        <p:nvSpPr>
          <p:cNvPr id="24" name="Rectangle 23"/>
          <p:cNvSpPr/>
          <p:nvPr/>
        </p:nvSpPr>
        <p:spPr>
          <a:xfrm>
            <a:off x="9639059" y="2381464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Connection Recipe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4728482" y="4834661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Named Graph</a:t>
            </a:r>
            <a:endParaRPr lang="en-US" sz="24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51282" y="3633873"/>
            <a:ext cx="9334" cy="12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44093" y="4263656"/>
            <a:ext cx="4513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semExpander:outputNamedGraph</a:t>
            </a:r>
            <a:endParaRPr lang="en-US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376741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8552" y="4081807"/>
            <a:ext cx="2601798" cy="241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Class B</a:t>
            </a:r>
            <a:endParaRPr lang="en-US" sz="3000" b="1" dirty="0"/>
          </a:p>
        </p:txBody>
      </p:sp>
      <p:sp>
        <p:nvSpPr>
          <p:cNvPr id="5" name="Oval 4"/>
          <p:cNvSpPr/>
          <p:nvPr/>
        </p:nvSpPr>
        <p:spPr>
          <a:xfrm>
            <a:off x="9287054" y="4013420"/>
            <a:ext cx="2601798" cy="241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Class C</a:t>
            </a:r>
            <a:endParaRPr lang="en-US" sz="3000" b="1" dirty="0"/>
          </a:p>
        </p:txBody>
      </p:sp>
      <p:sp>
        <p:nvSpPr>
          <p:cNvPr id="6" name="Oval 5"/>
          <p:cNvSpPr/>
          <p:nvPr/>
        </p:nvSpPr>
        <p:spPr>
          <a:xfrm>
            <a:off x="4418805" y="197963"/>
            <a:ext cx="2601798" cy="241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Class A</a:t>
            </a:r>
            <a:endParaRPr lang="en-US" sz="30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25585" y="2070579"/>
            <a:ext cx="2123383" cy="2291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70957" y="1932609"/>
            <a:ext cx="2663568" cy="260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</p:cNvCxnSpPr>
          <p:nvPr/>
        </p:nvCxnSpPr>
        <p:spPr>
          <a:xfrm>
            <a:off x="3050350" y="5288438"/>
            <a:ext cx="6236704" cy="6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727353">
            <a:off x="2220044" y="2799194"/>
            <a:ext cx="2479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cardinality:1-1</a:t>
            </a:r>
            <a:endParaRPr lang="en-US" sz="3000" b="1" dirty="0"/>
          </a:p>
        </p:txBody>
      </p:sp>
      <p:sp>
        <p:nvSpPr>
          <p:cNvPr id="19" name="TextBox 18"/>
          <p:cNvSpPr txBox="1"/>
          <p:nvPr/>
        </p:nvSpPr>
        <p:spPr>
          <a:xfrm rot="2685202">
            <a:off x="7059798" y="2799055"/>
            <a:ext cx="2479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cardinality:1-1</a:t>
            </a:r>
            <a:endParaRPr lang="en-US" sz="3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18805" y="4779142"/>
            <a:ext cx="31684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cardinality:many-1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6540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25" y="285750"/>
            <a:ext cx="11029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:</a:t>
            </a:r>
            <a:r>
              <a:rPr lang="en-US" sz="3000" b="1" dirty="0" err="1"/>
              <a:t>homoSapiensIdentifierDenotesHomoSapiens</a:t>
            </a:r>
            <a:r>
              <a:rPr lang="en-US" sz="3000" b="1" dirty="0"/>
              <a:t> a :</a:t>
            </a:r>
            <a:r>
              <a:rPr lang="en-US" sz="3000" b="1" dirty="0" err="1"/>
              <a:t>InstanceToInstanceRecipe</a:t>
            </a:r>
            <a:r>
              <a:rPr lang="en-US" sz="3000" b="1" dirty="0"/>
              <a:t> ;</a:t>
            </a:r>
          </a:p>
          <a:p>
            <a:r>
              <a:rPr lang="en-US" sz="3000" b="1" dirty="0"/>
              <a:t>  :subject obo:IAO_0000578 ; # centrally-registered identifier</a:t>
            </a:r>
          </a:p>
          <a:p>
            <a:r>
              <a:rPr lang="en-US" sz="3000" b="1" dirty="0"/>
              <a:t>  :predicate obo:IAO_0000219 ; # denotes</a:t>
            </a:r>
          </a:p>
          <a:p>
            <a:r>
              <a:rPr lang="en-US" sz="3000" b="1" dirty="0"/>
              <a:t>  :object obo:NCBITaxon_9606 ; # homo sapiens</a:t>
            </a:r>
          </a:p>
          <a:p>
            <a:r>
              <a:rPr lang="en-US" sz="3000" b="1" dirty="0"/>
              <a:t>  :cardinality :1-1 ;</a:t>
            </a:r>
          </a:p>
          <a:p>
            <a:r>
              <a:rPr lang="en-US" sz="3000" b="1" dirty="0"/>
              <a:t>  :</a:t>
            </a:r>
            <a:r>
              <a:rPr lang="en-US" sz="3000" b="1" dirty="0" err="1"/>
              <a:t>mustExecuteIf</a:t>
            </a:r>
            <a:r>
              <a:rPr lang="en-US" sz="3000" b="1" dirty="0"/>
              <a:t> :</a:t>
            </a:r>
            <a:r>
              <a:rPr lang="en-US" sz="3000" b="1" dirty="0" err="1"/>
              <a:t>objectExists</a:t>
            </a:r>
            <a:r>
              <a:rPr lang="en-US" sz="3000" b="1" dirty="0"/>
              <a:t> ;</a:t>
            </a:r>
          </a:p>
          <a:p>
            <a:r>
              <a:rPr lang="en-US" sz="3000" b="1" dirty="0"/>
              <a:t>.</a:t>
            </a:r>
          </a:p>
          <a:p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3383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5" y="853440"/>
            <a:ext cx="2326810" cy="627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377" y="205433"/>
            <a:ext cx="3501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1: Run </a:t>
            </a:r>
            <a:r>
              <a:rPr lang="en-US" b="1" dirty="0" err="1" smtClean="0"/>
              <a:t>Synthea</a:t>
            </a:r>
            <a:endParaRPr lang="en-US" b="1" dirty="0" smtClean="0"/>
          </a:p>
          <a:p>
            <a:r>
              <a:rPr lang="en-US" sz="1400" dirty="0"/>
              <a:t>https://github.com/synthetichealth/synthea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241" y="574600"/>
            <a:ext cx="854902" cy="90597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638698" y="1167007"/>
            <a:ext cx="16335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66318" y="801636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generates</a:t>
            </a:r>
            <a:endParaRPr lang="en-US" sz="1700" dirty="0"/>
          </a:p>
        </p:txBody>
      </p:sp>
      <p:sp>
        <p:nvSpPr>
          <p:cNvPr id="19" name="TextBox 18"/>
          <p:cNvSpPr txBox="1"/>
          <p:nvPr/>
        </p:nvSpPr>
        <p:spPr>
          <a:xfrm>
            <a:off x="3229897" y="1630892"/>
            <a:ext cx="3069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2: Run ETL-</a:t>
            </a:r>
            <a:r>
              <a:rPr lang="en-US" b="1" dirty="0" err="1" smtClean="0"/>
              <a:t>Synthea</a:t>
            </a:r>
            <a:endParaRPr lang="en-US" b="1" dirty="0" smtClean="0"/>
          </a:p>
          <a:p>
            <a:r>
              <a:rPr lang="en-US" sz="1400" dirty="0"/>
              <a:t>https://</a:t>
            </a:r>
            <a:r>
              <a:rPr lang="en-US" sz="1400" dirty="0" smtClean="0"/>
              <a:t>github.com/OHDSI/ETL-Synthea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6592146" y="347502"/>
            <a:ext cx="1726167" cy="13601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OHDSI ETL-</a:t>
            </a:r>
            <a:r>
              <a:rPr lang="en-US" sz="2200" b="1" dirty="0" err="1" smtClean="0"/>
              <a:t>Synthea</a:t>
            </a:r>
            <a:endParaRPr lang="en-US" sz="2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10686" y="825044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loads</a:t>
            </a:r>
            <a:endParaRPr lang="en-US" sz="17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190309" y="1156683"/>
            <a:ext cx="13411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67" y="2755636"/>
            <a:ext cx="1388776" cy="126934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5" idx="0"/>
          </p:cNvCxnSpPr>
          <p:nvPr/>
        </p:nvCxnSpPr>
        <p:spPr>
          <a:xfrm flipH="1">
            <a:off x="7449955" y="1854926"/>
            <a:ext cx="5276" cy="9007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5400000">
            <a:off x="7341803" y="2054682"/>
            <a:ext cx="5702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into</a:t>
            </a:r>
            <a:endParaRPr lang="en-US" sz="1700" dirty="0"/>
          </a:p>
        </p:txBody>
      </p:sp>
      <p:sp>
        <p:nvSpPr>
          <p:cNvPr id="30" name="Rounded Rectangle 29"/>
          <p:cNvSpPr/>
          <p:nvPr/>
        </p:nvSpPr>
        <p:spPr>
          <a:xfrm>
            <a:off x="3854474" y="2656114"/>
            <a:ext cx="1552435" cy="150436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Carnival</a:t>
            </a:r>
            <a:endParaRPr lang="en-US" sz="22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67" y="2742295"/>
            <a:ext cx="764283" cy="398519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5503817" y="3395674"/>
            <a:ext cx="15414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87204" y="3058224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reads</a:t>
            </a:r>
            <a:endParaRPr lang="en-US" sz="1700" dirty="0"/>
          </a:p>
        </p:txBody>
      </p:sp>
      <p:sp>
        <p:nvSpPr>
          <p:cNvPr id="40" name="TextBox 39"/>
          <p:cNvSpPr txBox="1"/>
          <p:nvPr/>
        </p:nvSpPr>
        <p:spPr>
          <a:xfrm>
            <a:off x="3854474" y="4186793"/>
            <a:ext cx="2931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3: Run Carnival</a:t>
            </a:r>
          </a:p>
          <a:p>
            <a:r>
              <a:rPr lang="en-US" sz="1400" dirty="0"/>
              <a:t>https://github.com/pmbb-ibi/carnival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5034" y="5844551"/>
            <a:ext cx="3303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4: Run The Semantic Engine</a:t>
            </a:r>
          </a:p>
          <a:p>
            <a:r>
              <a:rPr lang="en-US" sz="1400" dirty="0"/>
              <a:t>https://github.com/PennTURBO/Drivetrain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55034" y="4339680"/>
            <a:ext cx="1629097" cy="15048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 smtClean="0"/>
              <a:t>Semantic Engine</a:t>
            </a:r>
            <a:endParaRPr lang="en-US" sz="2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415748" y="2637544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exports RDF to</a:t>
            </a:r>
            <a:endParaRPr lang="en-US" sz="17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142309" y="3058224"/>
            <a:ext cx="16067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45835" y="2133958"/>
            <a:ext cx="2146634" cy="1044311"/>
            <a:chOff x="8624705" y="2555475"/>
            <a:chExt cx="2146634" cy="1044311"/>
          </a:xfrm>
        </p:grpSpPr>
        <p:sp>
          <p:nvSpPr>
            <p:cNvPr id="48" name="TextBox 47"/>
            <p:cNvSpPr txBox="1"/>
            <p:nvPr/>
          </p:nvSpPr>
          <p:spPr>
            <a:xfrm>
              <a:off x="8624705" y="2695586"/>
              <a:ext cx="214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RDF </a:t>
              </a:r>
              <a:r>
                <a:rPr lang="en-US" b="1" dirty="0" err="1" smtClean="0"/>
                <a:t>Triplestore</a:t>
              </a:r>
              <a:endParaRPr lang="en-US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4705" y="2555475"/>
              <a:ext cx="1697350" cy="1044311"/>
            </a:xfrm>
            <a:prstGeom prst="rect">
              <a:avLst/>
            </a:prstGeom>
            <a:solidFill>
              <a:schemeClr val="accent1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591" y="3022193"/>
              <a:ext cx="557729" cy="557729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 rot="5400000">
            <a:off x="553952" y="3870834"/>
            <a:ext cx="19367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transforms</a:t>
            </a:r>
          </a:p>
          <a:p>
            <a:r>
              <a:rPr lang="en-US" sz="1700" dirty="0" smtClean="0"/>
              <a:t> RDF in</a:t>
            </a:r>
            <a:endParaRPr lang="en-US" sz="17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160859" y="3251063"/>
            <a:ext cx="17446" cy="1070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22534" y="5839218"/>
            <a:ext cx="263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5: Import Ontologies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92" y="5228130"/>
            <a:ext cx="614599" cy="67491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 t="40755" r="12615" b="27550"/>
          <a:stretch/>
        </p:blipFill>
        <p:spPr>
          <a:xfrm>
            <a:off x="5391449" y="5395149"/>
            <a:ext cx="1013388" cy="444069"/>
          </a:xfrm>
          <a:prstGeom prst="rect">
            <a:avLst/>
          </a:prstGeom>
        </p:spPr>
      </p:pic>
      <p:cxnSp>
        <p:nvCxnSpPr>
          <p:cNvPr id="68" name="Straight Arrow Connector 67"/>
          <p:cNvCxnSpPr>
            <a:stCxn id="60" idx="1"/>
          </p:cNvCxnSpPr>
          <p:nvPr/>
        </p:nvCxnSpPr>
        <p:spPr>
          <a:xfrm flipH="1" flipV="1">
            <a:off x="2037810" y="3245008"/>
            <a:ext cx="2584724" cy="27788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2881261">
            <a:off x="2735209" y="4319387"/>
            <a:ext cx="13752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i</a:t>
            </a:r>
            <a:r>
              <a:rPr lang="en-US" sz="1700" dirty="0" smtClean="0"/>
              <a:t>mported to</a:t>
            </a:r>
            <a:endParaRPr lang="en-US" sz="1700" dirty="0"/>
          </a:p>
        </p:txBody>
      </p:sp>
      <p:sp>
        <p:nvSpPr>
          <p:cNvPr id="72" name="Rectangle 71"/>
          <p:cNvSpPr/>
          <p:nvPr/>
        </p:nvSpPr>
        <p:spPr>
          <a:xfrm>
            <a:off x="6436653" y="5394853"/>
            <a:ext cx="809897" cy="375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RxNorm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6041996" y="4991395"/>
            <a:ext cx="809897" cy="3754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DrOn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5188106" y="4987874"/>
            <a:ext cx="809897" cy="3754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ChEBI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8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375193" y="2298527"/>
            <a:ext cx="1515292" cy="16807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Ontology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531225" y="588088"/>
            <a:ext cx="1741712" cy="1389016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Ontologies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3" t="20622" r="44956" b="6179"/>
          <a:stretch/>
        </p:blipFill>
        <p:spPr>
          <a:xfrm>
            <a:off x="531225" y="4153999"/>
            <a:ext cx="574766" cy="2272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3" t="20622" r="44956" b="6179"/>
          <a:stretch/>
        </p:blipFill>
        <p:spPr>
          <a:xfrm>
            <a:off x="7561103" y="5065088"/>
            <a:ext cx="324820" cy="12845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3" t="20622" r="44956" b="6179"/>
          <a:stretch/>
        </p:blipFill>
        <p:spPr>
          <a:xfrm>
            <a:off x="7549124" y="2847353"/>
            <a:ext cx="324820" cy="1284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3" t="20622" r="44956" b="6179"/>
          <a:stretch/>
        </p:blipFill>
        <p:spPr>
          <a:xfrm>
            <a:off x="7552271" y="412830"/>
            <a:ext cx="324820" cy="12845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734" y="6329346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Ontologist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45927" y="6258947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1366" y="4060414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1366" y="1607772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9160834" y="5306148"/>
            <a:ext cx="1820092" cy="86214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9160834" y="3049135"/>
            <a:ext cx="1820092" cy="86214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B</a:t>
            </a:r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9152121" y="661898"/>
            <a:ext cx="1820092" cy="86214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24956" y="436940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Transformation Instruction </a:t>
            </a:r>
            <a:r>
              <a:rPr lang="en-US" b="1" dirty="0" smtClean="0"/>
              <a:t>Set A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024957" y="2841594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Transformation Instruction </a:t>
            </a:r>
            <a:r>
              <a:rPr lang="en-US" b="1" dirty="0" smtClean="0"/>
              <a:t>Set B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024957" y="5044830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Transformation Instruction </a:t>
            </a:r>
            <a:r>
              <a:rPr lang="en-US" b="1" dirty="0" smtClean="0"/>
              <a:t>Set C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950834" y="5049195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Graph Specification (specifies target model)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76215" y="1772181"/>
            <a:ext cx="919659" cy="24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7411068">
            <a:off x="109658" y="2598137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understands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55266" y="3329693"/>
            <a:ext cx="1436878" cy="140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950857">
            <a:off x="1016886" y="3271325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55266" y="5806933"/>
            <a:ext cx="995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24125" y="5518466"/>
            <a:ext cx="79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4" idx="1"/>
            <a:endCxn id="5" idx="3"/>
          </p:cNvCxnSpPr>
          <p:nvPr/>
        </p:nvCxnSpPr>
        <p:spPr>
          <a:xfrm flipH="1" flipV="1">
            <a:off x="2272937" y="1282596"/>
            <a:ext cx="859902" cy="101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3047647">
            <a:off x="1966906" y="1802974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complies with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8378200">
            <a:off x="1829774" y="3887013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370128" y="3979283"/>
            <a:ext cx="758633" cy="106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1"/>
            <a:endCxn id="22" idx="3"/>
          </p:cNvCxnSpPr>
          <p:nvPr/>
        </p:nvCxnSpPr>
        <p:spPr>
          <a:xfrm flipH="1">
            <a:off x="3744839" y="5755244"/>
            <a:ext cx="1280118" cy="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</p:cNvCxnSpPr>
          <p:nvPr/>
        </p:nvCxnSpPr>
        <p:spPr>
          <a:xfrm flipH="1">
            <a:off x="3730683" y="4262421"/>
            <a:ext cx="2191277" cy="96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301776" y="1805658"/>
            <a:ext cx="1802300" cy="324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02011" y="5442338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20175702">
            <a:off x="3974519" y="4298130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 rot="17930518">
            <a:off x="3461509" y="2386769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82906" y="846681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824837" y="839682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understands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6818962" y="1161192"/>
            <a:ext cx="1014584" cy="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697833" y="1135346"/>
            <a:ext cx="1463001" cy="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82906" y="3329693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824837" y="3322694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understands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818962" y="3644204"/>
            <a:ext cx="1014584" cy="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697833" y="3618358"/>
            <a:ext cx="1463001" cy="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82906" y="5609738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824837" y="5602739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understands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6818962" y="5924249"/>
            <a:ext cx="1014584" cy="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697833" y="5898403"/>
            <a:ext cx="1463001" cy="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4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3597" y="4159936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Transformation Instruction </a:t>
            </a:r>
            <a:r>
              <a:rPr lang="en-US" b="1" dirty="0" smtClean="0"/>
              <a:t>Set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0574" y="2865336"/>
            <a:ext cx="1326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Semantic </a:t>
            </a:r>
          </a:p>
          <a:p>
            <a:r>
              <a:rPr lang="en-US" sz="2200" b="1" dirty="0" smtClean="0"/>
              <a:t>Engine </a:t>
            </a:r>
          </a:p>
          <a:p>
            <a:r>
              <a:rPr lang="en-US" sz="2200" b="1" dirty="0" smtClean="0"/>
              <a:t>Language</a:t>
            </a:r>
            <a:endParaRPr lang="en-US" sz="2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308041" y="4159936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Graph Specification (specifies target model)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743500" y="2666213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Semantic Engine Language Ontology</a:t>
            </a:r>
            <a:endParaRPr lang="en-US" b="1" dirty="0"/>
          </a:p>
        </p:txBody>
      </p:sp>
      <p:cxnSp>
        <p:nvCxnSpPr>
          <p:cNvPr id="19" name="Straight Arrow Connector 18"/>
          <p:cNvCxnSpPr>
            <a:endCxn id="20" idx="1"/>
          </p:cNvCxnSpPr>
          <p:nvPr/>
        </p:nvCxnSpPr>
        <p:spPr>
          <a:xfrm>
            <a:off x="4248138" y="3137443"/>
            <a:ext cx="1368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617058" y="2282915"/>
            <a:ext cx="2181516" cy="1709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 dirty="0" smtClean="0"/>
          </a:p>
          <a:p>
            <a:pPr algn="ctr"/>
            <a:endParaRPr lang="en-US" sz="1500" b="1" dirty="0"/>
          </a:p>
          <a:p>
            <a:pPr algn="ctr"/>
            <a:r>
              <a:rPr lang="en-US" sz="1500" b="1" dirty="0" smtClean="0"/>
              <a:t>Semantic Engine</a:t>
            </a:r>
            <a:endParaRPr lang="en-US" sz="2200" b="1" dirty="0"/>
          </a:p>
        </p:txBody>
      </p:sp>
      <p:sp>
        <p:nvSpPr>
          <p:cNvPr id="21" name="Rectangle 20"/>
          <p:cNvSpPr/>
          <p:nvPr/>
        </p:nvSpPr>
        <p:spPr>
          <a:xfrm>
            <a:off x="176468" y="2515843"/>
            <a:ext cx="4062953" cy="3214865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Multidocument 30"/>
          <p:cNvSpPr/>
          <p:nvPr/>
        </p:nvSpPr>
        <p:spPr>
          <a:xfrm>
            <a:off x="9932922" y="3933553"/>
            <a:ext cx="2085705" cy="1563189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 of SPARQL Update Statements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847222" y="281982"/>
            <a:ext cx="2569028" cy="18984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Data Aggregator Service</a:t>
            </a:r>
            <a:endParaRPr lang="en-US" sz="2200" b="1" dirty="0"/>
          </a:p>
        </p:txBody>
      </p:sp>
      <p:sp>
        <p:nvSpPr>
          <p:cNvPr id="51" name="Rectangle 50"/>
          <p:cNvSpPr/>
          <p:nvPr/>
        </p:nvSpPr>
        <p:spPr>
          <a:xfrm>
            <a:off x="6224371" y="391156"/>
            <a:ext cx="2325189" cy="15414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RDF dataset formatted using source-specific schema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675543" y="2393921"/>
            <a:ext cx="853440" cy="7275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/>
              <a:t>Validation Services</a:t>
            </a:r>
            <a:endParaRPr lang="en-US" sz="1100" b="1" dirty="0"/>
          </a:p>
        </p:txBody>
      </p:sp>
      <p:sp>
        <p:nvSpPr>
          <p:cNvPr id="26" name="Can 25"/>
          <p:cNvSpPr/>
          <p:nvPr/>
        </p:nvSpPr>
        <p:spPr>
          <a:xfrm>
            <a:off x="4438387" y="4031763"/>
            <a:ext cx="1515292" cy="16807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Ontology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35380" y="977842"/>
            <a:ext cx="21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2"/>
          </p:cNvCxnSpPr>
          <p:nvPr/>
        </p:nvCxnSpPr>
        <p:spPr>
          <a:xfrm flipV="1">
            <a:off x="4940702" y="3121516"/>
            <a:ext cx="1161561" cy="9272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224241">
            <a:off x="4721954" y="3451910"/>
            <a:ext cx="93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by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3" idx="1"/>
          </p:cNvCxnSpPr>
          <p:nvPr/>
        </p:nvCxnSpPr>
        <p:spPr>
          <a:xfrm flipH="1" flipV="1">
            <a:off x="4238960" y="2737034"/>
            <a:ext cx="1436583" cy="20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95958" y="2412104"/>
            <a:ext cx="1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validates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1" idx="1"/>
          </p:cNvCxnSpPr>
          <p:nvPr/>
        </p:nvCxnSpPr>
        <p:spPr>
          <a:xfrm>
            <a:off x="7733211" y="3843929"/>
            <a:ext cx="2199711" cy="871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123144">
            <a:off x="9977788" y="3618153"/>
            <a:ext cx="11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applied to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56" idx="2"/>
          </p:cNvCxnSpPr>
          <p:nvPr/>
        </p:nvCxnSpPr>
        <p:spPr>
          <a:xfrm flipH="1" flipV="1">
            <a:off x="9473380" y="3599786"/>
            <a:ext cx="1711552" cy="5767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335149">
            <a:off x="8301672" y="3916814"/>
            <a:ext cx="111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generates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416250" y="1315324"/>
            <a:ext cx="8081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43312" y="2797817"/>
            <a:ext cx="8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by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9509291" y="352791"/>
            <a:ext cx="2325189" cy="15414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RDF dataset formatted using </a:t>
            </a:r>
            <a:r>
              <a:rPr lang="en-US" sz="2200" b="1" smtClean="0">
                <a:solidFill>
                  <a:schemeClr val="tx1"/>
                </a:solidFill>
              </a:rPr>
              <a:t>target model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endCxn id="62" idx="2"/>
          </p:cNvCxnSpPr>
          <p:nvPr/>
        </p:nvCxnSpPr>
        <p:spPr>
          <a:xfrm flipV="1">
            <a:off x="9306261" y="1894208"/>
            <a:ext cx="1365625" cy="6793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106959">
            <a:off x="9395829" y="1981045"/>
            <a:ext cx="86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stores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51" idx="2"/>
          </p:cNvCxnSpPr>
          <p:nvPr/>
        </p:nvCxnSpPr>
        <p:spPr>
          <a:xfrm>
            <a:off x="7386966" y="1932573"/>
            <a:ext cx="1834865" cy="6409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166058">
            <a:off x="7199896" y="2213587"/>
            <a:ext cx="21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imported by</a:t>
            </a:r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0" y="352791"/>
            <a:ext cx="939922" cy="70403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7" y="359429"/>
            <a:ext cx="651817" cy="690757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210919" y="186742"/>
            <a:ext cx="1668253" cy="1967665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Sources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endCxn id="47" idx="1"/>
          </p:cNvCxnSpPr>
          <p:nvPr/>
        </p:nvCxnSpPr>
        <p:spPr>
          <a:xfrm>
            <a:off x="1885581" y="1218322"/>
            <a:ext cx="961641" cy="128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836284" y="922846"/>
            <a:ext cx="9673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read by</a:t>
            </a:r>
            <a:endParaRPr lang="en-US" sz="17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0" y="1286580"/>
            <a:ext cx="815362" cy="815362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4" y="1402915"/>
            <a:ext cx="608238" cy="60823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624705" y="2555475"/>
            <a:ext cx="2146634" cy="1044311"/>
            <a:chOff x="8624705" y="2555475"/>
            <a:chExt cx="2146634" cy="1044311"/>
          </a:xfrm>
        </p:grpSpPr>
        <p:sp>
          <p:nvSpPr>
            <p:cNvPr id="53" name="TextBox 52"/>
            <p:cNvSpPr txBox="1"/>
            <p:nvPr/>
          </p:nvSpPr>
          <p:spPr>
            <a:xfrm>
              <a:off x="8624705" y="2695586"/>
              <a:ext cx="214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RDF </a:t>
              </a:r>
              <a:r>
                <a:rPr lang="en-US" b="1" dirty="0" err="1" smtClean="0"/>
                <a:t>Triplestore</a:t>
              </a:r>
              <a:endParaRPr lang="en-US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624705" y="2555475"/>
              <a:ext cx="1697350" cy="1044311"/>
            </a:xfrm>
            <a:prstGeom prst="rect">
              <a:avLst/>
            </a:prstGeom>
            <a:solidFill>
              <a:schemeClr val="accent1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591" y="3022193"/>
              <a:ext cx="557729" cy="557729"/>
            </a:xfrm>
            <a:prstGeom prst="rect">
              <a:avLst/>
            </a:prstGeom>
          </p:spPr>
        </p:pic>
      </p:grpSp>
      <p:sp>
        <p:nvSpPr>
          <p:cNvPr id="48" name="Oval 47"/>
          <p:cNvSpPr/>
          <p:nvPr/>
        </p:nvSpPr>
        <p:spPr>
          <a:xfrm>
            <a:off x="2052551" y="1258569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37847" y="1357650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8566559" y="1944046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417592" y="3185641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" name="Oval 59"/>
          <p:cNvSpPr/>
          <p:nvPr/>
        </p:nvSpPr>
        <p:spPr>
          <a:xfrm>
            <a:off x="5317323" y="3674020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270164" y="2220242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Oval 63"/>
          <p:cNvSpPr/>
          <p:nvPr/>
        </p:nvSpPr>
        <p:spPr>
          <a:xfrm>
            <a:off x="8376485" y="4236795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7" name="Oval 66"/>
          <p:cNvSpPr/>
          <p:nvPr/>
        </p:nvSpPr>
        <p:spPr>
          <a:xfrm>
            <a:off x="9601280" y="3763484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0184903" y="2093704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244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" y="106520"/>
            <a:ext cx="1636628" cy="1225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" y="1905824"/>
            <a:ext cx="1362296" cy="1443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74" y="1317174"/>
            <a:ext cx="17562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Penn Data Store</a:t>
            </a:r>
            <a:endParaRPr lang="en-US" sz="17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255" y="3288780"/>
            <a:ext cx="175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Loss of Gene Function </a:t>
            </a:r>
            <a:r>
              <a:rPr lang="en-US" b="1" dirty="0" smtClean="0"/>
              <a:t>Mutation </a:t>
            </a:r>
            <a:r>
              <a:rPr lang="en-US" b="1" dirty="0"/>
              <a:t>File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01716" y="423254"/>
            <a:ext cx="2569028" cy="18984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Carnival</a:t>
            </a:r>
            <a:endParaRPr lang="en-US" sz="2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209" y="577629"/>
            <a:ext cx="964502" cy="50291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292163" y="2078482"/>
            <a:ext cx="1337568" cy="127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50760" y="1749353"/>
            <a:ext cx="1238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read by</a:t>
            </a:r>
            <a:endParaRPr lang="en-US" sz="17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98729" y="782866"/>
            <a:ext cx="1231002" cy="117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77993" y="440671"/>
            <a:ext cx="1238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read by</a:t>
            </a:r>
            <a:endParaRPr lang="en-US" sz="17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70967" y="893833"/>
            <a:ext cx="2524097" cy="1044311"/>
            <a:chOff x="8412473" y="2951857"/>
            <a:chExt cx="2524097" cy="104431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5956" y="3247806"/>
              <a:ext cx="2232698" cy="71604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89936" y="3091968"/>
              <a:ext cx="214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RDF </a:t>
              </a:r>
              <a:r>
                <a:rPr lang="en-US" b="1" dirty="0" err="1" smtClean="0"/>
                <a:t>Triplestore</a:t>
              </a:r>
              <a:endParaRPr lang="en-US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12473" y="2951857"/>
              <a:ext cx="2439667" cy="1044311"/>
            </a:xfrm>
            <a:prstGeom prst="rect">
              <a:avLst/>
            </a:prstGeom>
            <a:solidFill>
              <a:schemeClr val="accent1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309221" y="1062046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exports RDF to</a:t>
            </a:r>
            <a:endParaRPr lang="en-US" sz="17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70744" y="1396900"/>
            <a:ext cx="2000223" cy="19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530270" y="2494977"/>
            <a:ext cx="2181516" cy="1709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 smtClean="0"/>
              <a:t>Semantic Engine</a:t>
            </a:r>
            <a:endParaRPr lang="en-US" sz="22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2854708" y="2791283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Biobank</a:t>
            </a:r>
          </a:p>
          <a:p>
            <a:pPr algn="ctr"/>
            <a:r>
              <a:rPr lang="en-US" b="1" dirty="0" smtClean="0"/>
              <a:t>Transformation </a:t>
            </a:r>
            <a:r>
              <a:rPr lang="en-US" b="1" dirty="0"/>
              <a:t>Instruction </a:t>
            </a:r>
            <a:r>
              <a:rPr lang="en-US" b="1" dirty="0" smtClean="0"/>
              <a:t>Set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71496" y="3172533"/>
            <a:ext cx="5998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uses</a:t>
            </a:r>
            <a:endParaRPr lang="en-US" sz="1700" dirty="0"/>
          </a:p>
        </p:txBody>
      </p:sp>
      <p:cxnSp>
        <p:nvCxnSpPr>
          <p:cNvPr id="38" name="Straight Arrow Connector 37"/>
          <p:cNvCxnSpPr>
            <a:endCxn id="28" idx="3"/>
          </p:cNvCxnSpPr>
          <p:nvPr/>
        </p:nvCxnSpPr>
        <p:spPr>
          <a:xfrm flipH="1">
            <a:off x="4648713" y="3501697"/>
            <a:ext cx="8815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11786" y="3349505"/>
            <a:ext cx="21833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transforms RDF data in</a:t>
            </a:r>
            <a:endParaRPr lang="en-US" sz="1700" dirty="0"/>
          </a:p>
        </p:txBody>
      </p:sp>
      <p:cxnSp>
        <p:nvCxnSpPr>
          <p:cNvPr id="47" name="Elbow Connector 46"/>
          <p:cNvCxnSpPr>
            <a:stCxn id="27" idx="3"/>
          </p:cNvCxnSpPr>
          <p:nvPr/>
        </p:nvCxnSpPr>
        <p:spPr>
          <a:xfrm flipV="1">
            <a:off x="7711786" y="1926324"/>
            <a:ext cx="1371254" cy="14231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83909" y="831966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987190" y="2133252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948776" y="1443647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4967498" y="3543935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114881" y="2546272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6537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6" y="158897"/>
            <a:ext cx="1362296" cy="1443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552872"/>
            <a:ext cx="17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Synthea</a:t>
            </a:r>
            <a:r>
              <a:rPr lang="en-US" b="1" dirty="0" smtClean="0"/>
              <a:t> Dataset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30991" y="895165"/>
            <a:ext cx="1529923" cy="6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2277" y="593476"/>
            <a:ext cx="1238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imported to</a:t>
            </a:r>
            <a:endParaRPr lang="en-US" sz="17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11700" y="2282523"/>
            <a:ext cx="2524097" cy="1044311"/>
            <a:chOff x="8412473" y="2951857"/>
            <a:chExt cx="2524097" cy="104431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5956" y="3247806"/>
              <a:ext cx="2232698" cy="71604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789936" y="3091968"/>
              <a:ext cx="214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RDF </a:t>
              </a:r>
              <a:r>
                <a:rPr lang="en-US" b="1" dirty="0" err="1" smtClean="0"/>
                <a:t>Triplestore</a:t>
              </a:r>
              <a:endParaRPr lang="en-US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12473" y="2951857"/>
              <a:ext cx="2439667" cy="1044311"/>
            </a:xfrm>
            <a:prstGeom prst="rect">
              <a:avLst/>
            </a:prstGeom>
            <a:solidFill>
              <a:schemeClr val="accent1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08935" y="1727848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exports  RDF to</a:t>
            </a:r>
            <a:endParaRPr lang="en-US" sz="17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09211" y="1550644"/>
            <a:ext cx="0" cy="7443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936008" y="3895487"/>
            <a:ext cx="2181516" cy="1709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 smtClean="0"/>
              <a:t>Semantic Engine</a:t>
            </a:r>
            <a:endParaRPr lang="en-US" sz="22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25911" y="4191793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 smtClean="0"/>
              <a:t>Synthea</a:t>
            </a:r>
            <a:endParaRPr lang="en-US" b="1" dirty="0" smtClean="0"/>
          </a:p>
          <a:p>
            <a:pPr algn="ctr"/>
            <a:r>
              <a:rPr lang="en-US" b="1" dirty="0" smtClean="0"/>
              <a:t>Transformation </a:t>
            </a:r>
            <a:r>
              <a:rPr lang="en-US" b="1" dirty="0"/>
              <a:t>Instruction </a:t>
            </a:r>
            <a:r>
              <a:rPr lang="en-US" b="1" dirty="0" smtClean="0"/>
              <a:t>Set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397607" y="4593343"/>
            <a:ext cx="5998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uses</a:t>
            </a:r>
            <a:endParaRPr lang="en-US" sz="1700" dirty="0"/>
          </a:p>
        </p:txBody>
      </p:sp>
      <p:cxnSp>
        <p:nvCxnSpPr>
          <p:cNvPr id="23" name="Straight Arrow Connector 22"/>
          <p:cNvCxnSpPr>
            <a:endCxn id="21" idx="3"/>
          </p:cNvCxnSpPr>
          <p:nvPr/>
        </p:nvCxnSpPr>
        <p:spPr>
          <a:xfrm flipH="1">
            <a:off x="2219916" y="4902207"/>
            <a:ext cx="7160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17524" y="4750015"/>
            <a:ext cx="21833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transforms RDF data in</a:t>
            </a:r>
            <a:endParaRPr lang="en-US" sz="1700" dirty="0"/>
          </a:p>
        </p:txBody>
      </p:sp>
      <p:cxnSp>
        <p:nvCxnSpPr>
          <p:cNvPr id="25" name="Elbow Connector 24"/>
          <p:cNvCxnSpPr>
            <a:stCxn id="20" idx="3"/>
          </p:cNvCxnSpPr>
          <p:nvPr/>
        </p:nvCxnSpPr>
        <p:spPr>
          <a:xfrm flipV="1">
            <a:off x="5117524" y="3326834"/>
            <a:ext cx="1371254" cy="14231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09" y="109155"/>
            <a:ext cx="2091412" cy="1911551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125958" y="2034645"/>
            <a:ext cx="2375272" cy="165071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OHDSI ETL-</a:t>
            </a:r>
            <a:r>
              <a:rPr lang="en-US" sz="2200" b="1" dirty="0" err="1" smtClean="0"/>
              <a:t>Synthea</a:t>
            </a:r>
            <a:endParaRPr lang="en-US" sz="2200" b="1" dirty="0"/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2667665" y="1985173"/>
            <a:ext cx="1371254" cy="14231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18865" y="3375546"/>
            <a:ext cx="2806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transforms </a:t>
            </a:r>
            <a:r>
              <a:rPr lang="en-US" sz="1600" dirty="0" err="1" smtClean="0"/>
              <a:t>Synthea</a:t>
            </a:r>
            <a:r>
              <a:rPr lang="en-US" sz="1600" dirty="0"/>
              <a:t> </a:t>
            </a:r>
            <a:r>
              <a:rPr lang="en-US" sz="1600" dirty="0" smtClean="0"/>
              <a:t>data in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5" t="20570" r="12667" b="17429"/>
          <a:stretch/>
        </p:blipFill>
        <p:spPr>
          <a:xfrm>
            <a:off x="5113278" y="472331"/>
            <a:ext cx="2360023" cy="1254035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V="1">
            <a:off x="3946155" y="930001"/>
            <a:ext cx="1336836" cy="5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97821" y="628312"/>
            <a:ext cx="1238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read by</a:t>
            </a:r>
            <a:endParaRPr lang="en-US" sz="17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482618" y="3401475"/>
            <a:ext cx="4017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86921" y="936766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82546" y="2982173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4330287" y="967417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6293289" y="2007551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/>
          <p:cNvSpPr/>
          <p:nvPr/>
        </p:nvSpPr>
        <p:spPr>
          <a:xfrm>
            <a:off x="2468939" y="4944800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09016" y="3942532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6587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54956" y="2495404"/>
            <a:ext cx="2569028" cy="18237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Data Aggregator (Carnival)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8" idx="3"/>
          </p:cNvCxnSpPr>
          <p:nvPr/>
        </p:nvCxnSpPr>
        <p:spPr>
          <a:xfrm>
            <a:off x="2978871" y="1150927"/>
            <a:ext cx="1176085" cy="189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9" idx="3"/>
            <a:endCxn id="7" idx="1"/>
          </p:cNvCxnSpPr>
          <p:nvPr/>
        </p:nvCxnSpPr>
        <p:spPr>
          <a:xfrm>
            <a:off x="3063712" y="3405753"/>
            <a:ext cx="1091244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723984" y="3405753"/>
            <a:ext cx="824013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547997" y="248828"/>
            <a:ext cx="2569028" cy="18984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</a:t>
            </a:r>
            <a:endParaRPr lang="en-US" sz="2200" b="1" dirty="0"/>
          </a:p>
        </p:txBody>
      </p:sp>
      <p:sp>
        <p:nvSpPr>
          <p:cNvPr id="18" name="Rectangle 17"/>
          <p:cNvSpPr/>
          <p:nvPr/>
        </p:nvSpPr>
        <p:spPr>
          <a:xfrm>
            <a:off x="429993" y="322225"/>
            <a:ext cx="2548878" cy="16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Penn Data </a:t>
            </a:r>
            <a:r>
              <a:rPr lang="en-US" sz="2200" b="1" dirty="0" smtClean="0">
                <a:solidFill>
                  <a:schemeClr val="tx1"/>
                </a:solidFill>
              </a:rPr>
              <a:t>Store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9992" y="2577220"/>
            <a:ext cx="2633720" cy="1657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Loss of Gene Function Mutation CSV File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597754" y="1180645"/>
            <a:ext cx="950243" cy="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946037" y="2147296"/>
            <a:ext cx="9427" cy="48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225554" y="1246205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310395" y="3500862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970667" y="3584191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547997" y="2630140"/>
            <a:ext cx="2447108" cy="174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RDF </a:t>
            </a:r>
            <a:r>
              <a:rPr lang="en-US" sz="2200" b="1" dirty="0" err="1" smtClean="0"/>
              <a:t>Triplestore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Ontotext</a:t>
            </a:r>
            <a:endParaRPr lang="en-US" sz="2200" b="1" dirty="0" smtClean="0"/>
          </a:p>
          <a:p>
            <a:r>
              <a:rPr lang="en-US" sz="2200" b="1" dirty="0" err="1" smtClean="0"/>
              <a:t>GraphDB</a:t>
            </a:r>
            <a:r>
              <a:rPr lang="en-US" sz="2200" b="1" dirty="0" smtClean="0"/>
              <a:t>)</a:t>
            </a:r>
            <a:endParaRPr lang="en-US" sz="2200" b="1" dirty="0"/>
          </a:p>
        </p:txBody>
      </p:sp>
      <p:sp>
        <p:nvSpPr>
          <p:cNvPr id="62" name="Oval 61"/>
          <p:cNvSpPr/>
          <p:nvPr/>
        </p:nvSpPr>
        <p:spPr>
          <a:xfrm>
            <a:off x="9241788" y="3638160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89897" y="377604"/>
            <a:ext cx="2569028" cy="18984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 Language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883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45029" y="239210"/>
            <a:ext cx="2569028" cy="18984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OHDSI ETL-</a:t>
            </a:r>
            <a:r>
              <a:rPr lang="en-US" sz="2200" b="1" dirty="0" err="1" smtClean="0"/>
              <a:t>Synthea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3560416" y="2778160"/>
            <a:ext cx="2595775" cy="17893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PostgreSQL (OMOP schema)</a:t>
            </a:r>
            <a:endParaRPr lang="en-US" sz="2200" b="1" dirty="0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4858303" y="2137678"/>
            <a:ext cx="1" cy="64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2170" y="2085974"/>
            <a:ext cx="1830" cy="69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95457" y="2778160"/>
            <a:ext cx="2447108" cy="174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RDF </a:t>
            </a:r>
            <a:r>
              <a:rPr lang="en-US" sz="2200" b="1" dirty="0" err="1" smtClean="0"/>
              <a:t>Triplestore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Ontotext</a:t>
            </a:r>
            <a:endParaRPr lang="en-US" sz="2200" b="1" dirty="0" smtClean="0"/>
          </a:p>
          <a:p>
            <a:r>
              <a:rPr lang="en-US" sz="2200" b="1" dirty="0" err="1" smtClean="0"/>
              <a:t>GraphDB</a:t>
            </a:r>
            <a:r>
              <a:rPr lang="en-US" sz="2200" b="1" dirty="0" smtClean="0"/>
              <a:t>)</a:t>
            </a:r>
            <a:endParaRPr lang="en-US" sz="2200" b="1" dirty="0"/>
          </a:p>
        </p:txBody>
      </p:sp>
      <p:cxnSp>
        <p:nvCxnSpPr>
          <p:cNvPr id="13" name="Straight Arrow Connector 12"/>
          <p:cNvCxnSpPr>
            <a:stCxn id="23" idx="3"/>
          </p:cNvCxnSpPr>
          <p:nvPr/>
        </p:nvCxnSpPr>
        <p:spPr>
          <a:xfrm>
            <a:off x="8993944" y="1188444"/>
            <a:ext cx="47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59094" y="2796662"/>
            <a:ext cx="2495627" cy="1752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err="1" smtClean="0"/>
              <a:t>Stardog</a:t>
            </a:r>
            <a:r>
              <a:rPr lang="en-US" sz="2200" b="1" dirty="0" smtClean="0"/>
              <a:t> Virtual Graph</a:t>
            </a:r>
            <a:endParaRPr lang="en-US" sz="2200" b="1" dirty="0"/>
          </a:p>
        </p:txBody>
      </p:sp>
      <p:sp>
        <p:nvSpPr>
          <p:cNvPr id="18" name="Rectangle 17"/>
          <p:cNvSpPr/>
          <p:nvPr/>
        </p:nvSpPr>
        <p:spPr>
          <a:xfrm>
            <a:off x="306938" y="2790819"/>
            <a:ext cx="2683900" cy="1789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PostgreSQL (</a:t>
            </a:r>
            <a:r>
              <a:rPr lang="en-US" sz="2200" b="1" dirty="0" err="1" smtClean="0"/>
              <a:t>Synthea</a:t>
            </a:r>
            <a:r>
              <a:rPr lang="en-US" sz="2200" b="1" dirty="0" smtClean="0"/>
              <a:t> schema)</a:t>
            </a:r>
            <a:endParaRPr lang="en-US" sz="22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90772" y="3828228"/>
            <a:ext cx="569644" cy="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424916" y="239210"/>
            <a:ext cx="2569028" cy="18984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 Language</a:t>
            </a:r>
            <a:endParaRPr lang="en-US" sz="22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9473537" y="187506"/>
            <a:ext cx="2569028" cy="18984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</a:t>
            </a:r>
            <a:endParaRPr lang="en-US" sz="2200" b="1" dirty="0"/>
          </a:p>
        </p:txBody>
      </p:sp>
      <p:sp>
        <p:nvSpPr>
          <p:cNvPr id="25" name="Rectangle 24"/>
          <p:cNvSpPr/>
          <p:nvPr/>
        </p:nvSpPr>
        <p:spPr>
          <a:xfrm>
            <a:off x="306938" y="300439"/>
            <a:ext cx="2683900" cy="17760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err="1" smtClean="0"/>
              <a:t>Synthea</a:t>
            </a:r>
            <a:r>
              <a:rPr lang="en-US" sz="2000" b="1" dirty="0" smtClean="0"/>
              <a:t> Dataset (CSV file)</a:t>
            </a:r>
            <a:endParaRPr lang="en-US" sz="2000" b="1" dirty="0"/>
          </a:p>
        </p:txBody>
      </p:sp>
      <p:sp>
        <p:nvSpPr>
          <p:cNvPr id="28" name="Oval 27"/>
          <p:cNvSpPr/>
          <p:nvPr/>
        </p:nvSpPr>
        <p:spPr>
          <a:xfrm>
            <a:off x="2240694" y="1343026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237455" y="3834073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5402874" y="3813652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401404" y="3813652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Oval 42"/>
          <p:cNvSpPr/>
          <p:nvPr/>
        </p:nvSpPr>
        <p:spPr>
          <a:xfrm>
            <a:off x="11289248" y="3786180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156191" y="3732426"/>
            <a:ext cx="502903" cy="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114981" y="3685486"/>
            <a:ext cx="502903" cy="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</p:cNvCxnSpPr>
          <p:nvPr/>
        </p:nvCxnSpPr>
        <p:spPr>
          <a:xfrm>
            <a:off x="10758051" y="2085974"/>
            <a:ext cx="0" cy="72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540</Words>
  <Application>Microsoft Office PowerPoint</Application>
  <PresentationFormat>Widescreen</PresentationFormat>
  <Paragraphs>226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PMACS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 Freedman</dc:creator>
  <cp:lastModifiedBy>Hayden Freedman</cp:lastModifiedBy>
  <cp:revision>177</cp:revision>
  <dcterms:created xsi:type="dcterms:W3CDTF">2020-01-13T17:37:16Z</dcterms:created>
  <dcterms:modified xsi:type="dcterms:W3CDTF">2020-06-24T00:04:48Z</dcterms:modified>
</cp:coreProperties>
</file>