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8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4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0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3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C1E8-FF19-4248-A4A0-1C9093B4196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8566-967F-4D98-BAB3-1564F13F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1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63229" y="4907917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Transformation Instruction </a:t>
            </a:r>
            <a:r>
              <a:rPr lang="en-US" b="1" dirty="0" smtClean="0"/>
              <a:t>Set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0206" y="3613317"/>
            <a:ext cx="1326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Semantic </a:t>
            </a:r>
          </a:p>
          <a:p>
            <a:r>
              <a:rPr lang="en-US" sz="2200" b="1" dirty="0" smtClean="0"/>
              <a:t>Engine </a:t>
            </a:r>
          </a:p>
          <a:p>
            <a:r>
              <a:rPr lang="en-US" sz="2200" b="1" dirty="0" smtClean="0"/>
              <a:t>Language</a:t>
            </a:r>
            <a:endParaRPr lang="en-US" sz="22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587673" y="4907917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 smtClean="0"/>
              <a:t>Graph Specification</a:t>
            </a:r>
            <a:endParaRPr lang="en-US" sz="21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023132" y="3414194"/>
            <a:ext cx="1794005" cy="142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Semantic </a:t>
            </a:r>
            <a:r>
              <a:rPr lang="en-US" b="1" dirty="0" smtClean="0"/>
              <a:t>Engine Language </a:t>
            </a:r>
            <a:r>
              <a:rPr lang="en-US" b="1" dirty="0" smtClean="0"/>
              <a:t>Ontology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9366045" y="1139930"/>
            <a:ext cx="2325189" cy="15414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RDF </a:t>
            </a:r>
            <a:r>
              <a:rPr lang="en-US" sz="2200" b="1" dirty="0" err="1" smtClean="0"/>
              <a:t>Triplestore</a:t>
            </a:r>
            <a:endParaRPr lang="en-US" sz="22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05116" y="4835021"/>
            <a:ext cx="11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736847" y="3980455"/>
            <a:ext cx="2569028" cy="18984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Semantic Engine</a:t>
            </a:r>
            <a:endParaRPr lang="en-US" sz="2200" b="1" dirty="0"/>
          </a:p>
        </p:txBody>
      </p:sp>
      <p:sp>
        <p:nvSpPr>
          <p:cNvPr id="21" name="Rectangle 20"/>
          <p:cNvSpPr/>
          <p:nvPr/>
        </p:nvSpPr>
        <p:spPr>
          <a:xfrm>
            <a:off x="536969" y="3272202"/>
            <a:ext cx="4062953" cy="3214865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Multidocument 30"/>
          <p:cNvSpPr/>
          <p:nvPr/>
        </p:nvSpPr>
        <p:spPr>
          <a:xfrm>
            <a:off x="9442800" y="4126322"/>
            <a:ext cx="2085705" cy="1563189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 of SPARQL Update Statements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0" idx="3"/>
            <a:endCxn id="31" idx="1"/>
          </p:cNvCxnSpPr>
          <p:nvPr/>
        </p:nvCxnSpPr>
        <p:spPr>
          <a:xfrm flipV="1">
            <a:off x="8305875" y="4907917"/>
            <a:ext cx="1136925" cy="2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0481310" y="2681347"/>
            <a:ext cx="0" cy="143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97636" y="1083087"/>
            <a:ext cx="2325189" cy="15414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Data sources (relational DB, property graph, CSV file, etc.)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9" idx="3"/>
          </p:cNvCxnSpPr>
          <p:nvPr/>
        </p:nvCxnSpPr>
        <p:spPr>
          <a:xfrm flipV="1">
            <a:off x="2722825" y="1853795"/>
            <a:ext cx="604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327662" y="961405"/>
            <a:ext cx="2569028" cy="18984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Data Aggregator Service</a:t>
            </a:r>
            <a:endParaRPr lang="en-US" sz="2200" b="1" dirty="0"/>
          </a:p>
        </p:txBody>
      </p:sp>
      <p:sp>
        <p:nvSpPr>
          <p:cNvPr id="51" name="Rectangle 50"/>
          <p:cNvSpPr/>
          <p:nvPr/>
        </p:nvSpPr>
        <p:spPr>
          <a:xfrm>
            <a:off x="6468773" y="1216374"/>
            <a:ext cx="2325189" cy="15414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RDF data formatted with domain-specific schema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896690" y="1900265"/>
            <a:ext cx="604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793962" y="1949374"/>
            <a:ext cx="6048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6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54956" y="2495404"/>
            <a:ext cx="2569028" cy="18237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Data Aggregator (Carnival)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18" idx="3"/>
          </p:cNvCxnSpPr>
          <p:nvPr/>
        </p:nvCxnSpPr>
        <p:spPr>
          <a:xfrm>
            <a:off x="2978871" y="1150927"/>
            <a:ext cx="1176085" cy="189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9" idx="3"/>
            <a:endCxn id="7" idx="1"/>
          </p:cNvCxnSpPr>
          <p:nvPr/>
        </p:nvCxnSpPr>
        <p:spPr>
          <a:xfrm>
            <a:off x="3063712" y="3405753"/>
            <a:ext cx="1091244" cy="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6723984" y="3405753"/>
            <a:ext cx="824013" cy="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547997" y="248828"/>
            <a:ext cx="2569028" cy="18984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Semantic Engine Language</a:t>
            </a:r>
            <a:endParaRPr lang="en-US" sz="22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154956" y="239066"/>
            <a:ext cx="2569028" cy="18984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Semantic Engine</a:t>
            </a:r>
            <a:endParaRPr lang="en-US" sz="2200" b="1" dirty="0"/>
          </a:p>
        </p:txBody>
      </p:sp>
      <p:sp>
        <p:nvSpPr>
          <p:cNvPr id="18" name="Rectangle 17"/>
          <p:cNvSpPr/>
          <p:nvPr/>
        </p:nvSpPr>
        <p:spPr>
          <a:xfrm>
            <a:off x="429993" y="322225"/>
            <a:ext cx="2548878" cy="1657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>
                <a:solidFill>
                  <a:schemeClr val="tx1"/>
                </a:solidFill>
              </a:rPr>
              <a:t>Penn Data </a:t>
            </a:r>
            <a:r>
              <a:rPr lang="en-US" sz="2200" b="1" dirty="0" smtClean="0">
                <a:solidFill>
                  <a:schemeClr val="tx1"/>
                </a:solidFill>
              </a:rPr>
              <a:t>Store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9992" y="2577220"/>
            <a:ext cx="2633720" cy="16570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Loss of Gene Function Mutation </a:t>
            </a:r>
            <a:r>
              <a:rPr lang="en-US" sz="2200" b="1" dirty="0" smtClean="0">
                <a:solidFill>
                  <a:schemeClr val="tx1"/>
                </a:solidFill>
              </a:rPr>
              <a:t>CSV File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15" idx="1"/>
          </p:cNvCxnSpPr>
          <p:nvPr/>
        </p:nvCxnSpPr>
        <p:spPr>
          <a:xfrm flipV="1">
            <a:off x="6597754" y="1198062"/>
            <a:ext cx="950243" cy="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946037" y="2147296"/>
            <a:ext cx="9427" cy="48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225554" y="1246205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310395" y="3500862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970667" y="3584191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47997" y="2630140"/>
            <a:ext cx="2447108" cy="174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/>
              <a:t>RDF </a:t>
            </a:r>
            <a:r>
              <a:rPr lang="en-US" sz="2200" b="1" dirty="0" err="1" smtClean="0"/>
              <a:t>Triplestore</a:t>
            </a:r>
            <a:r>
              <a:rPr lang="en-US" sz="2200" b="1" dirty="0" smtClean="0"/>
              <a:t> (</a:t>
            </a:r>
            <a:r>
              <a:rPr lang="en-US" sz="2200" b="1" dirty="0" err="1" smtClean="0"/>
              <a:t>Ontotext</a:t>
            </a:r>
            <a:endParaRPr lang="en-US" sz="2200" b="1" dirty="0" smtClean="0"/>
          </a:p>
          <a:p>
            <a:r>
              <a:rPr lang="en-US" sz="2200" b="1" dirty="0" err="1" smtClean="0"/>
              <a:t>GraphDB</a:t>
            </a:r>
            <a:r>
              <a:rPr lang="en-US" sz="2200" b="1" dirty="0" smtClean="0"/>
              <a:t>)</a:t>
            </a:r>
            <a:endParaRPr lang="en-US" sz="2200" b="1" dirty="0"/>
          </a:p>
        </p:txBody>
      </p:sp>
      <p:sp>
        <p:nvSpPr>
          <p:cNvPr id="62" name="Oval 61"/>
          <p:cNvSpPr/>
          <p:nvPr/>
        </p:nvSpPr>
        <p:spPr>
          <a:xfrm>
            <a:off x="9241788" y="3638160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3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45029" y="239210"/>
            <a:ext cx="2569028" cy="18984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OHDSI ETL-</a:t>
            </a:r>
            <a:r>
              <a:rPr lang="en-US" sz="2200" b="1" dirty="0" err="1" smtClean="0"/>
              <a:t>Synthea</a:t>
            </a:r>
            <a:endParaRPr lang="en-US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3560416" y="2778160"/>
            <a:ext cx="2595775" cy="17893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/>
              <a:t>PostgreSQL (OMOP schema)</a:t>
            </a:r>
            <a:endParaRPr lang="en-US" sz="2200" b="1" dirty="0"/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>
            <a:off x="4858303" y="2137678"/>
            <a:ext cx="1" cy="64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2170" y="2085974"/>
            <a:ext cx="1830" cy="69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95457" y="2778160"/>
            <a:ext cx="2447108" cy="174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/>
              <a:t>RDF </a:t>
            </a:r>
            <a:r>
              <a:rPr lang="en-US" sz="2200" b="1" dirty="0" err="1" smtClean="0"/>
              <a:t>Triplestore</a:t>
            </a:r>
            <a:r>
              <a:rPr lang="en-US" sz="2200" b="1" dirty="0" smtClean="0"/>
              <a:t> (</a:t>
            </a:r>
            <a:r>
              <a:rPr lang="en-US" sz="2200" b="1" dirty="0" err="1" smtClean="0"/>
              <a:t>Ontotext</a:t>
            </a:r>
            <a:endParaRPr lang="en-US" sz="2200" b="1" dirty="0" smtClean="0"/>
          </a:p>
          <a:p>
            <a:r>
              <a:rPr lang="en-US" sz="2200" b="1" dirty="0" err="1" smtClean="0"/>
              <a:t>GraphDB</a:t>
            </a:r>
            <a:r>
              <a:rPr lang="en-US" sz="2200" b="1" dirty="0" smtClean="0"/>
              <a:t>)</a:t>
            </a:r>
            <a:endParaRPr lang="en-US" sz="2200" b="1" dirty="0"/>
          </a:p>
        </p:txBody>
      </p:sp>
      <p:cxnSp>
        <p:nvCxnSpPr>
          <p:cNvPr id="13" name="Straight Arrow Connector 12"/>
          <p:cNvCxnSpPr>
            <a:stCxn id="23" idx="3"/>
          </p:cNvCxnSpPr>
          <p:nvPr/>
        </p:nvCxnSpPr>
        <p:spPr>
          <a:xfrm>
            <a:off x="8993944" y="1188444"/>
            <a:ext cx="479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59094" y="2796662"/>
            <a:ext cx="2495627" cy="1752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err="1" smtClean="0"/>
              <a:t>Stardog</a:t>
            </a:r>
            <a:r>
              <a:rPr lang="en-US" sz="2200" b="1" dirty="0" smtClean="0"/>
              <a:t> Virtual Graph</a:t>
            </a:r>
            <a:endParaRPr lang="en-US" sz="2200" b="1" dirty="0"/>
          </a:p>
        </p:txBody>
      </p:sp>
      <p:sp>
        <p:nvSpPr>
          <p:cNvPr id="18" name="Rectangle 17"/>
          <p:cNvSpPr/>
          <p:nvPr/>
        </p:nvSpPr>
        <p:spPr>
          <a:xfrm>
            <a:off x="306938" y="2790819"/>
            <a:ext cx="2683900" cy="1789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b="1" dirty="0" smtClean="0"/>
              <a:t>PostgreSQL (</a:t>
            </a:r>
            <a:r>
              <a:rPr lang="en-US" sz="2200" b="1" dirty="0" err="1" smtClean="0"/>
              <a:t>Synthea</a:t>
            </a:r>
            <a:r>
              <a:rPr lang="en-US" sz="2200" b="1" dirty="0" smtClean="0"/>
              <a:t> schema)</a:t>
            </a:r>
            <a:endParaRPr lang="en-US" sz="22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990772" y="3828228"/>
            <a:ext cx="569644" cy="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424916" y="239210"/>
            <a:ext cx="2569028" cy="18984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Semantic Engine Language</a:t>
            </a:r>
            <a:endParaRPr lang="en-US" sz="22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9473537" y="187506"/>
            <a:ext cx="2569028" cy="189846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 smtClean="0"/>
              <a:t>Semantic Engine</a:t>
            </a:r>
            <a:endParaRPr lang="en-US" sz="2200" b="1" dirty="0"/>
          </a:p>
        </p:txBody>
      </p:sp>
      <p:sp>
        <p:nvSpPr>
          <p:cNvPr id="25" name="Rectangle 24"/>
          <p:cNvSpPr/>
          <p:nvPr/>
        </p:nvSpPr>
        <p:spPr>
          <a:xfrm>
            <a:off x="306938" y="300439"/>
            <a:ext cx="2683900" cy="17760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err="1" smtClean="0"/>
              <a:t>Synthea</a:t>
            </a:r>
            <a:r>
              <a:rPr lang="en-US" sz="2000" b="1" dirty="0" smtClean="0"/>
              <a:t> Dataset (CSV file)</a:t>
            </a:r>
            <a:endParaRPr lang="en-US" sz="2000" b="1" dirty="0"/>
          </a:p>
        </p:txBody>
      </p:sp>
      <p:sp>
        <p:nvSpPr>
          <p:cNvPr id="28" name="Oval 27"/>
          <p:cNvSpPr/>
          <p:nvPr/>
        </p:nvSpPr>
        <p:spPr>
          <a:xfrm>
            <a:off x="2240694" y="1343026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237455" y="3834073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402874" y="3813652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401404" y="3813652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1289248" y="3786180"/>
            <a:ext cx="753317" cy="7334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156191" y="3732426"/>
            <a:ext cx="502903" cy="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114981" y="3685486"/>
            <a:ext cx="502903" cy="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2"/>
          </p:cNvCxnSpPr>
          <p:nvPr/>
        </p:nvCxnSpPr>
        <p:spPr>
          <a:xfrm>
            <a:off x="10758051" y="2085974"/>
            <a:ext cx="0" cy="72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1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6181053" y="5954176"/>
            <a:ext cx="1162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43647" y="5183467"/>
            <a:ext cx="2325189" cy="15414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RDF </a:t>
            </a:r>
            <a:r>
              <a:rPr lang="en-US" sz="1801" dirty="0" err="1" smtClean="0"/>
              <a:t>Triplestore</a:t>
            </a:r>
            <a:r>
              <a:rPr lang="en-US" sz="1801" dirty="0" smtClean="0"/>
              <a:t> (</a:t>
            </a:r>
            <a:r>
              <a:rPr lang="en-US" sz="1801" dirty="0" err="1" smtClean="0"/>
              <a:t>Ontotext</a:t>
            </a:r>
            <a:r>
              <a:rPr lang="en-US" sz="1801" dirty="0" smtClean="0"/>
              <a:t> </a:t>
            </a:r>
            <a:r>
              <a:rPr lang="en-US" sz="1801" dirty="0" err="1" smtClean="0"/>
              <a:t>GraphDB</a:t>
            </a:r>
            <a:r>
              <a:rPr lang="en-US" sz="1801" dirty="0" smtClean="0"/>
              <a:t>)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966785" y="172646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Patient Demographics Transformation</a:t>
            </a:r>
            <a:endParaRPr lang="en-US" sz="1801" dirty="0"/>
          </a:p>
        </p:txBody>
      </p:sp>
      <p:sp>
        <p:nvSpPr>
          <p:cNvPr id="23" name="Rectangle 22"/>
          <p:cNvSpPr/>
          <p:nvPr/>
        </p:nvSpPr>
        <p:spPr>
          <a:xfrm>
            <a:off x="396246" y="1001486"/>
            <a:ext cx="11490954" cy="40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70652" y="172646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Diagnoses Transformation</a:t>
            </a:r>
            <a:endParaRPr lang="en-US" sz="1801" dirty="0"/>
          </a:p>
        </p:txBody>
      </p:sp>
      <p:sp>
        <p:nvSpPr>
          <p:cNvPr id="25" name="Rectangle 24"/>
          <p:cNvSpPr/>
          <p:nvPr/>
        </p:nvSpPr>
        <p:spPr>
          <a:xfrm>
            <a:off x="6181054" y="172646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Medications Transformation</a:t>
            </a:r>
            <a:endParaRPr lang="en-US" sz="1801" dirty="0"/>
          </a:p>
        </p:txBody>
      </p:sp>
      <p:sp>
        <p:nvSpPr>
          <p:cNvPr id="26" name="Rectangle 25"/>
          <p:cNvSpPr/>
          <p:nvPr/>
        </p:nvSpPr>
        <p:spPr>
          <a:xfrm>
            <a:off x="8791456" y="172646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Regeneron Genomic Loss of Function Transformation</a:t>
            </a:r>
            <a:endParaRPr lang="en-US" sz="1801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1" y="1228291"/>
            <a:ext cx="21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Raw SPARQL Queries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3565075" y="3384364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Patient To Healthcare Encounter Linking</a:t>
            </a:r>
            <a:endParaRPr lang="en-US" sz="1801" dirty="0"/>
          </a:p>
        </p:txBody>
      </p:sp>
      <p:sp>
        <p:nvSpPr>
          <p:cNvPr id="29" name="Rectangle 28"/>
          <p:cNvSpPr/>
          <p:nvPr/>
        </p:nvSpPr>
        <p:spPr>
          <a:xfrm>
            <a:off x="6181053" y="3396726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Patient To Biobank Encounter Linking</a:t>
            </a:r>
            <a:endParaRPr lang="en-US" sz="1801" dirty="0"/>
          </a:p>
        </p:txBody>
      </p:sp>
      <p:cxnSp>
        <p:nvCxnSpPr>
          <p:cNvPr id="30" name="Straight Arrow Connector 29"/>
          <p:cNvCxnSpPr>
            <a:endCxn id="11" idx="3"/>
          </p:cNvCxnSpPr>
          <p:nvPr/>
        </p:nvCxnSpPr>
        <p:spPr>
          <a:xfrm flipH="1">
            <a:off x="9668836" y="5050672"/>
            <a:ext cx="2193620" cy="90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78414" y="5183467"/>
            <a:ext cx="2325189" cy="15414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>
                <a:solidFill>
                  <a:schemeClr val="tx1"/>
                </a:solidFill>
              </a:rPr>
              <a:t>Carnival (data aggregator)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9648" y="5158744"/>
            <a:ext cx="2325189" cy="15414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>
                <a:solidFill>
                  <a:schemeClr val="tx1"/>
                </a:solidFill>
              </a:rPr>
              <a:t>Input data from multiple sources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24837" y="5954175"/>
            <a:ext cx="1162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248" y="1771411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Patient Demographics Process Specification</a:t>
            </a:r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396247" y="3408623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Diagnoses Process Specification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396246" y="5045835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PDS Medications Specification</a:t>
            </a:r>
            <a:endParaRPr lang="en-US" sz="1801" dirty="0"/>
          </a:p>
        </p:txBody>
      </p:sp>
      <p:sp>
        <p:nvSpPr>
          <p:cNvPr id="8" name="Rectangle 7"/>
          <p:cNvSpPr/>
          <p:nvPr/>
        </p:nvSpPr>
        <p:spPr>
          <a:xfrm>
            <a:off x="2835677" y="1771411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Regeneron Genomic Loss of Function Process Specification</a:t>
            </a:r>
            <a:endParaRPr lang="en-US" sz="1801" dirty="0"/>
          </a:p>
        </p:txBody>
      </p:sp>
      <p:sp>
        <p:nvSpPr>
          <p:cNvPr id="9" name="Rectangle 8"/>
          <p:cNvSpPr/>
          <p:nvPr/>
        </p:nvSpPr>
        <p:spPr>
          <a:xfrm>
            <a:off x="2835677" y="3408623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Patient To Healthcare Encounter Linking</a:t>
            </a:r>
            <a:endParaRPr lang="en-US" sz="1801" dirty="0"/>
          </a:p>
        </p:txBody>
      </p:sp>
      <p:sp>
        <p:nvSpPr>
          <p:cNvPr id="10" name="Rectangle 9"/>
          <p:cNvSpPr/>
          <p:nvPr/>
        </p:nvSpPr>
        <p:spPr>
          <a:xfrm>
            <a:off x="2835677" y="5045835"/>
            <a:ext cx="2325189" cy="15414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Patient To Biobank Encounter Linking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121920" y="1001486"/>
            <a:ext cx="5259977" cy="5738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3197" y="1240971"/>
            <a:ext cx="439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PDS/Carnival Transformation Instruction Set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81896" y="1950720"/>
            <a:ext cx="720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313820" y="1001486"/>
            <a:ext cx="2569028" cy="1898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/>
              <a:t>Graph Specification</a:t>
            </a:r>
          </a:p>
          <a:p>
            <a:pPr algn="ctr"/>
            <a:r>
              <a:rPr lang="en-US" sz="1801" dirty="0"/>
              <a:t>(data source independent)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8427548" y="1950720"/>
            <a:ext cx="8862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423196" y="3907115"/>
            <a:ext cx="1134463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557659" y="3145116"/>
            <a:ext cx="2325189" cy="15414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RDF </a:t>
            </a:r>
            <a:r>
              <a:rPr lang="en-US" sz="1801" dirty="0" err="1" smtClean="0"/>
              <a:t>Triplestore</a:t>
            </a:r>
            <a:r>
              <a:rPr lang="en-US" sz="1801" dirty="0" smtClean="0"/>
              <a:t> (</a:t>
            </a:r>
            <a:r>
              <a:rPr lang="en-US" sz="1801" dirty="0" err="1" smtClean="0"/>
              <a:t>Ontotext</a:t>
            </a:r>
            <a:r>
              <a:rPr lang="en-US" sz="1801" dirty="0" smtClean="0"/>
              <a:t> </a:t>
            </a:r>
            <a:r>
              <a:rPr lang="en-US" sz="1801" dirty="0" err="1" smtClean="0"/>
              <a:t>GraphDB</a:t>
            </a:r>
            <a:r>
              <a:rPr lang="en-US" sz="1801" dirty="0" smtClean="0"/>
              <a:t>)</a:t>
            </a:r>
            <a:endParaRPr lang="en-US" sz="180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303453" y="2578825"/>
            <a:ext cx="1254206" cy="57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176985" y="3145116"/>
            <a:ext cx="2325189" cy="15414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>
                <a:solidFill>
                  <a:schemeClr val="tx1"/>
                </a:solidFill>
              </a:rPr>
              <a:t>Carnival (data aggregator)</a:t>
            </a:r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11668" y="1001486"/>
            <a:ext cx="2325189" cy="164771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/>
              <a:t>Transformation Interpreter</a:t>
            </a:r>
            <a:endParaRPr lang="en-US" sz="1801" dirty="0"/>
          </a:p>
        </p:txBody>
      </p:sp>
      <p:sp>
        <p:nvSpPr>
          <p:cNvPr id="23" name="Rectangle 22"/>
          <p:cNvSpPr/>
          <p:nvPr/>
        </p:nvSpPr>
        <p:spPr>
          <a:xfrm>
            <a:off x="6176985" y="5182446"/>
            <a:ext cx="2325189" cy="15414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dirty="0" smtClean="0">
                <a:solidFill>
                  <a:schemeClr val="tx1"/>
                </a:solidFill>
              </a:rPr>
              <a:t>Input data from multiple sources</a:t>
            </a:r>
            <a:endParaRPr lang="en-US" sz="180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3" idx="0"/>
          </p:cNvCxnSpPr>
          <p:nvPr/>
        </p:nvCxnSpPr>
        <p:spPr>
          <a:xfrm flipV="1">
            <a:off x="7339580" y="4686534"/>
            <a:ext cx="0" cy="4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6243" y="254524"/>
            <a:ext cx="6516430" cy="6198816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57665" y="254524"/>
            <a:ext cx="4797560" cy="6198816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1783" y="582612"/>
            <a:ext cx="5185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Transformation Instruction Set</a:t>
            </a:r>
            <a:endParaRPr lang="en-US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69391" y="523995"/>
            <a:ext cx="4374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Graph Specification</a:t>
            </a:r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4762682" y="2417816"/>
            <a:ext cx="1852061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Process Specification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327029" y="2417816"/>
            <a:ext cx="1772239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Connection Recipe</a:t>
            </a:r>
            <a:endParaRPr lang="en-US" sz="2400" b="1" dirty="0"/>
          </a:p>
        </p:txBody>
      </p: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 flipV="1">
            <a:off x="2099268" y="3014260"/>
            <a:ext cx="2663414" cy="1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14743" y="2971488"/>
            <a:ext cx="3024316" cy="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23419" y="1744128"/>
            <a:ext cx="35982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semExpander:hasRequiredInput</a:t>
            </a:r>
            <a:r>
              <a:rPr lang="en-US" sz="1500" b="1" dirty="0" smtClean="0"/>
              <a:t> </a:t>
            </a:r>
          </a:p>
          <a:p>
            <a:r>
              <a:rPr lang="en-US" sz="1500" b="1" dirty="0" smtClean="0"/>
              <a:t>OR</a:t>
            </a:r>
            <a:endParaRPr lang="en-US" sz="1500" b="1" dirty="0" smtClean="0"/>
          </a:p>
          <a:p>
            <a:r>
              <a:rPr lang="en-US" sz="1500" b="1" dirty="0" err="1" smtClean="0"/>
              <a:t>semExpander:hasOptionalInput</a:t>
            </a:r>
            <a:endParaRPr lang="en-US" sz="1500" b="1" dirty="0" smtClean="0"/>
          </a:p>
          <a:p>
            <a:r>
              <a:rPr lang="en-US" sz="1500" b="1" dirty="0" smtClean="0"/>
              <a:t>OR</a:t>
            </a:r>
            <a:endParaRPr lang="en-US" sz="1500" b="1" dirty="0" smtClean="0"/>
          </a:p>
          <a:p>
            <a:r>
              <a:rPr lang="en-US" sz="1500" b="1" dirty="0" err="1" smtClean="0"/>
              <a:t>semExpander:hasOutput</a:t>
            </a:r>
            <a:endParaRPr lang="en-US" sz="1500" b="1" dirty="0"/>
          </a:p>
        </p:txBody>
      </p:sp>
      <p:sp>
        <p:nvSpPr>
          <p:cNvPr id="22" name="Rectangle 21"/>
          <p:cNvSpPr/>
          <p:nvPr/>
        </p:nvSpPr>
        <p:spPr>
          <a:xfrm>
            <a:off x="1026979" y="4801184"/>
            <a:ext cx="1772239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Named Graph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flipH="1">
            <a:off x="1913099" y="3477416"/>
            <a:ext cx="2845300" cy="132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51888" y="3978154"/>
            <a:ext cx="4513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semExpander:inputNamedGraph</a:t>
            </a:r>
            <a:endParaRPr lang="en-US" sz="15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103551" y="1779349"/>
            <a:ext cx="35982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semExpander:hasRequiredInput</a:t>
            </a:r>
            <a:r>
              <a:rPr lang="en-US" sz="1500" b="1" dirty="0" smtClean="0"/>
              <a:t> </a:t>
            </a:r>
          </a:p>
          <a:p>
            <a:r>
              <a:rPr lang="en-US" sz="1500" b="1" dirty="0" smtClean="0"/>
              <a:t>OR</a:t>
            </a:r>
            <a:endParaRPr lang="en-US" sz="1500" b="1" dirty="0" smtClean="0"/>
          </a:p>
          <a:p>
            <a:r>
              <a:rPr lang="en-US" sz="1500" b="1" dirty="0" err="1" smtClean="0"/>
              <a:t>semExpander:hasOptionalInput</a:t>
            </a:r>
            <a:endParaRPr lang="en-US" sz="1500" b="1" dirty="0" smtClean="0"/>
          </a:p>
          <a:p>
            <a:r>
              <a:rPr lang="en-US" sz="1500" b="1" dirty="0" smtClean="0"/>
              <a:t>OR</a:t>
            </a:r>
            <a:endParaRPr lang="en-US" sz="1500" b="1" dirty="0" smtClean="0"/>
          </a:p>
          <a:p>
            <a:r>
              <a:rPr lang="en-US" sz="1500" b="1" dirty="0" err="1" smtClean="0"/>
              <a:t>semExpander:hasOutput</a:t>
            </a:r>
            <a:endParaRPr lang="en-US" sz="1500" b="1" dirty="0"/>
          </a:p>
        </p:txBody>
      </p:sp>
      <p:sp>
        <p:nvSpPr>
          <p:cNvPr id="24" name="Rectangle 23"/>
          <p:cNvSpPr/>
          <p:nvPr/>
        </p:nvSpPr>
        <p:spPr>
          <a:xfrm>
            <a:off x="9639059" y="2381464"/>
            <a:ext cx="1772239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Connection Recipe</a:t>
            </a:r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4728482" y="4834661"/>
            <a:ext cx="1772239" cy="121605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Named Graph</a:t>
            </a:r>
            <a:endParaRPr lang="en-US" sz="24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651282" y="3633873"/>
            <a:ext cx="9334" cy="121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44093" y="4263656"/>
            <a:ext cx="4513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semExpander:outputNamedGraph</a:t>
            </a:r>
            <a:endParaRPr lang="en-US" sz="1500" b="1" dirty="0" smtClean="0"/>
          </a:p>
        </p:txBody>
      </p:sp>
    </p:spTree>
    <p:extLst>
      <p:ext uri="{BB962C8B-B14F-4D97-AF65-F5344CB8AC3E}">
        <p14:creationId xmlns:p14="http://schemas.microsoft.com/office/powerpoint/2010/main" val="376741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8552" y="4081807"/>
            <a:ext cx="2601798" cy="2413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Class B</a:t>
            </a:r>
            <a:endParaRPr lang="en-US" sz="3000" b="1" dirty="0"/>
          </a:p>
        </p:txBody>
      </p:sp>
      <p:sp>
        <p:nvSpPr>
          <p:cNvPr id="5" name="Oval 4"/>
          <p:cNvSpPr/>
          <p:nvPr/>
        </p:nvSpPr>
        <p:spPr>
          <a:xfrm>
            <a:off x="9287054" y="4013420"/>
            <a:ext cx="2601798" cy="2413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Class C</a:t>
            </a:r>
            <a:endParaRPr lang="en-US" sz="3000" b="1" dirty="0"/>
          </a:p>
        </p:txBody>
      </p:sp>
      <p:sp>
        <p:nvSpPr>
          <p:cNvPr id="6" name="Oval 5"/>
          <p:cNvSpPr/>
          <p:nvPr/>
        </p:nvSpPr>
        <p:spPr>
          <a:xfrm>
            <a:off x="4418805" y="197963"/>
            <a:ext cx="2601798" cy="2413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Class A</a:t>
            </a:r>
            <a:endParaRPr lang="en-US" sz="30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25585" y="2070579"/>
            <a:ext cx="2123383" cy="2291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70957" y="1932609"/>
            <a:ext cx="2663568" cy="2609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</p:cNvCxnSpPr>
          <p:nvPr/>
        </p:nvCxnSpPr>
        <p:spPr>
          <a:xfrm>
            <a:off x="3050350" y="5288438"/>
            <a:ext cx="6236704" cy="6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8727353">
            <a:off x="2156466" y="2799194"/>
            <a:ext cx="26068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multiplicity:1-1</a:t>
            </a:r>
            <a:endParaRPr lang="en-US" sz="3000" b="1" dirty="0"/>
          </a:p>
        </p:txBody>
      </p:sp>
      <p:sp>
        <p:nvSpPr>
          <p:cNvPr id="19" name="TextBox 18"/>
          <p:cNvSpPr txBox="1"/>
          <p:nvPr/>
        </p:nvSpPr>
        <p:spPr>
          <a:xfrm rot="2685202">
            <a:off x="6996222" y="2799055"/>
            <a:ext cx="26068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multiplicity:1-1</a:t>
            </a:r>
            <a:endParaRPr lang="en-US" sz="3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18805" y="4779142"/>
            <a:ext cx="3295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multiplicity:many-1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65401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250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PMACS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Hayden Freedman</dc:creator>
  <cp:lastModifiedBy>Hayden_Freedman</cp:lastModifiedBy>
  <cp:revision>73</cp:revision>
  <dcterms:created xsi:type="dcterms:W3CDTF">2020-01-13T17:37:16Z</dcterms:created>
  <dcterms:modified xsi:type="dcterms:W3CDTF">2020-03-04T17:36:06Z</dcterms:modified>
</cp:coreProperties>
</file>