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60" r:id="rId6"/>
    <p:sldId id="259" r:id="rId7"/>
    <p:sldId id="261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028A8-E53B-7A62-8E5E-0C07B352AC7E}" v="121" dt="2022-03-22T02:25:11.062"/>
    <p1510:client id="{334DDD40-7E5F-0971-0B5A-530C61A4CFB3}" v="139" dt="2022-03-24T16:15:13.301"/>
    <p1510:client id="{4ABFE76F-93ED-D814-8AC9-319EAB96B435}" v="254" dt="2022-03-20T19:22:33.992"/>
    <p1510:client id="{5ECCD274-F618-BD51-D580-B7E5C1E147D9}" v="152" dt="2022-03-22T00:26:14.899"/>
    <p1510:client id="{7EBCC2EE-8B70-B30C-040D-F728B633F288}" v="87" dt="2022-03-19T18:49:08.569"/>
    <p1510:client id="{7F9C4266-F119-4DF5-AD64-12CB223A99B1}" v="175" dt="2022-03-22T20:04:49.145"/>
    <p1510:client id="{81B102A4-C26C-5928-C8C1-5921CAF70AEC}" v="65" dt="2022-03-20T05:19:33.034"/>
    <p1510:client id="{83A74B80-B1DD-2F3A-9CB5-577902514100}" v="151" dt="2022-03-21T04:05:31.276"/>
    <p1510:client id="{906D3445-03A5-0376-A59C-B3251253C6B5}" v="375" dt="2022-03-19T17:56:32.570"/>
    <p1510:client id="{B06263C0-419F-E6E5-6290-72B2DAD8E6EA}" v="949" dt="2022-03-19T01:07:22.023"/>
    <p1510:client id="{C92FDD4B-81D8-7A25-9ECE-C734AE66359E}" v="62" dt="2022-03-21T04:13:40.427"/>
    <p1510:client id="{CE02EB92-8EB5-232D-C8C4-F762BFA2E0E7}" v="387" dt="2022-03-19T23:34:03.432"/>
    <p1510:client id="{DF15BA65-ADC0-4D51-A6B5-B8BBAB00A430}" v="168" dt="2022-03-18T17:19:32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ivendata.co/blog/airport-configuration-benchma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Using weather to help predict airport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172C-E797-48F7-9A6C-DD5C04B1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Considerations for recurrent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A57F-DE54-4F03-B275-05C641ECB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407" y="1685487"/>
            <a:ext cx="406925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Pros:</a:t>
            </a:r>
          </a:p>
          <a:p>
            <a:r>
              <a:rPr lang="en-US" dirty="0">
                <a:cs typeface="Calibri"/>
              </a:rPr>
              <a:t>Our data and predictions are of a temporal nature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E1901C-ED06-48D5-8F79-A48A59638D9A}"/>
              </a:ext>
            </a:extLst>
          </p:cNvPr>
          <p:cNvSpPr txBox="1">
            <a:spLocks/>
          </p:cNvSpPr>
          <p:nvPr/>
        </p:nvSpPr>
        <p:spPr>
          <a:xfrm>
            <a:off x="7051566" y="1688990"/>
            <a:ext cx="406925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cs typeface="Calibri"/>
              </a:rPr>
              <a:t>Cons:</a:t>
            </a:r>
          </a:p>
          <a:p>
            <a:r>
              <a:rPr lang="en-US" sz="1600" dirty="0">
                <a:cs typeface="Calibri"/>
              </a:rPr>
              <a:t>Training dataset split/specialized 10 airports * 12 lookahead is insufficient to train a large neural network</a:t>
            </a:r>
          </a:p>
          <a:p>
            <a:pPr lvl="1"/>
            <a:r>
              <a:rPr lang="en-US" sz="1200" dirty="0">
                <a:cs typeface="Calibri"/>
              </a:rPr>
              <a:t>Generalizing across lookahead and airports will likely introduce significant model errors (bias) that cannot </a:t>
            </a:r>
            <a:r>
              <a:rPr lang="en-US" sz="1200">
                <a:cs typeface="Calibri"/>
              </a:rPr>
              <a:t>be overcome by the complexity of a RNN</a:t>
            </a:r>
          </a:p>
          <a:p>
            <a:r>
              <a:rPr lang="en-US" sz="1600" dirty="0">
                <a:cs typeface="Calibri"/>
              </a:rPr>
              <a:t>I don't</a:t>
            </a:r>
            <a:r>
              <a:rPr lang="en-US" sz="1600">
                <a:cs typeface="Calibri"/>
              </a:rPr>
              <a:t> have any experiences doing it</a:t>
            </a:r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Higher risk of messing something up during </a:t>
            </a:r>
            <a:r>
              <a:rPr lang="en-US" sz="1600">
                <a:cs typeface="Calibri"/>
              </a:rPr>
              <a:t>deployment phase if some data are incomplete.</a:t>
            </a:r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67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4B2D-08C5-0D20-8A2C-7348B9D4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Raw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F9C8-D0EF-E672-3B06-D75D9D86A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12 airports</a:t>
            </a:r>
          </a:p>
          <a:p>
            <a:r>
              <a:rPr lang="en-US" dirty="0">
                <a:cs typeface="Calibri"/>
              </a:rPr>
              <a:t>Weather data</a:t>
            </a:r>
          </a:p>
          <a:p>
            <a:r>
              <a:rPr lang="en-US" dirty="0">
                <a:cs typeface="Calibri"/>
              </a:rPr>
              <a:t>Aircraft actual departure/arrival time for each aircraft</a:t>
            </a:r>
          </a:p>
          <a:p>
            <a:r>
              <a:rPr lang="en-US" dirty="0">
                <a:cs typeface="Calibri"/>
              </a:rPr>
              <a:t>Aircraft estimated/scheduled departure/arrival time for each aircraft</a:t>
            </a:r>
          </a:p>
          <a:p>
            <a:r>
              <a:rPr lang="en-US" dirty="0">
                <a:cs typeface="Calibri"/>
              </a:rPr>
              <a:t>First time when aircraft is tracked for each aircraft</a:t>
            </a:r>
          </a:p>
          <a:p>
            <a:r>
              <a:rPr lang="en-US" dirty="0">
                <a:cs typeface="Calibri"/>
              </a:rPr>
              <a:t>Aircraft arrive/depart from gate/runway for each aircraft</a:t>
            </a:r>
          </a:p>
          <a:p>
            <a:r>
              <a:rPr lang="en-US" dirty="0">
                <a:cs typeface="Calibri"/>
              </a:rPr>
              <a:t>Weather prediction 25 hour lookahead @ 30 minute increment</a:t>
            </a:r>
          </a:p>
          <a:p>
            <a:r>
              <a:rPr lang="en-US" dirty="0">
                <a:cs typeface="Calibri"/>
              </a:rPr>
              <a:t>Current airport configuration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477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DE9EE-27FF-40F1-8728-805B5ECB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Provided infrastructure (baseline code given)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CE148-3E31-4C59-B7BC-50631478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Recency-weighted historical forecast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cs typeface="Calibri"/>
              </a:rPr>
              <a:t>Achieves .098 log-loss error</a:t>
            </a:r>
          </a:p>
          <a:p>
            <a:pPr lvl="2"/>
            <a:r>
              <a:rPr lang="en-US" dirty="0">
                <a:cs typeface="Calibri"/>
              </a:rPr>
              <a:t>After hyperparameter grid search for each lookahead/airport: ~.091 </a:t>
            </a:r>
            <a:r>
              <a:rPr lang="en-US" dirty="0">
                <a:ea typeface="+mn-lt"/>
                <a:cs typeface="+mn-lt"/>
              </a:rPr>
              <a:t>log-loss error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Input: Takes in current configuration and distribution of past airport configuration</a:t>
            </a:r>
          </a:p>
          <a:p>
            <a:pPr lvl="1"/>
            <a:r>
              <a:rPr lang="en-US" dirty="0">
                <a:cs typeface="Calibri"/>
              </a:rPr>
              <a:t>Output: Probabilities of future airport configurations (30-minute intervals over 360 minutes)</a:t>
            </a:r>
          </a:p>
          <a:p>
            <a:pPr lvl="1"/>
            <a:r>
              <a:rPr lang="en-US" dirty="0">
                <a:cs typeface="Calibri"/>
              </a:rPr>
              <a:t>Hyperparameters:</a:t>
            </a:r>
          </a:p>
          <a:p>
            <a:pPr lvl="2"/>
            <a:r>
              <a:rPr lang="en-US" dirty="0">
                <a:cs typeface="Calibri"/>
              </a:rPr>
              <a:t>Weight: weight for the current </a:t>
            </a:r>
            <a:r>
              <a:rPr lang="en-US" dirty="0" err="1">
                <a:cs typeface="Calibri"/>
              </a:rPr>
              <a:t>configuation</a:t>
            </a:r>
            <a:endParaRPr lang="en-US" dirty="0" err="1">
              <a:ea typeface="Calibri"/>
              <a:cs typeface="Calibri"/>
            </a:endParaRPr>
          </a:p>
          <a:p>
            <a:pPr lvl="2"/>
            <a:r>
              <a:rPr lang="en-US" dirty="0">
                <a:ea typeface="Calibri" panose="020F0502020204030204"/>
                <a:cs typeface="Calibri"/>
              </a:rPr>
              <a:t>Hedge: weight for a uniform distribution</a:t>
            </a:r>
          </a:p>
          <a:p>
            <a:pPr lvl="2"/>
            <a:r>
              <a:rPr lang="en-US" dirty="0">
                <a:ea typeface="Calibri" panose="020F0502020204030204"/>
                <a:cs typeface="Calibri"/>
              </a:rPr>
              <a:t>Discount: weight for the "current configuration" (changes/discounts as time grows)</a:t>
            </a:r>
          </a:p>
          <a:p>
            <a:pPr lvl="3"/>
            <a:r>
              <a:rPr lang="en-US" dirty="0" err="1">
                <a:ea typeface="Calibri" panose="020F0502020204030204"/>
                <a:cs typeface="Calibri"/>
              </a:rPr>
              <a:t>Discount_rate</a:t>
            </a:r>
            <a:r>
              <a:rPr lang="en-US" dirty="0">
                <a:ea typeface="Calibri" panose="020F0502020204030204"/>
                <a:cs typeface="Calibri"/>
              </a:rPr>
              <a:t> = (discount)^ (360/minutes)</a:t>
            </a:r>
          </a:p>
          <a:p>
            <a:pPr lvl="1"/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5662E7-0305-4559-A434-1AA5D055983B}"/>
              </a:ext>
            </a:extLst>
          </p:cNvPr>
          <p:cNvSpPr txBox="1">
            <a:spLocks/>
          </p:cNvSpPr>
          <p:nvPr/>
        </p:nvSpPr>
        <p:spPr>
          <a:xfrm>
            <a:off x="8374116" y="4158921"/>
            <a:ext cx="3202153" cy="9004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ea typeface="Calibri" panose="020F0502020204030204"/>
                <a:cs typeface="Calibri"/>
              </a:rPr>
              <a:t>We always add a uniform distribution because if you are wrong and the value is zero log loss will be infinity: VERY VERY BAD. To compensate we give everything a really tiny weight "just in case"</a:t>
            </a:r>
          </a:p>
          <a:p>
            <a:pPr lvl="1"/>
            <a:endParaRPr lang="en-US" dirty="0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03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B54C-9655-4F78-AFB9-C7D7C3F9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My piece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C2BF0-214B-4780-8DE5-3F6048D32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Calibri"/>
                <a:cs typeface="Calibri"/>
              </a:rPr>
              <a:t>Multi</a:t>
            </a:r>
            <a:r>
              <a:rPr lang="en-US" b="1" u="sng" dirty="0">
                <a:ea typeface="Calibri"/>
                <a:cs typeface="Calibri"/>
              </a:rPr>
              <a:t>class</a:t>
            </a:r>
            <a:r>
              <a:rPr lang="en-US" b="1" dirty="0">
                <a:ea typeface="Calibri"/>
                <a:cs typeface="Calibri"/>
              </a:rPr>
              <a:t> </a:t>
            </a:r>
            <a:r>
              <a:rPr lang="en-US" dirty="0">
                <a:ea typeface="Calibri"/>
                <a:cs typeface="Calibri"/>
              </a:rPr>
              <a:t>calculation: calculate the airport configuration</a:t>
            </a:r>
          </a:p>
          <a:p>
            <a:pPr lvl="1" indent="0"/>
            <a:r>
              <a:rPr lang="en-US" dirty="0">
                <a:ea typeface="Calibri"/>
                <a:cs typeface="Calibri"/>
              </a:rPr>
              <a:t>Input: </a:t>
            </a:r>
          </a:p>
          <a:p>
            <a:pPr lvl="2"/>
            <a:r>
              <a:rPr lang="en-US" dirty="0">
                <a:ea typeface="Calibri"/>
                <a:cs typeface="Calibri"/>
              </a:rPr>
              <a:t>Forecasted weather data @ prediction time (</a:t>
            </a:r>
            <a:r>
              <a:rPr lang="en-US" dirty="0" err="1">
                <a:ea typeface="Calibri"/>
                <a:cs typeface="Calibri"/>
              </a:rPr>
              <a:t>forecast_time</a:t>
            </a:r>
            <a:r>
              <a:rPr lang="en-US" dirty="0">
                <a:ea typeface="Calibri"/>
                <a:cs typeface="Calibri"/>
              </a:rPr>
              <a:t>, temperature, wind direction, </a:t>
            </a:r>
            <a:r>
              <a:rPr lang="en-US" dirty="0" err="1">
                <a:ea typeface="Calibri"/>
                <a:cs typeface="Calibri"/>
              </a:rPr>
              <a:t>wind_speed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wind_gust</a:t>
            </a:r>
            <a:r>
              <a:rPr lang="en-US" dirty="0">
                <a:ea typeface="Calibri"/>
                <a:cs typeface="Calibri"/>
              </a:rPr>
              <a:t>, cloud ceiling, visibility, cloud, </a:t>
            </a:r>
            <a:r>
              <a:rPr lang="en-US" dirty="0" err="1">
                <a:ea typeface="Calibri"/>
                <a:cs typeface="Calibri"/>
              </a:rPr>
              <a:t>lightning_prob</a:t>
            </a:r>
            <a:r>
              <a:rPr lang="en-US" dirty="0">
                <a:ea typeface="Calibri"/>
                <a:cs typeface="Calibri"/>
              </a:rPr>
              <a:t>, precipitation) = 10 features</a:t>
            </a:r>
            <a:endParaRPr lang="en-US" dirty="0">
              <a:cs typeface="Calibri"/>
            </a:endParaRPr>
          </a:p>
          <a:p>
            <a:pPr lvl="2"/>
            <a:r>
              <a:rPr lang="en-US" dirty="0">
                <a:ea typeface="Calibri"/>
                <a:cs typeface="Calibri"/>
              </a:rPr>
              <a:t>Current weather data (… same …) = 10 features</a:t>
            </a:r>
          </a:p>
          <a:p>
            <a:pPr lvl="2"/>
            <a:r>
              <a:rPr lang="en-US" dirty="0">
                <a:ea typeface="Calibri"/>
                <a:cs typeface="Calibri"/>
              </a:rPr>
              <a:t>Prediction time = 1 feature</a:t>
            </a:r>
          </a:p>
          <a:p>
            <a:pPr lvl="2"/>
            <a:r>
              <a:rPr lang="en-US" dirty="0">
                <a:ea typeface="Calibri"/>
                <a:cs typeface="Calibri"/>
              </a:rPr>
              <a:t>Average estimated aircrafts landing rate per minute for the past 1 hour = 1 feature</a:t>
            </a:r>
          </a:p>
          <a:p>
            <a:pPr lvl="2"/>
            <a:r>
              <a:rPr lang="en-US" dirty="0">
                <a:ea typeface="Calibri"/>
                <a:cs typeface="Calibri"/>
              </a:rPr>
              <a:t>Average estimated aircrafts taking off rate for the past </a:t>
            </a:r>
            <a:r>
              <a:rPr lang="en-US" dirty="0">
                <a:ea typeface="+mn-lt"/>
                <a:cs typeface="+mn-lt"/>
              </a:rPr>
              <a:t>1</a:t>
            </a:r>
            <a:r>
              <a:rPr lang="en-US" dirty="0">
                <a:ea typeface="Calibri"/>
                <a:cs typeface="Calibri"/>
              </a:rPr>
              <a:t> hour = 1 feature</a:t>
            </a:r>
          </a:p>
          <a:p>
            <a:pPr lvl="2"/>
            <a:r>
              <a:rPr lang="en-US" dirty="0">
                <a:ea typeface="Calibri"/>
                <a:cs typeface="Calibri"/>
              </a:rPr>
              <a:t>Average estimated aircraft landing rate for the next </a:t>
            </a:r>
            <a:r>
              <a:rPr lang="en-US" dirty="0">
                <a:ea typeface="+mn-lt"/>
                <a:cs typeface="+mn-lt"/>
              </a:rPr>
              <a:t>1</a:t>
            </a:r>
            <a:r>
              <a:rPr lang="en-US" dirty="0">
                <a:ea typeface="Calibri"/>
                <a:cs typeface="Calibri"/>
              </a:rPr>
              <a:t> hour = 1 feature</a:t>
            </a:r>
          </a:p>
          <a:p>
            <a:pPr lvl="2"/>
            <a:r>
              <a:rPr lang="en-US" dirty="0">
                <a:ea typeface="Calibri"/>
                <a:cs typeface="Calibri"/>
              </a:rPr>
              <a:t>Average estimated </a:t>
            </a:r>
            <a:r>
              <a:rPr lang="en-US" dirty="0">
                <a:ea typeface="+mn-lt"/>
                <a:cs typeface="+mn-lt"/>
              </a:rPr>
              <a:t>aircrafts taking off rate for the next 1 hour = 1 feature</a:t>
            </a:r>
            <a:endParaRPr lang="en-US" dirty="0">
              <a:ea typeface="Calibri"/>
              <a:cs typeface="Calibri"/>
            </a:endParaRPr>
          </a:p>
          <a:p>
            <a:pPr lvl="2"/>
            <a:r>
              <a:rPr lang="en-US" dirty="0">
                <a:ea typeface="Calibri"/>
                <a:cs typeface="Calibri"/>
              </a:rPr>
              <a:t>Current configuration (?) --&gt; between 10 to 40 feature (different for each airport)</a:t>
            </a:r>
          </a:p>
          <a:p>
            <a:pPr lvl="1" indent="0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10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8153-8B45-4F6E-91FD-FC5CFCF0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My piece </a:t>
            </a:r>
            <a:r>
              <a:rPr lang="en-US" dirty="0" err="1">
                <a:cs typeface="Calibri Light"/>
              </a:rPr>
              <a:t>Cotd</a:t>
            </a:r>
            <a:r>
              <a:rPr lang="en-US" dirty="0">
                <a:cs typeface="Calibri Light"/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EFD1-C630-4B85-9369-1FD1E155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 indent="0"/>
            <a:r>
              <a:rPr lang="en-US" dirty="0">
                <a:cs typeface="Calibri"/>
              </a:rPr>
              <a:t>Output:</a:t>
            </a:r>
          </a:p>
          <a:p>
            <a:pPr lvl="2"/>
            <a:r>
              <a:rPr lang="en-US" dirty="0">
                <a:cs typeface="Calibri"/>
              </a:rPr>
              <a:t>Lookahead configuration.</a:t>
            </a:r>
          </a:p>
          <a:p>
            <a:pPr lvl="3"/>
            <a:r>
              <a:rPr lang="en-US" dirty="0">
                <a:cs typeface="Calibri"/>
              </a:rPr>
              <a:t># configuration for each airport ranges from 12 to 42</a:t>
            </a:r>
          </a:p>
          <a:p>
            <a:pPr lvl="3"/>
            <a:r>
              <a:rPr lang="en-US" dirty="0">
                <a:cs typeface="Calibri"/>
              </a:rPr>
              <a:t>Kalt: 27, </a:t>
            </a:r>
            <a:r>
              <a:rPr lang="en-US" dirty="0" err="1">
                <a:cs typeface="Calibri"/>
              </a:rPr>
              <a:t>kclt</a:t>
            </a:r>
            <a:r>
              <a:rPr lang="en-US" dirty="0">
                <a:cs typeface="Calibri"/>
              </a:rPr>
              <a:t>: 13, </a:t>
            </a:r>
            <a:r>
              <a:rPr lang="en-US" dirty="0" err="1">
                <a:cs typeface="Calibri"/>
              </a:rPr>
              <a:t>kden</a:t>
            </a:r>
            <a:r>
              <a:rPr lang="en-US" dirty="0">
                <a:cs typeface="Calibri"/>
              </a:rPr>
              <a:t>: 42, </a:t>
            </a:r>
            <a:r>
              <a:rPr lang="en-US" dirty="0" err="1">
                <a:cs typeface="Calibri"/>
              </a:rPr>
              <a:t>kdfw</a:t>
            </a:r>
            <a:r>
              <a:rPr lang="en-US" dirty="0">
                <a:cs typeface="Calibri"/>
              </a:rPr>
              <a:t>: 31, kjfk:14, </a:t>
            </a:r>
            <a:r>
              <a:rPr lang="en-US" dirty="0" err="1">
                <a:cs typeface="Calibri"/>
              </a:rPr>
              <a:t>kmem</a:t>
            </a:r>
            <a:r>
              <a:rPr lang="en-US" dirty="0">
                <a:cs typeface="Calibri"/>
              </a:rPr>
              <a:t>: 31, </a:t>
            </a:r>
            <a:r>
              <a:rPr lang="en-US" dirty="0" err="1">
                <a:cs typeface="Calibri"/>
              </a:rPr>
              <a:t>kmia</a:t>
            </a:r>
            <a:r>
              <a:rPr lang="en-US" dirty="0">
                <a:cs typeface="Calibri"/>
              </a:rPr>
              <a:t>: 28, </a:t>
            </a:r>
            <a:r>
              <a:rPr lang="en-US" dirty="0" err="1">
                <a:cs typeface="Calibri"/>
              </a:rPr>
              <a:t>kord</a:t>
            </a:r>
            <a:r>
              <a:rPr lang="en-US" dirty="0">
                <a:cs typeface="Calibri"/>
              </a:rPr>
              <a:t>: 38, </a:t>
            </a:r>
            <a:r>
              <a:rPr lang="en-US" dirty="0" err="1">
                <a:cs typeface="Calibri"/>
              </a:rPr>
              <a:t>kpnx</a:t>
            </a:r>
            <a:r>
              <a:rPr lang="en-US" dirty="0">
                <a:cs typeface="Calibri"/>
              </a:rPr>
              <a:t>: 18, </a:t>
            </a:r>
            <a:r>
              <a:rPr lang="en-US" dirty="0" err="1">
                <a:cs typeface="Calibri"/>
              </a:rPr>
              <a:t>ksea</a:t>
            </a:r>
            <a:r>
              <a:rPr lang="en-US" dirty="0">
                <a:cs typeface="Calibri"/>
              </a:rPr>
              <a:t>: 12</a:t>
            </a:r>
          </a:p>
          <a:p>
            <a:pPr lvl="3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Note: we are training a total of 10 LR models --&gt; 1 for each airport. Each airport has </a:t>
            </a:r>
            <a:r>
              <a:rPr lang="en-US" u="sng" dirty="0">
                <a:cs typeface="Calibri"/>
              </a:rPr>
              <a:t>a different number</a:t>
            </a:r>
            <a:r>
              <a:rPr lang="en-US" dirty="0">
                <a:cs typeface="Calibri"/>
              </a:rPr>
              <a:t> of number of possible classes/labels.</a:t>
            </a:r>
          </a:p>
          <a:p>
            <a:pPr lvl="2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837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C07D-8826-4EAE-AB80-2F9C4D39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 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2F84-2220-43C5-9032-D99098E9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Why: I want </a:t>
            </a:r>
            <a:r>
              <a:rPr lang="en-US" b="1" dirty="0">
                <a:cs typeface="Calibri"/>
              </a:rPr>
              <a:t>probabilities</a:t>
            </a:r>
            <a:r>
              <a:rPr lang="en-US" dirty="0">
                <a:cs typeface="Calibri"/>
              </a:rPr>
              <a:t>, not just classification, of the </a:t>
            </a:r>
            <a:r>
              <a:rPr lang="en-US" dirty="0" err="1">
                <a:cs typeface="Calibri"/>
              </a:rPr>
              <a:t>liklihood</a:t>
            </a:r>
            <a:r>
              <a:rPr lang="en-US" dirty="0">
                <a:cs typeface="Calibri"/>
              </a:rPr>
              <a:t> of each configuration.</a:t>
            </a:r>
          </a:p>
          <a:p>
            <a:r>
              <a:rPr lang="en-US" dirty="0">
                <a:cs typeface="Calibri"/>
              </a:rPr>
              <a:t>Use kernel trick to do x^2.</a:t>
            </a:r>
          </a:p>
          <a:p>
            <a:r>
              <a:rPr lang="en-US" dirty="0">
                <a:cs typeface="Calibri"/>
              </a:rPr>
              <a:t>Logistic regression minimizes log-loss ==&gt; the same minimization metric as competition</a:t>
            </a:r>
          </a:p>
          <a:p>
            <a:pPr lvl="1"/>
            <a:r>
              <a:rPr lang="en-US" dirty="0">
                <a:cs typeface="Calibri"/>
              </a:rPr>
              <a:t>If we use random forest, for example, we won't account for the fact that one wrong that is prediction with high probability can significantly skew/increase the error.</a:t>
            </a:r>
          </a:p>
        </p:txBody>
      </p:sp>
    </p:spTree>
    <p:extLst>
      <p:ext uri="{BB962C8B-B14F-4D97-AF65-F5344CB8AC3E}">
        <p14:creationId xmlns:p14="http://schemas.microsoft.com/office/powerpoint/2010/main" val="134518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8403-B9F8-4FCF-AA5D-8286BE29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Summary of idea</a:t>
            </a:r>
            <a:endParaRPr lang="en-US" dirty="0"/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AAE4003-BFCE-4634-A8E8-1A4721783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82" y="1491088"/>
            <a:ext cx="5857149" cy="5215557"/>
          </a:xfr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9922E4D-249A-4244-BF71-D3376D77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961" y="1298428"/>
            <a:ext cx="4982736" cy="49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9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9B2B-644E-43C4-9EB7-88E14406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"Above and beyond":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A234-1294-4C4A-B6AF-EAB7D9B4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Random forest</a:t>
            </a:r>
          </a:p>
          <a:p>
            <a:pPr lvl="1"/>
            <a:r>
              <a:rPr lang="en-US" dirty="0">
                <a:ea typeface="Calibri"/>
                <a:cs typeface="Calibri"/>
              </a:rPr>
              <a:t>Use random forest to determine the weight between regency and logistic regression</a:t>
            </a:r>
          </a:p>
          <a:p>
            <a:pPr lvl="2"/>
            <a:r>
              <a:rPr lang="en-US" dirty="0">
                <a:ea typeface="Calibri"/>
                <a:cs typeface="Calibri"/>
              </a:rPr>
              <a:t>Takes the same input as Logistic Regression </a:t>
            </a:r>
            <a:r>
              <a:rPr lang="en-US" b="1" dirty="0">
                <a:ea typeface="Calibri"/>
                <a:cs typeface="Calibri"/>
              </a:rPr>
              <a:t>PLUS current configuration</a:t>
            </a:r>
            <a:r>
              <a:rPr lang="en-US" dirty="0">
                <a:ea typeface="Calibri"/>
                <a:cs typeface="Calibri"/>
              </a:rPr>
              <a:t> (discrete variable with.</a:t>
            </a:r>
          </a:p>
          <a:p>
            <a:r>
              <a:rPr lang="en-US" dirty="0" err="1">
                <a:cs typeface="Calibri"/>
              </a:rPr>
              <a:t>AdaBoosting</a:t>
            </a:r>
            <a:r>
              <a:rPr lang="en-US" dirty="0">
                <a:cs typeface="Calibri"/>
              </a:rPr>
              <a:t>:</a:t>
            </a:r>
          </a:p>
          <a:p>
            <a:pPr lvl="1"/>
            <a:r>
              <a:rPr lang="en-US" dirty="0" err="1">
                <a:cs typeface="Calibri"/>
              </a:rPr>
              <a:t>Regenccy</a:t>
            </a:r>
            <a:r>
              <a:rPr lang="en-US" dirty="0">
                <a:cs typeface="Calibri"/>
              </a:rPr>
              <a:t> --&gt; high bias/low variance</a:t>
            </a:r>
          </a:p>
          <a:p>
            <a:pPr lvl="1"/>
            <a:r>
              <a:rPr lang="en-US" dirty="0">
                <a:cs typeface="Calibri"/>
              </a:rPr>
              <a:t>Logistic Regression --&gt; ??</a:t>
            </a:r>
          </a:p>
          <a:p>
            <a:pPr lvl="1"/>
            <a:r>
              <a:rPr lang="en-US" dirty="0">
                <a:cs typeface="Calibri"/>
              </a:rPr>
              <a:t>Random Forest --&gt; low bias/high variance</a:t>
            </a:r>
          </a:p>
        </p:txBody>
      </p:sp>
    </p:spTree>
    <p:extLst>
      <p:ext uri="{BB962C8B-B14F-4D97-AF65-F5344CB8AC3E}">
        <p14:creationId xmlns:p14="http://schemas.microsoft.com/office/powerpoint/2010/main" val="143769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81A5-0872-46A4-B89E-1F510AE1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Computation needed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A40C-C89B-4B14-84DE-1C17CF96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Hyperparameter tuning: 2D hyperparameter tuning using ROAR for regency</a:t>
            </a:r>
            <a:endParaRPr lang="en-US"/>
          </a:p>
          <a:p>
            <a:pPr lvl="1"/>
            <a:r>
              <a:rPr lang="en-US" dirty="0">
                <a:cs typeface="Calibri"/>
              </a:rPr>
              <a:t>Use threading</a:t>
            </a:r>
          </a:p>
          <a:p>
            <a:pPr lvl="1"/>
            <a:r>
              <a:rPr lang="en-US" dirty="0">
                <a:cs typeface="Calibri"/>
              </a:rPr>
              <a:t>Without threading: takes about 5 hours to tune 10*17 using 100 data points per trial for 10 airports * 12 lookahead per airport. (hyperparameter is </a:t>
            </a:r>
            <a:r>
              <a:rPr lang="en-US" u="sng" dirty="0">
                <a:cs typeface="Calibri"/>
              </a:rPr>
              <a:t>decoupled</a:t>
            </a:r>
            <a:r>
              <a:rPr lang="en-US" dirty="0">
                <a:cs typeface="Calibri"/>
              </a:rPr>
              <a:t> with respect to each [airport, lookout] combination because sum of log-loss is communicative)</a:t>
            </a:r>
          </a:p>
          <a:p>
            <a:pPr lvl="2"/>
            <a:r>
              <a:rPr lang="en-US" dirty="0">
                <a:cs typeface="Calibri"/>
              </a:rPr>
              <a:t>Want to increase to 20*30 using 500 data points each</a:t>
            </a:r>
          </a:p>
          <a:p>
            <a:pPr lvl="3"/>
            <a:r>
              <a:rPr lang="en-US" dirty="0">
                <a:cs typeface="Calibri"/>
              </a:rPr>
              <a:t>Hopefully </a:t>
            </a:r>
            <a:r>
              <a:rPr lang="en-US" dirty="0" err="1">
                <a:cs typeface="Calibri"/>
              </a:rPr>
              <a:t>threading+ROAR</a:t>
            </a:r>
            <a:r>
              <a:rPr lang="en-US" dirty="0">
                <a:cs typeface="Calibri"/>
              </a:rPr>
              <a:t> will significantly decrease time needed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Training the 10 Logistic Regression model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1D hyper parameter tuning for LR weights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708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Using weather to help predict airport configuration</vt:lpstr>
      <vt:lpstr>Raw data</vt:lpstr>
      <vt:lpstr>Provided infrastructure (baseline code given)</vt:lpstr>
      <vt:lpstr>My piece</vt:lpstr>
      <vt:lpstr>My piece Cotd.</vt:lpstr>
      <vt:lpstr>Use logistic regression</vt:lpstr>
      <vt:lpstr>Summary of idea</vt:lpstr>
      <vt:lpstr>"Above and beyond":</vt:lpstr>
      <vt:lpstr>Computation needed</vt:lpstr>
      <vt:lpstr>Considerations for recurrent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483</cp:revision>
  <dcterms:created xsi:type="dcterms:W3CDTF">2022-03-18T12:58:08Z</dcterms:created>
  <dcterms:modified xsi:type="dcterms:W3CDTF">2022-03-24T19:23:24Z</dcterms:modified>
</cp:coreProperties>
</file>