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60" r:id="rId6"/>
    <p:sldId id="259" r:id="rId7"/>
    <p:sldId id="261" r:id="rId8"/>
    <p:sldId id="265" r:id="rId9"/>
    <p:sldId id="262" r:id="rId10"/>
    <p:sldId id="264" r:id="rId11"/>
    <p:sldId id="268" r:id="rId12"/>
    <p:sldId id="269" r:id="rId13"/>
    <p:sldId id="270" r:id="rId14"/>
    <p:sldId id="271" r:id="rId15"/>
    <p:sldId id="273" r:id="rId16"/>
    <p:sldId id="275" r:id="rId17"/>
    <p:sldId id="276" r:id="rId18"/>
    <p:sldId id="274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90B74-A36D-4438-FC30-7838D02803EC}" v="612" dt="2022-04-02T06:24:32.805"/>
    <p1510:client id="{14C028A8-E53B-7A62-8E5E-0C07B352AC7E}" v="121" dt="2022-03-22T02:25:11.062"/>
    <p1510:client id="{334DDD40-7E5F-0971-0B5A-530C61A4CFB3}" v="139" dt="2022-03-24T16:15:13.301"/>
    <p1510:client id="{4ABFE76F-93ED-D814-8AC9-319EAB96B435}" v="254" dt="2022-03-20T19:22:33.992"/>
    <p1510:client id="{5ECCD274-F618-BD51-D580-B7E5C1E147D9}" v="152" dt="2022-03-22T00:26:14.899"/>
    <p1510:client id="{7EBCC2EE-8B70-B30C-040D-F728B633F288}" v="87" dt="2022-03-19T18:49:08.569"/>
    <p1510:client id="{7F9C4266-F119-4DF5-AD64-12CB223A99B1}" v="175" dt="2022-03-22T20:04:49.145"/>
    <p1510:client id="{81B102A4-C26C-5928-C8C1-5921CAF70AEC}" v="65" dt="2022-03-20T05:19:33.034"/>
    <p1510:client id="{83A74B80-B1DD-2F3A-9CB5-577902514100}" v="151" dt="2022-03-21T04:05:31.276"/>
    <p1510:client id="{906D3445-03A5-0376-A59C-B3251253C6B5}" v="375" dt="2022-03-19T17:56:32.570"/>
    <p1510:client id="{B06263C0-419F-E6E5-6290-72B2DAD8E6EA}" v="949" dt="2022-03-19T01:07:22.023"/>
    <p1510:client id="{C92FDD4B-81D8-7A25-9ECE-C734AE66359E}" v="62" dt="2022-03-21T04:13:40.427"/>
    <p1510:client id="{CE02EB92-8EB5-232D-C8C4-F762BFA2E0E7}" v="387" dt="2022-03-19T23:34:03.432"/>
    <p1510:client id="{DF15BA65-ADC0-4D51-A6B5-B8BBAB00A430}" v="168" dt="2022-03-18T17:19:32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ivendata.co/blog/airport-configuration-benchmar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Using weather to help predict airport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172C-E797-48F7-9A6C-DD5C04B1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Considerations for recurrent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6A57F-DE54-4F03-B275-05C641ECB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407" y="1685487"/>
            <a:ext cx="406925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Pros:</a:t>
            </a:r>
          </a:p>
          <a:p>
            <a:r>
              <a:rPr lang="en-US" dirty="0">
                <a:cs typeface="Calibri"/>
              </a:rPr>
              <a:t>Our data and predictions are of a temporal nature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E1901C-ED06-48D5-8F79-A48A59638D9A}"/>
              </a:ext>
            </a:extLst>
          </p:cNvPr>
          <p:cNvSpPr txBox="1">
            <a:spLocks/>
          </p:cNvSpPr>
          <p:nvPr/>
        </p:nvSpPr>
        <p:spPr>
          <a:xfrm>
            <a:off x="7051566" y="1688990"/>
            <a:ext cx="4069256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Calibri"/>
              </a:rPr>
              <a:t>Cons:</a:t>
            </a:r>
          </a:p>
          <a:p>
            <a:r>
              <a:rPr lang="en-US" sz="1600" dirty="0">
                <a:cs typeface="Calibri"/>
              </a:rPr>
              <a:t>Training dataset split/specialized 10 airports * 12 lookahead is insufficient to train a large neural network</a:t>
            </a:r>
          </a:p>
          <a:p>
            <a:pPr lvl="1"/>
            <a:r>
              <a:rPr lang="en-US" sz="1200" dirty="0">
                <a:cs typeface="Calibri"/>
              </a:rPr>
              <a:t>Generalizing across lookahead and airports will likely introduce significant model errors (bias) that cannot </a:t>
            </a:r>
            <a:r>
              <a:rPr lang="en-US" sz="1200">
                <a:cs typeface="Calibri"/>
              </a:rPr>
              <a:t>be overcome by the complexity of a RNN</a:t>
            </a:r>
          </a:p>
          <a:p>
            <a:r>
              <a:rPr lang="en-US" sz="1600" dirty="0">
                <a:cs typeface="Calibri"/>
              </a:rPr>
              <a:t>I don't</a:t>
            </a:r>
            <a:r>
              <a:rPr lang="en-US" sz="1600">
                <a:cs typeface="Calibri"/>
              </a:rPr>
              <a:t> have any experiences doing it</a:t>
            </a:r>
            <a:endParaRPr lang="en-US" sz="1600" dirty="0">
              <a:cs typeface="Calibri"/>
            </a:endParaRPr>
          </a:p>
          <a:p>
            <a:r>
              <a:rPr lang="en-US" sz="1600" dirty="0">
                <a:cs typeface="Calibri"/>
              </a:rPr>
              <a:t>Higher risk of messing something up during </a:t>
            </a:r>
            <a:r>
              <a:rPr lang="en-US" sz="1600">
                <a:cs typeface="Calibri"/>
              </a:rPr>
              <a:t>deployment phase if some data are incomplete.</a:t>
            </a:r>
            <a:endParaRPr lang="en-US" sz="1600" dirty="0">
              <a:cs typeface="Calibri"/>
            </a:endParaRPr>
          </a:p>
          <a:p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67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0502-0415-B4F2-FC11-280783E6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4987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Current progress – Last Updated April 2 2022 (</a:t>
            </a:r>
            <a:r>
              <a:rPr lang="en-US" u="sng" dirty="0">
                <a:cs typeface="Calibri Light"/>
              </a:rPr>
              <a:t>20</a:t>
            </a:r>
            <a:r>
              <a:rPr lang="en-US" dirty="0">
                <a:cs typeface="Calibri Light"/>
              </a:rPr>
              <a:t> days from competition due date)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16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34E0-DCD0-4616-A762-7A21BEA6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Current training architecture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2FB475B-8539-EEB4-C252-C0D3B4EA6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550" y="1825625"/>
            <a:ext cx="6996900" cy="4351338"/>
          </a:xfrm>
        </p:spPr>
      </p:pic>
    </p:spTree>
    <p:extLst>
      <p:ext uri="{BB962C8B-B14F-4D97-AF65-F5344CB8AC3E}">
        <p14:creationId xmlns:p14="http://schemas.microsoft.com/office/powerpoint/2010/main" val="66140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501D-6BE6-733A-CAE9-EA2F3289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Current testing architecture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7F32F29-ECA5-952B-8503-A9FEBBC46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840" y="1825625"/>
            <a:ext cx="8410320" cy="4351338"/>
          </a:xfrm>
        </p:spPr>
      </p:pic>
    </p:spTree>
    <p:extLst>
      <p:ext uri="{BB962C8B-B14F-4D97-AF65-F5344CB8AC3E}">
        <p14:creationId xmlns:p14="http://schemas.microsoft.com/office/powerpoint/2010/main" val="69302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92CC-E21F-CD91-36D1-86EBE3CC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Tasks – last updated April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F2C10-F747-2F1B-D1BC-6F8916E9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cs typeface="Calibri"/>
              </a:rPr>
              <a:t>Training (in progress):</a:t>
            </a:r>
          </a:p>
          <a:p>
            <a:pPr lvl="1"/>
            <a:r>
              <a:rPr lang="en-US" dirty="0">
                <a:cs typeface="Calibri"/>
              </a:rPr>
              <a:t>Usage preprocess for aircraft departure and arrival data -- </a:t>
            </a:r>
            <a:r>
              <a:rPr lang="en-US" dirty="0">
                <a:solidFill>
                  <a:srgbClr val="00B050"/>
                </a:solidFill>
                <a:cs typeface="Calibri"/>
              </a:rPr>
              <a:t>Complete</a:t>
            </a:r>
          </a:p>
          <a:p>
            <a:pPr lvl="1"/>
            <a:r>
              <a:rPr lang="en-US" dirty="0">
                <a:cs typeface="Calibri"/>
              </a:rPr>
              <a:t>Preprocessing for Logistic Regression -- </a:t>
            </a:r>
            <a:r>
              <a:rPr lang="en-US" dirty="0">
                <a:solidFill>
                  <a:srgbClr val="00B050"/>
                </a:solidFill>
                <a:cs typeface="Calibri"/>
              </a:rPr>
              <a:t>Complete </a:t>
            </a:r>
            <a:r>
              <a:rPr lang="en-US" dirty="0">
                <a:cs typeface="Calibri"/>
              </a:rPr>
              <a:t>(</a:t>
            </a:r>
            <a:r>
              <a:rPr lang="en-US" dirty="0">
                <a:solidFill>
                  <a:srgbClr val="FFC000"/>
                </a:solidFill>
                <a:cs typeface="Calibri"/>
              </a:rPr>
              <a:t>UPDATE in progress</a:t>
            </a:r>
            <a:r>
              <a:rPr lang="en-US" dirty="0">
                <a:cs typeface="Calibri"/>
              </a:rPr>
              <a:t>: implement </a:t>
            </a:r>
            <a:r>
              <a:rPr lang="en-US" dirty="0" err="1">
                <a:cs typeface="Calibri"/>
              </a:rPr>
              <a:t>Lyod</a:t>
            </a:r>
            <a:r>
              <a:rPr lang="en-US" dirty="0">
                <a:cs typeface="Calibri"/>
              </a:rPr>
              <a:t> White </a:t>
            </a:r>
            <a:r>
              <a:rPr lang="en-US" dirty="0" err="1">
                <a:cs typeface="Calibri"/>
              </a:rPr>
              <a:t>sin_cos</a:t>
            </a:r>
            <a:r>
              <a:rPr lang="en-US" dirty="0">
                <a:cs typeface="Calibri"/>
              </a:rPr>
              <a:t> approach for </a:t>
            </a:r>
            <a:r>
              <a:rPr lang="en-US" dirty="0" err="1">
                <a:cs typeface="Calibri"/>
              </a:rPr>
              <a:t>wind_direction</a:t>
            </a:r>
            <a:r>
              <a:rPr lang="en-US" dirty="0">
                <a:cs typeface="Calibri"/>
              </a:rPr>
              <a:t> angles: 0 – 360 degrees is not linear as 0 == 360. Map to 2D using sin(x) cos(x))</a:t>
            </a:r>
          </a:p>
          <a:p>
            <a:pPr lvl="1"/>
            <a:r>
              <a:rPr lang="en-US" dirty="0">
                <a:cs typeface="Calibri"/>
              </a:rPr>
              <a:t>Logistic Regression with Sci-kit learn – </a:t>
            </a:r>
            <a:r>
              <a:rPr lang="en-US" dirty="0">
                <a:solidFill>
                  <a:srgbClr val="FFC000"/>
                </a:solidFill>
                <a:cs typeface="Calibri"/>
              </a:rPr>
              <a:t>in progress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testing+debugging</a:t>
            </a:r>
            <a:r>
              <a:rPr lang="en-US" dirty="0">
                <a:cs typeface="Calibri"/>
              </a:rPr>
              <a:t>)</a:t>
            </a:r>
          </a:p>
          <a:p>
            <a:pPr lvl="1"/>
            <a:r>
              <a:rPr lang="en-US" dirty="0" err="1">
                <a:cs typeface="Calibri"/>
              </a:rPr>
              <a:t>XGBoosting</a:t>
            </a:r>
            <a:r>
              <a:rPr lang="en-US" dirty="0">
                <a:cs typeface="Calibri"/>
              </a:rPr>
              <a:t> –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todo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Submit request for </a:t>
            </a:r>
            <a:r>
              <a:rPr lang="en-US" dirty="0" err="1">
                <a:ea typeface="+mn-lt"/>
                <a:cs typeface="+mn-lt"/>
              </a:rPr>
              <a:t>XGBoost</a:t>
            </a:r>
            <a:r>
              <a:rPr lang="en-US" dirty="0">
                <a:ea typeface="+mn-lt"/>
                <a:cs typeface="+mn-lt"/>
              </a:rPr>
              <a:t> python package to NASA --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todo</a:t>
            </a:r>
            <a:endParaRPr lang="en-US" dirty="0" err="1">
              <a:solidFill>
                <a:srgbClr val="FF0000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Testing (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todo</a:t>
            </a:r>
            <a:r>
              <a:rPr lang="en-US" dirty="0">
                <a:cs typeface="Calibri"/>
              </a:rPr>
              <a:t>)</a:t>
            </a:r>
          </a:p>
          <a:p>
            <a:pPr lvl="1"/>
            <a:r>
              <a:rPr lang="en-US" dirty="0">
                <a:cs typeface="Calibri"/>
              </a:rPr>
              <a:t>Usage preprocess for aircraft departure and arrival –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todo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Preprocess for model fitting –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todo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Collect data and verification –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todo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Deploy (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todo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cs typeface="Calibri"/>
              </a:rPr>
              <a:t>Ensure code runs on simulated bench --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todo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pPr lvl="1"/>
            <a:r>
              <a:rPr lang="en-US">
                <a:solidFill>
                  <a:srgbClr val="000000"/>
                </a:solidFill>
                <a:cs typeface="Calibri"/>
              </a:rPr>
              <a:t>Ensure code runs despite potential specified data outages -- </a:t>
            </a:r>
            <a:r>
              <a:rPr lang="en-US" err="1">
                <a:solidFill>
                  <a:srgbClr val="FF0000"/>
                </a:solidFill>
                <a:cs typeface="Calibri"/>
              </a:rPr>
              <a:t>todo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Verify NASA accept pull request for XGBoost python package --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todo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>
                <a:solidFill>
                  <a:srgbClr val="000000"/>
                </a:solidFill>
                <a:cs typeface="Calibri"/>
              </a:rPr>
              <a:t>Deploy (submit) to NASA for final verification –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todo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pPr lvl="1"/>
            <a:endParaRPr lang="en-US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8725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0502-0415-B4F2-FC11-280783E6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4987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Current progress – Last Updated April 21 2022 (</a:t>
            </a:r>
            <a:r>
              <a:rPr lang="en-US" u="sng" dirty="0">
                <a:cs typeface="Calibri Light"/>
              </a:rPr>
              <a:t>1</a:t>
            </a:r>
            <a:r>
              <a:rPr lang="en-US" dirty="0">
                <a:cs typeface="Calibri Light"/>
              </a:rPr>
              <a:t> days from competition due date)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3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34E0-DCD0-4616-A762-7A21BEA6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Current training architecture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2FB475B-8539-EEB4-C252-C0D3B4EA6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550" y="1825625"/>
            <a:ext cx="6996900" cy="4351338"/>
          </a:xfrm>
        </p:spPr>
      </p:pic>
    </p:spTree>
    <p:extLst>
      <p:ext uri="{BB962C8B-B14F-4D97-AF65-F5344CB8AC3E}">
        <p14:creationId xmlns:p14="http://schemas.microsoft.com/office/powerpoint/2010/main" val="1345236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501D-6BE6-733A-CAE9-EA2F3289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Current testing architecture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7F32F29-ECA5-952B-8503-A9FEBBC46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840" y="1825625"/>
            <a:ext cx="8410320" cy="4351338"/>
          </a:xfrm>
        </p:spPr>
      </p:pic>
    </p:spTree>
    <p:extLst>
      <p:ext uri="{BB962C8B-B14F-4D97-AF65-F5344CB8AC3E}">
        <p14:creationId xmlns:p14="http://schemas.microsoft.com/office/powerpoint/2010/main" val="257730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647D-7D22-5795-4653-2F86DC98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19EE-CB04-335E-F52C-FB2CB830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temporal decay (not very good</a:t>
            </a:r>
          </a:p>
          <a:p>
            <a:r>
              <a:rPr lang="en-US" dirty="0"/>
              <a:t>Added term for classes not in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313724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92CC-E21F-CD91-36D1-86EBE3CC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Tasks – last updated April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F2C10-F747-2F1B-D1BC-6F8916E9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cs typeface="Calibri"/>
              </a:rPr>
              <a:t>Training (in progress):</a:t>
            </a:r>
          </a:p>
          <a:p>
            <a:pPr lvl="1"/>
            <a:r>
              <a:rPr lang="en-US" dirty="0">
                <a:cs typeface="Calibri"/>
              </a:rPr>
              <a:t>Usage preprocess for aircraft departure and arrival data -- </a:t>
            </a:r>
            <a:r>
              <a:rPr lang="en-US" dirty="0">
                <a:solidFill>
                  <a:srgbClr val="00B050"/>
                </a:solidFill>
                <a:cs typeface="Calibri"/>
              </a:rPr>
              <a:t>Complete</a:t>
            </a:r>
          </a:p>
          <a:p>
            <a:pPr lvl="1"/>
            <a:r>
              <a:rPr lang="en-US" dirty="0">
                <a:cs typeface="Calibri"/>
              </a:rPr>
              <a:t>Preprocessing for Logistic Regression -- </a:t>
            </a:r>
            <a:r>
              <a:rPr lang="en-US" dirty="0">
                <a:solidFill>
                  <a:srgbClr val="00B050"/>
                </a:solidFill>
                <a:cs typeface="Calibri"/>
              </a:rPr>
              <a:t>Complete </a:t>
            </a:r>
            <a:r>
              <a:rPr lang="en-US" dirty="0">
                <a:cs typeface="Calibri"/>
              </a:rPr>
              <a:t>(</a:t>
            </a:r>
            <a:r>
              <a:rPr lang="en-US" dirty="0">
                <a:solidFill>
                  <a:srgbClr val="00B050"/>
                </a:solidFill>
                <a:cs typeface="Calibri"/>
              </a:rPr>
              <a:t>Complete</a:t>
            </a:r>
            <a:r>
              <a:rPr lang="en-US" dirty="0">
                <a:cs typeface="Calibri"/>
              </a:rPr>
              <a:t>: implement </a:t>
            </a:r>
            <a:r>
              <a:rPr lang="en-US" dirty="0" err="1">
                <a:cs typeface="Calibri"/>
              </a:rPr>
              <a:t>Lyod</a:t>
            </a:r>
            <a:r>
              <a:rPr lang="en-US" dirty="0">
                <a:cs typeface="Calibri"/>
              </a:rPr>
              <a:t> White </a:t>
            </a:r>
            <a:r>
              <a:rPr lang="en-US" dirty="0" err="1">
                <a:cs typeface="Calibri"/>
              </a:rPr>
              <a:t>sin_cos</a:t>
            </a:r>
            <a:r>
              <a:rPr lang="en-US" dirty="0">
                <a:cs typeface="Calibri"/>
              </a:rPr>
              <a:t> approach for </a:t>
            </a:r>
            <a:r>
              <a:rPr lang="en-US" dirty="0" err="1">
                <a:cs typeface="Calibri"/>
              </a:rPr>
              <a:t>wind_direction</a:t>
            </a:r>
            <a:r>
              <a:rPr lang="en-US" dirty="0">
                <a:cs typeface="Calibri"/>
              </a:rPr>
              <a:t> angles: 0 – 360 degrees is not linear as 0 == 360. Map to 2D using sin(x) cos(x))</a:t>
            </a:r>
          </a:p>
          <a:p>
            <a:pPr lvl="1"/>
            <a:r>
              <a:rPr lang="en-US" dirty="0">
                <a:cs typeface="Calibri"/>
              </a:rPr>
              <a:t>Logistic Regression with Sci-kit learn – </a:t>
            </a:r>
            <a:r>
              <a:rPr lang="en-US" dirty="0">
                <a:solidFill>
                  <a:srgbClr val="00B050"/>
                </a:solidFill>
                <a:cs typeface="Calibri"/>
              </a:rPr>
              <a:t>complete</a:t>
            </a:r>
            <a:r>
              <a:rPr lang="en-US" dirty="0">
                <a:solidFill>
                  <a:srgbClr val="FFC000"/>
                </a:solidFill>
                <a:cs typeface="Calibri"/>
              </a:rPr>
              <a:t> </a:t>
            </a:r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testing+debugging</a:t>
            </a:r>
            <a:r>
              <a:rPr lang="en-US" dirty="0">
                <a:cs typeface="Calibri"/>
              </a:rPr>
              <a:t>)</a:t>
            </a:r>
          </a:p>
          <a:p>
            <a:pPr lvl="2"/>
            <a:r>
              <a:rPr lang="en-US" dirty="0">
                <a:cs typeface="Calibri"/>
              </a:rPr>
              <a:t>Standardize data to mean=1, variance=1 - </a:t>
            </a:r>
            <a:r>
              <a:rPr lang="en-US" dirty="0">
                <a:solidFill>
                  <a:srgbClr val="00B050"/>
                </a:solidFill>
                <a:cs typeface="Calibri"/>
              </a:rPr>
              <a:t>complete</a:t>
            </a:r>
          </a:p>
          <a:p>
            <a:pPr lvl="2"/>
            <a:r>
              <a:rPr lang="en-US" dirty="0">
                <a:cs typeface="Calibri"/>
              </a:rPr>
              <a:t>Upweight May and June datapoints during training </a:t>
            </a:r>
            <a:r>
              <a:rPr lang="en-US" dirty="0">
                <a:cs typeface="Calibri"/>
                <a:sym typeface="Wingdings" pitchFamily="2" charset="2"/>
              </a:rPr>
              <a:t> 1/6</a:t>
            </a:r>
            <a:r>
              <a:rPr lang="en-US" baseline="30000" dirty="0">
                <a:cs typeface="Calibri"/>
                <a:sym typeface="Wingdings" pitchFamily="2" charset="2"/>
              </a:rPr>
              <a:t>th</a:t>
            </a:r>
            <a:r>
              <a:rPr lang="en-US" dirty="0">
                <a:cs typeface="Calibri"/>
                <a:sym typeface="Wingdings" pitchFamily="2" charset="2"/>
              </a:rPr>
              <a:t> data accounts 4/9 of the weights, the rest 5/6</a:t>
            </a:r>
            <a:r>
              <a:rPr lang="en-US" baseline="30000" dirty="0">
                <a:cs typeface="Calibri"/>
                <a:sym typeface="Wingdings" pitchFamily="2" charset="2"/>
              </a:rPr>
              <a:t>th</a:t>
            </a:r>
            <a:r>
              <a:rPr lang="en-US" dirty="0">
                <a:cs typeface="Calibri"/>
                <a:sym typeface="Wingdings" pitchFamily="2" charset="2"/>
              </a:rPr>
              <a:t> accounts 5/9 - </a:t>
            </a:r>
            <a:r>
              <a:rPr lang="en-US" dirty="0">
                <a:solidFill>
                  <a:srgbClr val="00B050"/>
                </a:solidFill>
                <a:cs typeface="Calibri"/>
                <a:sym typeface="Wingdings" pitchFamily="2" charset="2"/>
              </a:rPr>
              <a:t>complete</a:t>
            </a:r>
            <a:endParaRPr lang="en-US" dirty="0">
              <a:cs typeface="Calibri"/>
              <a:sym typeface="Wingdings" pitchFamily="2" charset="2"/>
            </a:endParaRPr>
          </a:p>
          <a:p>
            <a:pPr lvl="2"/>
            <a:r>
              <a:rPr lang="en-US" dirty="0">
                <a:cs typeface="Calibri"/>
              </a:rPr>
              <a:t>Hyperparameter training on temporal data, add term for classes not in training data - </a:t>
            </a:r>
            <a:r>
              <a:rPr lang="en-US" dirty="0">
                <a:solidFill>
                  <a:srgbClr val="00B050"/>
                </a:solidFill>
                <a:cs typeface="Calibri"/>
              </a:rPr>
              <a:t>complete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XGBoosting</a:t>
            </a:r>
            <a:r>
              <a:rPr lang="en-US" dirty="0">
                <a:cs typeface="Calibri"/>
              </a:rPr>
              <a:t> – </a:t>
            </a:r>
            <a:r>
              <a:rPr lang="en-US" dirty="0" err="1">
                <a:solidFill>
                  <a:srgbClr val="00B050"/>
                </a:solidFill>
                <a:cs typeface="Calibri"/>
              </a:rPr>
              <a:t>todo</a:t>
            </a:r>
            <a:r>
              <a:rPr lang="en-US" dirty="0">
                <a:solidFill>
                  <a:srgbClr val="00B050"/>
                </a:solidFill>
                <a:cs typeface="Calibri"/>
              </a:rPr>
              <a:t> </a:t>
            </a:r>
            <a:r>
              <a:rPr lang="en-US" dirty="0">
                <a:cs typeface="Calibri"/>
              </a:rPr>
              <a:t>(prone to overfitting: discarded, use Logistic regression instead</a:t>
            </a:r>
          </a:p>
          <a:p>
            <a:pPr lvl="2"/>
            <a:r>
              <a:rPr lang="en-US" dirty="0">
                <a:ea typeface="+mn-lt"/>
                <a:cs typeface="+mn-lt"/>
              </a:rPr>
              <a:t>Submit request for </a:t>
            </a:r>
            <a:r>
              <a:rPr lang="en-US" dirty="0" err="1">
                <a:ea typeface="+mn-lt"/>
                <a:cs typeface="+mn-lt"/>
              </a:rPr>
              <a:t>XGBoost</a:t>
            </a:r>
            <a:r>
              <a:rPr lang="en-US" dirty="0">
                <a:ea typeface="+mn-lt"/>
                <a:cs typeface="+mn-lt"/>
              </a:rPr>
              <a:t> python package to NASA – </a:t>
            </a:r>
            <a:r>
              <a:rPr lang="en-US" dirty="0" err="1">
                <a:solidFill>
                  <a:srgbClr val="00B050"/>
                </a:solidFill>
                <a:ea typeface="+mn-lt"/>
                <a:cs typeface="+mn-lt"/>
              </a:rPr>
              <a:t>todo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(used scikit learn gradient boosting instead)</a:t>
            </a:r>
            <a:endParaRPr lang="en-US" dirty="0">
              <a:solidFill>
                <a:srgbClr val="00B050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Testing (</a:t>
            </a:r>
            <a:r>
              <a:rPr lang="en-US" dirty="0">
                <a:solidFill>
                  <a:srgbClr val="00B050"/>
                </a:solidFill>
                <a:cs typeface="Calibri"/>
              </a:rPr>
              <a:t>complete</a:t>
            </a:r>
            <a:r>
              <a:rPr lang="en-US" dirty="0">
                <a:cs typeface="Calibri"/>
              </a:rPr>
              <a:t>)</a:t>
            </a:r>
          </a:p>
          <a:p>
            <a:pPr lvl="1"/>
            <a:r>
              <a:rPr lang="en-US" dirty="0">
                <a:cs typeface="Calibri"/>
              </a:rPr>
              <a:t>Usage preprocess for aircraft departure and arrival – </a:t>
            </a:r>
            <a:r>
              <a:rPr lang="en-US" dirty="0">
                <a:solidFill>
                  <a:srgbClr val="00B050"/>
                </a:solidFill>
                <a:cs typeface="Calibri"/>
              </a:rPr>
              <a:t>complete</a:t>
            </a:r>
          </a:p>
          <a:p>
            <a:pPr lvl="1"/>
            <a:r>
              <a:rPr lang="en-US" dirty="0">
                <a:cs typeface="Calibri"/>
              </a:rPr>
              <a:t>Preprocess for model fitting – </a:t>
            </a:r>
            <a:r>
              <a:rPr lang="en-US" dirty="0">
                <a:solidFill>
                  <a:srgbClr val="00B050"/>
                </a:solidFill>
                <a:cs typeface="Calibri"/>
              </a:rPr>
              <a:t>complete</a:t>
            </a:r>
          </a:p>
          <a:p>
            <a:pPr lvl="1"/>
            <a:r>
              <a:rPr lang="en-US" dirty="0">
                <a:cs typeface="Calibri"/>
              </a:rPr>
              <a:t>Collect data and verification – </a:t>
            </a:r>
            <a:r>
              <a:rPr lang="en-US" dirty="0" err="1">
                <a:solidFill>
                  <a:srgbClr val="00B050"/>
                </a:solidFill>
                <a:cs typeface="Calibri"/>
              </a:rPr>
              <a:t>todo</a:t>
            </a:r>
            <a:endParaRPr lang="en-US" dirty="0">
              <a:solidFill>
                <a:srgbClr val="00B050"/>
              </a:solidFill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Deploy (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complete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cs typeface="Calibri"/>
              </a:rPr>
              <a:t>Ensure code runs on simulated bench -- </a:t>
            </a:r>
            <a:r>
              <a:rPr lang="en-US" dirty="0">
                <a:solidFill>
                  <a:srgbClr val="00B050"/>
                </a:solidFill>
                <a:cs typeface="Calibri"/>
              </a:rPr>
              <a:t>complete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alibri"/>
              </a:rPr>
              <a:t>Ensure code runs despite potential specified data outages -- </a:t>
            </a:r>
            <a:r>
              <a:rPr lang="en-US" dirty="0">
                <a:solidFill>
                  <a:srgbClr val="00B050"/>
                </a:solidFill>
                <a:cs typeface="Calibri"/>
              </a:rPr>
              <a:t>complete</a:t>
            </a:r>
          </a:p>
          <a:p>
            <a:pPr lvl="1"/>
            <a:r>
              <a:rPr lang="en-US" dirty="0">
                <a:ea typeface="+mn-lt"/>
                <a:cs typeface="+mn-lt"/>
              </a:rPr>
              <a:t>Verify NASA accept pull request for </a:t>
            </a:r>
            <a:r>
              <a:rPr lang="en-US" dirty="0" err="1">
                <a:ea typeface="+mn-lt"/>
                <a:cs typeface="+mn-lt"/>
              </a:rPr>
              <a:t>XGBoost</a:t>
            </a:r>
            <a:r>
              <a:rPr lang="en-US" dirty="0">
                <a:ea typeface="+mn-lt"/>
                <a:cs typeface="+mn-lt"/>
              </a:rPr>
              <a:t> python package –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disgarded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cs typeface="Calibri"/>
              </a:rPr>
              <a:t>Deploy (submit) to NASA for final verification – </a:t>
            </a:r>
            <a:r>
              <a:rPr lang="en-US" dirty="0">
                <a:solidFill>
                  <a:srgbClr val="00B050"/>
                </a:solidFill>
                <a:cs typeface="Calibri"/>
              </a:rPr>
              <a:t>complete</a:t>
            </a:r>
          </a:p>
          <a:p>
            <a:pPr lvl="1"/>
            <a:endParaRPr lang="en-US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272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4B2D-08C5-0D20-8A2C-7348B9D4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Raw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F9C8-D0EF-E672-3B06-D75D9D86A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10 airports</a:t>
            </a:r>
          </a:p>
          <a:p>
            <a:r>
              <a:rPr lang="en-US" dirty="0">
                <a:cs typeface="Calibri"/>
              </a:rPr>
              <a:t>Weather data</a:t>
            </a:r>
          </a:p>
          <a:p>
            <a:r>
              <a:rPr lang="en-US" dirty="0">
                <a:cs typeface="Calibri"/>
              </a:rPr>
              <a:t>Aircraft actual departure/arrival time for each aircraft</a:t>
            </a:r>
          </a:p>
          <a:p>
            <a:r>
              <a:rPr lang="en-US" dirty="0">
                <a:cs typeface="Calibri"/>
              </a:rPr>
              <a:t>Aircraft estimated/scheduled departure/arrival time for each aircraft</a:t>
            </a:r>
          </a:p>
          <a:p>
            <a:r>
              <a:rPr lang="en-US" dirty="0">
                <a:cs typeface="Calibri"/>
              </a:rPr>
              <a:t>First time when aircraft is tracked for each aircraft</a:t>
            </a:r>
          </a:p>
          <a:p>
            <a:r>
              <a:rPr lang="en-US" dirty="0">
                <a:cs typeface="Calibri"/>
              </a:rPr>
              <a:t>Aircraft arrive/depart from gate/runway for each aircraft</a:t>
            </a:r>
          </a:p>
          <a:p>
            <a:r>
              <a:rPr lang="en-US" dirty="0">
                <a:cs typeface="Calibri"/>
              </a:rPr>
              <a:t>Weather prediction 25 hour lookahead @ 30 minute increment</a:t>
            </a:r>
          </a:p>
          <a:p>
            <a:r>
              <a:rPr lang="en-US" dirty="0">
                <a:cs typeface="Calibri"/>
              </a:rPr>
              <a:t>Current airport configuration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4779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1158-2488-56BB-6895-CF3D0762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Validation results (Logistic Regression) – temporally split off the last 1/4</a:t>
            </a:r>
            <a:r>
              <a:rPr lang="en-US" baseline="30000" dirty="0"/>
              <a:t>th</a:t>
            </a:r>
            <a:r>
              <a:rPr lang="en-US" dirty="0"/>
              <a:t>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CDE1F-352C-6274-9A18-17DF339F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Baseline (C=2) mean score = .1</a:t>
            </a:r>
          </a:p>
          <a:p>
            <a:r>
              <a:rPr lang="en-US" dirty="0"/>
              <a:t>Baseline (C=1) mean score = .1</a:t>
            </a:r>
          </a:p>
          <a:p>
            <a:r>
              <a:rPr lang="en-US" dirty="0"/>
              <a:t>Baseline (C=.5) mean score: 0.09846897685474114</a:t>
            </a:r>
          </a:p>
          <a:p>
            <a:r>
              <a:rPr lang="en-US" dirty="0"/>
              <a:t>Baseline (C=.2) mean score = 0.09629876618410152</a:t>
            </a:r>
          </a:p>
          <a:p>
            <a:r>
              <a:rPr lang="en-US" dirty="0"/>
              <a:t>C=.1 mean score: 0.09482931040417467</a:t>
            </a:r>
          </a:p>
          <a:p>
            <a:r>
              <a:rPr lang="en-US" dirty="0"/>
              <a:t>C=.05 mean score: 0.09351667526087541</a:t>
            </a:r>
          </a:p>
          <a:p>
            <a:r>
              <a:rPr lang="en-US" dirty="0"/>
              <a:t>C=.025 mean score: 0.0923271718253887</a:t>
            </a:r>
          </a:p>
          <a:p>
            <a:r>
              <a:rPr lang="en-US" dirty="0"/>
              <a:t>C=.0125 mean score: 0.09138862781015332</a:t>
            </a:r>
          </a:p>
          <a:p>
            <a:r>
              <a:rPr lang="en-US" dirty="0"/>
              <a:t>C=.005 mean score .0090</a:t>
            </a:r>
          </a:p>
          <a:p>
            <a:r>
              <a:rPr lang="en-US" dirty="0"/>
              <a:t>C=.0025 mean score: 0.09058057530870296</a:t>
            </a:r>
          </a:p>
          <a:p>
            <a:r>
              <a:rPr lang="en-US" b="1" dirty="0"/>
              <a:t>C = .001 mean score: 0.09102370100469091 – final configuration used for competition</a:t>
            </a:r>
          </a:p>
          <a:p>
            <a:r>
              <a:rPr lang="en-US" dirty="0"/>
              <a:t>C = .0001 mean score: 0.09853771147536321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12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9A24-9650-19C5-BFF2-C4DF7BBB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6CBB5-23C7-C5FA-49C3-C63C6FFFD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9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E9EE-27FF-40F1-8728-805B5ECB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Provided infrastructure (baseline code given)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CE148-3E31-4C59-B7BC-506314789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Recency-weighted historical forecast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Achieves .098 log-loss error</a:t>
            </a:r>
          </a:p>
          <a:p>
            <a:pPr lvl="2"/>
            <a:r>
              <a:rPr lang="en-US" dirty="0">
                <a:cs typeface="Calibri"/>
              </a:rPr>
              <a:t>After hyperparameter grid search for each lookahead/airport: ~.091 </a:t>
            </a:r>
            <a:r>
              <a:rPr lang="en-US" dirty="0">
                <a:ea typeface="+mn-lt"/>
                <a:cs typeface="+mn-lt"/>
              </a:rPr>
              <a:t>log-loss error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Input: Takes in current configuration and distribution of past airport configuration</a:t>
            </a:r>
          </a:p>
          <a:p>
            <a:pPr lvl="1"/>
            <a:r>
              <a:rPr lang="en-US" dirty="0">
                <a:cs typeface="Calibri"/>
              </a:rPr>
              <a:t>Output: Probabilities of future airport configurations (30-minute intervals over 360 minutes)</a:t>
            </a:r>
          </a:p>
          <a:p>
            <a:pPr lvl="1"/>
            <a:r>
              <a:rPr lang="en-US" dirty="0">
                <a:cs typeface="Calibri"/>
              </a:rPr>
              <a:t>Hyperparameters:</a:t>
            </a:r>
          </a:p>
          <a:p>
            <a:pPr lvl="2"/>
            <a:r>
              <a:rPr lang="en-US" dirty="0">
                <a:cs typeface="Calibri"/>
              </a:rPr>
              <a:t>Weight: weight for the current </a:t>
            </a:r>
            <a:r>
              <a:rPr lang="en-US" dirty="0" err="1">
                <a:cs typeface="Calibri"/>
              </a:rPr>
              <a:t>configuation</a:t>
            </a:r>
            <a:endParaRPr lang="en-US" dirty="0" err="1">
              <a:ea typeface="Calibri"/>
              <a:cs typeface="Calibri"/>
            </a:endParaRPr>
          </a:p>
          <a:p>
            <a:pPr lvl="2"/>
            <a:r>
              <a:rPr lang="en-US" dirty="0">
                <a:ea typeface="Calibri" panose="020F0502020204030204"/>
                <a:cs typeface="Calibri"/>
              </a:rPr>
              <a:t>Hedge: weight for a uniform distribution</a:t>
            </a:r>
          </a:p>
          <a:p>
            <a:pPr lvl="2"/>
            <a:r>
              <a:rPr lang="en-US" dirty="0">
                <a:ea typeface="Calibri" panose="020F0502020204030204"/>
                <a:cs typeface="Calibri"/>
              </a:rPr>
              <a:t>Discount: weight for the "current configuration" (changes/discounts as time grows)</a:t>
            </a:r>
          </a:p>
          <a:p>
            <a:pPr lvl="3"/>
            <a:r>
              <a:rPr lang="en-US" dirty="0" err="1">
                <a:ea typeface="Calibri" panose="020F0502020204030204"/>
                <a:cs typeface="Calibri"/>
              </a:rPr>
              <a:t>Discount_rate</a:t>
            </a:r>
            <a:r>
              <a:rPr lang="en-US" dirty="0">
                <a:ea typeface="Calibri" panose="020F0502020204030204"/>
                <a:cs typeface="Calibri"/>
              </a:rPr>
              <a:t> = (discount)^ (360/minutes)</a:t>
            </a:r>
          </a:p>
          <a:p>
            <a:pPr lvl="1"/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5662E7-0305-4559-A434-1AA5D055983B}"/>
              </a:ext>
            </a:extLst>
          </p:cNvPr>
          <p:cNvSpPr txBox="1">
            <a:spLocks/>
          </p:cNvSpPr>
          <p:nvPr/>
        </p:nvSpPr>
        <p:spPr>
          <a:xfrm>
            <a:off x="8374116" y="4158921"/>
            <a:ext cx="3202153" cy="900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ea typeface="Calibri" panose="020F0502020204030204"/>
                <a:cs typeface="Calibri"/>
              </a:rPr>
              <a:t>We always add a uniform distribution because if you are wrong and the value is zero log loss will be infinity: VERY VERY BAD. To compensate we give everything a really tiny weight "just in case"</a:t>
            </a:r>
          </a:p>
          <a:p>
            <a:pPr lvl="1"/>
            <a:endParaRPr lang="en-US" dirty="0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603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B54C-9655-4F78-AFB9-C7D7C3F9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My piece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C2BF0-214B-4780-8DE5-3F6048D32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Calibri"/>
                <a:cs typeface="Calibri"/>
              </a:rPr>
              <a:t>Multi</a:t>
            </a:r>
            <a:r>
              <a:rPr lang="en-US" b="1" u="sng" dirty="0">
                <a:ea typeface="Calibri"/>
                <a:cs typeface="Calibri"/>
              </a:rPr>
              <a:t>class</a:t>
            </a:r>
            <a:r>
              <a:rPr lang="en-US" b="1" dirty="0">
                <a:ea typeface="Calibri"/>
                <a:cs typeface="Calibri"/>
              </a:rPr>
              <a:t> </a:t>
            </a:r>
            <a:r>
              <a:rPr lang="en-US" dirty="0">
                <a:ea typeface="Calibri"/>
                <a:cs typeface="Calibri"/>
              </a:rPr>
              <a:t>calculation: calculate the airport configuration</a:t>
            </a:r>
          </a:p>
          <a:p>
            <a:pPr lvl="1" indent="0"/>
            <a:r>
              <a:rPr lang="en-US" dirty="0">
                <a:ea typeface="Calibri"/>
                <a:cs typeface="Calibri"/>
              </a:rPr>
              <a:t>Input: </a:t>
            </a:r>
          </a:p>
          <a:p>
            <a:pPr lvl="2"/>
            <a:r>
              <a:rPr lang="en-US" dirty="0">
                <a:ea typeface="Calibri"/>
                <a:cs typeface="Calibri"/>
              </a:rPr>
              <a:t>Forecasted weather data @ prediction time (</a:t>
            </a:r>
            <a:r>
              <a:rPr lang="en-US" dirty="0" err="1">
                <a:ea typeface="Calibri"/>
                <a:cs typeface="Calibri"/>
              </a:rPr>
              <a:t>forecast_time</a:t>
            </a:r>
            <a:r>
              <a:rPr lang="en-US" dirty="0">
                <a:ea typeface="Calibri"/>
                <a:cs typeface="Calibri"/>
              </a:rPr>
              <a:t>, temperature, wind direction, </a:t>
            </a:r>
            <a:r>
              <a:rPr lang="en-US" dirty="0" err="1">
                <a:ea typeface="Calibri"/>
                <a:cs typeface="Calibri"/>
              </a:rPr>
              <a:t>wind_speed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wind_gust</a:t>
            </a:r>
            <a:r>
              <a:rPr lang="en-US" dirty="0">
                <a:ea typeface="Calibri"/>
                <a:cs typeface="Calibri"/>
              </a:rPr>
              <a:t>, cloud ceiling, visibility, cloud, </a:t>
            </a:r>
            <a:r>
              <a:rPr lang="en-US" dirty="0" err="1">
                <a:ea typeface="Calibri"/>
                <a:cs typeface="Calibri"/>
              </a:rPr>
              <a:t>lightning_prob</a:t>
            </a:r>
            <a:r>
              <a:rPr lang="en-US" dirty="0">
                <a:ea typeface="Calibri"/>
                <a:cs typeface="Calibri"/>
              </a:rPr>
              <a:t>, precipitation) = 10 features</a:t>
            </a:r>
            <a:endParaRPr lang="en-US" dirty="0">
              <a:cs typeface="Calibri"/>
            </a:endParaRPr>
          </a:p>
          <a:p>
            <a:pPr lvl="2"/>
            <a:r>
              <a:rPr lang="en-US" dirty="0">
                <a:ea typeface="Calibri"/>
                <a:cs typeface="Calibri"/>
              </a:rPr>
              <a:t>Current weather data (… same …) = 10 features</a:t>
            </a:r>
          </a:p>
          <a:p>
            <a:pPr lvl="2"/>
            <a:r>
              <a:rPr lang="en-US" dirty="0">
                <a:ea typeface="Calibri"/>
                <a:cs typeface="Calibri"/>
              </a:rPr>
              <a:t>Prediction time = 1 feature</a:t>
            </a:r>
          </a:p>
          <a:p>
            <a:pPr lvl="2"/>
            <a:r>
              <a:rPr lang="en-US" dirty="0">
                <a:ea typeface="Calibri"/>
                <a:cs typeface="Calibri"/>
              </a:rPr>
              <a:t>Average estimated aircrafts landing rate per minute for the past 1 hour = 1 feature</a:t>
            </a:r>
          </a:p>
          <a:p>
            <a:pPr lvl="2"/>
            <a:r>
              <a:rPr lang="en-US" dirty="0">
                <a:ea typeface="Calibri"/>
                <a:cs typeface="Calibri"/>
              </a:rPr>
              <a:t>Average estimated aircrafts taking off rate for the past </a:t>
            </a:r>
            <a:r>
              <a:rPr lang="en-US" dirty="0">
                <a:ea typeface="+mn-lt"/>
                <a:cs typeface="+mn-lt"/>
              </a:rPr>
              <a:t>1</a:t>
            </a:r>
            <a:r>
              <a:rPr lang="en-US" dirty="0">
                <a:ea typeface="Calibri"/>
                <a:cs typeface="Calibri"/>
              </a:rPr>
              <a:t> hour = 1 feature</a:t>
            </a:r>
          </a:p>
          <a:p>
            <a:pPr lvl="2"/>
            <a:r>
              <a:rPr lang="en-US" dirty="0">
                <a:ea typeface="Calibri"/>
                <a:cs typeface="Calibri"/>
              </a:rPr>
              <a:t>Average estimated aircraft landing rate for the next </a:t>
            </a:r>
            <a:r>
              <a:rPr lang="en-US" dirty="0">
                <a:ea typeface="+mn-lt"/>
                <a:cs typeface="+mn-lt"/>
              </a:rPr>
              <a:t>1</a:t>
            </a:r>
            <a:r>
              <a:rPr lang="en-US" dirty="0">
                <a:ea typeface="Calibri"/>
                <a:cs typeface="Calibri"/>
              </a:rPr>
              <a:t> hour = 1 feature</a:t>
            </a:r>
          </a:p>
          <a:p>
            <a:pPr lvl="2"/>
            <a:r>
              <a:rPr lang="en-US" dirty="0">
                <a:ea typeface="Calibri"/>
                <a:cs typeface="Calibri"/>
              </a:rPr>
              <a:t>Average estimated </a:t>
            </a:r>
            <a:r>
              <a:rPr lang="en-US" dirty="0">
                <a:ea typeface="+mn-lt"/>
                <a:cs typeface="+mn-lt"/>
              </a:rPr>
              <a:t>aircrafts taking off rate for the next 1 hour = 1 feature</a:t>
            </a:r>
            <a:endParaRPr lang="en-US" dirty="0">
              <a:ea typeface="Calibri"/>
              <a:cs typeface="Calibri"/>
            </a:endParaRPr>
          </a:p>
          <a:p>
            <a:pPr lvl="2"/>
            <a:r>
              <a:rPr lang="en-US" dirty="0">
                <a:ea typeface="Calibri"/>
                <a:cs typeface="Calibri"/>
              </a:rPr>
              <a:t>Current configuration (?) --&gt; between 10 to 40 feature (different for each airport)</a:t>
            </a:r>
          </a:p>
          <a:p>
            <a:pPr lvl="1" indent="0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110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8153-8B45-4F6E-91FD-FC5CFCF0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My piece </a:t>
            </a:r>
            <a:r>
              <a:rPr lang="en-US" dirty="0" err="1">
                <a:cs typeface="Calibri Light"/>
              </a:rPr>
              <a:t>Cotd</a:t>
            </a:r>
            <a:r>
              <a:rPr lang="en-US" dirty="0">
                <a:cs typeface="Calibri Light"/>
              </a:rPr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EEFD1-C630-4B85-9369-1FD1E1553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 indent="0"/>
            <a:r>
              <a:rPr lang="en-US" dirty="0">
                <a:cs typeface="Calibri"/>
              </a:rPr>
              <a:t>Output:</a:t>
            </a:r>
          </a:p>
          <a:p>
            <a:pPr lvl="2"/>
            <a:r>
              <a:rPr lang="en-US" dirty="0">
                <a:cs typeface="Calibri"/>
              </a:rPr>
              <a:t>Lookahead configuration.</a:t>
            </a:r>
          </a:p>
          <a:p>
            <a:pPr lvl="3"/>
            <a:r>
              <a:rPr lang="en-US" dirty="0">
                <a:cs typeface="Calibri"/>
              </a:rPr>
              <a:t># configuration for each airport ranges from 12 to 42</a:t>
            </a:r>
          </a:p>
          <a:p>
            <a:pPr lvl="3"/>
            <a:r>
              <a:rPr lang="en-US" dirty="0">
                <a:cs typeface="Calibri"/>
              </a:rPr>
              <a:t>Kalt: 27, </a:t>
            </a:r>
            <a:r>
              <a:rPr lang="en-US" dirty="0" err="1">
                <a:cs typeface="Calibri"/>
              </a:rPr>
              <a:t>kclt</a:t>
            </a:r>
            <a:r>
              <a:rPr lang="en-US" dirty="0">
                <a:cs typeface="Calibri"/>
              </a:rPr>
              <a:t>: 13, </a:t>
            </a:r>
            <a:r>
              <a:rPr lang="en-US" dirty="0" err="1">
                <a:cs typeface="Calibri"/>
              </a:rPr>
              <a:t>kden</a:t>
            </a:r>
            <a:r>
              <a:rPr lang="en-US" dirty="0">
                <a:cs typeface="Calibri"/>
              </a:rPr>
              <a:t>: 42, </a:t>
            </a:r>
            <a:r>
              <a:rPr lang="en-US" dirty="0" err="1">
                <a:cs typeface="Calibri"/>
              </a:rPr>
              <a:t>kdfw</a:t>
            </a:r>
            <a:r>
              <a:rPr lang="en-US" dirty="0">
                <a:cs typeface="Calibri"/>
              </a:rPr>
              <a:t>: 31, kjfk:14, </a:t>
            </a:r>
            <a:r>
              <a:rPr lang="en-US" dirty="0" err="1">
                <a:cs typeface="Calibri"/>
              </a:rPr>
              <a:t>kmem</a:t>
            </a:r>
            <a:r>
              <a:rPr lang="en-US" dirty="0">
                <a:cs typeface="Calibri"/>
              </a:rPr>
              <a:t>: 31, </a:t>
            </a:r>
            <a:r>
              <a:rPr lang="en-US" dirty="0" err="1">
                <a:cs typeface="Calibri"/>
              </a:rPr>
              <a:t>kmia</a:t>
            </a:r>
            <a:r>
              <a:rPr lang="en-US" dirty="0">
                <a:cs typeface="Calibri"/>
              </a:rPr>
              <a:t>: 28, </a:t>
            </a:r>
            <a:r>
              <a:rPr lang="en-US" dirty="0" err="1">
                <a:cs typeface="Calibri"/>
              </a:rPr>
              <a:t>kord</a:t>
            </a:r>
            <a:r>
              <a:rPr lang="en-US" dirty="0">
                <a:cs typeface="Calibri"/>
              </a:rPr>
              <a:t>: 38, </a:t>
            </a:r>
            <a:r>
              <a:rPr lang="en-US" dirty="0" err="1">
                <a:cs typeface="Calibri"/>
              </a:rPr>
              <a:t>kpnx</a:t>
            </a:r>
            <a:r>
              <a:rPr lang="en-US" dirty="0">
                <a:cs typeface="Calibri"/>
              </a:rPr>
              <a:t>: 18, </a:t>
            </a:r>
            <a:r>
              <a:rPr lang="en-US" dirty="0" err="1">
                <a:cs typeface="Calibri"/>
              </a:rPr>
              <a:t>ksea</a:t>
            </a:r>
            <a:r>
              <a:rPr lang="en-US" dirty="0">
                <a:cs typeface="Calibri"/>
              </a:rPr>
              <a:t>: 12</a:t>
            </a:r>
          </a:p>
          <a:p>
            <a:pPr lvl="3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Note: we are training a total of 10 LR models --&gt; 1 for each airport. Each airport has </a:t>
            </a:r>
            <a:r>
              <a:rPr lang="en-US" u="sng" dirty="0">
                <a:cs typeface="Calibri"/>
              </a:rPr>
              <a:t>a different number</a:t>
            </a:r>
            <a:r>
              <a:rPr lang="en-US" dirty="0">
                <a:cs typeface="Calibri"/>
              </a:rPr>
              <a:t> of number of possible classes/labels.</a:t>
            </a:r>
          </a:p>
          <a:p>
            <a:pPr lvl="2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83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C07D-8826-4EAE-AB80-2F9C4D39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 logistic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2F84-2220-43C5-9032-D99098E96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Why: I want </a:t>
            </a:r>
            <a:r>
              <a:rPr lang="en-US" b="1" dirty="0">
                <a:cs typeface="Calibri"/>
              </a:rPr>
              <a:t>probabilities</a:t>
            </a:r>
            <a:r>
              <a:rPr lang="en-US" dirty="0">
                <a:cs typeface="Calibri"/>
              </a:rPr>
              <a:t>, not just classification, of the </a:t>
            </a:r>
            <a:r>
              <a:rPr lang="en-US" dirty="0" err="1">
                <a:cs typeface="Calibri"/>
              </a:rPr>
              <a:t>liklihood</a:t>
            </a:r>
            <a:r>
              <a:rPr lang="en-US" dirty="0">
                <a:cs typeface="Calibri"/>
              </a:rPr>
              <a:t> of each configuration.</a:t>
            </a:r>
          </a:p>
          <a:p>
            <a:r>
              <a:rPr lang="en-US" dirty="0">
                <a:cs typeface="Calibri"/>
              </a:rPr>
              <a:t>Use kernel trick to do x^2.</a:t>
            </a:r>
          </a:p>
          <a:p>
            <a:r>
              <a:rPr lang="en-US" dirty="0">
                <a:cs typeface="Calibri"/>
              </a:rPr>
              <a:t>Logistic regression minimizes log-loss ==&gt; the same minimization metric as competition</a:t>
            </a:r>
          </a:p>
          <a:p>
            <a:pPr lvl="1"/>
            <a:r>
              <a:rPr lang="en-US" dirty="0">
                <a:cs typeface="Calibri"/>
              </a:rPr>
              <a:t>If we use random forest, for example, we won't account for the fact that one wrong that is prediction with high probability can significantly skew/increase the error.</a:t>
            </a:r>
          </a:p>
        </p:txBody>
      </p:sp>
    </p:spTree>
    <p:extLst>
      <p:ext uri="{BB962C8B-B14F-4D97-AF65-F5344CB8AC3E}">
        <p14:creationId xmlns:p14="http://schemas.microsoft.com/office/powerpoint/2010/main" val="134518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8403-B9F8-4FCF-AA5D-8286BE29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Summary of idea</a:t>
            </a:r>
            <a:endParaRPr lang="en-US" dirty="0"/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2AAE4003-BFCE-4634-A8E8-1A4721783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182" y="1491088"/>
            <a:ext cx="5857149" cy="5215557"/>
          </a:xfr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59922E4D-249A-4244-BF71-D3376D77A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961" y="1298428"/>
            <a:ext cx="4982736" cy="49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9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9B2B-644E-43C4-9EB7-88E14406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"Above and beyond":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A234-1294-4C4A-B6AF-EAB7D9B48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Random forest</a:t>
            </a:r>
          </a:p>
          <a:p>
            <a:pPr lvl="1"/>
            <a:r>
              <a:rPr lang="en-US" dirty="0">
                <a:ea typeface="Calibri"/>
                <a:cs typeface="Calibri"/>
              </a:rPr>
              <a:t>Use random forest to determine the weight between regency and logistic regression</a:t>
            </a:r>
          </a:p>
          <a:p>
            <a:pPr lvl="2"/>
            <a:r>
              <a:rPr lang="en-US" dirty="0">
                <a:ea typeface="Calibri"/>
                <a:cs typeface="Calibri"/>
              </a:rPr>
              <a:t>Takes the same input as Logistic Regression </a:t>
            </a:r>
            <a:r>
              <a:rPr lang="en-US" b="1" dirty="0">
                <a:ea typeface="Calibri"/>
                <a:cs typeface="Calibri"/>
              </a:rPr>
              <a:t>PLUS current configuration</a:t>
            </a:r>
            <a:r>
              <a:rPr lang="en-US" dirty="0">
                <a:ea typeface="Calibri"/>
                <a:cs typeface="Calibri"/>
              </a:rPr>
              <a:t> (discrete variable with.</a:t>
            </a:r>
          </a:p>
          <a:p>
            <a:r>
              <a:rPr lang="en-US" dirty="0" err="1">
                <a:cs typeface="Calibri"/>
              </a:rPr>
              <a:t>AdaBoosting</a:t>
            </a:r>
            <a:r>
              <a:rPr lang="en-US" dirty="0">
                <a:cs typeface="Calibri"/>
              </a:rPr>
              <a:t>:</a:t>
            </a:r>
          </a:p>
          <a:p>
            <a:pPr lvl="1"/>
            <a:r>
              <a:rPr lang="en-US" dirty="0" err="1">
                <a:cs typeface="Calibri"/>
              </a:rPr>
              <a:t>Regenccy</a:t>
            </a:r>
            <a:r>
              <a:rPr lang="en-US" dirty="0">
                <a:cs typeface="Calibri"/>
              </a:rPr>
              <a:t> --&gt; high bias/low variance</a:t>
            </a:r>
          </a:p>
          <a:p>
            <a:pPr lvl="1"/>
            <a:r>
              <a:rPr lang="en-US" dirty="0">
                <a:cs typeface="Calibri"/>
              </a:rPr>
              <a:t>Logistic Regression --&gt; ??</a:t>
            </a:r>
          </a:p>
          <a:p>
            <a:pPr lvl="1"/>
            <a:r>
              <a:rPr lang="en-US" dirty="0">
                <a:cs typeface="Calibri"/>
              </a:rPr>
              <a:t>Random Forest --&gt; low bias/high variance</a:t>
            </a:r>
          </a:p>
        </p:txBody>
      </p:sp>
    </p:spTree>
    <p:extLst>
      <p:ext uri="{BB962C8B-B14F-4D97-AF65-F5344CB8AC3E}">
        <p14:creationId xmlns:p14="http://schemas.microsoft.com/office/powerpoint/2010/main" val="143769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81A5-0872-46A4-B89E-1F510AE1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Computation needed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4A40C-C89B-4B14-84DE-1C17CF96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Hyperparameter tuning: 2D hyperparameter tuning using ROAR for regency</a:t>
            </a:r>
            <a:endParaRPr lang="en-US"/>
          </a:p>
          <a:p>
            <a:pPr lvl="1"/>
            <a:r>
              <a:rPr lang="en-US" dirty="0">
                <a:cs typeface="Calibri"/>
              </a:rPr>
              <a:t>Use threading</a:t>
            </a:r>
          </a:p>
          <a:p>
            <a:pPr lvl="1"/>
            <a:r>
              <a:rPr lang="en-US" dirty="0">
                <a:cs typeface="Calibri"/>
              </a:rPr>
              <a:t>Without threading: takes about 5 hours to tune 10*17 using 100 data points per trial for 10 airports * 12 lookahead per airport. (hyperparameter is </a:t>
            </a:r>
            <a:r>
              <a:rPr lang="en-US" u="sng" dirty="0">
                <a:cs typeface="Calibri"/>
              </a:rPr>
              <a:t>decoupled</a:t>
            </a:r>
            <a:r>
              <a:rPr lang="en-US" dirty="0">
                <a:cs typeface="Calibri"/>
              </a:rPr>
              <a:t> with respect to each [airport, lookout] combination because sum of log-loss is communicative)</a:t>
            </a:r>
          </a:p>
          <a:p>
            <a:pPr lvl="2"/>
            <a:r>
              <a:rPr lang="en-US" dirty="0">
                <a:cs typeface="Calibri"/>
              </a:rPr>
              <a:t>Want to increase to 20*30 using 500 data points each</a:t>
            </a:r>
          </a:p>
          <a:p>
            <a:pPr lvl="3"/>
            <a:r>
              <a:rPr lang="en-US" dirty="0">
                <a:cs typeface="Calibri"/>
              </a:rPr>
              <a:t>Hopefully </a:t>
            </a:r>
            <a:r>
              <a:rPr lang="en-US" dirty="0" err="1">
                <a:cs typeface="Calibri"/>
              </a:rPr>
              <a:t>threading+ROAR</a:t>
            </a:r>
            <a:r>
              <a:rPr lang="en-US" dirty="0">
                <a:cs typeface="Calibri"/>
              </a:rPr>
              <a:t> will significantly decrease time needed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Training the 10 Logistic Regression model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1D hyper parameter tuning for LR weights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708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1311</Words>
  <Application>Microsoft Macintosh PowerPoint</Application>
  <PresentationFormat>Widescreen</PresentationFormat>
  <Paragraphs>127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Using weather to help predict airport configuration</vt:lpstr>
      <vt:lpstr>Raw data</vt:lpstr>
      <vt:lpstr>Provided infrastructure (baseline code given)</vt:lpstr>
      <vt:lpstr>My piece</vt:lpstr>
      <vt:lpstr>My piece Cotd.</vt:lpstr>
      <vt:lpstr>Use logistic regression</vt:lpstr>
      <vt:lpstr>Summary of idea</vt:lpstr>
      <vt:lpstr>"Above and beyond":</vt:lpstr>
      <vt:lpstr>Computation needed</vt:lpstr>
      <vt:lpstr>Considerations for recurrent neural network</vt:lpstr>
      <vt:lpstr>Current progress – Last Updated April 2 2022 (20 days from competition due date)</vt:lpstr>
      <vt:lpstr>Current training architecture</vt:lpstr>
      <vt:lpstr>Current testing architecture</vt:lpstr>
      <vt:lpstr>Tasks – last updated April 2</vt:lpstr>
      <vt:lpstr>Current progress – Last Updated April 21 2022 (1 days from competition due date)</vt:lpstr>
      <vt:lpstr>Current training architecture</vt:lpstr>
      <vt:lpstr>Current testing architecture</vt:lpstr>
      <vt:lpstr>Tried</vt:lpstr>
      <vt:lpstr>Tasks – last updated April 2</vt:lpstr>
      <vt:lpstr>Validation results (Logistic Regression) – temporally split off the last 1/4th of the dataset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Yu, Normen</cp:lastModifiedBy>
  <cp:revision>571</cp:revision>
  <dcterms:created xsi:type="dcterms:W3CDTF">2022-03-18T12:58:08Z</dcterms:created>
  <dcterms:modified xsi:type="dcterms:W3CDTF">2022-04-29T01:22:54Z</dcterms:modified>
</cp:coreProperties>
</file>