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9" r:id="rId5"/>
    <p:sldId id="260" r:id="rId6"/>
    <p:sldId id="270" r:id="rId7"/>
    <p:sldId id="267" r:id="rId8"/>
    <p:sldId id="268" r:id="rId9"/>
    <p:sldId id="271" r:id="rId10"/>
    <p:sldId id="272" r:id="rId11"/>
    <p:sldId id="273" r:id="rId12"/>
    <p:sldId id="274"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C4B5-9128-4B33-A7F4-0DB5CB5F4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07B80252-CBF0-44CC-83F4-D11C78C63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5E91A7ED-33BB-49CF-A39E-BEFE44C659D7}"/>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5" name="Footer Placeholder 4">
            <a:extLst>
              <a:ext uri="{FF2B5EF4-FFF2-40B4-BE49-F238E27FC236}">
                <a16:creationId xmlns:a16="http://schemas.microsoft.com/office/drawing/2014/main" id="{9827910A-7847-45AF-A392-315E79C5749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E4E0525-7DD9-4D20-8244-54F923781D16}"/>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2828908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2440-3A1F-4F83-9308-2B8E8C159B2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E34A129-DFF4-45DC-984F-C27764F674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7B9AE75-7DDC-4254-BE74-103CB027CFD6}"/>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5" name="Footer Placeholder 4">
            <a:extLst>
              <a:ext uri="{FF2B5EF4-FFF2-40B4-BE49-F238E27FC236}">
                <a16:creationId xmlns:a16="http://schemas.microsoft.com/office/drawing/2014/main" id="{5312DFF6-98E0-42A9-AE8B-08A76008878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B8949CA-D7DE-444A-8FD2-0555A1944072}"/>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121023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D6227-C426-4F84-A7CA-6C2F67F934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3713B5E-DC36-4CD7-9072-7A3E86B68D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51ADB3C-5056-4F6A-9880-E543D2559BE2}"/>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5" name="Footer Placeholder 4">
            <a:extLst>
              <a:ext uri="{FF2B5EF4-FFF2-40B4-BE49-F238E27FC236}">
                <a16:creationId xmlns:a16="http://schemas.microsoft.com/office/drawing/2014/main" id="{DA0D19B6-9599-47D0-9711-30D839F5062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28CC592-8D68-4636-B093-DAB481498673}"/>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323746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C306-6C13-40F5-8D2E-FEF8BDB9209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41433C6-D54F-49B3-8BD9-00B0080FA2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D6DC75A-FD13-47F1-8EB6-CFF5D11F8966}"/>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5" name="Footer Placeholder 4">
            <a:extLst>
              <a:ext uri="{FF2B5EF4-FFF2-40B4-BE49-F238E27FC236}">
                <a16:creationId xmlns:a16="http://schemas.microsoft.com/office/drawing/2014/main" id="{A6CB8A41-9412-43CB-B1BC-3180D282DF8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DCE2B43-1E92-4DFB-8FF6-F0E626016059}"/>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244358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948F-FF60-45FD-92E4-F16F78A00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EF4D933C-882C-44C0-B214-6B7D2A481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FBDC40-C5AB-4A55-9F95-548DCE151305}"/>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5" name="Footer Placeholder 4">
            <a:extLst>
              <a:ext uri="{FF2B5EF4-FFF2-40B4-BE49-F238E27FC236}">
                <a16:creationId xmlns:a16="http://schemas.microsoft.com/office/drawing/2014/main" id="{BBDEAD08-AF89-4C06-8C87-7F0000A0AA4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D650168-D8B0-49B1-B131-BEE862B91725}"/>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136248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DBEF-E47C-4F6C-921D-B663DF2E122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8EE98AB-90F0-4778-B93E-8632582AF8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5C786EA2-B51E-4342-9613-B3C28523F7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233EE24-59B7-4B99-A77C-79F203DDF524}"/>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6" name="Footer Placeholder 5">
            <a:extLst>
              <a:ext uri="{FF2B5EF4-FFF2-40B4-BE49-F238E27FC236}">
                <a16:creationId xmlns:a16="http://schemas.microsoft.com/office/drawing/2014/main" id="{6BF9A05D-C228-4BB7-AE48-C8F6975860A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3DCCBEB-EB26-4CF0-B0B7-85400FC5C4DF}"/>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14317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AEAB-34BC-4B96-9510-148371208A9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4A40E14-D2A0-4FE5-B06D-201BC1D1D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DD69D8-F688-4548-BB1F-43AF583021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342BB4B4-1DF2-4441-A661-94A91F693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77AFEC-6EDF-4CAF-B59A-BA29409EB8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4D0796E7-4C76-4BCA-84E2-11411A7A245D}"/>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8" name="Footer Placeholder 7">
            <a:extLst>
              <a:ext uri="{FF2B5EF4-FFF2-40B4-BE49-F238E27FC236}">
                <a16:creationId xmlns:a16="http://schemas.microsoft.com/office/drawing/2014/main" id="{596B0153-2A0E-48AE-A4F0-9675E579028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F892E73D-1808-42D5-B7BC-BD3D34B7214F}"/>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273119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D58E-BE13-4637-9EF9-243103085C7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183C261-D8DC-496D-BD87-6913352BE8C3}"/>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4" name="Footer Placeholder 3">
            <a:extLst>
              <a:ext uri="{FF2B5EF4-FFF2-40B4-BE49-F238E27FC236}">
                <a16:creationId xmlns:a16="http://schemas.microsoft.com/office/drawing/2014/main" id="{FE341A99-5F56-4B21-87B2-EEB2D12FCCB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620D444-19AB-4DC4-B5F0-2E66DDC61952}"/>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146045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47AAF-9DDC-4B84-B8F4-4D3D942C8704}"/>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3" name="Footer Placeholder 2">
            <a:extLst>
              <a:ext uri="{FF2B5EF4-FFF2-40B4-BE49-F238E27FC236}">
                <a16:creationId xmlns:a16="http://schemas.microsoft.com/office/drawing/2014/main" id="{67AD627D-B822-4EBD-A011-E3A971508056}"/>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05FA7266-566F-4A87-9767-CA895895F8BC}"/>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106163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9EC-8C8E-47DB-B55E-71AD71839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F48DAA2-EFC0-4AB0-940C-9BF78E5B9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917C73ED-EF0F-4A01-9545-D16DDC932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271099-C1A1-4618-AA78-21FEE95A77DD}"/>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6" name="Footer Placeholder 5">
            <a:extLst>
              <a:ext uri="{FF2B5EF4-FFF2-40B4-BE49-F238E27FC236}">
                <a16:creationId xmlns:a16="http://schemas.microsoft.com/office/drawing/2014/main" id="{3F158AEA-4CB9-4EB1-B357-6C3665B9C8B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8047E95-3A75-4322-B02A-6EEAD7B7E053}"/>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63827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44A3-8A3A-4BB7-8BF4-781EA19BA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C7957EA1-341E-44BA-B144-623BDF8F9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9380713F-0EB8-4621-9E58-4BDF66226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23F198-5094-4953-BA6C-3B5998784A5C}"/>
              </a:ext>
            </a:extLst>
          </p:cNvPr>
          <p:cNvSpPr>
            <a:spLocks noGrp="1"/>
          </p:cNvSpPr>
          <p:nvPr>
            <p:ph type="dt" sz="half" idx="10"/>
          </p:nvPr>
        </p:nvSpPr>
        <p:spPr/>
        <p:txBody>
          <a:bodyPr/>
          <a:lstStyle/>
          <a:p>
            <a:fld id="{70ABDF96-0ECD-4C1A-8DE2-0B7A1F782338}" type="datetimeFigureOut">
              <a:rPr lang="en-NZ" smtClean="0"/>
              <a:t>25/06/2018</a:t>
            </a:fld>
            <a:endParaRPr lang="en-NZ"/>
          </a:p>
        </p:txBody>
      </p:sp>
      <p:sp>
        <p:nvSpPr>
          <p:cNvPr id="6" name="Footer Placeholder 5">
            <a:extLst>
              <a:ext uri="{FF2B5EF4-FFF2-40B4-BE49-F238E27FC236}">
                <a16:creationId xmlns:a16="http://schemas.microsoft.com/office/drawing/2014/main" id="{DF151868-EADB-41BD-AC65-072330FF078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5E2E534-341E-442C-953A-DCFA82CFFAB0}"/>
              </a:ext>
            </a:extLst>
          </p:cNvPr>
          <p:cNvSpPr>
            <a:spLocks noGrp="1"/>
          </p:cNvSpPr>
          <p:nvPr>
            <p:ph type="sldNum" sz="quarter" idx="12"/>
          </p:nvPr>
        </p:nvSpPr>
        <p:spPr/>
        <p:txBody>
          <a:bodyPr/>
          <a:lstStyle/>
          <a:p>
            <a:fld id="{48F00BC8-2A45-4A6F-B9BD-6E04AB0239CA}" type="slidenum">
              <a:rPr lang="en-NZ" smtClean="0"/>
              <a:t>‹#›</a:t>
            </a:fld>
            <a:endParaRPr lang="en-NZ"/>
          </a:p>
        </p:txBody>
      </p:sp>
    </p:spTree>
    <p:extLst>
      <p:ext uri="{BB962C8B-B14F-4D97-AF65-F5344CB8AC3E}">
        <p14:creationId xmlns:p14="http://schemas.microsoft.com/office/powerpoint/2010/main" val="14959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9C80B-BFE4-417D-8887-C283EF6E5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199F125F-D7A5-4A0D-B14C-C8C2E1EBFE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0EC972E-2549-44AE-BB9C-C66473D30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BDF96-0ECD-4C1A-8DE2-0B7A1F782338}" type="datetimeFigureOut">
              <a:rPr lang="en-NZ" smtClean="0"/>
              <a:t>25/06/2018</a:t>
            </a:fld>
            <a:endParaRPr lang="en-NZ"/>
          </a:p>
        </p:txBody>
      </p:sp>
      <p:sp>
        <p:nvSpPr>
          <p:cNvPr id="5" name="Footer Placeholder 4">
            <a:extLst>
              <a:ext uri="{FF2B5EF4-FFF2-40B4-BE49-F238E27FC236}">
                <a16:creationId xmlns:a16="http://schemas.microsoft.com/office/drawing/2014/main" id="{9E03097D-A765-4A5A-B3E4-D53682D4D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BEDE165-55C3-4CEF-B507-D4F2C7B01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00BC8-2A45-4A6F-B9BD-6E04AB0239CA}" type="slidenum">
              <a:rPr lang="en-NZ" smtClean="0"/>
              <a:t>‹#›</a:t>
            </a:fld>
            <a:endParaRPr lang="en-NZ"/>
          </a:p>
        </p:txBody>
      </p:sp>
    </p:spTree>
    <p:extLst>
      <p:ext uri="{BB962C8B-B14F-4D97-AF65-F5344CB8AC3E}">
        <p14:creationId xmlns:p14="http://schemas.microsoft.com/office/powerpoint/2010/main" val="28571937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smashingmagazine.com/2018/03/using-ethics-in-web-design/" TargetMode="External"/><Relationship Id="rId2" Type="http://schemas.openxmlformats.org/officeDocument/2006/relationships/hyperlink" Target="https://www.rjmwebdesign.com/web-design-ethics.php"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Documents\w Art DEs\models\NEW NEW models YEAH\simplegeo digital\marius roosendaal\fa491029e49121d59ce4d5c5b2b357a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4870149" cy="68853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600056" y="116632"/>
            <a:ext cx="3816424" cy="4154984"/>
          </a:xfrm>
          <a:prstGeom prst="rect">
            <a:avLst/>
          </a:prstGeom>
          <a:noFill/>
        </p:spPr>
        <p:txBody>
          <a:bodyPr wrap="square" rtlCol="0">
            <a:spAutoFit/>
          </a:bodyPr>
          <a:lstStyle/>
          <a:p>
            <a:r>
              <a:rPr lang="en-NZ" sz="6600" i="1" dirty="0"/>
              <a:t>dazzle me;</a:t>
            </a:r>
          </a:p>
          <a:p>
            <a:pPr algn="ctr"/>
            <a:r>
              <a:rPr lang="en-NZ" sz="6600" dirty="0"/>
              <a:t>i </a:t>
            </a:r>
          </a:p>
          <a:p>
            <a:pPr algn="ctr"/>
            <a:r>
              <a:rPr lang="en-NZ" sz="6600" dirty="0"/>
              <a:t>DARE </a:t>
            </a:r>
          </a:p>
          <a:p>
            <a:pPr algn="ctr"/>
            <a:r>
              <a:rPr lang="en-NZ" sz="6600" dirty="0"/>
              <a:t>you.</a:t>
            </a:r>
          </a:p>
        </p:txBody>
      </p:sp>
      <p:sp>
        <p:nvSpPr>
          <p:cNvPr id="5" name="TextBox 4"/>
          <p:cNvSpPr txBox="1"/>
          <p:nvPr/>
        </p:nvSpPr>
        <p:spPr>
          <a:xfrm>
            <a:off x="6708232" y="5316461"/>
            <a:ext cx="4870149" cy="338554"/>
          </a:xfrm>
          <a:prstGeom prst="rect">
            <a:avLst/>
          </a:prstGeom>
          <a:noFill/>
        </p:spPr>
        <p:txBody>
          <a:bodyPr wrap="square" rtlCol="0">
            <a:spAutoFit/>
          </a:bodyPr>
          <a:lstStyle/>
          <a:p>
            <a:r>
              <a:rPr lang="en-NZ" sz="1600" dirty="0">
                <a:solidFill>
                  <a:schemeClr val="accent3">
                    <a:lumMod val="75000"/>
                  </a:schemeClr>
                </a:solidFill>
              </a:rPr>
              <a:t>11digitaltechnology 1.43 AS91073 {web design}</a:t>
            </a:r>
          </a:p>
        </p:txBody>
      </p:sp>
      <p:sp>
        <p:nvSpPr>
          <p:cNvPr id="6" name="TextBox 5"/>
          <p:cNvSpPr txBox="1"/>
          <p:nvPr/>
        </p:nvSpPr>
        <p:spPr>
          <a:xfrm>
            <a:off x="6384033" y="6516052"/>
            <a:ext cx="3481763" cy="369332"/>
          </a:xfrm>
          <a:prstGeom prst="rect">
            <a:avLst/>
          </a:prstGeom>
          <a:noFill/>
        </p:spPr>
        <p:txBody>
          <a:bodyPr wrap="square" rtlCol="0">
            <a:spAutoFit/>
          </a:bodyPr>
          <a:lstStyle/>
          <a:p>
            <a:r>
              <a:rPr lang="en-NZ" b="1" dirty="0"/>
              <a:t>Marius Roosendaal</a:t>
            </a:r>
          </a:p>
        </p:txBody>
      </p:sp>
    </p:spTree>
    <p:extLst>
      <p:ext uri="{BB962C8B-B14F-4D97-AF65-F5344CB8AC3E}">
        <p14:creationId xmlns:p14="http://schemas.microsoft.com/office/powerpoint/2010/main" val="1465309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979591-0602-49BD-8C56-E7E79F141DDB}"/>
              </a:ext>
            </a:extLst>
          </p:cNvPr>
          <p:cNvSpPr/>
          <p:nvPr/>
        </p:nvSpPr>
        <p:spPr>
          <a:xfrm>
            <a:off x="577516" y="839830"/>
            <a:ext cx="10684042" cy="4262705"/>
          </a:xfrm>
          <a:prstGeom prst="rect">
            <a:avLst/>
          </a:prstGeom>
        </p:spPr>
        <p:txBody>
          <a:bodyPr wrap="square">
            <a:spAutoFit/>
          </a:bodyPr>
          <a:lstStyle/>
          <a:p>
            <a:pPr>
              <a:spcBef>
                <a:spcPts val="1200"/>
              </a:spcBef>
              <a:spcAft>
                <a:spcPts val="300"/>
              </a:spcAft>
            </a:pPr>
            <a:r>
              <a:rPr lang="en-NZ" sz="3200" b="1" i="1" dirty="0">
                <a:latin typeface="Arial" panose="020B0604020202020204" pitchFamily="34" charset="0"/>
              </a:rPr>
              <a:t>Legal and Ethical Issues</a:t>
            </a:r>
          </a:p>
          <a:p>
            <a:pPr>
              <a:spcBef>
                <a:spcPts val="300"/>
              </a:spcBef>
              <a:spcAft>
                <a:spcPts val="300"/>
              </a:spcAft>
            </a:pPr>
            <a:r>
              <a:rPr lang="en-NZ" b="1" i="1" dirty="0">
                <a:solidFill>
                  <a:srgbClr val="243F60"/>
                </a:solidFill>
                <a:latin typeface="Cambria" panose="02040503050406030204" pitchFamily="18" charset="0"/>
                <a:ea typeface="Times New Roman" panose="02020603050405020304" pitchFamily="18" charset="0"/>
                <a:cs typeface="Times New Roman" panose="02020603050405020304" pitchFamily="18" charset="0"/>
              </a:rPr>
              <a:t>..following legal, ethical and/or moral requirements appropriate to the outcome</a:t>
            </a:r>
          </a:p>
          <a:p>
            <a:pPr>
              <a:spcBef>
                <a:spcPts val="300"/>
              </a:spcBef>
              <a:spcAft>
                <a:spcPts val="300"/>
              </a:spcAft>
            </a:pPr>
            <a:endParaRPr lang="en-NZ" b="1" i="1" dirty="0">
              <a:solidFill>
                <a:srgbClr val="243F60"/>
              </a:solidFill>
              <a:latin typeface="Cambria" panose="02040503050406030204" pitchFamily="18" charset="0"/>
              <a:ea typeface="Times New Roman" panose="02020603050405020304" pitchFamily="18" charset="0"/>
              <a:cs typeface="Times New Roman" panose="02020603050405020304" pitchFamily="18" charset="0"/>
            </a:endParaRPr>
          </a:p>
          <a:p>
            <a:pPr>
              <a:spcBef>
                <a:spcPts val="600"/>
              </a:spcBef>
              <a:spcAft>
                <a:spcPts val="300"/>
              </a:spcAft>
            </a:pPr>
            <a:r>
              <a:rPr lang="en-NZ" dirty="0">
                <a:latin typeface="Arial" panose="020B0604020202020204" pitchFamily="34" charset="0"/>
                <a:ea typeface="Times New Roman" panose="02020603050405020304" pitchFamily="18" charset="0"/>
                <a:cs typeface="Times New Roman" panose="02020603050405020304" pitchFamily="18" charset="0"/>
              </a:rPr>
              <a:t>Legal, ethical and moral responsibilities refers to the social implications of the outcome within the wider community. This covers the following areas</a:t>
            </a:r>
          </a:p>
          <a:p>
            <a:pPr>
              <a:spcBef>
                <a:spcPts val="1200"/>
              </a:spcBef>
              <a:spcAft>
                <a:spcPts val="300"/>
              </a:spcAft>
            </a:pPr>
            <a:r>
              <a:rPr lang="en-NZ" sz="3200" b="1" i="1" dirty="0">
                <a:latin typeface="Arial" panose="020B0604020202020204" pitchFamily="34" charset="0"/>
                <a:cs typeface="Times New Roman" panose="02020603050405020304" pitchFamily="18" charset="0"/>
              </a:rPr>
              <a:t>Copyright</a:t>
            </a:r>
          </a:p>
          <a:p>
            <a:pPr>
              <a:spcBef>
                <a:spcPts val="600"/>
              </a:spcBef>
              <a:spcAft>
                <a:spcPts val="300"/>
              </a:spcAft>
            </a:pPr>
            <a:r>
              <a:rPr lang="en-NZ" dirty="0">
                <a:latin typeface="Arial" panose="020B0604020202020204" pitchFamily="34" charset="0"/>
                <a:ea typeface="Times New Roman" panose="02020603050405020304" pitchFamily="18" charset="0"/>
                <a:cs typeface="Times New Roman" panose="02020603050405020304" pitchFamily="18" charset="0"/>
              </a:rPr>
              <a:t>Copyright is a set of exclusive property rights to copy, publish, edit, perform, rent, record or distribute their original creations. In New Zealand the Copyright Act 1994 automatically protects original material. Users, managers and IT personnel need to understand that unauthorised copying and transmission of someone else's films or other works is copyright theft, which the organisation does not condone.</a:t>
            </a:r>
          </a:p>
          <a:p>
            <a:pPr>
              <a:spcBef>
                <a:spcPts val="600"/>
              </a:spcBef>
              <a:spcAft>
                <a:spcPts val="300"/>
              </a:spcAft>
            </a:pPr>
            <a:endParaRPr lang="en-NZ"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7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CB5779-17FA-4539-B93E-C55070011BAA}"/>
              </a:ext>
            </a:extLst>
          </p:cNvPr>
          <p:cNvSpPr/>
          <p:nvPr/>
        </p:nvSpPr>
        <p:spPr>
          <a:xfrm>
            <a:off x="834189" y="820594"/>
            <a:ext cx="10924674" cy="3831818"/>
          </a:xfrm>
          <a:prstGeom prst="rect">
            <a:avLst/>
          </a:prstGeom>
        </p:spPr>
        <p:txBody>
          <a:bodyPr wrap="square">
            <a:spAutoFit/>
          </a:bodyPr>
          <a:lstStyle/>
          <a:p>
            <a:pPr>
              <a:spcBef>
                <a:spcPts val="1200"/>
              </a:spcBef>
              <a:spcAft>
                <a:spcPts val="300"/>
              </a:spcAft>
            </a:pPr>
            <a:r>
              <a:rPr lang="en-NZ" sz="3200" b="1" i="1" dirty="0">
                <a:solidFill>
                  <a:schemeClr val="accent2">
                    <a:lumMod val="75000"/>
                  </a:schemeClr>
                </a:solidFill>
                <a:latin typeface="Arial" panose="020B0604020202020204" pitchFamily="34" charset="0"/>
                <a:cs typeface="Times New Roman" panose="02020603050405020304" pitchFamily="18" charset="0"/>
              </a:rPr>
              <a:t>Privacy</a:t>
            </a:r>
          </a:p>
          <a:p>
            <a:pPr>
              <a:spcBef>
                <a:spcPts val="600"/>
              </a:spcBef>
              <a:spcAft>
                <a:spcPts val="300"/>
              </a:spcAft>
            </a:pPr>
            <a:r>
              <a:rPr lang="en-NZ" dirty="0">
                <a:latin typeface="Arial" panose="020B0604020202020204" pitchFamily="34" charset="0"/>
                <a:cs typeface="Times New Roman" panose="02020603050405020304" pitchFamily="18" charset="0"/>
              </a:rPr>
              <a:t>Privacy and security of personal information are primary concerns. Security issues can occur if a hacker gains access to protected code or scripts. Privacy issues are those which involve unjustifiable access to personal information; not necessarily involving a breach of security.</a:t>
            </a:r>
          </a:p>
          <a:p>
            <a:pPr>
              <a:spcBef>
                <a:spcPts val="1200"/>
              </a:spcBef>
              <a:spcAft>
                <a:spcPts val="300"/>
              </a:spcAft>
            </a:pPr>
            <a:r>
              <a:rPr lang="en-NZ" sz="3200" b="1" dirty="0">
                <a:solidFill>
                  <a:srgbClr val="7030A0"/>
                </a:solidFill>
                <a:latin typeface="Arial" panose="020B0604020202020204" pitchFamily="34" charset="0"/>
              </a:rPr>
              <a:t>Internet Ethics </a:t>
            </a:r>
          </a:p>
          <a:p>
            <a:pPr>
              <a:spcBef>
                <a:spcPts val="600"/>
              </a:spcBef>
              <a:spcAft>
                <a:spcPts val="300"/>
              </a:spcAft>
            </a:pPr>
            <a:r>
              <a:rPr lang="en-NZ" dirty="0">
                <a:latin typeface="Arial" panose="020B0604020202020204" pitchFamily="34" charset="0"/>
                <a:cs typeface="Times New Roman" panose="02020603050405020304" pitchFamily="18" charset="0"/>
              </a:rPr>
              <a:t>Internet ethics means acceptable behaviour for using internet. We should be honest, respect the rights and property of others on the internet.</a:t>
            </a:r>
          </a:p>
          <a:p>
            <a:pPr>
              <a:spcBef>
                <a:spcPts val="600"/>
              </a:spcBef>
              <a:spcAft>
                <a:spcPts val="300"/>
              </a:spcAft>
            </a:pPr>
            <a:r>
              <a:rPr lang="en-NZ" dirty="0">
                <a:latin typeface="Arial" panose="020B0604020202020204" pitchFamily="34" charset="0"/>
                <a:cs typeface="Times New Roman" panose="02020603050405020304" pitchFamily="18" charset="0"/>
              </a:rPr>
              <a:t>Duplicating copyrighted content without the author’s approval, accessing personal information of others, pretending to be someone else, avoiding bad language and hiding personal information are some of the examples that violate ethical principles.</a:t>
            </a:r>
          </a:p>
        </p:txBody>
      </p:sp>
    </p:spTree>
    <p:extLst>
      <p:ext uri="{BB962C8B-B14F-4D97-AF65-F5344CB8AC3E}">
        <p14:creationId xmlns:p14="http://schemas.microsoft.com/office/powerpoint/2010/main" val="37981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F7D77B-B10C-463B-9658-F78F61D04CE6}"/>
              </a:ext>
            </a:extLst>
          </p:cNvPr>
          <p:cNvSpPr/>
          <p:nvPr/>
        </p:nvSpPr>
        <p:spPr>
          <a:xfrm>
            <a:off x="1204546" y="612845"/>
            <a:ext cx="8906608" cy="4739759"/>
          </a:xfrm>
          <a:prstGeom prst="rect">
            <a:avLst/>
          </a:prstGeom>
        </p:spPr>
        <p:txBody>
          <a:bodyPr wrap="square">
            <a:spAutoFit/>
          </a:bodyPr>
          <a:lstStyle/>
          <a:p>
            <a:r>
              <a:rPr lang="en-NZ" sz="3200" b="1" i="1" dirty="0">
                <a:solidFill>
                  <a:schemeClr val="accent3">
                    <a:lumMod val="75000"/>
                  </a:schemeClr>
                </a:solidFill>
                <a:latin typeface="Arial" panose="020B0604020202020204" pitchFamily="34" charset="0"/>
                <a:cs typeface="Times New Roman" panose="02020603050405020304" pitchFamily="18" charset="0"/>
              </a:rPr>
              <a:t>Moral Considerations</a:t>
            </a:r>
          </a:p>
          <a:p>
            <a:r>
              <a:rPr lang="en-NZ" dirty="0"/>
              <a:t>Since the internet has become popular it has become an essential tool for making money. In the mid-1990s making money on the internet was mostly about buying and selling domains, selling hosting, doing web design, and selling products. Now things have changed and there are many more ways to make money on the internet. People can make money off of eBay, affiliate marketing, and content based websites to name a few. </a:t>
            </a:r>
          </a:p>
          <a:p>
            <a:endParaRPr lang="en-NZ" dirty="0"/>
          </a:p>
          <a:p>
            <a:r>
              <a:rPr lang="en-NZ" dirty="0"/>
              <a:t>Innovations such as Ad Sense are making it easy to make money online and people are taking advantage by putting up websites with the sole purpose of making money. Sometimes people use duplicate content or build sites that ad no value to the internet. To some people this practice is immoral.</a:t>
            </a:r>
          </a:p>
          <a:p>
            <a:endParaRPr lang="en-NZ" dirty="0"/>
          </a:p>
          <a:p>
            <a:r>
              <a:rPr lang="en-NZ" dirty="0"/>
              <a:t>Another moral consideration might involve ensuring that visual imagery on a website is appropriately inclusive and does not prejudice any particular group. Children who don’t see representations of themselves may feel excluded. Other topics that impact on moral consideration would include body shape, socio economic status, sexuality, gender, disabilities.</a:t>
            </a:r>
            <a:endParaRPr lang="en-NZ"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97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512" y="44624"/>
            <a:ext cx="8748464" cy="6063198"/>
          </a:xfrm>
          <a:prstGeom prst="rect">
            <a:avLst/>
          </a:prstGeom>
        </p:spPr>
        <p:txBody>
          <a:bodyPr wrap="square">
            <a:spAutoFit/>
          </a:bodyPr>
          <a:lstStyle/>
          <a:p>
            <a:r>
              <a:rPr lang="en-NZ" sz="3600" b="1" dirty="0"/>
              <a:t>The evidence for this standard is very simple. </a:t>
            </a:r>
          </a:p>
          <a:p>
            <a:r>
              <a:rPr lang="en-NZ" sz="3600" u="sng" dirty="0">
                <a:solidFill>
                  <a:srgbClr val="FF0000"/>
                </a:solidFill>
              </a:rPr>
              <a:t>Make sure you read these carefully.</a:t>
            </a:r>
          </a:p>
          <a:p>
            <a:pPr marL="285750" indent="-285750">
              <a:buFont typeface="Arial" pitchFamily="34" charset="0"/>
              <a:buChar char="•"/>
            </a:pPr>
            <a:endParaRPr lang="en-NZ" sz="3600" dirty="0"/>
          </a:p>
          <a:p>
            <a:pPr marL="285750" indent="-285750">
              <a:buFont typeface="Arial" pitchFamily="34" charset="0"/>
              <a:buChar char="•"/>
            </a:pPr>
            <a:r>
              <a:rPr lang="en-NZ" sz="3600" dirty="0"/>
              <a:t>Evidence must be submitted to OLE and on the class USB stick; make sure you submit your 3D object separately, a zipped folder containing your website</a:t>
            </a:r>
          </a:p>
          <a:p>
            <a:pPr marL="285750" indent="-285750">
              <a:buFont typeface="Arial" pitchFamily="34" charset="0"/>
              <a:buChar char="•"/>
            </a:pPr>
            <a:r>
              <a:rPr lang="en-NZ" sz="3600" dirty="0"/>
              <a:t>Set up a </a:t>
            </a:r>
            <a:r>
              <a:rPr lang="en-NZ" sz="3600" b="1" dirty="0">
                <a:solidFill>
                  <a:schemeClr val="accent5">
                    <a:lumMod val="75000"/>
                  </a:schemeClr>
                </a:solidFill>
              </a:rPr>
              <a:t>GitHub account</a:t>
            </a:r>
            <a:r>
              <a:rPr lang="en-NZ" sz="3600" dirty="0"/>
              <a:t> and submit the link to your depository to your teacher</a:t>
            </a:r>
          </a:p>
          <a:p>
            <a:endParaRPr lang="en-NZ" sz="3600" i="1" dirty="0"/>
          </a:p>
          <a:p>
            <a:pPr marL="285750" indent="-285750">
              <a:buFont typeface="Arial" pitchFamily="34" charset="0"/>
              <a:buChar char="•"/>
            </a:pPr>
            <a:r>
              <a:rPr lang="en-NZ" sz="2800" i="1" dirty="0"/>
              <a:t>If you have anything paper based hand in your folder</a:t>
            </a:r>
          </a:p>
        </p:txBody>
      </p:sp>
    </p:spTree>
    <p:extLst>
      <p:ext uri="{BB962C8B-B14F-4D97-AF65-F5344CB8AC3E}">
        <p14:creationId xmlns:p14="http://schemas.microsoft.com/office/powerpoint/2010/main" val="220393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ular Callout 1"/>
          <p:cNvSpPr/>
          <p:nvPr/>
        </p:nvSpPr>
        <p:spPr>
          <a:xfrm>
            <a:off x="1775520" y="188640"/>
            <a:ext cx="8712968" cy="5760640"/>
          </a:xfrm>
          <a:prstGeom prst="wedgeRoundRectCallou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solidFill>
                <a:prstClr val="white"/>
              </a:solidFill>
              <a:highlight>
                <a:srgbClr val="FFFF00"/>
              </a:highlight>
            </a:endParaRPr>
          </a:p>
        </p:txBody>
      </p:sp>
      <p:sp>
        <p:nvSpPr>
          <p:cNvPr id="4" name="TextBox 3"/>
          <p:cNvSpPr txBox="1"/>
          <p:nvPr/>
        </p:nvSpPr>
        <p:spPr>
          <a:xfrm>
            <a:off x="1991544" y="620688"/>
            <a:ext cx="8136904" cy="4339650"/>
          </a:xfrm>
          <a:prstGeom prst="rect">
            <a:avLst/>
          </a:prstGeom>
          <a:noFill/>
        </p:spPr>
        <p:txBody>
          <a:bodyPr wrap="square" rtlCol="0">
            <a:spAutoFit/>
          </a:bodyPr>
          <a:lstStyle/>
          <a:p>
            <a:r>
              <a:rPr lang="en-US" dirty="0">
                <a:solidFill>
                  <a:schemeClr val="tx2">
                    <a:lumMod val="40000"/>
                    <a:lumOff val="60000"/>
                  </a:schemeClr>
                </a:solidFill>
                <a:latin typeface="Courier New" panose="02070309020205020404" pitchFamily="49" charset="0"/>
                <a:cs typeface="Courier New" panose="02070309020205020404" pitchFamily="49" charset="0"/>
              </a:rPr>
              <a:t>General assessment info:</a:t>
            </a:r>
          </a:p>
          <a:p>
            <a:pPr marL="285750" indent="-285750">
              <a:buFont typeface="Arial" panose="020B0604020202020204" pitchFamily="34" charset="0"/>
              <a:buChar char="•"/>
            </a:pPr>
            <a:r>
              <a:rPr lang="en-US" dirty="0">
                <a:solidFill>
                  <a:schemeClr val="bg1"/>
                </a:solidFill>
                <a:latin typeface="Courier New" panose="02070309020205020404" pitchFamily="49" charset="0"/>
                <a:cs typeface="Courier New" panose="02070309020205020404" pitchFamily="49" charset="0"/>
              </a:rPr>
              <a:t>4 credits internal due August 24</a:t>
            </a:r>
            <a:r>
              <a:rPr lang="en-US" baseline="30000" dirty="0">
                <a:solidFill>
                  <a:schemeClr val="bg1"/>
                </a:solidFill>
                <a:latin typeface="Courier New" panose="02070309020205020404" pitchFamily="49" charset="0"/>
                <a:cs typeface="Courier New" panose="02070309020205020404" pitchFamily="49" charset="0"/>
              </a:rPr>
              <a:t>th</a:t>
            </a:r>
            <a:r>
              <a:rPr lang="en-US" dirty="0">
                <a:solidFill>
                  <a:schemeClr val="bg1"/>
                </a:solidFill>
                <a:latin typeface="Courier New" panose="02070309020205020404" pitchFamily="49" charset="0"/>
                <a:cs typeface="Courier New" panose="02070309020205020404" pitchFamily="49" charset="0"/>
              </a:rPr>
              <a:t> </a:t>
            </a: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latin typeface="CordiaUPC" panose="020B0304020202020204" pitchFamily="34" charset="-34"/>
                <a:cs typeface="CordiaUPC" panose="020B0304020202020204" pitchFamily="34" charset="-34"/>
              </a:rPr>
              <a:t>Use class time and lunch studios (</a:t>
            </a:r>
            <a:r>
              <a:rPr lang="en-US" dirty="0" err="1">
                <a:solidFill>
                  <a:schemeClr val="bg1"/>
                </a:solidFill>
                <a:latin typeface="CordiaUPC" panose="020B0304020202020204" pitchFamily="34" charset="-34"/>
                <a:cs typeface="CordiaUPC" panose="020B0304020202020204" pitchFamily="34" charset="-34"/>
              </a:rPr>
              <a:t>Thur</a:t>
            </a:r>
            <a:r>
              <a:rPr lang="en-US" dirty="0">
                <a:solidFill>
                  <a:schemeClr val="bg1"/>
                </a:solidFill>
                <a:latin typeface="CordiaUPC" panose="020B0304020202020204" pitchFamily="34" charset="-34"/>
                <a:cs typeface="CordiaUPC" panose="020B0304020202020204" pitchFamily="34" charset="-34"/>
              </a:rPr>
              <a:t> and Fri) to check the quality of your work and/or ask for help</a:t>
            </a:r>
          </a:p>
          <a:p>
            <a:pPr marL="285750" indent="-285750">
              <a:buFont typeface="Wingdings" panose="05000000000000000000" pitchFamily="2" charset="2"/>
              <a:buChar char="q"/>
            </a:pPr>
            <a:r>
              <a:rPr lang="en-US" dirty="0">
                <a:solidFill>
                  <a:schemeClr val="bg1"/>
                </a:solidFill>
                <a:latin typeface="CordiaUPC" panose="020B0304020202020204" pitchFamily="34" charset="-34"/>
                <a:cs typeface="CordiaUPC" panose="020B0304020202020204" pitchFamily="34" charset="-34"/>
              </a:rPr>
              <a:t>3omins HW EVERY night</a:t>
            </a:r>
          </a:p>
          <a:p>
            <a:pPr marL="285750" indent="-285750">
              <a:buFont typeface="Wingdings" panose="05000000000000000000" pitchFamily="2" charset="2"/>
              <a:buChar char="q"/>
            </a:pPr>
            <a:r>
              <a:rPr lang="en-US" dirty="0">
                <a:solidFill>
                  <a:schemeClr val="bg1"/>
                </a:solidFill>
                <a:latin typeface="CordiaUPC" panose="020B0304020202020204" pitchFamily="34" charset="-34"/>
                <a:cs typeface="CordiaUPC" panose="020B0304020202020204" pitchFamily="34" charset="-34"/>
              </a:rPr>
              <a:t>Hand in for FF (final feedback) so you know where you are at</a:t>
            </a:r>
          </a:p>
          <a:p>
            <a:pPr marL="285750" indent="-285750">
              <a:buFont typeface="Wingdings" panose="05000000000000000000" pitchFamily="2" charset="2"/>
              <a:buChar char="q"/>
            </a:pPr>
            <a:r>
              <a:rPr lang="en-US" dirty="0">
                <a:solidFill>
                  <a:schemeClr val="bg1"/>
                </a:solidFill>
                <a:latin typeface="CordiaUPC" panose="020B0304020202020204" pitchFamily="34" charset="-34"/>
                <a:cs typeface="CordiaUPC" panose="020B0304020202020204" pitchFamily="34" charset="-34"/>
              </a:rPr>
              <a:t>Use the rubric to monitor progress and quality of your work</a:t>
            </a:r>
          </a:p>
          <a:p>
            <a:pPr marL="285750" indent="-285750">
              <a:buFont typeface="Wingdings" panose="05000000000000000000" pitchFamily="2" charset="2"/>
              <a:buChar char="q"/>
            </a:pPr>
            <a:r>
              <a:rPr lang="en-US" dirty="0">
                <a:solidFill>
                  <a:schemeClr val="bg1"/>
                </a:solidFill>
                <a:latin typeface="CordiaUPC" panose="020B0304020202020204" pitchFamily="34" charset="-34"/>
                <a:cs typeface="CordiaUPC" panose="020B0304020202020204" pitchFamily="34" charset="-34"/>
              </a:rPr>
              <a:t>Miss the deadline: N</a:t>
            </a:r>
          </a:p>
          <a:p>
            <a:pPr marL="285750" indent="-285750">
              <a:buFont typeface="Wingdings" panose="05000000000000000000" pitchFamily="2" charset="2"/>
              <a:buChar char="q"/>
            </a:pPr>
            <a:r>
              <a:rPr lang="en-US" dirty="0">
                <a:solidFill>
                  <a:schemeClr val="bg1"/>
                </a:solidFill>
                <a:latin typeface="CordiaUPC" panose="020B0304020202020204" pitchFamily="34" charset="-34"/>
                <a:cs typeface="CordiaUPC" panose="020B0304020202020204" pitchFamily="34" charset="-34"/>
              </a:rPr>
              <a:t>Incorrect evidence handed in: N</a:t>
            </a:r>
          </a:p>
          <a:p>
            <a:endParaRPr lang="en-US" dirty="0">
              <a:solidFill>
                <a:schemeClr val="bg1"/>
              </a:solidFill>
            </a:endParaRPr>
          </a:p>
          <a:p>
            <a:r>
              <a:rPr lang="en-US" sz="6000" dirty="0">
                <a:solidFill>
                  <a:schemeClr val="tx2">
                    <a:lumMod val="40000"/>
                    <a:lumOff val="60000"/>
                  </a:schemeClr>
                </a:solidFill>
                <a:latin typeface="Mission Script" panose="02000000000000000000" pitchFamily="50" charset="0"/>
              </a:rPr>
              <a:t>If in doubt….ASK for help!</a:t>
            </a: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p:txBody>
      </p:sp>
    </p:spTree>
    <p:extLst>
      <p:ext uri="{BB962C8B-B14F-4D97-AF65-F5344CB8AC3E}">
        <p14:creationId xmlns:p14="http://schemas.microsoft.com/office/powerpoint/2010/main" val="141703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Documents\w Art DEs\models\NEW NEW models YEAH\simplegeo digital\marius roosendaal\5e6b2d9326f688916d102afee86936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4572000" cy="64638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Documents\w Art DEs\models\NEW NEW models YEAH\simplegeo digital\marius roosendaal\e54d642e81de6a194e1c127315a2736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4572000" cy="64638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55640" y="6516052"/>
            <a:ext cx="6912768" cy="369332"/>
          </a:xfrm>
          <a:prstGeom prst="rect">
            <a:avLst/>
          </a:prstGeom>
          <a:noFill/>
        </p:spPr>
        <p:txBody>
          <a:bodyPr wrap="square" rtlCol="0">
            <a:spAutoFit/>
          </a:bodyPr>
          <a:lstStyle/>
          <a:p>
            <a:pPr algn="ctr"/>
            <a:r>
              <a:rPr lang="en-NZ" dirty="0">
                <a:solidFill>
                  <a:schemeClr val="accent1">
                    <a:lumMod val="50000"/>
                  </a:schemeClr>
                </a:solidFill>
              </a:rPr>
              <a:t>bringing the design elements to life</a:t>
            </a:r>
            <a:r>
              <a:rPr lang="en-NZ" dirty="0"/>
              <a:t>…</a:t>
            </a:r>
            <a:r>
              <a:rPr lang="en-NZ" dirty="0">
                <a:solidFill>
                  <a:schemeClr val="accent2">
                    <a:lumMod val="50000"/>
                  </a:schemeClr>
                </a:solidFill>
              </a:rPr>
              <a:t>one still @ a time</a:t>
            </a:r>
            <a:r>
              <a:rPr lang="en-NZ" dirty="0"/>
              <a:t>…</a:t>
            </a:r>
          </a:p>
        </p:txBody>
      </p:sp>
    </p:spTree>
    <p:extLst>
      <p:ext uri="{BB962C8B-B14F-4D97-AF65-F5344CB8AC3E}">
        <p14:creationId xmlns:p14="http://schemas.microsoft.com/office/powerpoint/2010/main" val="63571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504" y="116633"/>
            <a:ext cx="8856984" cy="6186309"/>
          </a:xfrm>
          <a:prstGeom prst="rect">
            <a:avLst/>
          </a:prstGeom>
          <a:noFill/>
        </p:spPr>
        <p:txBody>
          <a:bodyPr wrap="square" rtlCol="0">
            <a:spAutoFit/>
          </a:bodyPr>
          <a:lstStyle/>
          <a:p>
            <a:r>
              <a:rPr lang="en-NZ" sz="3600" i="1" dirty="0"/>
              <a:t>dazzle me</a:t>
            </a:r>
            <a:r>
              <a:rPr lang="en-NZ" sz="3600" dirty="0"/>
              <a:t>; I dare you</a:t>
            </a:r>
          </a:p>
          <a:p>
            <a:r>
              <a:rPr lang="en-NZ" b="1" dirty="0"/>
              <a:t>design brief</a:t>
            </a:r>
          </a:p>
          <a:p>
            <a:r>
              <a:rPr lang="en-NZ" i="1" dirty="0"/>
              <a:t>To design and construct 3D scene which visually communicates the elements and principles of design. It must be entertaining, engaging and leave the viewer with an understanding of the design elements. You must also provide evidence of how the project progresses from conception through to post-production. This must be presented in the form of a website, as a ‘making of’ in documentary style. This project allows you to work in a group of maximum 3 students if desired, and combine your assets in the final website, which must be personalized and submitted independently.</a:t>
            </a:r>
          </a:p>
          <a:p>
            <a:r>
              <a:rPr lang="en-NZ" i="1" dirty="0"/>
              <a:t>  </a:t>
            </a:r>
          </a:p>
          <a:p>
            <a:r>
              <a:rPr lang="en-NZ" b="1" dirty="0"/>
              <a:t>specifications:</a:t>
            </a:r>
          </a:p>
          <a:p>
            <a:pPr marL="285750" indent="-285750">
              <a:buFont typeface="Arial" pitchFamily="34" charset="0"/>
              <a:buChar char="•"/>
            </a:pPr>
            <a:r>
              <a:rPr lang="en-NZ" dirty="0"/>
              <a:t>A 3D object/scene must be created</a:t>
            </a:r>
          </a:p>
          <a:p>
            <a:pPr marL="285750" indent="-285750">
              <a:buFont typeface="Arial" pitchFamily="34" charset="0"/>
              <a:buChar char="•"/>
            </a:pPr>
            <a:r>
              <a:rPr lang="en-NZ" dirty="0"/>
              <a:t>Of near professional quality</a:t>
            </a:r>
          </a:p>
          <a:p>
            <a:pPr marL="285750" indent="-285750">
              <a:buFont typeface="Arial" pitchFamily="34" charset="0"/>
              <a:buChar char="•"/>
            </a:pPr>
            <a:r>
              <a:rPr lang="en-NZ" dirty="0"/>
              <a:t>Media must be original (you cannot use pre-existing objects etc.)</a:t>
            </a:r>
          </a:p>
          <a:p>
            <a:pPr marL="285750" indent="-285750">
              <a:buFont typeface="Arial" pitchFamily="34" charset="0"/>
              <a:buChar char="•"/>
            </a:pPr>
            <a:r>
              <a:rPr lang="en-NZ" dirty="0"/>
              <a:t>Final 3D object and website must be available to present to an audience in a formal setting such as: on the SKC website, presented at a public exhibition (Term 3)</a:t>
            </a:r>
          </a:p>
          <a:p>
            <a:endParaRPr lang="en-NZ" b="1" dirty="0"/>
          </a:p>
          <a:p>
            <a:r>
              <a:rPr lang="en-NZ" b="1" dirty="0"/>
              <a:t>requirements:</a:t>
            </a:r>
          </a:p>
          <a:p>
            <a:pPr marL="285750" indent="-285750">
              <a:buFont typeface="Arial" pitchFamily="34" charset="0"/>
              <a:buChar char="•"/>
            </a:pPr>
            <a:r>
              <a:rPr lang="en-NZ" dirty="0"/>
              <a:t>Completion of all class/home learning</a:t>
            </a:r>
          </a:p>
          <a:p>
            <a:pPr marL="285750" indent="-285750">
              <a:buFont typeface="Arial" pitchFamily="34" charset="0"/>
              <a:buChar char="•"/>
            </a:pPr>
            <a:r>
              <a:rPr lang="en-NZ" dirty="0"/>
              <a:t>Adherence to specifications</a:t>
            </a:r>
          </a:p>
          <a:p>
            <a:pPr marL="285750" indent="-285750">
              <a:buFont typeface="Arial" pitchFamily="34" charset="0"/>
              <a:buChar char="•"/>
            </a:pPr>
            <a:r>
              <a:rPr lang="en-NZ" b="1" dirty="0">
                <a:solidFill>
                  <a:srgbClr val="00B0F0"/>
                </a:solidFill>
              </a:rPr>
              <a:t>DUE: Friday, August 24</a:t>
            </a:r>
            <a:r>
              <a:rPr lang="en-NZ" b="1" baseline="30000" dirty="0">
                <a:solidFill>
                  <a:srgbClr val="00B0F0"/>
                </a:solidFill>
              </a:rPr>
              <a:t>th</a:t>
            </a:r>
            <a:endParaRPr lang="en-NZ" b="1" dirty="0">
              <a:solidFill>
                <a:srgbClr val="00B0F0"/>
              </a:solidFill>
            </a:endParaRPr>
          </a:p>
        </p:txBody>
      </p:sp>
      <p:pic>
        <p:nvPicPr>
          <p:cNvPr id="4098" name="Picture 2" descr="D:\Documents\w Art DEs\models\NEW NEW models YEAH\simplegeo digital\Mike Hung\0dc401c4a4476e31578f44fc2926ef4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8209" y="116633"/>
            <a:ext cx="1367601" cy="76942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Documents\w Art DEs\models\NEW NEW models YEAH\simplegeo digital\Mike Hung\99f9229ea9471208d17658a2f050ba5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8368" y="116633"/>
            <a:ext cx="967660" cy="7694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Documents\w Art DEs\models\NEW NEW models YEAH\simplegeo digital\Natalie Nicklin\spaceflite_f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3342" y="116632"/>
            <a:ext cx="742859" cy="76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33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ipadartroom.com/wp-content/uploads/2013/04/Elements-of-Design-infographic.jpg">
            <a:extLst>
              <a:ext uri="{FF2B5EF4-FFF2-40B4-BE49-F238E27FC236}">
                <a16:creationId xmlns:a16="http://schemas.microsoft.com/office/drawing/2014/main" id="{A3E222E8-5477-45F8-82E5-74705D65B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0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504" y="44624"/>
            <a:ext cx="8856984" cy="6494085"/>
          </a:xfrm>
          <a:prstGeom prst="rect">
            <a:avLst/>
          </a:prstGeom>
          <a:noFill/>
        </p:spPr>
        <p:txBody>
          <a:bodyPr wrap="square" rtlCol="0">
            <a:spAutoFit/>
          </a:bodyPr>
          <a:lstStyle/>
          <a:p>
            <a:r>
              <a:rPr lang="en-NZ" sz="4000" i="1" dirty="0"/>
              <a:t>Things to consider:</a:t>
            </a:r>
          </a:p>
          <a:p>
            <a:endParaRPr lang="en-NZ" sz="4000" dirty="0"/>
          </a:p>
          <a:p>
            <a:pPr marL="342900" indent="-342900">
              <a:buFont typeface="+mj-lt"/>
              <a:buAutoNum type="arabicPeriod"/>
            </a:pPr>
            <a:r>
              <a:rPr lang="en-NZ" sz="2400" b="1" dirty="0"/>
              <a:t>Evidence the development of your 3D object or scene is presented as a website</a:t>
            </a:r>
          </a:p>
          <a:p>
            <a:r>
              <a:rPr lang="en-NZ" sz="4000" dirty="0">
                <a:solidFill>
                  <a:schemeClr val="accent1">
                    <a:lumMod val="50000"/>
                  </a:schemeClr>
                </a:solidFill>
              </a:rPr>
              <a:t>	</a:t>
            </a:r>
            <a:r>
              <a:rPr lang="en-NZ" sz="4000" dirty="0">
                <a:solidFill>
                  <a:srgbClr val="00B050"/>
                </a:solidFill>
              </a:rPr>
              <a:t>{3D object: design elements}</a:t>
            </a:r>
          </a:p>
          <a:p>
            <a:endParaRPr lang="en-NZ" sz="2800" b="1" dirty="0"/>
          </a:p>
          <a:p>
            <a:pPr marL="342900" indent="-342900">
              <a:buFont typeface="Arial" pitchFamily="34" charset="0"/>
              <a:buChar char="•"/>
            </a:pPr>
            <a:r>
              <a:rPr lang="en-NZ" sz="2800" dirty="0">
                <a:solidFill>
                  <a:schemeClr val="accent1">
                    <a:lumMod val="50000"/>
                  </a:schemeClr>
                </a:solidFill>
              </a:rPr>
              <a:t>Be creative</a:t>
            </a:r>
          </a:p>
          <a:p>
            <a:pPr marL="342900" indent="-342900">
              <a:buFont typeface="Arial" pitchFamily="34" charset="0"/>
              <a:buChar char="•"/>
            </a:pPr>
            <a:r>
              <a:rPr lang="en-NZ" sz="2800" dirty="0">
                <a:solidFill>
                  <a:schemeClr val="accent1">
                    <a:lumMod val="50000"/>
                  </a:schemeClr>
                </a:solidFill>
              </a:rPr>
              <a:t>Engage in decent critique with your group and the class</a:t>
            </a:r>
          </a:p>
          <a:p>
            <a:pPr marL="342900" indent="-342900">
              <a:buFont typeface="Arial" pitchFamily="34" charset="0"/>
              <a:buChar char="•"/>
            </a:pPr>
            <a:r>
              <a:rPr lang="en-NZ" sz="2800" dirty="0">
                <a:solidFill>
                  <a:schemeClr val="accent1">
                    <a:lumMod val="50000"/>
                  </a:schemeClr>
                </a:solidFill>
              </a:rPr>
              <a:t>Record your ideas as they develop…within the creation of a 3D object, but also the design of your website...</a:t>
            </a:r>
            <a:endParaRPr lang="en-NZ" sz="4000" dirty="0">
              <a:solidFill>
                <a:schemeClr val="accent1">
                  <a:lumMod val="50000"/>
                </a:schemeClr>
              </a:solidFill>
            </a:endParaRPr>
          </a:p>
          <a:p>
            <a:pPr algn="ctr"/>
            <a:r>
              <a:rPr lang="en-NZ" sz="4000" dirty="0">
                <a:solidFill>
                  <a:schemeClr val="accent1">
                    <a:lumMod val="50000"/>
                  </a:schemeClr>
                </a:solidFill>
              </a:rPr>
              <a:t>{website: the making of....}</a:t>
            </a:r>
          </a:p>
          <a:p>
            <a:pPr algn="ctr"/>
            <a:endParaRPr lang="en-NZ" sz="4000" dirty="0">
              <a:solidFill>
                <a:schemeClr val="accent1">
                  <a:lumMod val="50000"/>
                </a:schemeClr>
              </a:solidFill>
            </a:endParaRPr>
          </a:p>
          <a:p>
            <a:endParaRPr lang="en-NZ" sz="2000" dirty="0">
              <a:solidFill>
                <a:schemeClr val="accent1">
                  <a:lumMod val="50000"/>
                </a:schemeClr>
              </a:solidFill>
            </a:endParaRPr>
          </a:p>
        </p:txBody>
      </p:sp>
    </p:spTree>
    <p:extLst>
      <p:ext uri="{BB962C8B-B14F-4D97-AF65-F5344CB8AC3E}">
        <p14:creationId xmlns:p14="http://schemas.microsoft.com/office/powerpoint/2010/main" val="235098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anatomy of effective web design">
            <a:extLst>
              <a:ext uri="{FF2B5EF4-FFF2-40B4-BE49-F238E27FC236}">
                <a16:creationId xmlns:a16="http://schemas.microsoft.com/office/drawing/2014/main" id="{15A3E35D-BE16-4644-8140-6B9339E58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59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9536" y="260648"/>
            <a:ext cx="8280920" cy="5632311"/>
          </a:xfrm>
          <a:prstGeom prst="rect">
            <a:avLst/>
          </a:prstGeom>
        </p:spPr>
        <p:txBody>
          <a:bodyPr wrap="square">
            <a:spAutoFit/>
          </a:bodyPr>
          <a:lstStyle/>
          <a:p>
            <a:r>
              <a:rPr lang="en-NZ" sz="2400" b="1" dirty="0"/>
              <a:t>2.   Planning</a:t>
            </a:r>
          </a:p>
          <a:p>
            <a:pPr marL="342900" indent="-342900">
              <a:buFont typeface="Arial" pitchFamily="34" charset="0"/>
              <a:buChar char="•"/>
            </a:pPr>
            <a:r>
              <a:rPr lang="en-NZ" sz="2400" dirty="0">
                <a:solidFill>
                  <a:schemeClr val="accent3">
                    <a:lumMod val="50000"/>
                  </a:schemeClr>
                </a:solidFill>
              </a:rPr>
              <a:t>Software/ construction/ comparisons against existing work</a:t>
            </a:r>
          </a:p>
          <a:p>
            <a:pPr marL="342900" indent="-342900">
              <a:buFont typeface="Arial" pitchFamily="34" charset="0"/>
              <a:buChar char="•"/>
            </a:pPr>
            <a:r>
              <a:rPr lang="en-NZ" sz="2400" dirty="0">
                <a:solidFill>
                  <a:schemeClr val="accent3">
                    <a:lumMod val="50000"/>
                  </a:schemeClr>
                </a:solidFill>
              </a:rPr>
              <a:t>Collecting evidence: WHAT and HOW??</a:t>
            </a:r>
          </a:p>
          <a:p>
            <a:pPr lvl="1"/>
            <a:r>
              <a:rPr lang="en-NZ" sz="2400" dirty="0">
                <a:solidFill>
                  <a:schemeClr val="accent3">
                    <a:lumMod val="50000"/>
                  </a:schemeClr>
                </a:solidFill>
              </a:rPr>
              <a:t>…</a:t>
            </a:r>
            <a:r>
              <a:rPr lang="en-NZ" sz="2400" i="1" dirty="0">
                <a:solidFill>
                  <a:schemeClr val="accent3">
                    <a:lumMod val="50000"/>
                  </a:schemeClr>
                </a:solidFill>
              </a:rPr>
              <a:t>and display within a website…</a:t>
            </a:r>
          </a:p>
          <a:p>
            <a:pPr algn="ctr"/>
            <a:r>
              <a:rPr lang="en-NZ" sz="3600" dirty="0">
                <a:solidFill>
                  <a:schemeClr val="accent3">
                    <a:lumMod val="50000"/>
                  </a:schemeClr>
                </a:solidFill>
              </a:rPr>
              <a:t>{evidence of techniques}</a:t>
            </a:r>
          </a:p>
          <a:p>
            <a:pPr algn="ctr"/>
            <a:endParaRPr lang="en-US" sz="3600" dirty="0">
              <a:solidFill>
                <a:schemeClr val="accent3">
                  <a:lumMod val="50000"/>
                </a:schemeClr>
              </a:solidFill>
            </a:endParaRPr>
          </a:p>
          <a:p>
            <a:pPr algn="ctr"/>
            <a:endParaRPr lang="en-NZ" sz="3600" dirty="0">
              <a:solidFill>
                <a:schemeClr val="accent3">
                  <a:lumMod val="50000"/>
                </a:schemeClr>
              </a:solidFill>
            </a:endParaRPr>
          </a:p>
          <a:p>
            <a:pPr marL="285750" indent="-285750">
              <a:buFont typeface="Arial" pitchFamily="34" charset="0"/>
              <a:buChar char="•"/>
            </a:pPr>
            <a:r>
              <a:rPr lang="en-NZ" sz="2400" dirty="0">
                <a:solidFill>
                  <a:schemeClr val="accent3">
                    <a:lumMod val="50000"/>
                  </a:schemeClr>
                </a:solidFill>
              </a:rPr>
              <a:t>Collecting resources: establish WHAT you need, HOW to get it and WHEN you need it by…</a:t>
            </a:r>
            <a:r>
              <a:rPr lang="en-NZ" sz="2400" i="1" dirty="0">
                <a:solidFill>
                  <a:schemeClr val="accent3">
                    <a:lumMod val="50000"/>
                  </a:schemeClr>
                </a:solidFill>
              </a:rPr>
              <a:t>do you have a backup plan???</a:t>
            </a:r>
          </a:p>
          <a:p>
            <a:pPr marL="285750" indent="-285750">
              <a:buFont typeface="Arial" pitchFamily="34" charset="0"/>
              <a:buChar char="•"/>
            </a:pPr>
            <a:r>
              <a:rPr lang="en-NZ" sz="2400" dirty="0">
                <a:solidFill>
                  <a:schemeClr val="accent3">
                    <a:lumMod val="50000"/>
                  </a:schemeClr>
                </a:solidFill>
              </a:rPr>
              <a:t>Time management: For an E you need proof you have managed your time and resources well… testing your 3D model with HTC VIVE requires careful planning...</a:t>
            </a:r>
          </a:p>
          <a:p>
            <a:r>
              <a:rPr lang="en-NZ" sz="2400" dirty="0">
                <a:solidFill>
                  <a:schemeClr val="accent3">
                    <a:lumMod val="50000"/>
                  </a:schemeClr>
                </a:solidFill>
              </a:rPr>
              <a:t>		</a:t>
            </a:r>
            <a:r>
              <a:rPr lang="en-NZ" sz="3600" dirty="0">
                <a:solidFill>
                  <a:srgbClr val="9BBB59">
                    <a:lumMod val="50000"/>
                  </a:srgbClr>
                </a:solidFill>
              </a:rPr>
              <a:t>{evidence of adjusted </a:t>
            </a:r>
            <a:r>
              <a:rPr lang="en-NZ" sz="3600" b="1" dirty="0">
                <a:solidFill>
                  <a:srgbClr val="9BBB59">
                    <a:lumMod val="50000"/>
                  </a:srgbClr>
                </a:solidFill>
              </a:rPr>
              <a:t>planning</a:t>
            </a:r>
            <a:r>
              <a:rPr lang="en-NZ" sz="3600" dirty="0">
                <a:solidFill>
                  <a:srgbClr val="9BBB59">
                    <a:lumMod val="50000"/>
                  </a:srgbClr>
                </a:solidFill>
              </a:rPr>
              <a:t>}</a:t>
            </a:r>
          </a:p>
        </p:txBody>
      </p:sp>
    </p:spTree>
    <p:extLst>
      <p:ext uri="{BB962C8B-B14F-4D97-AF65-F5344CB8AC3E}">
        <p14:creationId xmlns:p14="http://schemas.microsoft.com/office/powerpoint/2010/main" val="344861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446" y="269440"/>
            <a:ext cx="11183816" cy="6555641"/>
          </a:xfrm>
          <a:prstGeom prst="rect">
            <a:avLst/>
          </a:prstGeom>
        </p:spPr>
        <p:txBody>
          <a:bodyPr wrap="square">
            <a:spAutoFit/>
          </a:bodyPr>
          <a:lstStyle/>
          <a:p>
            <a:r>
              <a:rPr lang="en-NZ" sz="2400" b="1" dirty="0"/>
              <a:t>3.   Guidelines </a:t>
            </a:r>
            <a:endParaRPr lang="en-NZ" sz="2000" dirty="0">
              <a:solidFill>
                <a:schemeClr val="accent3">
                  <a:lumMod val="50000"/>
                </a:schemeClr>
              </a:solidFill>
            </a:endParaRPr>
          </a:p>
          <a:p>
            <a:pPr marL="342900" indent="-342900">
              <a:buFont typeface="Arial" pitchFamily="34" charset="0"/>
              <a:buChar char="•"/>
            </a:pPr>
            <a:r>
              <a:rPr lang="en-NZ" dirty="0">
                <a:solidFill>
                  <a:schemeClr val="accent3">
                    <a:lumMod val="50000"/>
                  </a:schemeClr>
                </a:solidFill>
              </a:rPr>
              <a:t>Create original media (3D object or scene)</a:t>
            </a:r>
          </a:p>
          <a:p>
            <a:pPr marL="800100" lvl="1" indent="-342900">
              <a:buFont typeface="Wingdings" panose="05000000000000000000" pitchFamily="2" charset="2"/>
              <a:buChar char="q"/>
            </a:pPr>
            <a:r>
              <a:rPr lang="en-NZ" dirty="0">
                <a:solidFill>
                  <a:schemeClr val="accent3">
                    <a:lumMod val="50000"/>
                  </a:schemeClr>
                </a:solidFill>
              </a:rPr>
              <a:t>Research, install and test your software...What will you use? </a:t>
            </a:r>
          </a:p>
          <a:p>
            <a:pPr lvl="1"/>
            <a:r>
              <a:rPr lang="en-NZ" dirty="0">
                <a:solidFill>
                  <a:schemeClr val="accent3">
                    <a:lumMod val="50000"/>
                  </a:schemeClr>
                </a:solidFill>
              </a:rPr>
              <a:t>(</a:t>
            </a:r>
            <a:r>
              <a:rPr lang="en-NZ" dirty="0" err="1">
                <a:solidFill>
                  <a:schemeClr val="accent3">
                    <a:lumMod val="50000"/>
                  </a:schemeClr>
                </a:solidFill>
              </a:rPr>
              <a:t>SketchFab</a:t>
            </a:r>
            <a:r>
              <a:rPr lang="en-NZ" dirty="0">
                <a:solidFill>
                  <a:schemeClr val="accent3">
                    <a:lumMod val="50000"/>
                  </a:schemeClr>
                </a:solidFill>
              </a:rPr>
              <a:t> + 3DBuilder, or + Blender, or + Unity, or ...)</a:t>
            </a:r>
          </a:p>
          <a:p>
            <a:pPr marL="800100" lvl="1" indent="-342900">
              <a:buFont typeface="Wingdings" panose="05000000000000000000" pitchFamily="2" charset="2"/>
              <a:buChar char="q"/>
            </a:pPr>
            <a:r>
              <a:rPr lang="en-NZ" dirty="0">
                <a:solidFill>
                  <a:schemeClr val="accent3">
                    <a:lumMod val="50000"/>
                  </a:schemeClr>
                </a:solidFill>
              </a:rPr>
              <a:t>Research existing outcomes...plethora of evidence online...find examples that inspire you...</a:t>
            </a:r>
          </a:p>
          <a:p>
            <a:pPr lvl="1"/>
            <a:r>
              <a:rPr lang="en-NZ" dirty="0">
                <a:solidFill>
                  <a:schemeClr val="accent3">
                    <a:lumMod val="50000"/>
                  </a:schemeClr>
                </a:solidFill>
              </a:rPr>
              <a:t>record these on one of your web pages</a:t>
            </a:r>
          </a:p>
          <a:p>
            <a:pPr marL="800100" lvl="1" indent="-342900">
              <a:buFont typeface="Wingdings" panose="05000000000000000000" pitchFamily="2" charset="2"/>
              <a:buChar char="q"/>
            </a:pPr>
            <a:r>
              <a:rPr lang="en-NZ" dirty="0">
                <a:solidFill>
                  <a:schemeClr val="accent3">
                    <a:lumMod val="50000"/>
                  </a:schemeClr>
                </a:solidFill>
              </a:rPr>
              <a:t>Make it and test it (keep evidence of progress as snapshots); </a:t>
            </a:r>
          </a:p>
          <a:p>
            <a:pPr lvl="1"/>
            <a:r>
              <a:rPr lang="en-NZ" dirty="0">
                <a:solidFill>
                  <a:schemeClr val="accent3">
                    <a:lumMod val="50000"/>
                  </a:schemeClr>
                </a:solidFill>
              </a:rPr>
              <a:t>a 3D Object / Scene to visually communicate the design elements</a:t>
            </a:r>
          </a:p>
          <a:p>
            <a:pPr marL="800100" lvl="1" indent="-342900">
              <a:buFont typeface="Wingdings" panose="05000000000000000000" pitchFamily="2" charset="2"/>
              <a:buChar char="q"/>
            </a:pPr>
            <a:r>
              <a:rPr lang="en-NZ" dirty="0">
                <a:solidFill>
                  <a:schemeClr val="accent3">
                    <a:lumMod val="50000"/>
                  </a:schemeClr>
                </a:solidFill>
              </a:rPr>
              <a:t>Test objects/scenes with the HTC </a:t>
            </a:r>
            <a:r>
              <a:rPr lang="en-NZ" dirty="0" err="1">
                <a:solidFill>
                  <a:schemeClr val="accent3">
                    <a:lumMod val="50000"/>
                  </a:schemeClr>
                </a:solidFill>
              </a:rPr>
              <a:t>Vive</a:t>
            </a:r>
            <a:r>
              <a:rPr lang="en-NZ" dirty="0">
                <a:solidFill>
                  <a:schemeClr val="accent3">
                    <a:lumMod val="50000"/>
                  </a:schemeClr>
                </a:solidFill>
              </a:rPr>
              <a:t> if possible; record evidence</a:t>
            </a:r>
          </a:p>
          <a:p>
            <a:pPr marL="342900" indent="-342900">
              <a:buFont typeface="Arial" pitchFamily="34" charset="0"/>
              <a:buChar char="•"/>
            </a:pPr>
            <a:r>
              <a:rPr lang="en-NZ" dirty="0">
                <a:solidFill>
                  <a:schemeClr val="accent3">
                    <a:lumMod val="50000"/>
                  </a:schemeClr>
                </a:solidFill>
              </a:rPr>
              <a:t>Design and plan your website (minimum of 3 pages)</a:t>
            </a:r>
          </a:p>
          <a:p>
            <a:pPr marL="800100" lvl="1" indent="-342900">
              <a:buFont typeface="Wingdings" panose="05000000000000000000" pitchFamily="2" charset="2"/>
              <a:buChar char="q"/>
            </a:pPr>
            <a:r>
              <a:rPr lang="en-NZ" dirty="0">
                <a:solidFill>
                  <a:schemeClr val="accent3">
                    <a:lumMod val="50000"/>
                  </a:schemeClr>
                </a:solidFill>
              </a:rPr>
              <a:t>Plan an initial wireframes / design layouts for your web pages – evidence these in one of your web pages</a:t>
            </a:r>
          </a:p>
          <a:p>
            <a:pPr marL="800100" lvl="1" indent="-342900">
              <a:buFont typeface="Wingdings" panose="05000000000000000000" pitchFamily="2" charset="2"/>
              <a:buChar char="q"/>
            </a:pPr>
            <a:r>
              <a:rPr lang="en-NZ" dirty="0">
                <a:solidFill>
                  <a:schemeClr val="accent3">
                    <a:lumMod val="50000"/>
                  </a:schemeClr>
                </a:solidFill>
              </a:rPr>
              <a:t>Plan initial content and navigation</a:t>
            </a:r>
          </a:p>
          <a:p>
            <a:pPr marL="800100" lvl="1" indent="-342900">
              <a:buFont typeface="Wingdings" panose="05000000000000000000" pitchFamily="2" charset="2"/>
              <a:buChar char="q"/>
            </a:pPr>
            <a:r>
              <a:rPr lang="en-NZ" dirty="0">
                <a:solidFill>
                  <a:schemeClr val="accent3">
                    <a:lumMod val="50000"/>
                  </a:schemeClr>
                </a:solidFill>
              </a:rPr>
              <a:t>Choose your colour theme from coolors.co</a:t>
            </a:r>
          </a:p>
          <a:p>
            <a:pPr marL="800100" lvl="1" indent="-342900">
              <a:buFont typeface="Wingdings" panose="05000000000000000000" pitchFamily="2" charset="2"/>
              <a:buChar char="q"/>
            </a:pPr>
            <a:r>
              <a:rPr lang="en-NZ" dirty="0">
                <a:solidFill>
                  <a:schemeClr val="accent3">
                    <a:lumMod val="50000"/>
                  </a:schemeClr>
                </a:solidFill>
              </a:rPr>
              <a:t>Plan your folder and asset management</a:t>
            </a:r>
          </a:p>
          <a:p>
            <a:pPr marL="800100" lvl="1" indent="-342900">
              <a:buFont typeface="Wingdings" panose="05000000000000000000" pitchFamily="2" charset="2"/>
              <a:buChar char="q"/>
            </a:pPr>
            <a:r>
              <a:rPr lang="en-NZ" dirty="0">
                <a:solidFill>
                  <a:schemeClr val="accent3">
                    <a:lumMod val="50000"/>
                  </a:schemeClr>
                </a:solidFill>
              </a:rPr>
              <a:t>Embed your assets into your website </a:t>
            </a:r>
          </a:p>
          <a:p>
            <a:pPr marL="285750" indent="-285750">
              <a:buFont typeface="Arial" pitchFamily="34" charset="0"/>
              <a:buChar char="•"/>
            </a:pPr>
            <a:r>
              <a:rPr lang="en-NZ" dirty="0">
                <a:solidFill>
                  <a:schemeClr val="accent3">
                    <a:lumMod val="50000"/>
                  </a:schemeClr>
                </a:solidFill>
              </a:rPr>
              <a:t>Data integrity and Testing of your final outcome</a:t>
            </a:r>
          </a:p>
          <a:p>
            <a:pPr marL="742950" lvl="1" indent="-285750">
              <a:buFont typeface="Wingdings" panose="05000000000000000000" pitchFamily="2" charset="2"/>
              <a:buChar char="q"/>
            </a:pPr>
            <a:r>
              <a:rPr lang="en-NZ" dirty="0">
                <a:solidFill>
                  <a:schemeClr val="accent3">
                    <a:lumMod val="50000"/>
                  </a:schemeClr>
                </a:solidFill>
              </a:rPr>
              <a:t>validation of HTML and CSS code</a:t>
            </a:r>
          </a:p>
          <a:p>
            <a:pPr marL="742950" lvl="1" indent="-285750">
              <a:buFont typeface="Wingdings" panose="05000000000000000000" pitchFamily="2" charset="2"/>
              <a:buChar char="q"/>
            </a:pPr>
            <a:r>
              <a:rPr lang="en-NZ" dirty="0">
                <a:solidFill>
                  <a:schemeClr val="accent3">
                    <a:lumMod val="50000"/>
                  </a:schemeClr>
                </a:solidFill>
              </a:rPr>
              <a:t>upload to GitHub repository</a:t>
            </a:r>
          </a:p>
          <a:p>
            <a:pPr marL="742950" lvl="1" indent="-285750">
              <a:buFont typeface="Wingdings" panose="05000000000000000000" pitchFamily="2" charset="2"/>
              <a:buChar char="q"/>
            </a:pPr>
            <a:r>
              <a:rPr lang="en-NZ" dirty="0">
                <a:solidFill>
                  <a:schemeClr val="accent3">
                    <a:lumMod val="50000"/>
                  </a:schemeClr>
                </a:solidFill>
              </a:rPr>
              <a:t>compression of your images (to reduce page load time) – use tinypng.com</a:t>
            </a:r>
          </a:p>
          <a:p>
            <a:pPr marL="742950" lvl="1" indent="-285750">
              <a:buFont typeface="Wingdings" panose="05000000000000000000" pitchFamily="2" charset="2"/>
              <a:buChar char="q"/>
            </a:pPr>
            <a:r>
              <a:rPr lang="en-NZ" dirty="0">
                <a:solidFill>
                  <a:schemeClr val="accent3">
                    <a:lumMod val="50000"/>
                  </a:schemeClr>
                </a:solidFill>
              </a:rPr>
              <a:t>evaluation of your outcome – is it fit for purpose</a:t>
            </a:r>
          </a:p>
          <a:p>
            <a:pPr marL="285750" indent="-285750">
              <a:buFont typeface="Arial" pitchFamily="34" charset="0"/>
              <a:buChar char="•"/>
            </a:pPr>
            <a:r>
              <a:rPr lang="en-NZ" dirty="0">
                <a:solidFill>
                  <a:schemeClr val="accent3">
                    <a:lumMod val="50000"/>
                  </a:schemeClr>
                </a:solidFill>
              </a:rPr>
              <a:t>Think about the Legal, Ethical and Moral responsibilities of a web designer </a:t>
            </a:r>
          </a:p>
          <a:p>
            <a:pPr marL="742950" lvl="1" indent="-285750">
              <a:buFont typeface="Arial" pitchFamily="34" charset="0"/>
              <a:buChar char="•"/>
            </a:pPr>
            <a:r>
              <a:rPr lang="en-NZ" dirty="0">
                <a:solidFill>
                  <a:schemeClr val="accent3">
                    <a:lumMod val="50000"/>
                  </a:schemeClr>
                </a:solidFill>
                <a:hlinkClick r:id="rId2"/>
              </a:rPr>
              <a:t>https://www.rjmwebdesign.com/web-design-ethics.php</a:t>
            </a:r>
            <a:r>
              <a:rPr lang="en-NZ" dirty="0">
                <a:solidFill>
                  <a:schemeClr val="accent3">
                    <a:lumMod val="50000"/>
                  </a:schemeClr>
                </a:solidFill>
              </a:rPr>
              <a:t> </a:t>
            </a:r>
          </a:p>
          <a:p>
            <a:pPr marL="742950" lvl="1" indent="-285750">
              <a:buFont typeface="Arial" pitchFamily="34" charset="0"/>
              <a:buChar char="•"/>
            </a:pPr>
            <a:r>
              <a:rPr lang="en-NZ" dirty="0">
                <a:solidFill>
                  <a:schemeClr val="accent3">
                    <a:lumMod val="50000"/>
                  </a:schemeClr>
                </a:solidFill>
                <a:hlinkClick r:id="rId3"/>
              </a:rPr>
              <a:t>https://www.smashingmagazine.com/2018/03/using-ethics-in-web-design/</a:t>
            </a:r>
            <a:r>
              <a:rPr lang="en-NZ" dirty="0">
                <a:solidFill>
                  <a:schemeClr val="accent3">
                    <a:lumMod val="50000"/>
                  </a:schemeClr>
                </a:solidFill>
              </a:rPr>
              <a:t> </a:t>
            </a:r>
          </a:p>
        </p:txBody>
      </p:sp>
    </p:spTree>
    <p:extLst>
      <p:ext uri="{BB962C8B-B14F-4D97-AF65-F5344CB8AC3E}">
        <p14:creationId xmlns:p14="http://schemas.microsoft.com/office/powerpoint/2010/main" val="102817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E95DAE-25E1-4BA1-8F8C-F44B41F12AD3}"/>
              </a:ext>
            </a:extLst>
          </p:cNvPr>
          <p:cNvSpPr/>
          <p:nvPr/>
        </p:nvSpPr>
        <p:spPr>
          <a:xfrm>
            <a:off x="1138989" y="566678"/>
            <a:ext cx="10058399" cy="5740033"/>
          </a:xfrm>
          <a:prstGeom prst="rect">
            <a:avLst/>
          </a:prstGeom>
        </p:spPr>
        <p:txBody>
          <a:bodyPr wrap="square">
            <a:spAutoFit/>
          </a:bodyPr>
          <a:lstStyle/>
          <a:p>
            <a:pPr>
              <a:spcBef>
                <a:spcPts val="1200"/>
              </a:spcBef>
              <a:spcAft>
                <a:spcPts val="300"/>
              </a:spcAft>
            </a:pPr>
            <a:r>
              <a:rPr lang="en-NZ" sz="3200" b="1" i="1" dirty="0">
                <a:latin typeface="Arial" panose="020B0604020202020204" pitchFamily="34" charset="0"/>
              </a:rPr>
              <a:t>Data integrity and testing procedures</a:t>
            </a:r>
          </a:p>
          <a:p>
            <a:pPr>
              <a:spcBef>
                <a:spcPts val="300"/>
              </a:spcBef>
              <a:spcAft>
                <a:spcPts val="300"/>
              </a:spcAft>
            </a:pPr>
            <a:r>
              <a:rPr lang="en-NZ" b="1" i="1" dirty="0">
                <a:solidFill>
                  <a:srgbClr val="243F60"/>
                </a:solidFill>
                <a:latin typeface="Cambria" panose="02040503050406030204" pitchFamily="18" charset="0"/>
                <a:ea typeface="Times New Roman" panose="02020603050405020304" pitchFamily="18" charset="0"/>
                <a:cs typeface="Times New Roman" panose="02020603050405020304" pitchFamily="18" charset="0"/>
              </a:rPr>
              <a:t>..applying data integrity and testing procedures to ensure the outcome meets the specifications</a:t>
            </a:r>
          </a:p>
          <a:p>
            <a:pPr>
              <a:spcBef>
                <a:spcPts val="300"/>
              </a:spcBef>
              <a:spcAft>
                <a:spcPts val="300"/>
              </a:spcAft>
            </a:pPr>
            <a:endParaRPr lang="en-NZ" b="1" i="1" dirty="0">
              <a:solidFill>
                <a:srgbClr val="243F60"/>
              </a:solidFill>
              <a:latin typeface="Cambria" panose="02040503050406030204" pitchFamily="18" charset="0"/>
              <a:ea typeface="Times New Roman" panose="02020603050405020304" pitchFamily="18" charset="0"/>
              <a:cs typeface="Times New Roman" panose="02020603050405020304" pitchFamily="18" charset="0"/>
            </a:endParaRPr>
          </a:p>
          <a:p>
            <a:pPr>
              <a:spcBef>
                <a:spcPts val="600"/>
              </a:spcBef>
              <a:spcAft>
                <a:spcPts val="300"/>
              </a:spcAft>
            </a:pPr>
            <a:r>
              <a:rPr lang="en-NZ" dirty="0">
                <a:latin typeface="Arial" panose="020B0604020202020204" pitchFamily="34" charset="0"/>
                <a:ea typeface="Times New Roman" panose="02020603050405020304" pitchFamily="18" charset="0"/>
                <a:cs typeface="Times New Roman" panose="02020603050405020304" pitchFamily="18" charset="0"/>
              </a:rPr>
              <a:t>The final outcome must be tested to ensure it meets the specifications. Data integrity testing and testing procedures may include the following:</a:t>
            </a:r>
          </a:p>
          <a:p>
            <a:pPr marL="342900" lvl="0" indent="-342900">
              <a:spcBef>
                <a:spcPts val="600"/>
              </a:spcBef>
              <a:spcAft>
                <a:spcPts val="0"/>
              </a:spcAft>
              <a:buFont typeface="Symbol" panose="05050102010706020507" pitchFamily="18" charset="2"/>
              <a:buChar char=""/>
            </a:pPr>
            <a:r>
              <a:rPr lang="en-NZ" dirty="0">
                <a:latin typeface="Arial" panose="020B0604020202020204" pitchFamily="34" charset="0"/>
                <a:ea typeface="Times New Roman" panose="02020603050405020304" pitchFamily="18" charset="0"/>
                <a:cs typeface="Times New Roman" panose="02020603050405020304" pitchFamily="18" charset="0"/>
              </a:rPr>
              <a:t>Pre-publishing testing for data integrity: links, images, fonts, embedded objects</a:t>
            </a:r>
          </a:p>
          <a:p>
            <a:pPr marL="342900" lvl="0" indent="-342900">
              <a:spcBef>
                <a:spcPts val="600"/>
              </a:spcBef>
              <a:spcAft>
                <a:spcPts val="0"/>
              </a:spcAft>
              <a:buFont typeface="Symbol" panose="05050102010706020507" pitchFamily="18" charset="2"/>
              <a:buChar char=""/>
            </a:pPr>
            <a:r>
              <a:rPr lang="en-NZ" dirty="0">
                <a:latin typeface="Arial" panose="020B0604020202020204" pitchFamily="34" charset="0"/>
                <a:ea typeface="Times New Roman" panose="02020603050405020304" pitchFamily="18" charset="0"/>
                <a:cs typeface="Times New Roman" panose="02020603050405020304" pitchFamily="18" charset="0"/>
              </a:rPr>
              <a:t>Testing of layout, proofing (spelling) of static content</a:t>
            </a:r>
          </a:p>
          <a:p>
            <a:pPr marL="342900" lvl="0" indent="-342900">
              <a:spcBef>
                <a:spcPts val="600"/>
              </a:spcBef>
              <a:spcAft>
                <a:spcPts val="0"/>
              </a:spcAft>
              <a:buFont typeface="Symbol" panose="05050102010706020507" pitchFamily="18" charset="2"/>
              <a:buChar char=""/>
            </a:pPr>
            <a:r>
              <a:rPr lang="en-NZ" dirty="0">
                <a:latin typeface="Arial" panose="020B0604020202020204" pitchFamily="34" charset="0"/>
                <a:ea typeface="Times New Roman" panose="02020603050405020304" pitchFamily="18" charset="0"/>
                <a:cs typeface="Times New Roman" panose="02020603050405020304" pitchFamily="18" charset="0"/>
              </a:rPr>
              <a:t>Testing of style rules (all style applied)</a:t>
            </a:r>
          </a:p>
          <a:p>
            <a:pPr marL="342900" lvl="0" indent="-342900">
              <a:spcBef>
                <a:spcPts val="600"/>
              </a:spcBef>
              <a:spcAft>
                <a:spcPts val="0"/>
              </a:spcAft>
              <a:buFont typeface="Symbol" panose="05050102010706020507" pitchFamily="18" charset="2"/>
              <a:buChar char=""/>
            </a:pPr>
            <a:r>
              <a:rPr lang="en-NZ" dirty="0">
                <a:latin typeface="Arial" panose="020B0604020202020204" pitchFamily="34" charset="0"/>
                <a:ea typeface="Times New Roman" panose="02020603050405020304" pitchFamily="18" charset="0"/>
                <a:cs typeface="Times New Roman" panose="02020603050405020304" pitchFamily="18" charset="0"/>
              </a:rPr>
              <a:t>All fonts are consistent with specification</a:t>
            </a:r>
          </a:p>
          <a:p>
            <a:pPr marL="342900" lvl="0" indent="-342900">
              <a:spcBef>
                <a:spcPts val="600"/>
              </a:spcBef>
              <a:spcAft>
                <a:spcPts val="0"/>
              </a:spcAft>
              <a:buFont typeface="Symbol" panose="05050102010706020507" pitchFamily="18" charset="2"/>
              <a:buChar char=""/>
            </a:pPr>
            <a:r>
              <a:rPr lang="en-NZ" dirty="0">
                <a:latin typeface="Arial" panose="020B0604020202020204" pitchFamily="34" charset="0"/>
                <a:ea typeface="Times New Roman" panose="02020603050405020304" pitchFamily="18" charset="0"/>
                <a:cs typeface="Times New Roman" panose="02020603050405020304" pitchFamily="18" charset="0"/>
              </a:rPr>
              <a:t>Hyperlinks are working</a:t>
            </a:r>
          </a:p>
          <a:p>
            <a:pPr marL="342900" lvl="0" indent="-342900">
              <a:spcBef>
                <a:spcPts val="600"/>
              </a:spcBef>
              <a:spcAft>
                <a:spcPts val="0"/>
              </a:spcAft>
              <a:buFont typeface="Symbol" panose="05050102010706020507" pitchFamily="18" charset="2"/>
              <a:buChar char=""/>
            </a:pPr>
            <a:r>
              <a:rPr lang="en-NZ" dirty="0">
                <a:latin typeface="Arial" panose="020B0604020202020204" pitchFamily="34" charset="0"/>
                <a:ea typeface="Times New Roman" panose="02020603050405020304" pitchFamily="18" charset="0"/>
                <a:cs typeface="Times New Roman" panose="02020603050405020304" pitchFamily="18" charset="0"/>
              </a:rPr>
              <a:t>Images and 3D objects render as expected</a:t>
            </a:r>
          </a:p>
          <a:p>
            <a:pPr marL="342900" lvl="0" indent="-342900">
              <a:spcBef>
                <a:spcPts val="600"/>
              </a:spcBef>
              <a:spcAft>
                <a:spcPts val="0"/>
              </a:spcAft>
              <a:buFont typeface="Symbol" panose="05050102010706020507" pitchFamily="18" charset="2"/>
              <a:buChar char=""/>
            </a:pPr>
            <a:r>
              <a:rPr lang="en-NZ" dirty="0">
                <a:latin typeface="Arial" panose="020B0604020202020204" pitchFamily="34" charset="0"/>
                <a:ea typeface="Times New Roman" panose="02020603050405020304" pitchFamily="18" charset="0"/>
                <a:cs typeface="Times New Roman" panose="02020603050405020304" pitchFamily="18" charset="0"/>
              </a:rPr>
              <a:t>The HTML files have loaded correctly with all elements in the correct location</a:t>
            </a:r>
          </a:p>
          <a:p>
            <a:pPr marL="342900" lvl="0" indent="-342900">
              <a:spcBef>
                <a:spcPts val="600"/>
              </a:spcBef>
              <a:spcAft>
                <a:spcPts val="0"/>
              </a:spcAft>
              <a:buFont typeface="Symbol" panose="05050102010706020507" pitchFamily="18" charset="2"/>
              <a:buChar char=""/>
            </a:pPr>
            <a:endParaRPr lang="en-NZ" dirty="0">
              <a:latin typeface="Arial" panose="020B0604020202020204" pitchFamily="34" charset="0"/>
              <a:ea typeface="Times New Roman" panose="02020603050405020304" pitchFamily="18" charset="0"/>
              <a:cs typeface="Times New Roman" panose="02020603050405020304" pitchFamily="18" charset="0"/>
            </a:endParaRPr>
          </a:p>
          <a:p>
            <a:r>
              <a:rPr lang="en-NZ" dirty="0"/>
              <a:t>Conduct the tests on your completed website</a:t>
            </a:r>
          </a:p>
          <a:p>
            <a:r>
              <a:rPr lang="en-NZ" dirty="0"/>
              <a:t>Document the outcomes from testing and any modifications and/or refinement as a result of testing</a:t>
            </a:r>
          </a:p>
          <a:p>
            <a:pPr marL="342900" lvl="0" indent="-342900">
              <a:spcBef>
                <a:spcPts val="600"/>
              </a:spcBef>
              <a:spcAft>
                <a:spcPts val="0"/>
              </a:spcAft>
              <a:buFont typeface="Symbol" panose="05050102010706020507" pitchFamily="18" charset="2"/>
              <a:buChar char=""/>
            </a:pPr>
            <a:endParaRPr lang="en-NZ"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907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1151</TotalTime>
  <Words>1256</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Cambria</vt:lpstr>
      <vt:lpstr>CordiaUPC</vt:lpstr>
      <vt:lpstr>Courier New</vt:lpstr>
      <vt:lpstr>Mission Script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Anca Wilde</dc:creator>
  <cp:lastModifiedBy>Connor Stevens</cp:lastModifiedBy>
  <cp:revision>19</cp:revision>
  <dcterms:created xsi:type="dcterms:W3CDTF">2018-06-24T03:19:34Z</dcterms:created>
  <dcterms:modified xsi:type="dcterms:W3CDTF">2018-06-24T23:47:48Z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