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89" r:id="rId3"/>
    <p:sldId id="290" r:id="rId4"/>
    <p:sldId id="292" r:id="rId5"/>
    <p:sldId id="282" r:id="rId6"/>
    <p:sldId id="283" r:id="rId7"/>
    <p:sldId id="284" r:id="rId8"/>
    <p:sldId id="285" r:id="rId9"/>
    <p:sldId id="286" r:id="rId10"/>
    <p:sldId id="287" r:id="rId11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83"/>
    <p:restoredTop sz="94707"/>
  </p:normalViewPr>
  <p:slideViewPr>
    <p:cSldViewPr snapToGrid="0" snapToObjects="1">
      <p:cViewPr varScale="1">
        <p:scale>
          <a:sx n="71" d="100"/>
          <a:sy n="71" d="100"/>
        </p:scale>
        <p:origin x="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9052-9AA1-47E4-8346-65973F4ED890}" type="datetimeFigureOut">
              <a:rPr lang="es-PE" smtClean="0"/>
              <a:t>4/09/2019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C00C-DABB-4271-A128-5F26488F761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63557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9052-9AA1-47E4-8346-65973F4ED890}" type="datetimeFigureOut">
              <a:rPr lang="es-PE" smtClean="0"/>
              <a:t>4/09/2019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C00C-DABB-4271-A128-5F26488F761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40602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9052-9AA1-47E4-8346-65973F4ED890}" type="datetimeFigureOut">
              <a:rPr lang="es-PE" smtClean="0"/>
              <a:t>4/09/2019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C00C-DABB-4271-A128-5F26488F761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693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9052-9AA1-47E4-8346-65973F4ED890}" type="datetimeFigureOut">
              <a:rPr lang="es-PE" smtClean="0"/>
              <a:t>4/09/2019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C00C-DABB-4271-A128-5F26488F761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67173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9052-9AA1-47E4-8346-65973F4ED890}" type="datetimeFigureOut">
              <a:rPr lang="es-PE" smtClean="0"/>
              <a:t>4/09/2019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C00C-DABB-4271-A128-5F26488F761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8377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9052-9AA1-47E4-8346-65973F4ED890}" type="datetimeFigureOut">
              <a:rPr lang="es-PE" smtClean="0"/>
              <a:t>4/09/2019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C00C-DABB-4271-A128-5F26488F761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73629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9052-9AA1-47E4-8346-65973F4ED890}" type="datetimeFigureOut">
              <a:rPr lang="es-PE" smtClean="0"/>
              <a:t>4/09/2019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C00C-DABB-4271-A128-5F26488F761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36367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9052-9AA1-47E4-8346-65973F4ED890}" type="datetimeFigureOut">
              <a:rPr lang="es-PE" smtClean="0"/>
              <a:t>4/09/2019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C00C-DABB-4271-A128-5F26488F761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96869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9052-9AA1-47E4-8346-65973F4ED890}" type="datetimeFigureOut">
              <a:rPr lang="es-PE" smtClean="0"/>
              <a:t>4/09/2019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C00C-DABB-4271-A128-5F26488F761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0093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9052-9AA1-47E4-8346-65973F4ED890}" type="datetimeFigureOut">
              <a:rPr lang="es-PE" smtClean="0"/>
              <a:t>4/09/2019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C00C-DABB-4271-A128-5F26488F761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36287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9052-9AA1-47E4-8346-65973F4ED890}" type="datetimeFigureOut">
              <a:rPr lang="es-PE" smtClean="0"/>
              <a:t>4/09/2019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C00C-DABB-4271-A128-5F26488F761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11348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B9052-9AA1-47E4-8346-65973F4ED890}" type="datetimeFigureOut">
              <a:rPr lang="es-PE" smtClean="0"/>
              <a:t>4/09/2019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8C00C-DABB-4271-A128-5F26488F761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34722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Tabla 65">
            <a:extLst>
              <a:ext uri="{FF2B5EF4-FFF2-40B4-BE49-F238E27FC236}">
                <a16:creationId xmlns:a16="http://schemas.microsoft.com/office/drawing/2014/main" id="{FCFC8CC3-B497-C94F-ADDA-908BCAE20E79}"/>
              </a:ext>
            </a:extLst>
          </p:cNvPr>
          <p:cNvGraphicFramePr>
            <a:graphicFrameLocks noGrp="1"/>
          </p:cNvGraphicFramePr>
          <p:nvPr/>
        </p:nvGraphicFramePr>
        <p:xfrm>
          <a:off x="291106" y="175202"/>
          <a:ext cx="11570219" cy="62829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570219">
                  <a:extLst>
                    <a:ext uri="{9D8B030D-6E8A-4147-A177-3AD203B41FA5}">
                      <a16:colId xmlns:a16="http://schemas.microsoft.com/office/drawing/2014/main" val="2952159737"/>
                    </a:ext>
                  </a:extLst>
                </a:gridCol>
              </a:tblGrid>
              <a:tr h="628295">
                <a:tc>
                  <a:txBody>
                    <a:bodyPr/>
                    <a:lstStyle/>
                    <a:p>
                      <a:pPr algn="ctr"/>
                      <a:endParaRPr lang="es-PE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3664342"/>
                  </a:ext>
                </a:extLst>
              </a:tr>
            </a:tbl>
          </a:graphicData>
        </a:graphic>
      </p:graphicFrame>
      <p:sp>
        <p:nvSpPr>
          <p:cNvPr id="282" name="Rectángulo redondeado 281">
            <a:extLst>
              <a:ext uri="{FF2B5EF4-FFF2-40B4-BE49-F238E27FC236}">
                <a16:creationId xmlns:a16="http://schemas.microsoft.com/office/drawing/2014/main" id="{043A9970-5DB8-BF41-8012-E4C17B3B8543}"/>
              </a:ext>
            </a:extLst>
          </p:cNvPr>
          <p:cNvSpPr/>
          <p:nvPr/>
        </p:nvSpPr>
        <p:spPr>
          <a:xfrm>
            <a:off x="139673" y="127246"/>
            <a:ext cx="11875543" cy="6581898"/>
          </a:xfrm>
          <a:prstGeom prst="roundRect">
            <a:avLst>
              <a:gd name="adj" fmla="val 3582"/>
            </a:avLst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BFBC6B94-A5ED-E34D-BF0B-749C6BC98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15" y="237654"/>
            <a:ext cx="1978121" cy="51996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C952A21-B2C9-4828-87BB-E494E2D80B6D}"/>
              </a:ext>
            </a:extLst>
          </p:cNvPr>
          <p:cNvSpPr txBox="1"/>
          <p:nvPr/>
        </p:nvSpPr>
        <p:spPr>
          <a:xfrm>
            <a:off x="4346713" y="2356366"/>
            <a:ext cx="349857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dirty="0"/>
              <a:t>Proyecto Leopardo</a:t>
            </a:r>
            <a:endParaRPr lang="es-CO" sz="6600" dirty="0"/>
          </a:p>
        </p:txBody>
      </p:sp>
    </p:spTree>
    <p:extLst>
      <p:ext uri="{BB962C8B-B14F-4D97-AF65-F5344CB8AC3E}">
        <p14:creationId xmlns:p14="http://schemas.microsoft.com/office/powerpoint/2010/main" val="1445643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Tabla 65">
            <a:extLst>
              <a:ext uri="{FF2B5EF4-FFF2-40B4-BE49-F238E27FC236}">
                <a16:creationId xmlns:a16="http://schemas.microsoft.com/office/drawing/2014/main" id="{FCFC8CC3-B497-C94F-ADDA-908BCAE20E79}"/>
              </a:ext>
            </a:extLst>
          </p:cNvPr>
          <p:cNvGraphicFramePr>
            <a:graphicFrameLocks noGrp="1"/>
          </p:cNvGraphicFramePr>
          <p:nvPr/>
        </p:nvGraphicFramePr>
        <p:xfrm>
          <a:off x="291106" y="175202"/>
          <a:ext cx="11570219" cy="62829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570219">
                  <a:extLst>
                    <a:ext uri="{9D8B030D-6E8A-4147-A177-3AD203B41FA5}">
                      <a16:colId xmlns:a16="http://schemas.microsoft.com/office/drawing/2014/main" val="2952159737"/>
                    </a:ext>
                  </a:extLst>
                </a:gridCol>
              </a:tblGrid>
              <a:tr h="628295">
                <a:tc>
                  <a:txBody>
                    <a:bodyPr/>
                    <a:lstStyle/>
                    <a:p>
                      <a:pPr algn="ctr"/>
                      <a:endParaRPr lang="es-PE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3664342"/>
                  </a:ext>
                </a:extLst>
              </a:tr>
            </a:tbl>
          </a:graphicData>
        </a:graphic>
      </p:graphicFrame>
      <p:sp>
        <p:nvSpPr>
          <p:cNvPr id="282" name="Rectángulo redondeado 281">
            <a:extLst>
              <a:ext uri="{FF2B5EF4-FFF2-40B4-BE49-F238E27FC236}">
                <a16:creationId xmlns:a16="http://schemas.microsoft.com/office/drawing/2014/main" id="{043A9970-5DB8-BF41-8012-E4C17B3B8543}"/>
              </a:ext>
            </a:extLst>
          </p:cNvPr>
          <p:cNvSpPr/>
          <p:nvPr/>
        </p:nvSpPr>
        <p:spPr>
          <a:xfrm>
            <a:off x="139673" y="127246"/>
            <a:ext cx="11875543" cy="6581898"/>
          </a:xfrm>
          <a:prstGeom prst="roundRect">
            <a:avLst>
              <a:gd name="adj" fmla="val 3582"/>
            </a:avLst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BFBC6B94-A5ED-E34D-BF0B-749C6BC98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15" y="237654"/>
            <a:ext cx="1978121" cy="519963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91689E6-1BBF-4212-9133-0068B9BD2289}"/>
              </a:ext>
            </a:extLst>
          </p:cNvPr>
          <p:cNvSpPr/>
          <p:nvPr/>
        </p:nvSpPr>
        <p:spPr>
          <a:xfrm>
            <a:off x="328915" y="968649"/>
            <a:ext cx="11346250" cy="1338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Azure App Service </a:t>
            </a:r>
            <a:r>
              <a:rPr lang="es-CO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deploy</a:t>
            </a:r>
            <a:r>
              <a:rPr lang="es-C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implementa después de cada compilación exitosa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s-CO" sz="2800" b="1" kern="0" dirty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 Service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el </a:t>
            </a:r>
            <a:r>
              <a:rPr lang="es-CO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sube exitosamente a App Service de Azure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94C535B-29F0-4307-BB4D-7EABAF7D65D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84243" y="2306771"/>
            <a:ext cx="8401879" cy="431357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BD45B2C-C6A9-4E8C-A393-481205303052}"/>
              </a:ext>
            </a:extLst>
          </p:cNvPr>
          <p:cNvSpPr txBox="1"/>
          <p:nvPr/>
        </p:nvSpPr>
        <p:spPr>
          <a:xfrm>
            <a:off x="3707129" y="298032"/>
            <a:ext cx="4016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DESPLIEGUE CONTINUO AZURE - DEVOPS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07900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Tabla 65">
            <a:extLst>
              <a:ext uri="{FF2B5EF4-FFF2-40B4-BE49-F238E27FC236}">
                <a16:creationId xmlns:a16="http://schemas.microsoft.com/office/drawing/2014/main" id="{FCFC8CC3-B497-C94F-ADDA-908BCAE20E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225587"/>
              </p:ext>
            </p:extLst>
          </p:nvPr>
        </p:nvGraphicFramePr>
        <p:xfrm>
          <a:off x="291106" y="175202"/>
          <a:ext cx="11570219" cy="62829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570219">
                  <a:extLst>
                    <a:ext uri="{9D8B030D-6E8A-4147-A177-3AD203B41FA5}">
                      <a16:colId xmlns:a16="http://schemas.microsoft.com/office/drawing/2014/main" val="2952159737"/>
                    </a:ext>
                  </a:extLst>
                </a:gridCol>
              </a:tblGrid>
              <a:tr h="628295">
                <a:tc>
                  <a:txBody>
                    <a:bodyPr/>
                    <a:lstStyle/>
                    <a:p>
                      <a:pPr algn="ctr"/>
                      <a:endParaRPr lang="es-PE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3664342"/>
                  </a:ext>
                </a:extLst>
              </a:tr>
            </a:tbl>
          </a:graphicData>
        </a:graphic>
      </p:graphicFrame>
      <p:sp>
        <p:nvSpPr>
          <p:cNvPr id="282" name="Rectángulo redondeado 281">
            <a:extLst>
              <a:ext uri="{FF2B5EF4-FFF2-40B4-BE49-F238E27FC236}">
                <a16:creationId xmlns:a16="http://schemas.microsoft.com/office/drawing/2014/main" id="{043A9970-5DB8-BF41-8012-E4C17B3B8543}"/>
              </a:ext>
            </a:extLst>
          </p:cNvPr>
          <p:cNvSpPr/>
          <p:nvPr/>
        </p:nvSpPr>
        <p:spPr>
          <a:xfrm>
            <a:off x="139673" y="127246"/>
            <a:ext cx="11875543" cy="6581898"/>
          </a:xfrm>
          <a:prstGeom prst="roundRect">
            <a:avLst>
              <a:gd name="adj" fmla="val 3582"/>
            </a:avLst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BFBC6B94-A5ED-E34D-BF0B-749C6BC98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15" y="237654"/>
            <a:ext cx="1978121" cy="51996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D7AB9D6-BECF-4537-B3C9-CE38564714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83" y="944644"/>
            <a:ext cx="10473751" cy="576450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3DEB944A-715E-4587-9E07-B78DF637ECC0}"/>
              </a:ext>
            </a:extLst>
          </p:cNvPr>
          <p:cNvSpPr/>
          <p:nvPr/>
        </p:nvSpPr>
        <p:spPr>
          <a:xfrm>
            <a:off x="8338782" y="5936776"/>
            <a:ext cx="2743200" cy="3684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4D185EA-19D6-4FC8-8F26-873D770AD859}"/>
              </a:ext>
            </a:extLst>
          </p:cNvPr>
          <p:cNvSpPr txBox="1"/>
          <p:nvPr/>
        </p:nvSpPr>
        <p:spPr>
          <a:xfrm>
            <a:off x="3707129" y="298032"/>
            <a:ext cx="463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CONTROL DE CODIGO FUENTE AZURE - DEVOPS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04400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Tabla 65">
            <a:extLst>
              <a:ext uri="{FF2B5EF4-FFF2-40B4-BE49-F238E27FC236}">
                <a16:creationId xmlns:a16="http://schemas.microsoft.com/office/drawing/2014/main" id="{FCFC8CC3-B497-C94F-ADDA-908BCAE20E79}"/>
              </a:ext>
            </a:extLst>
          </p:cNvPr>
          <p:cNvGraphicFramePr>
            <a:graphicFrameLocks noGrp="1"/>
          </p:cNvGraphicFramePr>
          <p:nvPr/>
        </p:nvGraphicFramePr>
        <p:xfrm>
          <a:off x="291106" y="175202"/>
          <a:ext cx="11570219" cy="62829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570219">
                  <a:extLst>
                    <a:ext uri="{9D8B030D-6E8A-4147-A177-3AD203B41FA5}">
                      <a16:colId xmlns:a16="http://schemas.microsoft.com/office/drawing/2014/main" val="2952159737"/>
                    </a:ext>
                  </a:extLst>
                </a:gridCol>
              </a:tblGrid>
              <a:tr h="628295">
                <a:tc>
                  <a:txBody>
                    <a:bodyPr/>
                    <a:lstStyle/>
                    <a:p>
                      <a:pPr algn="ctr"/>
                      <a:endParaRPr lang="es-PE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3664342"/>
                  </a:ext>
                </a:extLst>
              </a:tr>
            </a:tbl>
          </a:graphicData>
        </a:graphic>
      </p:graphicFrame>
      <p:sp>
        <p:nvSpPr>
          <p:cNvPr id="282" name="Rectángulo redondeado 281">
            <a:extLst>
              <a:ext uri="{FF2B5EF4-FFF2-40B4-BE49-F238E27FC236}">
                <a16:creationId xmlns:a16="http://schemas.microsoft.com/office/drawing/2014/main" id="{043A9970-5DB8-BF41-8012-E4C17B3B8543}"/>
              </a:ext>
            </a:extLst>
          </p:cNvPr>
          <p:cNvSpPr/>
          <p:nvPr/>
        </p:nvSpPr>
        <p:spPr>
          <a:xfrm>
            <a:off x="139673" y="127246"/>
            <a:ext cx="11875543" cy="6581898"/>
          </a:xfrm>
          <a:prstGeom prst="roundRect">
            <a:avLst>
              <a:gd name="adj" fmla="val 3582"/>
            </a:avLst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BFBC6B94-A5ED-E34D-BF0B-749C6BC98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15" y="237654"/>
            <a:ext cx="1978121" cy="51996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DE0461A-37B1-403A-A40F-B919B9E6EF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88" y="927878"/>
            <a:ext cx="10032824" cy="565688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E4F523A-3F12-41C7-8103-5AD6AAD32B36}"/>
              </a:ext>
            </a:extLst>
          </p:cNvPr>
          <p:cNvSpPr txBox="1"/>
          <p:nvPr/>
        </p:nvSpPr>
        <p:spPr>
          <a:xfrm>
            <a:off x="3707129" y="298032"/>
            <a:ext cx="463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CONTROL DE CODIGO FUENTE AZURE - DEVOPS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31211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Tabla 65">
            <a:extLst>
              <a:ext uri="{FF2B5EF4-FFF2-40B4-BE49-F238E27FC236}">
                <a16:creationId xmlns:a16="http://schemas.microsoft.com/office/drawing/2014/main" id="{FCFC8CC3-B497-C94F-ADDA-908BCAE20E79}"/>
              </a:ext>
            </a:extLst>
          </p:cNvPr>
          <p:cNvGraphicFramePr>
            <a:graphicFrameLocks noGrp="1"/>
          </p:cNvGraphicFramePr>
          <p:nvPr/>
        </p:nvGraphicFramePr>
        <p:xfrm>
          <a:off x="291106" y="175202"/>
          <a:ext cx="11570219" cy="62829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570219">
                  <a:extLst>
                    <a:ext uri="{9D8B030D-6E8A-4147-A177-3AD203B41FA5}">
                      <a16:colId xmlns:a16="http://schemas.microsoft.com/office/drawing/2014/main" val="2952159737"/>
                    </a:ext>
                  </a:extLst>
                </a:gridCol>
              </a:tblGrid>
              <a:tr h="628295">
                <a:tc>
                  <a:txBody>
                    <a:bodyPr/>
                    <a:lstStyle/>
                    <a:p>
                      <a:pPr algn="ctr"/>
                      <a:endParaRPr lang="es-PE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3664342"/>
                  </a:ext>
                </a:extLst>
              </a:tr>
            </a:tbl>
          </a:graphicData>
        </a:graphic>
      </p:graphicFrame>
      <p:sp>
        <p:nvSpPr>
          <p:cNvPr id="282" name="Rectángulo redondeado 281">
            <a:extLst>
              <a:ext uri="{FF2B5EF4-FFF2-40B4-BE49-F238E27FC236}">
                <a16:creationId xmlns:a16="http://schemas.microsoft.com/office/drawing/2014/main" id="{043A9970-5DB8-BF41-8012-E4C17B3B8543}"/>
              </a:ext>
            </a:extLst>
          </p:cNvPr>
          <p:cNvSpPr/>
          <p:nvPr/>
        </p:nvSpPr>
        <p:spPr>
          <a:xfrm>
            <a:off x="139673" y="127246"/>
            <a:ext cx="11875543" cy="6581898"/>
          </a:xfrm>
          <a:prstGeom prst="roundRect">
            <a:avLst>
              <a:gd name="adj" fmla="val 3582"/>
            </a:avLst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BFBC6B94-A5ED-E34D-BF0B-749C6BC98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15" y="237654"/>
            <a:ext cx="1978121" cy="51996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E4F523A-3F12-41C7-8103-5AD6AAD32B36}"/>
              </a:ext>
            </a:extLst>
          </p:cNvPr>
          <p:cNvSpPr txBox="1"/>
          <p:nvPr/>
        </p:nvSpPr>
        <p:spPr>
          <a:xfrm>
            <a:off x="3707129" y="298032"/>
            <a:ext cx="379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PRUEBAS UNITARIAS AUTOMATIZADAS</a:t>
            </a:r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D8FA5E5-A156-41FF-B0BD-EED657CF0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975" y="820069"/>
            <a:ext cx="9327415" cy="5774846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D1862805-25CD-4430-8DE1-E252F62CB537}"/>
              </a:ext>
            </a:extLst>
          </p:cNvPr>
          <p:cNvSpPr/>
          <p:nvPr/>
        </p:nvSpPr>
        <p:spPr>
          <a:xfrm>
            <a:off x="1425387" y="2131258"/>
            <a:ext cx="2931459" cy="24138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6459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Tabla 65">
            <a:extLst>
              <a:ext uri="{FF2B5EF4-FFF2-40B4-BE49-F238E27FC236}">
                <a16:creationId xmlns:a16="http://schemas.microsoft.com/office/drawing/2014/main" id="{FCFC8CC3-B497-C94F-ADDA-908BCAE20E79}"/>
              </a:ext>
            </a:extLst>
          </p:cNvPr>
          <p:cNvGraphicFramePr>
            <a:graphicFrameLocks noGrp="1"/>
          </p:cNvGraphicFramePr>
          <p:nvPr/>
        </p:nvGraphicFramePr>
        <p:xfrm>
          <a:off x="291106" y="175202"/>
          <a:ext cx="11570219" cy="62829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570219">
                  <a:extLst>
                    <a:ext uri="{9D8B030D-6E8A-4147-A177-3AD203B41FA5}">
                      <a16:colId xmlns:a16="http://schemas.microsoft.com/office/drawing/2014/main" val="2952159737"/>
                    </a:ext>
                  </a:extLst>
                </a:gridCol>
              </a:tblGrid>
              <a:tr h="628295">
                <a:tc>
                  <a:txBody>
                    <a:bodyPr/>
                    <a:lstStyle/>
                    <a:p>
                      <a:pPr algn="ctr"/>
                      <a:endParaRPr lang="es-PE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3664342"/>
                  </a:ext>
                </a:extLst>
              </a:tr>
            </a:tbl>
          </a:graphicData>
        </a:graphic>
      </p:graphicFrame>
      <p:sp>
        <p:nvSpPr>
          <p:cNvPr id="282" name="Rectángulo redondeado 281">
            <a:extLst>
              <a:ext uri="{FF2B5EF4-FFF2-40B4-BE49-F238E27FC236}">
                <a16:creationId xmlns:a16="http://schemas.microsoft.com/office/drawing/2014/main" id="{043A9970-5DB8-BF41-8012-E4C17B3B8543}"/>
              </a:ext>
            </a:extLst>
          </p:cNvPr>
          <p:cNvSpPr/>
          <p:nvPr/>
        </p:nvSpPr>
        <p:spPr>
          <a:xfrm>
            <a:off x="139673" y="127246"/>
            <a:ext cx="11875543" cy="6581898"/>
          </a:xfrm>
          <a:prstGeom prst="roundRect">
            <a:avLst>
              <a:gd name="adj" fmla="val 3582"/>
            </a:avLst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BFBC6B94-A5ED-E34D-BF0B-749C6BC98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15" y="237654"/>
            <a:ext cx="1978121" cy="519963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66CCE704-4E62-49F7-8C1E-9A480295F86C}"/>
              </a:ext>
            </a:extLst>
          </p:cNvPr>
          <p:cNvSpPr/>
          <p:nvPr/>
        </p:nvSpPr>
        <p:spPr>
          <a:xfrm>
            <a:off x="638141" y="1001606"/>
            <a:ext cx="1359668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s-CO" b="1" kern="0" dirty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Pipelines (CI)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7144540-9DDD-41A4-95CD-AD92D6208DA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76625" y="1377158"/>
            <a:ext cx="5238750" cy="503872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4494DDE-77B6-4B25-B7FC-BBE61811962F}"/>
              </a:ext>
            </a:extLst>
          </p:cNvPr>
          <p:cNvSpPr txBox="1"/>
          <p:nvPr/>
        </p:nvSpPr>
        <p:spPr>
          <a:xfrm>
            <a:off x="3707129" y="298032"/>
            <a:ext cx="417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INTEGRACIÓN CONTINUA AZURE - DEVOPS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44957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Tabla 65">
            <a:extLst>
              <a:ext uri="{FF2B5EF4-FFF2-40B4-BE49-F238E27FC236}">
                <a16:creationId xmlns:a16="http://schemas.microsoft.com/office/drawing/2014/main" id="{FCFC8CC3-B497-C94F-ADDA-908BCAE20E79}"/>
              </a:ext>
            </a:extLst>
          </p:cNvPr>
          <p:cNvGraphicFramePr>
            <a:graphicFrameLocks noGrp="1"/>
          </p:cNvGraphicFramePr>
          <p:nvPr/>
        </p:nvGraphicFramePr>
        <p:xfrm>
          <a:off x="291106" y="175202"/>
          <a:ext cx="11570219" cy="62829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570219">
                  <a:extLst>
                    <a:ext uri="{9D8B030D-6E8A-4147-A177-3AD203B41FA5}">
                      <a16:colId xmlns:a16="http://schemas.microsoft.com/office/drawing/2014/main" val="2952159737"/>
                    </a:ext>
                  </a:extLst>
                </a:gridCol>
              </a:tblGrid>
              <a:tr h="628295">
                <a:tc>
                  <a:txBody>
                    <a:bodyPr/>
                    <a:lstStyle/>
                    <a:p>
                      <a:pPr algn="ctr"/>
                      <a:endParaRPr lang="es-PE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3664342"/>
                  </a:ext>
                </a:extLst>
              </a:tr>
            </a:tbl>
          </a:graphicData>
        </a:graphic>
      </p:graphicFrame>
      <p:sp>
        <p:nvSpPr>
          <p:cNvPr id="282" name="Rectángulo redondeado 281">
            <a:extLst>
              <a:ext uri="{FF2B5EF4-FFF2-40B4-BE49-F238E27FC236}">
                <a16:creationId xmlns:a16="http://schemas.microsoft.com/office/drawing/2014/main" id="{043A9970-5DB8-BF41-8012-E4C17B3B8543}"/>
              </a:ext>
            </a:extLst>
          </p:cNvPr>
          <p:cNvSpPr/>
          <p:nvPr/>
        </p:nvSpPr>
        <p:spPr>
          <a:xfrm>
            <a:off x="139673" y="127246"/>
            <a:ext cx="11875543" cy="6581898"/>
          </a:xfrm>
          <a:prstGeom prst="roundRect">
            <a:avLst>
              <a:gd name="adj" fmla="val 3582"/>
            </a:avLst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BFBC6B94-A5ED-E34D-BF0B-749C6BC98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15" y="237654"/>
            <a:ext cx="1978121" cy="519963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55E04DB6-8630-4633-ABE9-AF0922814967}"/>
              </a:ext>
            </a:extLst>
          </p:cNvPr>
          <p:cNvSpPr/>
          <p:nvPr/>
        </p:nvSpPr>
        <p:spPr>
          <a:xfrm>
            <a:off x="1888528" y="1947472"/>
            <a:ext cx="8375374" cy="2963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 tareas que se encuentran configuradas en el pipeline son las siguientes: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PoweShell</a:t>
            </a:r>
            <a:r>
              <a:rPr lang="es-C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s-CO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Tuberia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compilación o versión para ejecutar un script de PowerShell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Docker: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Construcción de la imagen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Docker: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Envia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consulta de la imagen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Copy</a:t>
            </a:r>
            <a:r>
              <a:rPr lang="es-C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files: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Tarea de una compilación o lanzamiento para copiar archivos de una carpeta de origen a una carpeta de destino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Publish</a:t>
            </a:r>
            <a:r>
              <a:rPr lang="es-C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Artifact</a:t>
            </a:r>
            <a:r>
              <a:rPr lang="es-C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una canalización de compilación para publicar artefactos de compilación en Azure Pipelines, TFS o un recurso compartido de archivos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EC9C3BF-FF8D-4EFE-8B7E-5143D1D75592}"/>
              </a:ext>
            </a:extLst>
          </p:cNvPr>
          <p:cNvSpPr txBox="1"/>
          <p:nvPr/>
        </p:nvSpPr>
        <p:spPr>
          <a:xfrm>
            <a:off x="3707129" y="298032"/>
            <a:ext cx="417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INTEGRACIÓN CONTINUA AZURE - DEVOPS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63066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Tabla 65">
            <a:extLst>
              <a:ext uri="{FF2B5EF4-FFF2-40B4-BE49-F238E27FC236}">
                <a16:creationId xmlns:a16="http://schemas.microsoft.com/office/drawing/2014/main" id="{FCFC8CC3-B497-C94F-ADDA-908BCAE20E79}"/>
              </a:ext>
            </a:extLst>
          </p:cNvPr>
          <p:cNvGraphicFramePr>
            <a:graphicFrameLocks noGrp="1"/>
          </p:cNvGraphicFramePr>
          <p:nvPr/>
        </p:nvGraphicFramePr>
        <p:xfrm>
          <a:off x="291106" y="175202"/>
          <a:ext cx="11570219" cy="62829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570219">
                  <a:extLst>
                    <a:ext uri="{9D8B030D-6E8A-4147-A177-3AD203B41FA5}">
                      <a16:colId xmlns:a16="http://schemas.microsoft.com/office/drawing/2014/main" val="2952159737"/>
                    </a:ext>
                  </a:extLst>
                </a:gridCol>
              </a:tblGrid>
              <a:tr h="628295">
                <a:tc>
                  <a:txBody>
                    <a:bodyPr/>
                    <a:lstStyle/>
                    <a:p>
                      <a:pPr algn="ctr"/>
                      <a:endParaRPr lang="es-PE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3664342"/>
                  </a:ext>
                </a:extLst>
              </a:tr>
            </a:tbl>
          </a:graphicData>
        </a:graphic>
      </p:graphicFrame>
      <p:sp>
        <p:nvSpPr>
          <p:cNvPr id="282" name="Rectángulo redondeado 281">
            <a:extLst>
              <a:ext uri="{FF2B5EF4-FFF2-40B4-BE49-F238E27FC236}">
                <a16:creationId xmlns:a16="http://schemas.microsoft.com/office/drawing/2014/main" id="{043A9970-5DB8-BF41-8012-E4C17B3B8543}"/>
              </a:ext>
            </a:extLst>
          </p:cNvPr>
          <p:cNvSpPr/>
          <p:nvPr/>
        </p:nvSpPr>
        <p:spPr>
          <a:xfrm>
            <a:off x="139673" y="127246"/>
            <a:ext cx="11875543" cy="6581898"/>
          </a:xfrm>
          <a:prstGeom prst="roundRect">
            <a:avLst>
              <a:gd name="adj" fmla="val 3582"/>
            </a:avLst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BFBC6B94-A5ED-E34D-BF0B-749C6BC98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15" y="237654"/>
            <a:ext cx="1978121" cy="51996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30595A9-2159-4B3E-B7B5-11785DE2402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79442" y="2001078"/>
            <a:ext cx="9766853" cy="248862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1910EE7-23C2-4C89-9882-1D90E8FB9CB2}"/>
              </a:ext>
            </a:extLst>
          </p:cNvPr>
          <p:cNvSpPr txBox="1"/>
          <p:nvPr/>
        </p:nvSpPr>
        <p:spPr>
          <a:xfrm>
            <a:off x="3707129" y="298032"/>
            <a:ext cx="417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INTEGRACIÓN CONTINUA AZURE - DEVOPS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9437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Tabla 65">
            <a:extLst>
              <a:ext uri="{FF2B5EF4-FFF2-40B4-BE49-F238E27FC236}">
                <a16:creationId xmlns:a16="http://schemas.microsoft.com/office/drawing/2014/main" id="{FCFC8CC3-B497-C94F-ADDA-908BCAE20E79}"/>
              </a:ext>
            </a:extLst>
          </p:cNvPr>
          <p:cNvGraphicFramePr>
            <a:graphicFrameLocks noGrp="1"/>
          </p:cNvGraphicFramePr>
          <p:nvPr/>
        </p:nvGraphicFramePr>
        <p:xfrm>
          <a:off x="291106" y="175202"/>
          <a:ext cx="11570219" cy="62829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570219">
                  <a:extLst>
                    <a:ext uri="{9D8B030D-6E8A-4147-A177-3AD203B41FA5}">
                      <a16:colId xmlns:a16="http://schemas.microsoft.com/office/drawing/2014/main" val="2952159737"/>
                    </a:ext>
                  </a:extLst>
                </a:gridCol>
              </a:tblGrid>
              <a:tr h="628295">
                <a:tc>
                  <a:txBody>
                    <a:bodyPr/>
                    <a:lstStyle/>
                    <a:p>
                      <a:pPr algn="ctr"/>
                      <a:endParaRPr lang="es-PE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3664342"/>
                  </a:ext>
                </a:extLst>
              </a:tr>
            </a:tbl>
          </a:graphicData>
        </a:graphic>
      </p:graphicFrame>
      <p:sp>
        <p:nvSpPr>
          <p:cNvPr id="282" name="Rectángulo redondeado 281">
            <a:extLst>
              <a:ext uri="{FF2B5EF4-FFF2-40B4-BE49-F238E27FC236}">
                <a16:creationId xmlns:a16="http://schemas.microsoft.com/office/drawing/2014/main" id="{043A9970-5DB8-BF41-8012-E4C17B3B8543}"/>
              </a:ext>
            </a:extLst>
          </p:cNvPr>
          <p:cNvSpPr/>
          <p:nvPr/>
        </p:nvSpPr>
        <p:spPr>
          <a:xfrm>
            <a:off x="139673" y="127246"/>
            <a:ext cx="11875543" cy="6581898"/>
          </a:xfrm>
          <a:prstGeom prst="roundRect">
            <a:avLst>
              <a:gd name="adj" fmla="val 3582"/>
            </a:avLst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BFBC6B94-A5ED-E34D-BF0B-749C6BC98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15" y="237654"/>
            <a:ext cx="1978121" cy="519963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3ECBAFE0-430A-436D-B11B-8A6B7DB029F8}"/>
              </a:ext>
            </a:extLst>
          </p:cNvPr>
          <p:cNvSpPr/>
          <p:nvPr/>
        </p:nvSpPr>
        <p:spPr>
          <a:xfrm>
            <a:off x="291106" y="1022551"/>
            <a:ext cx="886781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s-CO" b="1" kern="0" dirty="0" err="1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Release</a:t>
            </a:r>
            <a:endParaRPr lang="es-CO" b="1" kern="0" dirty="0">
              <a:solidFill>
                <a:srgbClr val="2E74B5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723378D-B47D-4330-B1CA-DEDAB63C76E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68556" y="1192696"/>
            <a:ext cx="8322365" cy="516834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47CFE3A-D319-4B73-9B0D-E2F209CEB39C}"/>
              </a:ext>
            </a:extLst>
          </p:cNvPr>
          <p:cNvSpPr txBox="1"/>
          <p:nvPr/>
        </p:nvSpPr>
        <p:spPr>
          <a:xfrm>
            <a:off x="3707129" y="298032"/>
            <a:ext cx="4016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DESPLIEGUE CONTINUO AZURE - DEVOPS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67854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Tabla 65">
            <a:extLst>
              <a:ext uri="{FF2B5EF4-FFF2-40B4-BE49-F238E27FC236}">
                <a16:creationId xmlns:a16="http://schemas.microsoft.com/office/drawing/2014/main" id="{FCFC8CC3-B497-C94F-ADDA-908BCAE20E79}"/>
              </a:ext>
            </a:extLst>
          </p:cNvPr>
          <p:cNvGraphicFramePr>
            <a:graphicFrameLocks noGrp="1"/>
          </p:cNvGraphicFramePr>
          <p:nvPr/>
        </p:nvGraphicFramePr>
        <p:xfrm>
          <a:off x="291106" y="175202"/>
          <a:ext cx="11570219" cy="62829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570219">
                  <a:extLst>
                    <a:ext uri="{9D8B030D-6E8A-4147-A177-3AD203B41FA5}">
                      <a16:colId xmlns:a16="http://schemas.microsoft.com/office/drawing/2014/main" val="2952159737"/>
                    </a:ext>
                  </a:extLst>
                </a:gridCol>
              </a:tblGrid>
              <a:tr h="628295">
                <a:tc>
                  <a:txBody>
                    <a:bodyPr/>
                    <a:lstStyle/>
                    <a:p>
                      <a:pPr algn="ctr"/>
                      <a:endParaRPr lang="es-PE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3664342"/>
                  </a:ext>
                </a:extLst>
              </a:tr>
            </a:tbl>
          </a:graphicData>
        </a:graphic>
      </p:graphicFrame>
      <p:sp>
        <p:nvSpPr>
          <p:cNvPr id="282" name="Rectángulo redondeado 281">
            <a:extLst>
              <a:ext uri="{FF2B5EF4-FFF2-40B4-BE49-F238E27FC236}">
                <a16:creationId xmlns:a16="http://schemas.microsoft.com/office/drawing/2014/main" id="{043A9970-5DB8-BF41-8012-E4C17B3B8543}"/>
              </a:ext>
            </a:extLst>
          </p:cNvPr>
          <p:cNvSpPr/>
          <p:nvPr/>
        </p:nvSpPr>
        <p:spPr>
          <a:xfrm>
            <a:off x="139673" y="127246"/>
            <a:ext cx="11875543" cy="6581898"/>
          </a:xfrm>
          <a:prstGeom prst="roundRect">
            <a:avLst>
              <a:gd name="adj" fmla="val 3582"/>
            </a:avLst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BFBC6B94-A5ED-E34D-BF0B-749C6BC98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15" y="237654"/>
            <a:ext cx="1978121" cy="51996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C56152E-440B-437B-95F7-6F5C7AE00FB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98005" y="966374"/>
            <a:ext cx="6995990" cy="492525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6DF9991-E8B0-4CBF-A347-5909A24AB6AF}"/>
              </a:ext>
            </a:extLst>
          </p:cNvPr>
          <p:cNvSpPr txBox="1"/>
          <p:nvPr/>
        </p:nvSpPr>
        <p:spPr>
          <a:xfrm>
            <a:off x="3707129" y="298032"/>
            <a:ext cx="4016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DESPLIEGUE CONTINUO AZURE - DEVOPS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455071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</TotalTime>
  <Words>152</Words>
  <Application>Microsoft Office PowerPoint</Application>
  <PresentationFormat>Panorámica</PresentationFormat>
  <Paragraphs>21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DSP13090-18357</cp:lastModifiedBy>
  <cp:revision>174</cp:revision>
  <dcterms:modified xsi:type="dcterms:W3CDTF">2019-09-04T07:41:37Z</dcterms:modified>
</cp:coreProperties>
</file>