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5829"/>
    <a:srgbClr val="CCEBF4"/>
    <a:srgbClr val="FBCA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94694"/>
  </p:normalViewPr>
  <p:slideViewPr>
    <p:cSldViewPr snapToGrid="0">
      <p:cViewPr varScale="1">
        <p:scale>
          <a:sx n="61" d="100"/>
          <a:sy n="61" d="100"/>
        </p:scale>
        <p:origin x="240" y="1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31BCC2-9C63-4F46-896C-31DC3B3E7DDD}" type="datetimeFigureOut">
              <a:rPr lang="en-US" smtClean="0"/>
              <a:t>6/14/25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78016-111E-714C-A6C3-9EC5887E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01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78016-111E-714C-A6C3-9EC5887EA3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90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2D2EC-CDCC-DF27-10EC-1F6D966E1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70696-2ACC-A6FF-FC4C-9AE2E49FE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E2AB2-2ED9-E98B-8F53-2CE9181CD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70262-04E8-C446-8CB7-27D1002EEA54}" type="datetimeFigureOut">
              <a:rPr lang="en-US" smtClean="0"/>
              <a:t>6/14/25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2CCB2-30BE-921F-1212-C25485735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31FD3-3A2D-20D6-35AE-754505B0F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3890-35B0-9F4E-83FE-8216FD610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25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DF000-DAE0-783F-A1A2-E9112738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3AB969-FECB-D529-80D9-74C9D47B8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4AE15-68EA-F3DF-4321-EA8085838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70262-04E8-C446-8CB7-27D1002EEA54}" type="datetimeFigureOut">
              <a:rPr lang="en-US" smtClean="0"/>
              <a:t>6/14/25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F1691-DA7B-4BCF-AC20-0991DDFD4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EFB91-0EAD-12B9-DCDB-32BFBA01A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3890-35B0-9F4E-83FE-8216FD610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87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043C4D-EE6B-0C71-89BF-1073A108CD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55BFED-9330-8774-86F2-09EF8A693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6738A-3E00-5763-4560-82F0D3350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70262-04E8-C446-8CB7-27D1002EEA54}" type="datetimeFigureOut">
              <a:rPr lang="en-US" smtClean="0"/>
              <a:t>6/14/25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721D1-1E3F-20C6-FB65-DC2DBA1B2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A9725-9D56-E47C-80F0-520BC8B41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3890-35B0-9F4E-83FE-8216FD610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5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674CD-C950-A71D-CD34-E26FEF50E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E033D-841E-E7FB-CA1B-C6ADFBA2A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C8904-7434-6C17-0EDD-D4406AA64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70262-04E8-C446-8CB7-27D1002EEA54}" type="datetimeFigureOut">
              <a:rPr lang="en-US" smtClean="0"/>
              <a:t>6/14/25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C9396-0D4A-29A9-5727-8E68F29FC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A8F91-8AE1-A5AF-FF37-7F0149ECF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3890-35B0-9F4E-83FE-8216FD610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41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85C46-7945-38D3-1BAA-D930987B7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1A83E-8EE5-917C-8D67-389C2DD2C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41211-C4A6-CECF-23E3-56839C8EB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70262-04E8-C446-8CB7-27D1002EEA54}" type="datetimeFigureOut">
              <a:rPr lang="en-US" smtClean="0"/>
              <a:t>6/14/25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61A93-E02A-B562-36BF-5CB645E56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2B224-47D8-C801-2739-C76D55BB5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3890-35B0-9F4E-83FE-8216FD610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06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979D6-C31E-9178-367D-DC7044BD8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3CA7A-DD2A-D6B4-5610-6976D9C98A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DFEB29-C1C9-49D7-77A0-87DA10294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5EEA3-6EE4-6457-6BD3-E79FA8B44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70262-04E8-C446-8CB7-27D1002EEA54}" type="datetimeFigureOut">
              <a:rPr lang="en-US" smtClean="0"/>
              <a:t>6/14/25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D1F09E-B85E-0F02-5379-A802AE47A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99C72-7AC0-62E1-0EF2-8173E9799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3890-35B0-9F4E-83FE-8216FD610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55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93454-215E-9718-A694-5BDC6D027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15093-0236-E7ED-7E98-D82D79047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C809D-3E56-0613-D8DB-7479A7DE9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6C09D5-D9E8-76F1-D66C-C1B29F1E55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594ED9-A1EB-34E0-7385-86416C465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278F93-3410-34D9-B785-8A94EFE5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70262-04E8-C446-8CB7-27D1002EEA54}" type="datetimeFigureOut">
              <a:rPr lang="en-US" smtClean="0"/>
              <a:t>6/14/25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447D0D-ABFE-6A87-7287-CF3A21300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31A7CB-53B7-151D-5553-422476F17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3890-35B0-9F4E-83FE-8216FD610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9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E2B37-ED2E-2B6C-9929-E631F0901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916B11-0C80-36ED-D9D9-3C149B978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70262-04E8-C446-8CB7-27D1002EEA54}" type="datetimeFigureOut">
              <a:rPr lang="en-US" smtClean="0"/>
              <a:t>6/14/25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2617FC-AE41-B2A2-C65F-A4B74118A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4334C-DC94-B8DA-1C18-559D694AA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3890-35B0-9F4E-83FE-8216FD610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09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DB258B-8BDE-12F7-15A6-AF7E1067C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70262-04E8-C446-8CB7-27D1002EEA54}" type="datetimeFigureOut">
              <a:rPr lang="en-US" smtClean="0"/>
              <a:t>6/14/25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883CEB-AD00-992A-6860-7691C98B5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05FED-2869-9E0F-ACDB-35C533B7D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3890-35B0-9F4E-83FE-8216FD610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77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CD7D9-0A76-A437-2C28-939D91E8F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5C097-A4DC-94D2-48FF-AD5C0D090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6DB6AB-4029-DB26-075B-142A255E6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FE8BA-2BE4-3AD9-924C-CAD7B4AF1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70262-04E8-C446-8CB7-27D1002EEA54}" type="datetimeFigureOut">
              <a:rPr lang="en-US" smtClean="0"/>
              <a:t>6/14/25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A3C36-FDFE-D521-64EB-614A6A213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B6182-5D16-7373-91C3-24D0D4118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3890-35B0-9F4E-83FE-8216FD610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14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25E90-E0D8-9F36-54F3-2404BC866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90C31B-A76F-A6E5-C07B-C984112484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4D463A-109C-BD03-6CE9-D68909485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936DA-C29C-736F-A54C-E9415916A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70262-04E8-C446-8CB7-27D1002EEA54}" type="datetimeFigureOut">
              <a:rPr lang="en-US" smtClean="0"/>
              <a:t>6/14/25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EAB63-E33C-39CF-1096-AAB2D91BD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135B0-5A7F-0B7B-0E3F-C51F5B836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3890-35B0-9F4E-83FE-8216FD610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03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65803E-24B1-E28C-9CFC-95C6EF95A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3A456-8FCF-0EA1-B3B2-2FF17FB79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E18CB-6C13-CF4A-FBCC-24445BEF7B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070262-04E8-C446-8CB7-27D1002EEA54}" type="datetimeFigureOut">
              <a:rPr lang="en-US" smtClean="0"/>
              <a:t>6/14/25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7DE05-923C-18BC-7916-7AB9D293D3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7D4D9-50D7-9D2E-926E-4CB8D374C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1E3890-35B0-9F4E-83FE-8216FD610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9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50C1B47-D3F7-66E7-002F-C1B0CF74C691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026" name="Picture 2" descr="PyTorch vs TensorFlow 2025-A Head-to-Head Comparison">
              <a:extLst>
                <a:ext uri="{FF2B5EF4-FFF2-40B4-BE49-F238E27FC236}">
                  <a16:creationId xmlns:a16="http://schemas.microsoft.com/office/drawing/2014/main" id="{8F8BB427-3209-5426-4404-F447C81EBA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8343E08-72C9-6418-48B0-A33767C877F5}"/>
                </a:ext>
              </a:extLst>
            </p:cNvPr>
            <p:cNvSpPr/>
            <p:nvPr/>
          </p:nvSpPr>
          <p:spPr>
            <a:xfrm>
              <a:off x="0" y="0"/>
              <a:ext cx="2529840" cy="680720"/>
            </a:xfrm>
            <a:prstGeom prst="rect">
              <a:avLst/>
            </a:prstGeom>
            <a:solidFill>
              <a:srgbClr val="FBCAC3"/>
            </a:solidFill>
            <a:ln>
              <a:solidFill>
                <a:srgbClr val="FBCAC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84E5332-CCE1-F389-3472-A4EFF08E169F}"/>
                </a:ext>
              </a:extLst>
            </p:cNvPr>
            <p:cNvSpPr/>
            <p:nvPr/>
          </p:nvSpPr>
          <p:spPr>
            <a:xfrm>
              <a:off x="3169920" y="5019040"/>
              <a:ext cx="2032000" cy="284480"/>
            </a:xfrm>
            <a:prstGeom prst="rect">
              <a:avLst/>
            </a:prstGeom>
            <a:solidFill>
              <a:srgbClr val="FBCAC3"/>
            </a:solidFill>
            <a:ln>
              <a:solidFill>
                <a:srgbClr val="FBCAC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84B1F74-F62A-319C-D93B-5E3A9EB8AEEE}"/>
                </a:ext>
              </a:extLst>
            </p:cNvPr>
            <p:cNvSpPr/>
            <p:nvPr/>
          </p:nvSpPr>
          <p:spPr>
            <a:xfrm>
              <a:off x="5201920" y="2131060"/>
              <a:ext cx="883920" cy="2595880"/>
            </a:xfrm>
            <a:prstGeom prst="rect">
              <a:avLst/>
            </a:prstGeom>
            <a:solidFill>
              <a:srgbClr val="FBCAC3"/>
            </a:solidFill>
            <a:ln>
              <a:solidFill>
                <a:srgbClr val="FBCAC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6B6475-1ABB-A578-1492-9B82494B6E88}"/>
                </a:ext>
              </a:extLst>
            </p:cNvPr>
            <p:cNvSpPr/>
            <p:nvPr/>
          </p:nvSpPr>
          <p:spPr>
            <a:xfrm>
              <a:off x="6106162" y="1778000"/>
              <a:ext cx="1239520" cy="3241040"/>
            </a:xfrm>
            <a:prstGeom prst="rect">
              <a:avLst/>
            </a:prstGeom>
            <a:solidFill>
              <a:srgbClr val="CCEBF4"/>
            </a:solidFill>
            <a:ln>
              <a:solidFill>
                <a:srgbClr val="CCEBF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428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8636225-BCD4-520C-45FB-C9059B9131B5}"/>
              </a:ext>
            </a:extLst>
          </p:cNvPr>
          <p:cNvGrpSpPr/>
          <p:nvPr/>
        </p:nvGrpSpPr>
        <p:grpSpPr>
          <a:xfrm>
            <a:off x="0" y="0"/>
            <a:ext cx="12191998" cy="6858000"/>
            <a:chOff x="0" y="0"/>
            <a:chExt cx="12191998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EA83B6B-CE31-918A-AF01-E5B64CCF0099}"/>
                </a:ext>
              </a:extLst>
            </p:cNvPr>
            <p:cNvSpPr/>
            <p:nvPr/>
          </p:nvSpPr>
          <p:spPr>
            <a:xfrm>
              <a:off x="0" y="0"/>
              <a:ext cx="6096000" cy="6858000"/>
            </a:xfrm>
            <a:prstGeom prst="rect">
              <a:avLst/>
            </a:prstGeom>
            <a:solidFill>
              <a:srgbClr val="FBCAC3"/>
            </a:solidFill>
            <a:ln>
              <a:solidFill>
                <a:srgbClr val="FBCAC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910D1C5-55A7-44A1-DEBE-C673368563CD}"/>
                </a:ext>
              </a:extLst>
            </p:cNvPr>
            <p:cNvSpPr/>
            <p:nvPr/>
          </p:nvSpPr>
          <p:spPr>
            <a:xfrm>
              <a:off x="6095999" y="0"/>
              <a:ext cx="6095999" cy="6858000"/>
            </a:xfrm>
            <a:prstGeom prst="rect">
              <a:avLst/>
            </a:prstGeom>
            <a:solidFill>
              <a:srgbClr val="CCEBF4"/>
            </a:solidFill>
            <a:ln>
              <a:solidFill>
                <a:srgbClr val="CCEBF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2156285-EACD-C75F-B398-AFC7E7F74A89}"/>
              </a:ext>
            </a:extLst>
          </p:cNvPr>
          <p:cNvSpPr txBox="1"/>
          <p:nvPr/>
        </p:nvSpPr>
        <p:spPr>
          <a:xfrm>
            <a:off x="4698998" y="269187"/>
            <a:ext cx="4160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4">
                    <a:lumMod val="50000"/>
                  </a:schemeClr>
                </a:solidFill>
              </a:rPr>
              <a:t>Introduction</a:t>
            </a:r>
          </a:p>
          <a:p>
            <a:endParaRPr lang="en-US" sz="36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1DA1C4-D2EE-2A23-AD81-6EBFF421AB32}"/>
              </a:ext>
            </a:extLst>
          </p:cNvPr>
          <p:cNvSpPr txBox="1"/>
          <p:nvPr/>
        </p:nvSpPr>
        <p:spPr>
          <a:xfrm>
            <a:off x="6452661" y="2547931"/>
            <a:ext cx="5737861" cy="22337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Developed by Google Brain, 2015.</a:t>
            </a:r>
          </a:p>
          <a:p>
            <a:pPr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Purpose: Scalable, production-ready ML systems.</a:t>
            </a:r>
          </a:p>
          <a:p>
            <a:pPr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Evolved from </a:t>
            </a:r>
            <a:r>
              <a:rPr lang="en-US" dirty="0" err="1"/>
              <a:t>DistBelief</a:t>
            </a:r>
            <a:r>
              <a:rPr lang="en-US" dirty="0"/>
              <a:t>, supports web/mobile/edge.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4EE001-919F-86B7-732A-84DA8F290E87}"/>
              </a:ext>
            </a:extLst>
          </p:cNvPr>
          <p:cNvSpPr txBox="1"/>
          <p:nvPr/>
        </p:nvSpPr>
        <p:spPr>
          <a:xfrm>
            <a:off x="356661" y="2547931"/>
            <a:ext cx="4869712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Developed by Facebook AI Research, 2016.</a:t>
            </a:r>
          </a:p>
          <a:p>
            <a:pPr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Purpose: Research flexibility, ease of use.</a:t>
            </a:r>
          </a:p>
          <a:p>
            <a:pPr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Built on Torch (Lua), Python-based.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940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F84085-2828-ECD5-D1D0-1312331AB4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3D2D43F-55B7-EF3C-86FF-E58EE2796950}"/>
              </a:ext>
            </a:extLst>
          </p:cNvPr>
          <p:cNvGrpSpPr/>
          <p:nvPr/>
        </p:nvGrpSpPr>
        <p:grpSpPr>
          <a:xfrm>
            <a:off x="0" y="0"/>
            <a:ext cx="12191998" cy="6858000"/>
            <a:chOff x="0" y="0"/>
            <a:chExt cx="12191998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484CB6E-F83D-F957-E95E-D36E09AEDB47}"/>
                </a:ext>
              </a:extLst>
            </p:cNvPr>
            <p:cNvSpPr/>
            <p:nvPr/>
          </p:nvSpPr>
          <p:spPr>
            <a:xfrm>
              <a:off x="0" y="0"/>
              <a:ext cx="6096000" cy="6858000"/>
            </a:xfrm>
            <a:prstGeom prst="rect">
              <a:avLst/>
            </a:prstGeom>
            <a:solidFill>
              <a:srgbClr val="FBCAC3"/>
            </a:solidFill>
            <a:ln>
              <a:solidFill>
                <a:srgbClr val="FBCAC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7F8D387-03AF-9A92-A1FB-DCFA68480039}"/>
                </a:ext>
              </a:extLst>
            </p:cNvPr>
            <p:cNvSpPr/>
            <p:nvPr/>
          </p:nvSpPr>
          <p:spPr>
            <a:xfrm>
              <a:off x="6095999" y="0"/>
              <a:ext cx="6095999" cy="6858000"/>
            </a:xfrm>
            <a:prstGeom prst="rect">
              <a:avLst/>
            </a:prstGeom>
            <a:solidFill>
              <a:srgbClr val="CCEBF4"/>
            </a:solidFill>
            <a:ln>
              <a:solidFill>
                <a:srgbClr val="CCEBF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EC727CE-CFB8-0149-A904-2D6A208439A0}"/>
              </a:ext>
            </a:extLst>
          </p:cNvPr>
          <p:cNvSpPr txBox="1"/>
          <p:nvPr/>
        </p:nvSpPr>
        <p:spPr>
          <a:xfrm>
            <a:off x="4485638" y="213360"/>
            <a:ext cx="4160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4">
                    <a:lumMod val="50000"/>
                  </a:schemeClr>
                </a:solidFill>
              </a:rPr>
              <a:t>Key Features</a:t>
            </a:r>
          </a:p>
          <a:p>
            <a:endParaRPr lang="en-US" sz="36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4A9CB3-9A0F-5A1E-8C2B-1E817299DEBB}"/>
              </a:ext>
            </a:extLst>
          </p:cNvPr>
          <p:cNvSpPr txBox="1"/>
          <p:nvPr/>
        </p:nvSpPr>
        <p:spPr>
          <a:xfrm>
            <a:off x="6251471" y="2312122"/>
            <a:ext cx="5583868" cy="22337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Static graphs for optimized deployment.</a:t>
            </a:r>
          </a:p>
          <a:p>
            <a:pPr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Ecosystem: TFX, </a:t>
            </a:r>
            <a:r>
              <a:rPr lang="en-US" dirty="0" err="1"/>
              <a:t>TensorBoard</a:t>
            </a:r>
            <a:r>
              <a:rPr lang="en-US" dirty="0"/>
              <a:t>, TensorFlow Lite.</a:t>
            </a:r>
          </a:p>
          <a:p>
            <a:pPr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Scalable for distributed training.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201B63-2C41-7390-2289-3682A534B406}"/>
              </a:ext>
            </a:extLst>
          </p:cNvPr>
          <p:cNvSpPr txBox="1"/>
          <p:nvPr/>
        </p:nvSpPr>
        <p:spPr>
          <a:xfrm>
            <a:off x="356661" y="2312123"/>
            <a:ext cx="4869712" cy="22337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Dynamic graphs for intuitive debugging.</a:t>
            </a:r>
          </a:p>
          <a:p>
            <a:pPr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Ecosystem: </a:t>
            </a:r>
            <a:r>
              <a:rPr lang="en-US" dirty="0" err="1"/>
              <a:t>PyTorch</a:t>
            </a:r>
            <a:r>
              <a:rPr lang="en-US" dirty="0"/>
              <a:t> Lightning, GPU-optimized.</a:t>
            </a:r>
          </a:p>
          <a:p>
            <a:pPr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Research-friendly, Pythonic syntax.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31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5E8E5A-DB9D-D85E-E24E-485CABB470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A191F59-76F7-0C22-AF69-EDD662E631CC}"/>
              </a:ext>
            </a:extLst>
          </p:cNvPr>
          <p:cNvGrpSpPr/>
          <p:nvPr/>
        </p:nvGrpSpPr>
        <p:grpSpPr>
          <a:xfrm>
            <a:off x="0" y="0"/>
            <a:ext cx="12191998" cy="6858000"/>
            <a:chOff x="0" y="0"/>
            <a:chExt cx="12191998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B1E69AD-D7DB-BA70-1A5F-33ECF238A16E}"/>
                </a:ext>
              </a:extLst>
            </p:cNvPr>
            <p:cNvSpPr/>
            <p:nvPr/>
          </p:nvSpPr>
          <p:spPr>
            <a:xfrm>
              <a:off x="0" y="0"/>
              <a:ext cx="6096000" cy="6858000"/>
            </a:xfrm>
            <a:prstGeom prst="rect">
              <a:avLst/>
            </a:prstGeom>
            <a:solidFill>
              <a:srgbClr val="FBCAC3"/>
            </a:solidFill>
            <a:ln>
              <a:solidFill>
                <a:srgbClr val="FBCAC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0CB599B-33B9-4C4D-6B2E-2328127F4104}"/>
                </a:ext>
              </a:extLst>
            </p:cNvPr>
            <p:cNvSpPr/>
            <p:nvPr/>
          </p:nvSpPr>
          <p:spPr>
            <a:xfrm>
              <a:off x="6095999" y="0"/>
              <a:ext cx="6095999" cy="6858000"/>
            </a:xfrm>
            <a:prstGeom prst="rect">
              <a:avLst/>
            </a:prstGeom>
            <a:solidFill>
              <a:srgbClr val="CCEBF4"/>
            </a:solidFill>
            <a:ln>
              <a:solidFill>
                <a:srgbClr val="CCEBF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F940938-3A18-D4F3-E403-8461158A8E4A}"/>
              </a:ext>
            </a:extLst>
          </p:cNvPr>
          <p:cNvSpPr txBox="1"/>
          <p:nvPr/>
        </p:nvSpPr>
        <p:spPr>
          <a:xfrm>
            <a:off x="3439158" y="186565"/>
            <a:ext cx="6598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4">
                    <a:lumMod val="50000"/>
                  </a:schemeClr>
                </a:solidFill>
              </a:rPr>
              <a:t>Real World Applications</a:t>
            </a:r>
            <a:endParaRPr lang="en-US" sz="36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928A0C-29F6-7D79-FD4E-6567A6F833D7}"/>
              </a:ext>
            </a:extLst>
          </p:cNvPr>
          <p:cNvSpPr txBox="1"/>
          <p:nvPr/>
        </p:nvSpPr>
        <p:spPr>
          <a:xfrm>
            <a:off x="6278347" y="2312122"/>
            <a:ext cx="5838399" cy="22337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Google Translate, AlphaGo.</a:t>
            </a:r>
          </a:p>
          <a:p>
            <a:pPr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2024 Case: Diabetic retinopathy detection (90% accuracy).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F77C44-8714-040D-3C0C-3578F3D7686A}"/>
              </a:ext>
            </a:extLst>
          </p:cNvPr>
          <p:cNvSpPr txBox="1"/>
          <p:nvPr/>
        </p:nvSpPr>
        <p:spPr>
          <a:xfrm>
            <a:off x="182349" y="2589122"/>
            <a:ext cx="5913649" cy="16797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Meta AI’s </a:t>
            </a:r>
            <a:r>
              <a:rPr lang="en-US" dirty="0" err="1"/>
              <a:t>LLaMA</a:t>
            </a:r>
            <a:r>
              <a:rPr lang="en-US" dirty="0"/>
              <a:t>, Tesla Autopilot.</a:t>
            </a:r>
          </a:p>
          <a:p>
            <a:pPr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2025 Case: Edge-based object detection (20% less latency).</a:t>
            </a:r>
          </a:p>
        </p:txBody>
      </p:sp>
    </p:spTree>
    <p:extLst>
      <p:ext uri="{BB962C8B-B14F-4D97-AF65-F5344CB8AC3E}">
        <p14:creationId xmlns:p14="http://schemas.microsoft.com/office/powerpoint/2010/main" val="2502832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62702C-7C91-3552-2024-551DC092F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9662438-2124-9A1A-1254-22A734CB0BFA}"/>
              </a:ext>
            </a:extLst>
          </p:cNvPr>
          <p:cNvGrpSpPr/>
          <p:nvPr/>
        </p:nvGrpSpPr>
        <p:grpSpPr>
          <a:xfrm>
            <a:off x="0" y="0"/>
            <a:ext cx="12191998" cy="6858000"/>
            <a:chOff x="0" y="0"/>
            <a:chExt cx="12191998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470F640-C833-D04C-00E2-0CD6E6386F75}"/>
                </a:ext>
              </a:extLst>
            </p:cNvPr>
            <p:cNvSpPr/>
            <p:nvPr/>
          </p:nvSpPr>
          <p:spPr>
            <a:xfrm>
              <a:off x="0" y="0"/>
              <a:ext cx="6096000" cy="6858000"/>
            </a:xfrm>
            <a:prstGeom prst="rect">
              <a:avLst/>
            </a:prstGeom>
            <a:solidFill>
              <a:srgbClr val="FBCAC3"/>
            </a:solidFill>
            <a:ln>
              <a:solidFill>
                <a:srgbClr val="FBCAC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2853E53-0284-BB0F-0740-E5F08656DA24}"/>
                </a:ext>
              </a:extLst>
            </p:cNvPr>
            <p:cNvSpPr/>
            <p:nvPr/>
          </p:nvSpPr>
          <p:spPr>
            <a:xfrm>
              <a:off x="6095999" y="0"/>
              <a:ext cx="6095999" cy="6858000"/>
            </a:xfrm>
            <a:prstGeom prst="rect">
              <a:avLst/>
            </a:prstGeom>
            <a:solidFill>
              <a:srgbClr val="CCEBF4"/>
            </a:solidFill>
            <a:ln>
              <a:solidFill>
                <a:srgbClr val="CCEBF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D6AC46E-1A45-3CCC-E6CC-AA48E330196B}"/>
              </a:ext>
            </a:extLst>
          </p:cNvPr>
          <p:cNvSpPr txBox="1"/>
          <p:nvPr/>
        </p:nvSpPr>
        <p:spPr>
          <a:xfrm>
            <a:off x="3048000" y="94232"/>
            <a:ext cx="6558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4">
                    <a:lumMod val="50000"/>
                  </a:schemeClr>
                </a:solidFill>
              </a:rPr>
              <a:t>Comparative Perspective</a:t>
            </a:r>
            <a:endParaRPr lang="en-US" sz="36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DCE8AB-17D3-FDEF-2C18-925D8DD71AA3}"/>
              </a:ext>
            </a:extLst>
          </p:cNvPr>
          <p:cNvSpPr txBox="1"/>
          <p:nvPr/>
        </p:nvSpPr>
        <p:spPr>
          <a:xfrm>
            <a:off x="3318654" y="1481127"/>
            <a:ext cx="5825344" cy="38957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Usability: </a:t>
            </a:r>
            <a:r>
              <a:rPr lang="en-US" b="1" dirty="0" err="1">
                <a:solidFill>
                  <a:srgbClr val="002060"/>
                </a:solidFill>
              </a:rPr>
              <a:t>PyTorch</a:t>
            </a:r>
            <a:r>
              <a:rPr lang="en-US" b="1" dirty="0">
                <a:solidFill>
                  <a:srgbClr val="002060"/>
                </a:solidFill>
              </a:rPr>
              <a:t> simpler for beginners; TensorFlow’s </a:t>
            </a:r>
            <a:r>
              <a:rPr lang="en-US" b="1" dirty="0" err="1">
                <a:solidFill>
                  <a:srgbClr val="002060"/>
                </a:solidFill>
              </a:rPr>
              <a:t>Keras</a:t>
            </a:r>
            <a:r>
              <a:rPr lang="en-US" b="1" dirty="0">
                <a:solidFill>
                  <a:srgbClr val="002060"/>
                </a:solidFill>
              </a:rPr>
              <a:t> eases high-level tasks.</a:t>
            </a:r>
          </a:p>
          <a:p>
            <a:pPr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Performance: </a:t>
            </a:r>
            <a:r>
              <a:rPr lang="en-US" b="1" dirty="0" err="1">
                <a:solidFill>
                  <a:srgbClr val="002060"/>
                </a:solidFill>
              </a:rPr>
              <a:t>PyTorch</a:t>
            </a:r>
            <a:r>
              <a:rPr lang="en-US" b="1" dirty="0">
                <a:solidFill>
                  <a:srgbClr val="002060"/>
                </a:solidFill>
              </a:rPr>
              <a:t> faster for research; TensorFlow for production.</a:t>
            </a:r>
          </a:p>
          <a:p>
            <a:pPr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Support: TensorFlow enterprise-backed; </a:t>
            </a:r>
            <a:r>
              <a:rPr lang="en-US" b="1" dirty="0" err="1">
                <a:solidFill>
                  <a:srgbClr val="002060"/>
                </a:solidFill>
              </a:rPr>
              <a:t>PyTorch</a:t>
            </a:r>
            <a:r>
              <a:rPr lang="en-US" b="1" dirty="0">
                <a:solidFill>
                  <a:srgbClr val="002060"/>
                </a:solidFill>
              </a:rPr>
              <a:t> research-focused.</a:t>
            </a:r>
          </a:p>
          <a:p>
            <a:pPr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Scalability: TensorFlow leads in distributed systems.</a:t>
            </a:r>
          </a:p>
        </p:txBody>
      </p:sp>
    </p:spTree>
    <p:extLst>
      <p:ext uri="{BB962C8B-B14F-4D97-AF65-F5344CB8AC3E}">
        <p14:creationId xmlns:p14="http://schemas.microsoft.com/office/powerpoint/2010/main" val="3023619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B59BC9-153B-1032-BC3B-FE684F70C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2AB0D43-88BB-2E78-F95C-5C3E51B71F7B}"/>
              </a:ext>
            </a:extLst>
          </p:cNvPr>
          <p:cNvGrpSpPr/>
          <p:nvPr/>
        </p:nvGrpSpPr>
        <p:grpSpPr>
          <a:xfrm>
            <a:off x="0" y="0"/>
            <a:ext cx="12191998" cy="6858000"/>
            <a:chOff x="0" y="0"/>
            <a:chExt cx="12191998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7E4F2A3-B5B3-3B24-EDAE-97FC26E902A0}"/>
                </a:ext>
              </a:extLst>
            </p:cNvPr>
            <p:cNvSpPr/>
            <p:nvPr/>
          </p:nvSpPr>
          <p:spPr>
            <a:xfrm>
              <a:off x="0" y="0"/>
              <a:ext cx="6096000" cy="6858000"/>
            </a:xfrm>
            <a:prstGeom prst="rect">
              <a:avLst/>
            </a:prstGeom>
            <a:solidFill>
              <a:srgbClr val="FBCAC3"/>
            </a:solidFill>
            <a:ln>
              <a:solidFill>
                <a:srgbClr val="FBCAC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498297C-0BD0-EDC3-DEA8-23660798C559}"/>
                </a:ext>
              </a:extLst>
            </p:cNvPr>
            <p:cNvSpPr/>
            <p:nvPr/>
          </p:nvSpPr>
          <p:spPr>
            <a:xfrm>
              <a:off x="6095999" y="0"/>
              <a:ext cx="6095999" cy="6858000"/>
            </a:xfrm>
            <a:prstGeom prst="rect">
              <a:avLst/>
            </a:prstGeom>
            <a:solidFill>
              <a:srgbClr val="CCEBF4"/>
            </a:solidFill>
            <a:ln>
              <a:solidFill>
                <a:srgbClr val="CCEBF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5A49EB2-D14A-676F-81C4-B0BA46847735}"/>
              </a:ext>
            </a:extLst>
          </p:cNvPr>
          <p:cNvSpPr txBox="1"/>
          <p:nvPr/>
        </p:nvSpPr>
        <p:spPr>
          <a:xfrm>
            <a:off x="4485638" y="71120"/>
            <a:ext cx="4160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4">
                    <a:lumMod val="50000"/>
                  </a:schemeClr>
                </a:solidFill>
              </a:rPr>
              <a:t>Demonstration</a:t>
            </a:r>
            <a:endParaRPr lang="en-US" sz="36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7C3239-E2D8-6453-F925-1C8A7D29F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47" y="2300360"/>
            <a:ext cx="5466906" cy="22572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6DFD08-D321-4979-E1E7-4382AF8E6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899" y="2201508"/>
            <a:ext cx="5466906" cy="245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978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CBEE66-EDE2-6385-7A9C-6B43A538B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CD075C8-C990-8432-0F69-A33A372ABB90}"/>
              </a:ext>
            </a:extLst>
          </p:cNvPr>
          <p:cNvGrpSpPr/>
          <p:nvPr/>
        </p:nvGrpSpPr>
        <p:grpSpPr>
          <a:xfrm>
            <a:off x="0" y="0"/>
            <a:ext cx="12191998" cy="6858000"/>
            <a:chOff x="0" y="0"/>
            <a:chExt cx="12191998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C5DCEC2-02F2-405D-572D-C72262BFF22F}"/>
                </a:ext>
              </a:extLst>
            </p:cNvPr>
            <p:cNvSpPr/>
            <p:nvPr/>
          </p:nvSpPr>
          <p:spPr>
            <a:xfrm>
              <a:off x="0" y="0"/>
              <a:ext cx="6096000" cy="6858000"/>
            </a:xfrm>
            <a:prstGeom prst="rect">
              <a:avLst/>
            </a:prstGeom>
            <a:solidFill>
              <a:srgbClr val="FBCAC3"/>
            </a:solidFill>
            <a:ln>
              <a:solidFill>
                <a:srgbClr val="FBCAC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7166272-256E-DC1B-AA08-64E0BE167753}"/>
                </a:ext>
              </a:extLst>
            </p:cNvPr>
            <p:cNvSpPr/>
            <p:nvPr/>
          </p:nvSpPr>
          <p:spPr>
            <a:xfrm>
              <a:off x="6095999" y="0"/>
              <a:ext cx="6095999" cy="6858000"/>
            </a:xfrm>
            <a:prstGeom prst="rect">
              <a:avLst/>
            </a:prstGeom>
            <a:solidFill>
              <a:srgbClr val="CCEBF4"/>
            </a:solidFill>
            <a:ln>
              <a:solidFill>
                <a:srgbClr val="CCEBF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45B58FB-B59A-5513-04DA-26DF8AE4863E}"/>
              </a:ext>
            </a:extLst>
          </p:cNvPr>
          <p:cNvSpPr txBox="1"/>
          <p:nvPr/>
        </p:nvSpPr>
        <p:spPr>
          <a:xfrm>
            <a:off x="4658358" y="91440"/>
            <a:ext cx="4160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4">
                    <a:lumMod val="50000"/>
                  </a:schemeClr>
                </a:solidFill>
              </a:rPr>
              <a:t>Conclusion</a:t>
            </a:r>
            <a:endParaRPr lang="en-US" sz="36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607725-F19C-884F-E301-5D17AE6EFF8F}"/>
              </a:ext>
            </a:extLst>
          </p:cNvPr>
          <p:cNvSpPr txBox="1"/>
          <p:nvPr/>
        </p:nvSpPr>
        <p:spPr>
          <a:xfrm>
            <a:off x="3876098" y="2312123"/>
            <a:ext cx="5725042" cy="22337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TensorFlow: Best for production, scalability.</a:t>
            </a:r>
          </a:p>
          <a:p>
            <a:pPr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02060"/>
                </a:solidFill>
              </a:rPr>
              <a:t>PyTorch</a:t>
            </a:r>
            <a:r>
              <a:rPr lang="en-US" b="1" dirty="0">
                <a:solidFill>
                  <a:srgbClr val="002060"/>
                </a:solidFill>
              </a:rPr>
              <a:t>: Ideal for research, prototyping.</a:t>
            </a:r>
          </a:p>
          <a:p>
            <a:pPr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Recommendation: Choose based on project needs.</a:t>
            </a:r>
          </a:p>
          <a:p>
            <a:pPr>
              <a:lnSpc>
                <a:spcPct val="200000"/>
              </a:lnSpc>
            </a:pP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72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199</Words>
  <Application>Microsoft Macintosh PowerPoint</Application>
  <PresentationFormat>Widescreen</PresentationFormat>
  <Paragraphs>30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mairatanweer.chachar-W215506300</dc:creator>
  <cp:lastModifiedBy>mairatanweer.chachar-W215506300</cp:lastModifiedBy>
  <cp:revision>2</cp:revision>
  <dcterms:created xsi:type="dcterms:W3CDTF">2025-06-15T02:14:23Z</dcterms:created>
  <dcterms:modified xsi:type="dcterms:W3CDTF">2025-06-15T02:56:12Z</dcterms:modified>
</cp:coreProperties>
</file>