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50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03"/>
  </p:normalViewPr>
  <p:slideViewPr>
    <p:cSldViewPr snapToGrid="0">
      <p:cViewPr varScale="1">
        <p:scale>
          <a:sx n="126" d="100"/>
          <a:sy n="126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85A07-9E13-6C41-BDA7-8D05AF5DF666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CD323-5EE0-154B-B41D-61CBCC4C1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019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CD323-5EE0-154B-B41D-61CBCC4C18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0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5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44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7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3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62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93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0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026" name="Picture 2" descr="The 15 Most Groundbreaking NASA Missions">
            <a:extLst>
              <a:ext uri="{FF2B5EF4-FFF2-40B4-BE49-F238E27FC236}">
                <a16:creationId xmlns:a16="http://schemas.microsoft.com/office/drawing/2014/main" id="{6438B487-1D0C-851C-26AD-BB109C44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9091"/>
          <a:stretch>
            <a:fillRect/>
          </a:stretch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3874B5-F5E3-8B58-AA5D-B9A9BA507A66}"/>
              </a:ext>
            </a:extLst>
          </p:cNvPr>
          <p:cNvSpPr txBox="1"/>
          <p:nvPr/>
        </p:nvSpPr>
        <p:spPr>
          <a:xfrm>
            <a:off x="438910" y="978408"/>
            <a:ext cx="4795819" cy="3969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>
                <a:latin typeface="+mj-lt"/>
                <a:ea typeface="+mj-ea"/>
                <a:cs typeface="+mj-cs"/>
              </a:rPr>
              <a:t>NASA Space Mission AI Project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930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11CF8E5C-6926-AB18-219E-8027CA6E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626BD-21BD-CCF1-E867-881FD61D16A0}"/>
              </a:ext>
            </a:extLst>
          </p:cNvPr>
          <p:cNvSpPr txBox="1"/>
          <p:nvPr/>
        </p:nvSpPr>
        <p:spPr>
          <a:xfrm>
            <a:off x="423433" y="1705044"/>
            <a:ext cx="5672567" cy="339349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Track: 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Track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Description: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an AI to predict radiation exposure levels for astronauts based on numerical data from space weather (e.g., solar activity, cosmic ray flux).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NASA’s space weather datasets.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31CE4-1E67-1CDC-21CB-D4C952BA91A0}"/>
              </a:ext>
            </a:extLst>
          </p:cNvPr>
          <p:cNvSpPr txBox="1"/>
          <p:nvPr/>
        </p:nvSpPr>
        <p:spPr>
          <a:xfrm>
            <a:off x="6731000" y="1705044"/>
            <a:ext cx="4826000" cy="400109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Models: </a:t>
            </a:r>
          </a:p>
          <a:p>
            <a:pPr marL="342900" indent="-342900" algn="l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Neural Network</a:t>
            </a:r>
          </a:p>
          <a:p>
            <a:pPr marL="342900" indent="-342900" algn="l">
              <a:lnSpc>
                <a:spcPct val="200000"/>
              </a:lnSpc>
              <a:spcAft>
                <a:spcPts val="1200"/>
              </a:spcAft>
              <a:buAutoNum type="arabicPeriod"/>
            </a:pP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regression models (e.g., Linear Regression, </a:t>
            </a:r>
            <a:r>
              <a:rPr lang="en-US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to predict radiation levels from input variables like solar flare intensity.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D2F4-487D-760D-1774-B410536D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848457B7-50E8-B4F8-DEAD-0E7221A72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3D60D-FBFA-F674-1F3E-FAF56B58B589}"/>
              </a:ext>
            </a:extLst>
          </p:cNvPr>
          <p:cNvSpPr txBox="1"/>
          <p:nvPr/>
        </p:nvSpPr>
        <p:spPr>
          <a:xfrm>
            <a:off x="301513" y="392022"/>
            <a:ext cx="10478247" cy="3885936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(inputs):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wind speed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VxGSE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speed of charged particles flowing from the Sun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Proton density (Np)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concentration of solar protons in the solar wind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IMF components (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BxGSE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ByGSE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BzGSE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interplanetary magnetic field vector components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radio flux (F10)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10.7 cm solar radio emission, a proxy for solar activity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Geomagnetic index (kp_3h)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geomagnetic disturbances over 3-hour intervals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Proton flux (proton_flux_10MeV)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high-energy solar protons measured by GOES satellites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211F6-9E74-F0F6-1FA1-E46C87044F73}"/>
              </a:ext>
            </a:extLst>
          </p:cNvPr>
          <p:cNvSpPr txBox="1"/>
          <p:nvPr/>
        </p:nvSpPr>
        <p:spPr>
          <a:xfrm>
            <a:off x="301513" y="4531360"/>
            <a:ext cx="10478247" cy="22238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(output):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 dose (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radiation_dose_mSv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a synthetic value representing astronaut radiation exposure in millisieverts, generated as a weighted sum of input features plus noise</a:t>
            </a:r>
          </a:p>
          <a:p>
            <a:pPr>
              <a:lnSpc>
                <a:spcPct val="200000"/>
              </a:lnSpc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8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F9CF0-72C2-075E-8C43-48E9D3285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555E1738-554C-39DA-B137-ED9DA4E1C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4BBC7D-488D-7B55-A5CE-153E1130D12A}"/>
              </a:ext>
            </a:extLst>
          </p:cNvPr>
          <p:cNvSpPr txBox="1"/>
          <p:nvPr/>
        </p:nvSpPr>
        <p:spPr>
          <a:xfrm>
            <a:off x="240553" y="266121"/>
            <a:ext cx="3396727" cy="9271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BC1240-8574-1282-9AED-E8CC2D709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494" y="1193298"/>
            <a:ext cx="9009530" cy="518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3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2A2FB-AA1E-61C6-A16D-D4F6EAD3F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E094E7D4-B578-69BE-9A6B-FAA382F8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F2FFB3-5511-6222-AC26-98605E87FD61}"/>
              </a:ext>
            </a:extLst>
          </p:cNvPr>
          <p:cNvSpPr txBox="1"/>
          <p:nvPr/>
        </p:nvSpPr>
        <p:spPr>
          <a:xfrm>
            <a:off x="169433" y="146686"/>
            <a:ext cx="4951207" cy="9271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30D65F-7EDE-C2FA-A493-1F2847A1C167}"/>
              </a:ext>
            </a:extLst>
          </p:cNvPr>
          <p:cNvSpPr txBox="1"/>
          <p:nvPr/>
        </p:nvSpPr>
        <p:spPr>
          <a:xfrm>
            <a:off x="169433" y="1235899"/>
            <a:ext cx="3586480" cy="222387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 Adam Optimizer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Model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Layers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97A4F5-63EA-EA39-1FF1-93416283032F}"/>
              </a:ext>
            </a:extLst>
          </p:cNvPr>
          <p:cNvSpPr txBox="1"/>
          <p:nvPr/>
        </p:nvSpPr>
        <p:spPr>
          <a:xfrm>
            <a:off x="169433" y="3952157"/>
            <a:ext cx="3586480" cy="1669944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MSE: 0.00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R^2: 0.9623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5B298-D8FA-BFCC-1610-02A1E0892E36}"/>
              </a:ext>
            </a:extLst>
          </p:cNvPr>
          <p:cNvSpPr txBox="1"/>
          <p:nvPr/>
        </p:nvSpPr>
        <p:spPr>
          <a:xfrm>
            <a:off x="5876365" y="1035844"/>
            <a:ext cx="4854388" cy="400110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VS Loss </a:t>
            </a:r>
            <a:r>
              <a:rPr lang="en-US" sz="20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Validaton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797FDFE-CE59-2512-E926-769771C0C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953" y="1656588"/>
            <a:ext cx="5892800" cy="459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52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32D05-471D-BD51-C05E-6C3EE0A4E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3E3A35F8-055B-7731-BC28-59A6E8239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956E61-6EFD-FEDD-9CD2-26150091B20F}"/>
              </a:ext>
            </a:extLst>
          </p:cNvPr>
          <p:cNvSpPr txBox="1"/>
          <p:nvPr/>
        </p:nvSpPr>
        <p:spPr>
          <a:xfrm>
            <a:off x="142241" y="102761"/>
            <a:ext cx="3708400" cy="9271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86D6AF-F31A-2595-CEEB-D90EAE528DBD}"/>
              </a:ext>
            </a:extLst>
          </p:cNvPr>
          <p:cNvSpPr txBox="1"/>
          <p:nvPr/>
        </p:nvSpPr>
        <p:spPr>
          <a:xfrm>
            <a:off x="142241" y="1132699"/>
            <a:ext cx="5618479" cy="3267561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spcBef>
                <a:spcPts val="75"/>
              </a:spcBef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 </a:t>
            </a:r>
          </a:p>
          <a:p>
            <a:pPr>
              <a:spcBef>
                <a:spcPts val="7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MSE = 0.00, R2 = 0.9649 </a:t>
            </a:r>
          </a:p>
          <a:p>
            <a:pPr>
              <a:spcBef>
                <a:spcPts val="75"/>
              </a:spcBef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Ridge Regression: </a:t>
            </a:r>
          </a:p>
          <a:p>
            <a:pPr>
              <a:spcBef>
                <a:spcPts val="7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MSE = 0.00, R2 = 0.9650 </a:t>
            </a:r>
          </a:p>
          <a:p>
            <a:pPr>
              <a:spcBef>
                <a:spcPts val="75"/>
              </a:spcBef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Lasso Regression: </a:t>
            </a:r>
          </a:p>
          <a:p>
            <a:pPr>
              <a:spcBef>
                <a:spcPts val="7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MSE = 0.04, R2 = -0.0000 </a:t>
            </a:r>
          </a:p>
          <a:p>
            <a:pPr>
              <a:spcBef>
                <a:spcPts val="75"/>
              </a:spcBef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Random Forest: </a:t>
            </a:r>
          </a:p>
          <a:p>
            <a:pPr>
              <a:spcBef>
                <a:spcPts val="7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MSE</a:t>
            </a:r>
            <a:r>
              <a:rPr lang="en-US" sz="1800" b="1" dirty="0">
                <a:effectLst/>
                <a:latin typeface="Courier New" panose="02070309020205020404" pitchFamily="49" charset="0"/>
              </a:rPr>
              <a:t> 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= 0.00, R2 = 0.9616 </a:t>
            </a:r>
          </a:p>
          <a:p>
            <a:pPr>
              <a:spcBef>
                <a:spcPts val="75"/>
              </a:spcBef>
              <a:buNone/>
            </a:pPr>
            <a:r>
              <a:rPr lang="en-US" sz="1800" b="1" dirty="0">
                <a:effectLst/>
                <a:latin typeface="Courier New" panose="02070309020205020404" pitchFamily="49" charset="0"/>
              </a:rPr>
              <a:t>Bayesian Ridge: </a:t>
            </a:r>
            <a:r>
              <a:rPr lang="en-US" sz="1800" dirty="0">
                <a:effectLst/>
                <a:latin typeface="Courier New" panose="02070309020205020404" pitchFamily="49" charset="0"/>
              </a:rPr>
              <a:t>MSE = 0.00, R2 = 0.9649 </a:t>
            </a:r>
          </a:p>
          <a:p>
            <a:pPr>
              <a:spcBef>
                <a:spcPts val="75"/>
              </a:spcBef>
              <a:buNone/>
            </a:pPr>
            <a:r>
              <a:rPr lang="en-US" sz="1800" b="1" dirty="0" err="1">
                <a:effectLst/>
                <a:latin typeface="Courier New" panose="02070309020205020404" pitchFamily="49" charset="0"/>
              </a:rPr>
              <a:t>XGBoost</a:t>
            </a:r>
            <a:r>
              <a:rPr lang="en-US" sz="1800" b="1" dirty="0">
                <a:effectLst/>
                <a:latin typeface="Courier New" panose="02070309020205020404" pitchFamily="49" charset="0"/>
              </a:rPr>
              <a:t>: </a:t>
            </a:r>
          </a:p>
          <a:p>
            <a:pPr>
              <a:spcBef>
                <a:spcPts val="75"/>
              </a:spcBef>
              <a:buNone/>
            </a:pPr>
            <a:r>
              <a:rPr lang="en-US" sz="1800" dirty="0">
                <a:effectLst/>
                <a:latin typeface="Courier New" panose="02070309020205020404" pitchFamily="49" charset="0"/>
              </a:rPr>
              <a:t>MSE = 0.00, R2 = 0.9592 </a:t>
            </a:r>
          </a:p>
        </p:txBody>
      </p:sp>
    </p:spTree>
    <p:extLst>
      <p:ext uri="{BB962C8B-B14F-4D97-AF65-F5344CB8AC3E}">
        <p14:creationId xmlns:p14="http://schemas.microsoft.com/office/powerpoint/2010/main" val="5889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28306-8579-B513-C23C-A34E316D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round A Star System Wallpaper | Space">
            <a:extLst>
              <a:ext uri="{FF2B5EF4-FFF2-40B4-BE49-F238E27FC236}">
                <a16:creationId xmlns:a16="http://schemas.microsoft.com/office/drawing/2014/main" id="{83910156-387F-4F7F-7570-77BEE8E4D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7CBA5-0493-E74B-E389-D60BA7C95901}"/>
              </a:ext>
            </a:extLst>
          </p:cNvPr>
          <p:cNvSpPr txBox="1"/>
          <p:nvPr/>
        </p:nvSpPr>
        <p:spPr>
          <a:xfrm>
            <a:off x="240553" y="266121"/>
            <a:ext cx="3396727" cy="92717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3E83E54-2EEF-76EA-0A0D-991DA54C6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53" y="1166813"/>
            <a:ext cx="11710894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9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218" name="Picture 2" descr="Projekty jak z kosmosu. Czego można nauczyć się od NASA? - Strefa PMI">
            <a:extLst>
              <a:ext uri="{FF2B5EF4-FFF2-40B4-BE49-F238E27FC236}">
                <a16:creationId xmlns:a16="http://schemas.microsoft.com/office/drawing/2014/main" id="{A3E61F19-866D-BC79-16FF-EA908AAD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9977"/>
          <a:stretch>
            <a:fillRect/>
          </a:stretch>
        </p:blipFill>
        <p:spPr bwMode="auto">
          <a:xfrm>
            <a:off x="20" y="10"/>
            <a:ext cx="121889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7FB00-CFC4-7FFD-9615-587790E383C9}"/>
              </a:ext>
            </a:extLst>
          </p:cNvPr>
          <p:cNvSpPr txBox="1"/>
          <p:nvPr/>
        </p:nvSpPr>
        <p:spPr>
          <a:xfrm>
            <a:off x="252805" y="3619351"/>
            <a:ext cx="4397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2903974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303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Arial</vt:lpstr>
      <vt:lpstr>Bierstadt</vt:lpstr>
      <vt:lpstr>Courier New</vt:lpstr>
      <vt:lpstr>Neue Haas Grotesk Text Pro</vt:lpstr>
      <vt:lpstr>Times New Roman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mairatanweer.chachar-W215506300</dc:creator>
  <cp:lastModifiedBy>mairatanweer.chachar-W215506300</cp:lastModifiedBy>
  <cp:revision>2</cp:revision>
  <dcterms:created xsi:type="dcterms:W3CDTF">2025-07-20T02:31:54Z</dcterms:created>
  <dcterms:modified xsi:type="dcterms:W3CDTF">2025-07-20T03:13:02Z</dcterms:modified>
</cp:coreProperties>
</file>