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8291175" cy="10290175"/>
  <p:notesSz cx="6858000" cy="9144000"/>
  <p:defaultTextStyle>
    <a:defPPr>
      <a:defRPr lang="en-US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" y="-1218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Actual tasks</c:v>
                </c:pt>
              </c:strCache>
            </c:strRef>
          </c:tx>
          <c:val>
            <c:numRef>
              <c:f>Sheet1!$C$2:$C$21</c:f>
              <c:numCache>
                <c:formatCode>General</c:formatCode>
                <c:ptCount val="20"/>
                <c:pt idx="0">
                  <c:v>60</c:v>
                </c:pt>
                <c:pt idx="1">
                  <c:v>59</c:v>
                </c:pt>
                <c:pt idx="2">
                  <c:v>57</c:v>
                </c:pt>
                <c:pt idx="3">
                  <c:v>54</c:v>
                </c:pt>
                <c:pt idx="4">
                  <c:v>54</c:v>
                </c:pt>
                <c:pt idx="5">
                  <c:v>54</c:v>
                </c:pt>
                <c:pt idx="6">
                  <c:v>54</c:v>
                </c:pt>
                <c:pt idx="7">
                  <c:v>54</c:v>
                </c:pt>
                <c:pt idx="8">
                  <c:v>50</c:v>
                </c:pt>
                <c:pt idx="9">
                  <c:v>49</c:v>
                </c:pt>
                <c:pt idx="10">
                  <c:v>43</c:v>
                </c:pt>
                <c:pt idx="11">
                  <c:v>40</c:v>
                </c:pt>
                <c:pt idx="12">
                  <c:v>39</c:v>
                </c:pt>
                <c:pt idx="13">
                  <c:v>39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Ideal tasks</c:v>
                </c:pt>
              </c:strCache>
            </c:strRef>
          </c:tx>
          <c:val>
            <c:numRef>
              <c:f>Sheet1!$B$2:$B$21</c:f>
              <c:numCache>
                <c:formatCode>General</c:formatCode>
                <c:ptCount val="20"/>
                <c:pt idx="0">
                  <c:v>70</c:v>
                </c:pt>
                <c:pt idx="1">
                  <c:v>60</c:v>
                </c:pt>
                <c:pt idx="2">
                  <c:v>59</c:v>
                </c:pt>
                <c:pt idx="3">
                  <c:v>56</c:v>
                </c:pt>
                <c:pt idx="4">
                  <c:v>55</c:v>
                </c:pt>
                <c:pt idx="5">
                  <c:v>55</c:v>
                </c:pt>
                <c:pt idx="6">
                  <c:v>54</c:v>
                </c:pt>
                <c:pt idx="7">
                  <c:v>53</c:v>
                </c:pt>
                <c:pt idx="8">
                  <c:v>51</c:v>
                </c:pt>
                <c:pt idx="9">
                  <c:v>50</c:v>
                </c:pt>
                <c:pt idx="10">
                  <c:v>47</c:v>
                </c:pt>
                <c:pt idx="11">
                  <c:v>45</c:v>
                </c:pt>
                <c:pt idx="12">
                  <c:v>44</c:v>
                </c:pt>
                <c:pt idx="13">
                  <c:v>41</c:v>
                </c:pt>
                <c:pt idx="14">
                  <c:v>40</c:v>
                </c:pt>
                <c:pt idx="15">
                  <c:v>37</c:v>
                </c:pt>
                <c:pt idx="16">
                  <c:v>35</c:v>
                </c:pt>
                <c:pt idx="17">
                  <c:v>33</c:v>
                </c:pt>
                <c:pt idx="18">
                  <c:v>31</c:v>
                </c:pt>
                <c:pt idx="19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023040"/>
        <c:axId val="158024832"/>
      </c:lineChart>
      <c:catAx>
        <c:axId val="1580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8024832"/>
        <c:crosses val="autoZero"/>
        <c:auto val="1"/>
        <c:lblAlgn val="ctr"/>
        <c:lblOffset val="100"/>
        <c:noMultiLvlLbl val="0"/>
      </c:catAx>
      <c:valAx>
        <c:axId val="158024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02304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A4A5-E1BE-4495-9C16-091C477C6C0C}" type="datetimeFigureOut">
              <a:rPr lang="en-ZA" smtClean="0"/>
              <a:t>2015/10/30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93F98-72E7-4F59-A868-2CD278B38A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4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Ruth</a:t>
            </a:r>
            <a:r>
              <a:rPr lang="en-ZA" baseline="0" dirty="0" smtClean="0"/>
              <a:t> – Team Planner</a:t>
            </a:r>
          </a:p>
          <a:p>
            <a:r>
              <a:rPr lang="en-ZA" baseline="0" dirty="0" smtClean="0"/>
              <a:t>Maria – Team shaper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Questions????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2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3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4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7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>
                <a:solidFill>
                  <a:prstClr val="black"/>
                </a:solidFill>
              </a:rPr>
              <a:pPr/>
              <a:t>8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Trevor –Team Lead</a:t>
            </a:r>
          </a:p>
          <a:p>
            <a:r>
              <a:rPr lang="en-ZA" dirty="0" smtClean="0"/>
              <a:t>Liz –Team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Cood</a:t>
            </a:r>
            <a:endParaRPr lang="en-ZA" baseline="0" dirty="0" smtClean="0"/>
          </a:p>
          <a:p>
            <a:r>
              <a:rPr lang="en-ZA" baseline="0" dirty="0" smtClean="0"/>
              <a:t>Lindelo – Team Software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8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9"/>
            <a:ext cx="12804775" cy="2630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1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9"/>
            <a:ext cx="15547975" cy="204470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2"/>
            <a:ext cx="15547975" cy="225107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19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39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5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79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9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1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38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58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4"/>
            <a:ext cx="8154988" cy="679132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9" y="2400304"/>
            <a:ext cx="8154988" cy="6791325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303464"/>
            <a:ext cx="8081963" cy="96043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11984" indent="0">
              <a:buNone/>
              <a:defRPr sz="2200" b="1"/>
            </a:lvl2pPr>
            <a:lvl3pPr marL="1023967" indent="0">
              <a:buNone/>
              <a:defRPr sz="2000" b="1"/>
            </a:lvl3pPr>
            <a:lvl4pPr marL="1535951" indent="0">
              <a:buNone/>
              <a:defRPr sz="1800" b="1"/>
            </a:lvl4pPr>
            <a:lvl5pPr marL="2047934" indent="0">
              <a:buNone/>
              <a:defRPr sz="1800" b="1"/>
            </a:lvl5pPr>
            <a:lvl6pPr marL="2559918" indent="0">
              <a:buNone/>
              <a:defRPr sz="1800" b="1"/>
            </a:lvl6pPr>
            <a:lvl7pPr marL="3071900" indent="0">
              <a:buNone/>
              <a:defRPr sz="1800" b="1"/>
            </a:lvl7pPr>
            <a:lvl8pPr marL="3583885" indent="0">
              <a:buNone/>
              <a:defRPr sz="1800" b="1"/>
            </a:lvl8pPr>
            <a:lvl9pPr marL="40958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263901"/>
            <a:ext cx="8081963" cy="59277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42" y="2303464"/>
            <a:ext cx="8085137" cy="96043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11984" indent="0">
              <a:buNone/>
              <a:defRPr sz="2200" b="1"/>
            </a:lvl2pPr>
            <a:lvl3pPr marL="1023967" indent="0">
              <a:buNone/>
              <a:defRPr sz="2000" b="1"/>
            </a:lvl3pPr>
            <a:lvl4pPr marL="1535951" indent="0">
              <a:buNone/>
              <a:defRPr sz="1800" b="1"/>
            </a:lvl4pPr>
            <a:lvl5pPr marL="2047934" indent="0">
              <a:buNone/>
              <a:defRPr sz="1800" b="1"/>
            </a:lvl5pPr>
            <a:lvl6pPr marL="2559918" indent="0">
              <a:buNone/>
              <a:defRPr sz="1800" b="1"/>
            </a:lvl6pPr>
            <a:lvl7pPr marL="3071900" indent="0">
              <a:buNone/>
              <a:defRPr sz="1800" b="1"/>
            </a:lvl7pPr>
            <a:lvl8pPr marL="3583885" indent="0">
              <a:buNone/>
              <a:defRPr sz="1800" b="1"/>
            </a:lvl8pPr>
            <a:lvl9pPr marL="409586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42" y="3263901"/>
            <a:ext cx="8085137" cy="59277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09576"/>
            <a:ext cx="6018213" cy="174307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9" y="409575"/>
            <a:ext cx="10225087" cy="878205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152650"/>
            <a:ext cx="6018213" cy="7038976"/>
          </a:xfrm>
        </p:spPr>
        <p:txBody>
          <a:bodyPr/>
          <a:lstStyle>
            <a:lvl1pPr marL="0" indent="0">
              <a:buNone/>
              <a:defRPr sz="1600"/>
            </a:lvl1pPr>
            <a:lvl2pPr marL="511984" indent="0">
              <a:buNone/>
              <a:defRPr sz="1400"/>
            </a:lvl2pPr>
            <a:lvl3pPr marL="1023967" indent="0">
              <a:buNone/>
              <a:defRPr sz="1200"/>
            </a:lvl3pPr>
            <a:lvl4pPr marL="1535951" indent="0">
              <a:buNone/>
              <a:defRPr sz="1000"/>
            </a:lvl4pPr>
            <a:lvl5pPr marL="2047934" indent="0">
              <a:buNone/>
              <a:defRPr sz="1000"/>
            </a:lvl5pPr>
            <a:lvl6pPr marL="2559918" indent="0">
              <a:buNone/>
              <a:defRPr sz="1000"/>
            </a:lvl6pPr>
            <a:lvl7pPr marL="3071900" indent="0">
              <a:buNone/>
              <a:defRPr sz="1000"/>
            </a:lvl7pPr>
            <a:lvl8pPr marL="3583885" indent="0">
              <a:buNone/>
              <a:defRPr sz="1000"/>
            </a:lvl8pPr>
            <a:lvl9pPr marL="40958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9" y="7202489"/>
            <a:ext cx="10975975" cy="85090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9" y="919165"/>
            <a:ext cx="10975975" cy="6173787"/>
          </a:xfrm>
        </p:spPr>
        <p:txBody>
          <a:bodyPr/>
          <a:lstStyle>
            <a:lvl1pPr marL="0" indent="0">
              <a:buNone/>
              <a:defRPr sz="3600"/>
            </a:lvl1pPr>
            <a:lvl2pPr marL="511984" indent="0">
              <a:buNone/>
              <a:defRPr sz="3200"/>
            </a:lvl2pPr>
            <a:lvl3pPr marL="1023967" indent="0">
              <a:buNone/>
              <a:defRPr sz="2600"/>
            </a:lvl3pPr>
            <a:lvl4pPr marL="1535951" indent="0">
              <a:buNone/>
              <a:defRPr sz="2200"/>
            </a:lvl4pPr>
            <a:lvl5pPr marL="2047934" indent="0">
              <a:buNone/>
              <a:defRPr sz="2200"/>
            </a:lvl5pPr>
            <a:lvl6pPr marL="2559918" indent="0">
              <a:buNone/>
              <a:defRPr sz="2200"/>
            </a:lvl6pPr>
            <a:lvl7pPr marL="3071900" indent="0">
              <a:buNone/>
              <a:defRPr sz="2200"/>
            </a:lvl7pPr>
            <a:lvl8pPr marL="3583885" indent="0">
              <a:buNone/>
              <a:defRPr sz="2200"/>
            </a:lvl8pPr>
            <a:lvl9pPr marL="4095867" indent="0">
              <a:buNone/>
              <a:defRPr sz="22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9" y="8053390"/>
            <a:ext cx="10975975" cy="1208087"/>
          </a:xfrm>
        </p:spPr>
        <p:txBody>
          <a:bodyPr/>
          <a:lstStyle>
            <a:lvl1pPr marL="0" indent="0">
              <a:buNone/>
              <a:defRPr sz="1600"/>
            </a:lvl1pPr>
            <a:lvl2pPr marL="511984" indent="0">
              <a:buNone/>
              <a:defRPr sz="1400"/>
            </a:lvl2pPr>
            <a:lvl3pPr marL="1023967" indent="0">
              <a:buNone/>
              <a:defRPr sz="1200"/>
            </a:lvl3pPr>
            <a:lvl4pPr marL="1535951" indent="0">
              <a:buNone/>
              <a:defRPr sz="1000"/>
            </a:lvl4pPr>
            <a:lvl5pPr marL="2047934" indent="0">
              <a:buNone/>
              <a:defRPr sz="1000"/>
            </a:lvl5pPr>
            <a:lvl6pPr marL="2559918" indent="0">
              <a:buNone/>
              <a:defRPr sz="1000"/>
            </a:lvl6pPr>
            <a:lvl7pPr marL="3071900" indent="0">
              <a:buNone/>
              <a:defRPr sz="1000"/>
            </a:lvl7pPr>
            <a:lvl8pPr marL="3583885" indent="0">
              <a:buNone/>
              <a:defRPr sz="1000"/>
            </a:lvl8pPr>
            <a:lvl9pPr marL="409586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49"/>
            <a:ext cx="4114800" cy="8778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4" y="412749"/>
            <a:ext cx="12195175" cy="8778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21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4" y="412752"/>
            <a:ext cx="16462376" cy="1714499"/>
          </a:xfrm>
          <a:prstGeom prst="rect">
            <a:avLst/>
          </a:prstGeom>
        </p:spPr>
        <p:txBody>
          <a:bodyPr vert="horz" lIns="102396" tIns="51198" rIns="102396" bIns="511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4" y="2400304"/>
            <a:ext cx="16462376" cy="6791325"/>
          </a:xfrm>
          <a:prstGeom prst="rect">
            <a:avLst/>
          </a:prstGeom>
        </p:spPr>
        <p:txBody>
          <a:bodyPr vert="horz" lIns="102396" tIns="51198" rIns="102396" bIns="511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399" y="9537701"/>
            <a:ext cx="4268789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fld id="{DC9C75F7-98FD-4D05-8C3F-C506B544AE03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1828908"/>
              <a:t>30.10.2015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92" y="9537701"/>
            <a:ext cx="5791199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92" y="9537701"/>
            <a:ext cx="4268787" cy="547689"/>
          </a:xfrm>
          <a:prstGeom prst="rect">
            <a:avLst/>
          </a:prstGeom>
        </p:spPr>
        <p:txBody>
          <a:bodyPr vert="horz" lIns="102396" tIns="51198" rIns="102396" bIns="511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908"/>
            <a:fld id="{20D0E238-7050-4959-A490-93359CB179BA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1828908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396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87" indent="-383987" algn="l" defTabSz="102396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972" indent="-319990" algn="l" defTabSz="102396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958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91942" indent="-255991" algn="l" defTabSz="102396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927" indent="-255991" algn="l" defTabSz="102396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5909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93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76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860" indent="-255991" algn="l" defTabSz="102396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84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67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51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34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18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00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885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867" algn="l" defTabSz="10239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Statistics Equations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87" y="2630487"/>
            <a:ext cx="1744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Let m = Type of procedure(Elective/Emergency) or hospitalization period</a:t>
            </a:r>
          </a:p>
          <a:p>
            <a:r>
              <a:rPr lang="en-ZA" dirty="0" smtClean="0"/>
              <a:t>Let d= date</a:t>
            </a:r>
          </a:p>
          <a:p>
            <a:r>
              <a:rPr lang="en-ZA" dirty="0" smtClean="0"/>
              <a:t>Let n = Start Date</a:t>
            </a:r>
          </a:p>
          <a:p>
            <a:r>
              <a:rPr lang="en-ZA" dirty="0" smtClean="0"/>
              <a:t>Let o = End Date</a:t>
            </a:r>
          </a:p>
          <a:p>
            <a:r>
              <a:rPr lang="en-ZA" dirty="0" smtClean="0"/>
              <a:t>Aggregate(m, n, o) = { Aggregate (m, n, o) if m = Emergency &amp; d &lt;= end date &amp; d&gt;= start date</a:t>
            </a:r>
          </a:p>
          <a:p>
            <a:r>
              <a:rPr lang="en-ZA" dirty="0"/>
              <a:t>	</a:t>
            </a:r>
            <a:r>
              <a:rPr lang="en-ZA" dirty="0" smtClean="0"/>
              <a:t>	{Aggregate(m, n, o) if m = Elective &amp; d&lt;= end date &amp; d </a:t>
            </a:r>
            <a:r>
              <a:rPr lang="en-ZA" smtClean="0"/>
              <a:t>&gt;= start date 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0222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7088187" y="4136977"/>
            <a:ext cx="457200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The Team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5241131" y="2859087"/>
            <a:ext cx="2304256" cy="2304256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9" t="-10167" r="299" b="-43521"/>
            </a:stretch>
          </a:blip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aseline="-25000" dirty="0"/>
          </a:p>
        </p:txBody>
      </p:sp>
      <p:sp>
        <p:nvSpPr>
          <p:cNvPr id="56" name="Oval 55"/>
          <p:cNvSpPr>
            <a:spLocks/>
          </p:cNvSpPr>
          <p:nvPr/>
        </p:nvSpPr>
        <p:spPr>
          <a:xfrm>
            <a:off x="10517187" y="2857555"/>
            <a:ext cx="2304256" cy="230425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53" t="-7820" r="-653" b="-41732"/>
            </a:stretch>
          </a:blip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aseline="-25000"/>
          </a:p>
        </p:txBody>
      </p:sp>
      <p:sp>
        <p:nvSpPr>
          <p:cNvPr id="60" name="TextBox 59"/>
          <p:cNvSpPr txBox="1"/>
          <p:nvPr/>
        </p:nvSpPr>
        <p:spPr>
          <a:xfrm>
            <a:off x="4846329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Ruth </a:t>
            </a:r>
            <a:r>
              <a:rPr lang="en-ZA" sz="3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Ojo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94401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Developer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46329" y="6513239"/>
            <a:ext cx="3080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Team planner</a:t>
            </a:r>
            <a:r>
              <a:rPr lang="en-ZA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that keeps the team on the objective track 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36187" y="5507864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Maria </a:t>
            </a:r>
            <a:r>
              <a:rPr lang="en-ZA" sz="3400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Qumayo</a:t>
            </a:r>
            <a:endParaRPr lang="tr-TR" sz="3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84259" y="6081191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Developer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084923" y="6513239"/>
            <a:ext cx="340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Team shaper</a:t>
            </a:r>
            <a:r>
              <a:rPr lang="en-ZA" sz="24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ZA" sz="24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that provides the team with structure and direction</a:t>
            </a:r>
            <a:endParaRPr lang="tr-TR" sz="24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</a:t>
            </a:r>
            <a:r>
              <a:rPr lang="tr-TR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latforms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85" y="2912839"/>
            <a:ext cx="5840282" cy="396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963" y="3488903"/>
            <a:ext cx="4279365" cy="27809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35" y="2912839"/>
            <a:ext cx="2391862" cy="35060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44787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mobıle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9363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desktop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36920" y="6665245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portable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377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0101" y="650310"/>
            <a:ext cx="101171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Group Communication </a:t>
            </a:r>
            <a:r>
              <a:rPr lang="en-US" sz="5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Standards</a:t>
            </a:r>
            <a:endParaRPr lang="tr-TR" sz="5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2840831"/>
            <a:ext cx="2357913" cy="23579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Whatsapp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88941" y="2840831"/>
            <a:ext cx="2357913" cy="235791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438344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Google Calendar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46720" y="2840831"/>
            <a:ext cx="2357913" cy="2357913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46720" y="5438344"/>
            <a:ext cx="2527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Google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 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Hangouts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331196" y="2840831"/>
            <a:ext cx="2357913" cy="235791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618195" y="5438344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Gmail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78787" y="5926687"/>
            <a:ext cx="2357913" cy="2357913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65786" y="8524200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Group Meetings</a:t>
            </a:r>
            <a:endParaRPr lang="tr-TR" sz="22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41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‘</a:t>
            </a:r>
            <a:r>
              <a:rPr lang="en-US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Simplicity is the ultimate sophistication.</a:t>
            </a:r>
            <a:r>
              <a:rPr lang="tr-TR" sz="55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’</a:t>
            </a:r>
            <a:endParaRPr lang="tr-TR" sz="55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4787" y="4476788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-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Leonardo da Vinci</a:t>
            </a:r>
            <a:endParaRPr lang="tr-TR" sz="40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7475" y="608583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Statistics Equations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671" y="20208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Statistics Average Equation</a:t>
            </a:r>
            <a:endParaRPr lang="tr-TR" sz="4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11387" y="2870654"/>
                <a:ext cx="4343400" cy="14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𝐴𝑀</m:t>
                      </m:r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87" y="2870654"/>
                <a:ext cx="4343400" cy="1492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11351" y="20208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Graph Equation</a:t>
            </a:r>
            <a:endParaRPr lang="tr-TR" sz="4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14741" y="2840436"/>
                <a:ext cx="2669000" cy="14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741" y="2840436"/>
                <a:ext cx="2669000" cy="14923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4635" y="4535487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Neural Network Equations</a:t>
            </a:r>
            <a:endParaRPr lang="tr-TR" sz="4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84213" y="71262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Activation Function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9555" y="5601412"/>
                <a:ext cx="2894767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𝑛𝑒𝑡</m:t>
                      </m:r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5" y="5601412"/>
                <a:ext cx="2894767" cy="14366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141" y="7507287"/>
                <a:ext cx="3763594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𝑛𝑒𝑡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1" y="7507287"/>
                <a:ext cx="3763594" cy="10257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257432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Input Function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7897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Weight Initialization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29637" y="5707594"/>
                <a:ext cx="3898824" cy="1224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[−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𝑓𝑎𝑛𝑖𝑛</m:t>
                              </m:r>
                            </m:e>
                          </m:rad>
                        </m:den>
                      </m:f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𝑓𝑎𝑛𝑖𝑛</m:t>
                              </m:r>
                            </m:e>
                          </m:rad>
                        </m:den>
                      </m:f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637" y="5707594"/>
                <a:ext cx="3898824" cy="12243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603589" y="51450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Input Functions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967357" y="5778173"/>
                <a:ext cx="3296865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357" y="5778173"/>
                <a:ext cx="3296865" cy="14770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806701" y="5806884"/>
                <a:ext cx="3240118" cy="112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701" y="5806884"/>
                <a:ext cx="3240118" cy="112793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967356" y="7454357"/>
                <a:ext cx="3474092" cy="153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𝑛𝑒𝑡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𝐽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356" y="7454357"/>
                <a:ext cx="3474092" cy="153279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769479" y="7693194"/>
                <a:ext cx="3314562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𝑛𝑒𝑡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ZA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479" y="7693194"/>
                <a:ext cx="3314562" cy="10764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82987" y="7126287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Training Error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07560" y="7862362"/>
                <a:ext cx="17429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ZA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Z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ZA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60" y="7862362"/>
                <a:ext cx="1742978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8741" t="-12500" b="-343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5480"/>
            <a:ext cx="16490403" cy="1031215"/>
          </a:xfrm>
          <a:prstGeom prst="rect">
            <a:avLst/>
          </a:prstGeom>
          <a:solidFill>
            <a:schemeClr val="accent5">
              <a:lumMod val="60000"/>
              <a:lumOff val="4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1987" y="608583"/>
            <a:ext cx="9262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Statistics Equations Continued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545" y="1868487"/>
            <a:ext cx="10522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Neural Network Equations Continued</a:t>
            </a:r>
            <a:endParaRPr lang="tr-TR" sz="4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5327" y="3091249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Error Propagation Phase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9141" y="3777049"/>
                <a:ext cx="5632311" cy="63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ZA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Z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ZA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ZA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3777049"/>
                <a:ext cx="5632311" cy="630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497" y="4748668"/>
                <a:ext cx="2944268" cy="63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ZA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97" y="4748668"/>
                <a:ext cx="2944268" cy="630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9141" y="5441202"/>
                <a:ext cx="4753417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5441202"/>
                <a:ext cx="4753417" cy="14770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5625" y="7129849"/>
                <a:ext cx="2650854" cy="682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ZA" smtClean="0">
                          <a:solidFill>
                            <a:prstClr val="black"/>
                          </a:solidFill>
                          <a:latin typeface="Cambria Math"/>
                        </a:rPr>
                        <m:t>n</m:t>
                      </m:r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25" y="7129849"/>
                <a:ext cx="2650854" cy="6822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144849" y="3091249"/>
            <a:ext cx="562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Data Scaling</a:t>
            </a:r>
            <a:endParaRPr lang="tr-TR" sz="28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201158" y="4000713"/>
                <a:ext cx="7509685" cy="110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  <m:sub>
                              <m:sSub>
                                <m:sSubPr>
                                  <m:ctrlP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ZA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Z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Z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Z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58" y="4000713"/>
                <a:ext cx="7509685" cy="11027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1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185147" y="3389887"/>
            <a:ext cx="11881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5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‘</a:t>
            </a:r>
            <a:r>
              <a:rPr lang="en-ZA" sz="55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Let us not be content to wait and see what will happen, but give us the determination to make the right  things happen</a:t>
            </a:r>
            <a:r>
              <a:rPr lang="tr-TR" sz="55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’</a:t>
            </a:r>
            <a:endParaRPr lang="tr-TR" sz="55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9924" y="6021377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- </a:t>
            </a:r>
            <a:r>
              <a:rPr lang="en-ZA" sz="4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Horace Mann</a:t>
            </a:r>
            <a:endParaRPr lang="tr-TR" sz="4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5" y="3767259"/>
            <a:ext cx="1830859" cy="187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0" y="3409487"/>
            <a:ext cx="82539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Architecture Standards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801804" y="3158353"/>
            <a:ext cx="2357913" cy="23579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2342"/>
            <a:endParaRPr lang="tr-TR" sz="290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88803" y="5755866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Node.js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7848" y="5755866"/>
            <a:ext cx="3509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Express.js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724118" y="2871809"/>
            <a:ext cx="3276600" cy="324442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2342"/>
            <a:endParaRPr lang="tr-TR" sz="290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46720" y="5755866"/>
            <a:ext cx="2527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Angular.js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88987" y="3158353"/>
            <a:ext cx="2357913" cy="235791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2342"/>
            <a:endParaRPr lang="tr-TR" sz="290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75986" y="5755866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MongoDB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1026" name="Picture 2" descr="C:\Users\Trevor\Downloads\expr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7" y="4091009"/>
            <a:ext cx="479308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Hosted Server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3400" dirty="0" err="1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Heroku</a:t>
            </a:r>
            <a:endParaRPr lang="tr-TR" sz="34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Hosting Service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2400" dirty="0" err="1">
                <a:solidFill>
                  <a:srgbClr val="4BACC6">
                    <a:lumMod val="75000"/>
                  </a:srgbClr>
                </a:solidFill>
              </a:rPr>
              <a:t>Heroku</a:t>
            </a:r>
            <a:r>
              <a:rPr lang="en-ZA" sz="2400" dirty="0">
                <a:solidFill>
                  <a:srgbClr val="4BACC6">
                    <a:lumMod val="75000"/>
                  </a:srgbClr>
                </a:solidFill>
              </a:rPr>
              <a:t> lets you deploy, run and manage applications written in Ruby, Node.js, Java, Python, </a:t>
            </a:r>
            <a:r>
              <a:rPr lang="en-ZA" sz="2400" dirty="0" err="1">
                <a:solidFill>
                  <a:srgbClr val="4BACC6">
                    <a:lumMod val="75000"/>
                  </a:srgbClr>
                </a:solidFill>
              </a:rPr>
              <a:t>Clojure</a:t>
            </a:r>
            <a:r>
              <a:rPr lang="en-ZA" sz="2400" dirty="0">
                <a:solidFill>
                  <a:srgbClr val="4BACC6">
                    <a:lumMod val="75000"/>
                  </a:srgbClr>
                </a:solidFill>
              </a:rPr>
              <a:t>, Scala, Go and PHP.</a:t>
            </a:r>
            <a:endParaRPr lang="tr-TR" sz="24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596" r="-12596"/>
            </a:stretch>
          </a:blip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2342"/>
            <a:endParaRPr lang="tr-TR" sz="2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Scrum Software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000222" y="4136975"/>
            <a:ext cx="30800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3400" dirty="0" err="1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ScrumDesk</a:t>
            </a:r>
            <a:endParaRPr lang="tr-TR" sz="34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28214" y="4710302"/>
            <a:ext cx="3224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2200" b="1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Agile Tool</a:t>
            </a:r>
            <a:endParaRPr lang="tr-TR" sz="2200" b="1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000222" y="5142350"/>
            <a:ext cx="308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ZA" sz="24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  <a:cs typeface="Klavika" panose="020B0706030404030204" pitchFamily="34" charset="0"/>
              </a:rPr>
              <a:t>Agile project </a:t>
            </a:r>
            <a:r>
              <a:rPr lang="en-ZA" sz="2400" dirty="0" err="1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  <a:cs typeface="Klavika" panose="020B0706030404030204" pitchFamily="34" charset="0"/>
              </a:rPr>
              <a:t>managment</a:t>
            </a:r>
            <a:r>
              <a:rPr lang="en-ZA" sz="24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  <a:cs typeface="Klavika" panose="020B0706030404030204" pitchFamily="34" charset="0"/>
              </a:rPr>
              <a:t> solution that helps manage Scrum projects easy and correctly on an intuitive virtual board.</a:t>
            </a:r>
            <a:endParaRPr lang="tr-TR" sz="24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8763" y="2912839"/>
            <a:ext cx="8208912" cy="539537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2342"/>
            <a:endParaRPr lang="tr-TR" sz="2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52342"/>
            <a:r>
              <a:rPr lang="en-US" sz="5000" dirty="0" smtClean="0">
                <a:solidFill>
                  <a:srgbClr val="4BACC6">
                    <a:lumMod val="75000"/>
                  </a:srgbClr>
                </a:solidFill>
                <a:latin typeface="Novecento sans wide Book" pitchFamily="50" charset="-94"/>
              </a:rPr>
              <a:t>Burn down charts</a:t>
            </a:r>
            <a:endParaRPr lang="tr-TR" sz="5000" dirty="0">
              <a:solidFill>
                <a:srgbClr val="4BACC6">
                  <a:lumMod val="75000"/>
                </a:srgbClr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1968368"/>
              </p:ext>
            </p:extLst>
          </p:nvPr>
        </p:nvGraphicFramePr>
        <p:xfrm>
          <a:off x="1906587" y="2040679"/>
          <a:ext cx="14935200" cy="778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25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4265331" y="4136977"/>
            <a:ext cx="9435224" cy="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9123" y="610907"/>
            <a:ext cx="8136904" cy="965448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tr-TR" sz="5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The Team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8" y="-2460908"/>
            <a:ext cx="1168254" cy="9003175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3401232" y="2984848"/>
            <a:ext cx="2304256" cy="2304257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64" t="-3093" r="-7314" b="-37882"/>
            </a:stretch>
          </a:blip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6" tIns="51198" rIns="102396" bIns="51198" rtlCol="0" anchor="ctr"/>
          <a:lstStyle/>
          <a:p>
            <a:pPr algn="ctr"/>
            <a:endParaRPr lang="tr-TR"/>
          </a:p>
        </p:txBody>
      </p:sp>
      <p:sp>
        <p:nvSpPr>
          <p:cNvPr id="55" name="Oval 54"/>
          <p:cNvSpPr/>
          <p:nvPr/>
        </p:nvSpPr>
        <p:spPr>
          <a:xfrm>
            <a:off x="7935561" y="2984848"/>
            <a:ext cx="2304256" cy="2304257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748" t="-8151" r="42" b="-39367"/>
            </a:stretch>
          </a:blip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6" tIns="51198" rIns="102396" bIns="51198" rtlCol="0" anchor="ctr"/>
          <a:lstStyle/>
          <a:p>
            <a:pPr algn="ctr"/>
            <a:endParaRPr lang="tr-TR"/>
          </a:p>
        </p:txBody>
      </p:sp>
      <p:sp>
        <p:nvSpPr>
          <p:cNvPr id="56" name="Oval 55"/>
          <p:cNvSpPr/>
          <p:nvPr/>
        </p:nvSpPr>
        <p:spPr>
          <a:xfrm>
            <a:off x="12330224" y="2984848"/>
            <a:ext cx="2304256" cy="2304257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705" t="-6201" r="705" b="-34774"/>
            </a:stretch>
          </a:blip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6" tIns="51198" rIns="102396" bIns="51198"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2969185" y="5507866"/>
            <a:ext cx="3080059" cy="68836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3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Trevor Austin</a:t>
            </a:r>
            <a:endParaRPr lang="tr-TR" sz="3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9186" y="6081192"/>
            <a:ext cx="3080058" cy="472728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4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Software Engineer</a:t>
            </a:r>
            <a:endParaRPr lang="tr-TR" sz="24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185" y="6513240"/>
            <a:ext cx="3080059" cy="170383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Team lead that provides the team with motivation and direction</a:t>
            </a:r>
            <a:endParaRPr lang="tr-TR" sz="2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1617" y="5507866"/>
            <a:ext cx="4267941" cy="68836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3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Liz Joseph</a:t>
            </a:r>
            <a:endParaRPr lang="tr-TR" sz="3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97787" y="6081192"/>
            <a:ext cx="2929932" cy="472728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4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Software Engineer</a:t>
            </a:r>
            <a:endParaRPr lang="tr-TR" sz="24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7660" y="6513240"/>
            <a:ext cx="3080059" cy="170383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Team coordinator that keeps the team organised and professional</a:t>
            </a:r>
            <a:r>
              <a:rPr lang="tr-TR" sz="2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endParaRPr lang="tr-TR" sz="2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79561" y="5507866"/>
            <a:ext cx="4420365" cy="68836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3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Lindelo</a:t>
            </a:r>
            <a:r>
              <a:rPr lang="tr-TR" sz="3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 </a:t>
            </a:r>
            <a:r>
              <a:rPr lang="en-ZA" sz="3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Mapumulo</a:t>
            </a:r>
            <a:endParaRPr lang="tr-TR" sz="3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70184" y="6081192"/>
            <a:ext cx="3080059" cy="472728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400" b="1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Software Engineer</a:t>
            </a:r>
            <a:endParaRPr lang="tr-TR" sz="2400" b="1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279562" y="6513240"/>
            <a:ext cx="4495426" cy="1703834"/>
          </a:xfrm>
          <a:prstGeom prst="rect">
            <a:avLst/>
          </a:prstGeom>
          <a:noFill/>
        </p:spPr>
        <p:txBody>
          <a:bodyPr wrap="square" lIns="102396" tIns="51198" rIns="102396" bIns="51198" rtlCol="0">
            <a:spAutoFit/>
          </a:bodyPr>
          <a:lstStyle/>
          <a:p>
            <a:pPr algn="ctr"/>
            <a:r>
              <a:rPr lang="en-ZA" sz="2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Team resource </a:t>
            </a:r>
            <a:r>
              <a:rPr lang="en-ZA" sz="2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i</a:t>
            </a:r>
            <a:r>
              <a:rPr lang="en-ZA" sz="26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nvestigator that provides the team with modern and valuable information </a:t>
            </a:r>
            <a:endParaRPr lang="tr-TR" sz="2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640</Words>
  <Application>Microsoft Office PowerPoint</Application>
  <PresentationFormat>Custom</PresentationFormat>
  <Paragraphs>99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Austin</dc:creator>
  <cp:lastModifiedBy>Trevor Austin</cp:lastModifiedBy>
  <cp:revision>4</cp:revision>
  <dcterms:created xsi:type="dcterms:W3CDTF">2006-08-16T00:00:00Z</dcterms:created>
  <dcterms:modified xsi:type="dcterms:W3CDTF">2015-10-30T06:27:46Z</dcterms:modified>
</cp:coreProperties>
</file>