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5" r:id="rId6"/>
    <p:sldId id="268" r:id="rId7"/>
    <p:sldId id="267" r:id="rId8"/>
    <p:sldId id="262" r:id="rId9"/>
    <p:sldId id="263" r:id="rId10"/>
    <p:sldId id="264" r:id="rId11"/>
    <p:sldId id="266" r:id="rId12"/>
  </p:sldIdLst>
  <p:sldSz cx="18291175" cy="10290175"/>
  <p:notesSz cx="6858000" cy="9144000"/>
  <p:defaultTextStyle>
    <a:defPPr>
      <a:defRPr lang="en-US"/>
    </a:defPPr>
    <a:lvl1pPr marL="0" algn="l" defTabSz="145234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6171" algn="l" defTabSz="145234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2342" algn="l" defTabSz="145234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8512" algn="l" defTabSz="145234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4683" algn="l" defTabSz="145234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30854" algn="l" defTabSz="145234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7025" algn="l" defTabSz="145234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83195" algn="l" defTabSz="145234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9366" algn="l" defTabSz="145234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88" y="-114"/>
      </p:cViewPr>
      <p:guideLst>
        <p:guide orient="horz" pos="3242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2"/>
          <c:order val="0"/>
          <c:tx>
            <c:strRef>
              <c:f>Sheet1!$C$1</c:f>
              <c:strCache>
                <c:ptCount val="1"/>
                <c:pt idx="0">
                  <c:v>Actual tasks</c:v>
                </c:pt>
              </c:strCache>
            </c:strRef>
          </c:tx>
          <c:val>
            <c:numRef>
              <c:f>Sheet1!$C$2:$C$21</c:f>
              <c:numCache>
                <c:formatCode>General</c:formatCode>
                <c:ptCount val="20"/>
                <c:pt idx="0">
                  <c:v>60</c:v>
                </c:pt>
                <c:pt idx="1">
                  <c:v>59</c:v>
                </c:pt>
                <c:pt idx="2">
                  <c:v>57</c:v>
                </c:pt>
                <c:pt idx="3">
                  <c:v>54</c:v>
                </c:pt>
                <c:pt idx="4">
                  <c:v>54</c:v>
                </c:pt>
                <c:pt idx="5">
                  <c:v>54</c:v>
                </c:pt>
                <c:pt idx="6">
                  <c:v>54</c:v>
                </c:pt>
                <c:pt idx="7">
                  <c:v>54</c:v>
                </c:pt>
                <c:pt idx="8">
                  <c:v>50</c:v>
                </c:pt>
                <c:pt idx="9">
                  <c:v>49</c:v>
                </c:pt>
                <c:pt idx="10">
                  <c:v>43</c:v>
                </c:pt>
                <c:pt idx="11">
                  <c:v>40</c:v>
                </c:pt>
                <c:pt idx="12">
                  <c:v>39</c:v>
                </c:pt>
                <c:pt idx="13">
                  <c:v>39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Ideal tasks</c:v>
                </c:pt>
              </c:strCache>
            </c:strRef>
          </c:tx>
          <c:val>
            <c:numRef>
              <c:f>Sheet1!$B$2:$B$21</c:f>
              <c:numCache>
                <c:formatCode>General</c:formatCode>
                <c:ptCount val="20"/>
                <c:pt idx="0">
                  <c:v>70</c:v>
                </c:pt>
                <c:pt idx="1">
                  <c:v>60</c:v>
                </c:pt>
                <c:pt idx="2">
                  <c:v>59</c:v>
                </c:pt>
                <c:pt idx="3">
                  <c:v>56</c:v>
                </c:pt>
                <c:pt idx="4">
                  <c:v>55</c:v>
                </c:pt>
                <c:pt idx="5">
                  <c:v>55</c:v>
                </c:pt>
                <c:pt idx="6">
                  <c:v>54</c:v>
                </c:pt>
                <c:pt idx="7">
                  <c:v>53</c:v>
                </c:pt>
                <c:pt idx="8">
                  <c:v>51</c:v>
                </c:pt>
                <c:pt idx="9">
                  <c:v>50</c:v>
                </c:pt>
                <c:pt idx="10">
                  <c:v>47</c:v>
                </c:pt>
                <c:pt idx="11">
                  <c:v>45</c:v>
                </c:pt>
                <c:pt idx="12">
                  <c:v>44</c:v>
                </c:pt>
                <c:pt idx="13">
                  <c:v>41</c:v>
                </c:pt>
                <c:pt idx="14">
                  <c:v>40</c:v>
                </c:pt>
                <c:pt idx="15">
                  <c:v>37</c:v>
                </c:pt>
                <c:pt idx="16">
                  <c:v>35</c:v>
                </c:pt>
                <c:pt idx="17">
                  <c:v>33</c:v>
                </c:pt>
                <c:pt idx="18">
                  <c:v>31</c:v>
                </c:pt>
                <c:pt idx="19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452864"/>
        <c:axId val="18584704"/>
      </c:lineChart>
      <c:catAx>
        <c:axId val="148452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584704"/>
        <c:crosses val="autoZero"/>
        <c:auto val="1"/>
        <c:lblAlgn val="ctr"/>
        <c:lblOffset val="100"/>
        <c:noMultiLvlLbl val="0"/>
      </c:catAx>
      <c:valAx>
        <c:axId val="1858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45286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758B0-0FD0-4731-8210-07917BE2C39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BE59A-8A8A-468C-BC5A-99E7828D80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842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234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26171" algn="l" defTabSz="145234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52342" algn="l" defTabSz="145234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78512" algn="l" defTabSz="145234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04683" algn="l" defTabSz="145234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30854" algn="l" defTabSz="145234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57025" algn="l" defTabSz="145234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83195" algn="l" defTabSz="145234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09366" algn="l" defTabSz="145234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8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9"/>
            <a:ext cx="12804775" cy="2630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1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3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5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7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49"/>
            <a:ext cx="4114800" cy="8778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4" y="412749"/>
            <a:ext cx="12195175" cy="8778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9"/>
            <a:ext cx="15547975" cy="204470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2"/>
            <a:ext cx="15547975" cy="225107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19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39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59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79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599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19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838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958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4"/>
            <a:ext cx="8154988" cy="6791325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9" y="2400304"/>
            <a:ext cx="8154988" cy="6791325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1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303464"/>
            <a:ext cx="8081963" cy="96043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11984" indent="0">
              <a:buNone/>
              <a:defRPr sz="2200" b="1"/>
            </a:lvl2pPr>
            <a:lvl3pPr marL="1023967" indent="0">
              <a:buNone/>
              <a:defRPr sz="2000" b="1"/>
            </a:lvl3pPr>
            <a:lvl4pPr marL="1535951" indent="0">
              <a:buNone/>
              <a:defRPr sz="1800" b="1"/>
            </a:lvl4pPr>
            <a:lvl5pPr marL="2047934" indent="0">
              <a:buNone/>
              <a:defRPr sz="1800" b="1"/>
            </a:lvl5pPr>
            <a:lvl6pPr marL="2559918" indent="0">
              <a:buNone/>
              <a:defRPr sz="1800" b="1"/>
            </a:lvl6pPr>
            <a:lvl7pPr marL="3071900" indent="0">
              <a:buNone/>
              <a:defRPr sz="1800" b="1"/>
            </a:lvl7pPr>
            <a:lvl8pPr marL="3583885" indent="0">
              <a:buNone/>
              <a:defRPr sz="1800" b="1"/>
            </a:lvl8pPr>
            <a:lvl9pPr marL="40958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263901"/>
            <a:ext cx="8081963" cy="592772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42" y="2303464"/>
            <a:ext cx="8085137" cy="96043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11984" indent="0">
              <a:buNone/>
              <a:defRPr sz="2200" b="1"/>
            </a:lvl2pPr>
            <a:lvl3pPr marL="1023967" indent="0">
              <a:buNone/>
              <a:defRPr sz="2000" b="1"/>
            </a:lvl3pPr>
            <a:lvl4pPr marL="1535951" indent="0">
              <a:buNone/>
              <a:defRPr sz="1800" b="1"/>
            </a:lvl4pPr>
            <a:lvl5pPr marL="2047934" indent="0">
              <a:buNone/>
              <a:defRPr sz="1800" b="1"/>
            </a:lvl5pPr>
            <a:lvl6pPr marL="2559918" indent="0">
              <a:buNone/>
              <a:defRPr sz="1800" b="1"/>
            </a:lvl6pPr>
            <a:lvl7pPr marL="3071900" indent="0">
              <a:buNone/>
              <a:defRPr sz="1800" b="1"/>
            </a:lvl7pPr>
            <a:lvl8pPr marL="3583885" indent="0">
              <a:buNone/>
              <a:defRPr sz="1800" b="1"/>
            </a:lvl8pPr>
            <a:lvl9pPr marL="40958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42" y="3263901"/>
            <a:ext cx="8085137" cy="592772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0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09576"/>
            <a:ext cx="6018213" cy="174307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9" y="409575"/>
            <a:ext cx="10225087" cy="878205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152650"/>
            <a:ext cx="6018213" cy="7038976"/>
          </a:xfrm>
        </p:spPr>
        <p:txBody>
          <a:bodyPr/>
          <a:lstStyle>
            <a:lvl1pPr marL="0" indent="0">
              <a:buNone/>
              <a:defRPr sz="1600"/>
            </a:lvl1pPr>
            <a:lvl2pPr marL="511984" indent="0">
              <a:buNone/>
              <a:defRPr sz="1400"/>
            </a:lvl2pPr>
            <a:lvl3pPr marL="1023967" indent="0">
              <a:buNone/>
              <a:defRPr sz="1200"/>
            </a:lvl3pPr>
            <a:lvl4pPr marL="1535951" indent="0">
              <a:buNone/>
              <a:defRPr sz="1000"/>
            </a:lvl4pPr>
            <a:lvl5pPr marL="2047934" indent="0">
              <a:buNone/>
              <a:defRPr sz="1000"/>
            </a:lvl5pPr>
            <a:lvl6pPr marL="2559918" indent="0">
              <a:buNone/>
              <a:defRPr sz="1000"/>
            </a:lvl6pPr>
            <a:lvl7pPr marL="3071900" indent="0">
              <a:buNone/>
              <a:defRPr sz="1000"/>
            </a:lvl7pPr>
            <a:lvl8pPr marL="3583885" indent="0">
              <a:buNone/>
              <a:defRPr sz="1000"/>
            </a:lvl8pPr>
            <a:lvl9pPr marL="40958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9" y="7202489"/>
            <a:ext cx="10975975" cy="85090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9" y="919165"/>
            <a:ext cx="10975975" cy="6173787"/>
          </a:xfrm>
        </p:spPr>
        <p:txBody>
          <a:bodyPr/>
          <a:lstStyle>
            <a:lvl1pPr marL="0" indent="0">
              <a:buNone/>
              <a:defRPr sz="3600"/>
            </a:lvl1pPr>
            <a:lvl2pPr marL="511984" indent="0">
              <a:buNone/>
              <a:defRPr sz="3200"/>
            </a:lvl2pPr>
            <a:lvl3pPr marL="1023967" indent="0">
              <a:buNone/>
              <a:defRPr sz="2600"/>
            </a:lvl3pPr>
            <a:lvl4pPr marL="1535951" indent="0">
              <a:buNone/>
              <a:defRPr sz="2200"/>
            </a:lvl4pPr>
            <a:lvl5pPr marL="2047934" indent="0">
              <a:buNone/>
              <a:defRPr sz="2200"/>
            </a:lvl5pPr>
            <a:lvl6pPr marL="2559918" indent="0">
              <a:buNone/>
              <a:defRPr sz="2200"/>
            </a:lvl6pPr>
            <a:lvl7pPr marL="3071900" indent="0">
              <a:buNone/>
              <a:defRPr sz="2200"/>
            </a:lvl7pPr>
            <a:lvl8pPr marL="3583885" indent="0">
              <a:buNone/>
              <a:defRPr sz="2200"/>
            </a:lvl8pPr>
            <a:lvl9pPr marL="4095867" indent="0">
              <a:buNone/>
              <a:defRPr sz="22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9" y="8053390"/>
            <a:ext cx="10975975" cy="1208087"/>
          </a:xfrm>
        </p:spPr>
        <p:txBody>
          <a:bodyPr/>
          <a:lstStyle>
            <a:lvl1pPr marL="0" indent="0">
              <a:buNone/>
              <a:defRPr sz="1600"/>
            </a:lvl1pPr>
            <a:lvl2pPr marL="511984" indent="0">
              <a:buNone/>
              <a:defRPr sz="1400"/>
            </a:lvl2pPr>
            <a:lvl3pPr marL="1023967" indent="0">
              <a:buNone/>
              <a:defRPr sz="1200"/>
            </a:lvl3pPr>
            <a:lvl4pPr marL="1535951" indent="0">
              <a:buNone/>
              <a:defRPr sz="1000"/>
            </a:lvl4pPr>
            <a:lvl5pPr marL="2047934" indent="0">
              <a:buNone/>
              <a:defRPr sz="1000"/>
            </a:lvl5pPr>
            <a:lvl6pPr marL="2559918" indent="0">
              <a:buNone/>
              <a:defRPr sz="1000"/>
            </a:lvl6pPr>
            <a:lvl7pPr marL="3071900" indent="0">
              <a:buNone/>
              <a:defRPr sz="1000"/>
            </a:lvl7pPr>
            <a:lvl8pPr marL="3583885" indent="0">
              <a:buNone/>
              <a:defRPr sz="1000"/>
            </a:lvl8pPr>
            <a:lvl9pPr marL="40958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4" y="412752"/>
            <a:ext cx="16462376" cy="1714499"/>
          </a:xfrm>
          <a:prstGeom prst="rect">
            <a:avLst/>
          </a:prstGeom>
        </p:spPr>
        <p:txBody>
          <a:bodyPr vert="horz" lIns="102396" tIns="51198" rIns="102396" bIns="511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4" y="2400304"/>
            <a:ext cx="16462376" cy="6791325"/>
          </a:xfrm>
          <a:prstGeom prst="rect">
            <a:avLst/>
          </a:prstGeom>
        </p:spPr>
        <p:txBody>
          <a:bodyPr vert="horz" lIns="102396" tIns="51198" rIns="102396" bIns="511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399" y="9537701"/>
            <a:ext cx="4268789" cy="547689"/>
          </a:xfrm>
          <a:prstGeom prst="rect">
            <a:avLst/>
          </a:prstGeom>
        </p:spPr>
        <p:txBody>
          <a:bodyPr vert="horz" lIns="102396" tIns="51198" rIns="102396" bIns="5119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908"/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1828908"/>
              <a:t>24.7.2015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92" y="9537701"/>
            <a:ext cx="5791199" cy="547689"/>
          </a:xfrm>
          <a:prstGeom prst="rect">
            <a:avLst/>
          </a:prstGeom>
        </p:spPr>
        <p:txBody>
          <a:bodyPr vert="horz" lIns="102396" tIns="51198" rIns="102396" bIns="5119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908"/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92" y="9537701"/>
            <a:ext cx="4268787" cy="547689"/>
          </a:xfrm>
          <a:prstGeom prst="rect">
            <a:avLst/>
          </a:prstGeom>
        </p:spPr>
        <p:txBody>
          <a:bodyPr vert="horz" lIns="102396" tIns="51198" rIns="102396" bIns="5119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908"/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1828908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0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396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987" indent="-383987" algn="l" defTabSz="102396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972" indent="-319990" algn="l" defTabSz="102396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958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91942" indent="-255991" algn="l" defTabSz="102396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927" indent="-255991" algn="l" defTabSz="102396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5909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893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76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860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84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67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51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934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918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900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885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867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8"/>
            <a:ext cx="2323285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4270" y="5874860"/>
            <a:ext cx="5212117" cy="1427238"/>
          </a:xfrm>
          <a:prstGeom prst="rect">
            <a:avLst/>
          </a:prstGeom>
          <a:noFill/>
        </p:spPr>
        <p:txBody>
          <a:bodyPr wrap="square" lIns="102382" tIns="51190" rIns="102382" bIns="51190" rtlCol="0">
            <a:spAutoFit/>
          </a:bodyPr>
          <a:lstStyle/>
          <a:p>
            <a:pPr defTabSz="1828650"/>
            <a:r>
              <a:rPr lang="en-ZA" sz="8600" dirty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COS 301</a:t>
            </a:r>
            <a:endParaRPr lang="tr-TR" sz="86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7223" y="6945288"/>
            <a:ext cx="5879323" cy="749921"/>
          </a:xfrm>
          <a:prstGeom prst="rect">
            <a:avLst/>
          </a:prstGeom>
          <a:noFill/>
        </p:spPr>
        <p:txBody>
          <a:bodyPr wrap="square" lIns="102382" tIns="51190" rIns="102382" bIns="51190" rtlCol="0">
            <a:spAutoFit/>
          </a:bodyPr>
          <a:lstStyle/>
          <a:p>
            <a:pPr defTabSz="1828650"/>
            <a:r>
              <a:rPr lang="en-ZA" sz="4200" dirty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Demonstration </a:t>
            </a:r>
            <a:r>
              <a:rPr lang="en-ZA" sz="42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Two</a:t>
            </a:r>
            <a:endParaRPr lang="tr-TR" sz="42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46" y="2554287"/>
            <a:ext cx="6405120" cy="2270551"/>
          </a:xfrm>
          <a:prstGeom prst="roundRect">
            <a:avLst>
              <a:gd name="adj" fmla="val 9650"/>
            </a:avLst>
          </a:prstGeom>
        </p:spPr>
      </p:pic>
    </p:spTree>
    <p:extLst>
      <p:ext uri="{BB962C8B-B14F-4D97-AF65-F5344CB8AC3E}">
        <p14:creationId xmlns:p14="http://schemas.microsoft.com/office/powerpoint/2010/main" val="20778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Burn </a:t>
            </a:r>
            <a:r>
              <a:rPr lang="en-US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down charts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7627268"/>
              </p:ext>
            </p:extLst>
          </p:nvPr>
        </p:nvGraphicFramePr>
        <p:xfrm>
          <a:off x="1906587" y="2040679"/>
          <a:ext cx="14935200" cy="778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48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85147" y="3389887"/>
            <a:ext cx="118813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‘</a:t>
            </a:r>
            <a:r>
              <a:rPr lang="en-ZA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Even the best planning is not so omniscient as to get it right the first time</a:t>
            </a:r>
            <a:r>
              <a:rPr lang="tr-TR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’</a:t>
            </a:r>
            <a:endParaRPr lang="tr-TR" sz="5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9924" y="6021377"/>
            <a:ext cx="49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- </a:t>
            </a:r>
            <a:r>
              <a:rPr lang="en-ZA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Fred Brooks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45" y="3767259"/>
            <a:ext cx="1830859" cy="187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0" y="3409487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Architecture Standards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3158353"/>
            <a:ext cx="2357913" cy="235791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8803" y="5755866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Node.js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7848" y="5755866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Express.js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724118" y="2871809"/>
            <a:ext cx="3276600" cy="324442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46720" y="5755866"/>
            <a:ext cx="2527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Angular.js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488987" y="3158353"/>
            <a:ext cx="2357913" cy="235791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75986" y="5755866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MongoDB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26" name="Picture 2" descr="C:\Users\Trevor\Downloads\expre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57" y="4091009"/>
            <a:ext cx="4793087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5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Hosted Server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000222" y="4136975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400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Heroku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28214" y="4710302"/>
            <a:ext cx="322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Hosting Service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0222" y="5142350"/>
            <a:ext cx="308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err="1">
                <a:solidFill>
                  <a:schemeClr val="accent5">
                    <a:lumMod val="75000"/>
                  </a:schemeClr>
                </a:solidFill>
              </a:rPr>
              <a:t>Heroku</a:t>
            </a:r>
            <a:r>
              <a:rPr lang="en-ZA" sz="2400" dirty="0">
                <a:solidFill>
                  <a:schemeClr val="accent5">
                    <a:lumMod val="75000"/>
                  </a:schemeClr>
                </a:solidFill>
              </a:rPr>
              <a:t> lets you deploy, run and manage applications written in Ruby, Node.js, Java, Python, </a:t>
            </a:r>
            <a:r>
              <a:rPr lang="en-ZA" sz="2400" dirty="0" err="1">
                <a:solidFill>
                  <a:schemeClr val="accent5">
                    <a:lumMod val="75000"/>
                  </a:schemeClr>
                </a:solidFill>
              </a:rPr>
              <a:t>Clojure</a:t>
            </a:r>
            <a:r>
              <a:rPr lang="en-ZA" sz="2400" dirty="0">
                <a:solidFill>
                  <a:schemeClr val="accent5">
                    <a:lumMod val="75000"/>
                  </a:schemeClr>
                </a:solidFill>
              </a:rPr>
              <a:t>, Scala, Go and PHP.</a:t>
            </a:r>
            <a:endParaRPr lang="tr-TR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8763" y="2912839"/>
            <a:ext cx="8208912" cy="539537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596" r="-12596"/>
            </a:stretch>
          </a:blip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38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Functionality Decided Upon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451312" y="3072900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451312" y="3882810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1872779" y="2806234"/>
            <a:ext cx="157697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Form-builder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2779" y="3632924"/>
            <a:ext cx="157697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Artificial Intelligence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451312" y="4663750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1451312" y="546596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TextBox 63"/>
          <p:cNvSpPr txBox="1"/>
          <p:nvPr/>
        </p:nvSpPr>
        <p:spPr>
          <a:xfrm>
            <a:off x="1872779" y="4397084"/>
            <a:ext cx="157697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Web application that allows for login and form input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72779" y="5216078"/>
            <a:ext cx="157697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Web application with modern interface &amp; intelligent animations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8768" y="615176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910235" y="5901878"/>
            <a:ext cx="157697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Notifications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594634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86653" y="5433119"/>
            <a:ext cx="718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Demonstration</a:t>
            </a:r>
            <a:endParaRPr lang="tr-TR" sz="6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31" y="2590086"/>
            <a:ext cx="2338977" cy="23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70211" y="42113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Artificial Intelligence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1139492"/>
            <a:ext cx="1168254" cy="9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70211" y="42113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Units Tests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1139492"/>
            <a:ext cx="1168254" cy="9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Meeting Times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451312" y="3072900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1872779" y="2806234"/>
            <a:ext cx="157697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Monday, Wednesday, Friday			12:30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51312" y="3642373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TextBox 64"/>
          <p:cNvSpPr txBox="1"/>
          <p:nvPr/>
        </p:nvSpPr>
        <p:spPr>
          <a:xfrm>
            <a:off x="1872779" y="3392487"/>
            <a:ext cx="157697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On request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23663" y="2221459"/>
            <a:ext cx="1576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Group Meetings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451312" y="5242573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623663" y="4306887"/>
            <a:ext cx="1576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Client Meetings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72779" y="4992687"/>
            <a:ext cx="1576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Completion of programming module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88768" y="5891642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1910235" y="5641756"/>
            <a:ext cx="1576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Problems with System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88768" y="6501242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1910235" y="6251356"/>
            <a:ext cx="1576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Recent Project Demonstrations</a:t>
            </a:r>
            <a:endParaRPr lang="tr-TR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Scrum Software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000222" y="4136975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400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ScrumDesk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28214" y="4710302"/>
            <a:ext cx="322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Agile Tool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0222" y="5142350"/>
            <a:ext cx="308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Agile project </a:t>
            </a:r>
            <a:r>
              <a:rPr lang="en-ZA" sz="2400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managment</a:t>
            </a:r>
            <a:r>
              <a:rPr lang="en-ZA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solution that helps manage Scrum projects easy and correctly on an intuitive virtual board.</a:t>
            </a:r>
            <a:endParaRPr lang="tr-TR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8763" y="2912839"/>
            <a:ext cx="8208912" cy="539537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4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152</Words>
  <Application>Microsoft Office PowerPoint</Application>
  <PresentationFormat>Custom</PresentationFormat>
  <Paragraphs>46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Austin</dc:creator>
  <cp:lastModifiedBy>Trevor Austin</cp:lastModifiedBy>
  <cp:revision>11</cp:revision>
  <dcterms:created xsi:type="dcterms:W3CDTF">2006-08-16T00:00:00Z</dcterms:created>
  <dcterms:modified xsi:type="dcterms:W3CDTF">2015-07-24T10:49:35Z</dcterms:modified>
</cp:coreProperties>
</file>