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"/>
  </p:notes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3" y="6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CC0A-6FDD-4191-92AD-1B2340808C1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016E6-3385-4C46-8877-32C7F517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4442" y="1414948"/>
            <a:ext cx="10061637" cy="1375834"/>
          </a:xfrm>
        </p:spPr>
        <p:txBody>
          <a:bodyPr lIns="0" rIns="0" anchor="b" anchorCtr="0"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0" y="2790783"/>
            <a:ext cx="10090125" cy="830997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6485436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00906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02659"/>
            <a:ext cx="6815667" cy="5206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336523"/>
            <a:ext cx="4011084" cy="38725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1" y="1435100"/>
            <a:ext cx="4011084" cy="2540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60277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523" y="4950686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09523" y="762861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9523" y="5517425"/>
            <a:ext cx="7315200" cy="854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9717" y="5061215"/>
            <a:ext cx="73152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3C0EC7-2F96-455D-939D-808C89D5FD95}" type="slidenum">
              <a:rPr lang="en-CA" sz="1200" smtClean="0"/>
              <a:pPr/>
              <a:t>‹#›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2939237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772003"/>
            <a:ext cx="11260667" cy="5533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3C0EC7-2F96-455D-939D-808C89D5FD95}" type="slidenum">
              <a:rPr lang="en-CA" sz="1200" smtClean="0"/>
              <a:pPr/>
              <a:t>‹#›</a:t>
            </a:fld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68924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11260667" cy="5686891"/>
          </a:xfr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3C0EC7-2F96-455D-939D-808C89D5FD95}" type="slidenum">
              <a:rPr lang="en-CA" sz="1200" smtClean="0"/>
              <a:pPr/>
              <a:t>‹#›</a:t>
            </a:fld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8262205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89" y="4406901"/>
            <a:ext cx="1108851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2906713"/>
            <a:ext cx="1108851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635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667" y="789880"/>
            <a:ext cx="5530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67" y="1429642"/>
            <a:ext cx="5530851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789880"/>
            <a:ext cx="55329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429642"/>
            <a:ext cx="5532967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97352"/>
            <a:ext cx="659044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91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8949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941168"/>
            <a:ext cx="5869392" cy="888020"/>
          </a:xfrm>
        </p:spPr>
        <p:txBody>
          <a:bodyPr>
            <a:normAutofit/>
          </a:bodyPr>
          <a:lstStyle>
            <a:lvl1pPr>
              <a:defRPr sz="2000" b="0" i="1"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8827" y="1628801"/>
            <a:ext cx="5869392" cy="30629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1">
                <a:latin typeface="Georgi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lipArt Placeholder 12"/>
          <p:cNvSpPr>
            <a:spLocks noGrp="1"/>
          </p:cNvSpPr>
          <p:nvPr>
            <p:ph type="clipArt" sz="quarter" idx="14"/>
          </p:nvPr>
        </p:nvSpPr>
        <p:spPr>
          <a:xfrm>
            <a:off x="3061" y="1628801"/>
            <a:ext cx="5836024" cy="3062941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08000" y="5013512"/>
            <a:ext cx="4489451" cy="369888"/>
          </a:xfrm>
        </p:spPr>
        <p:txBody>
          <a:bodyPr>
            <a:normAutofit/>
          </a:bodyPr>
          <a:lstStyle>
            <a:lvl1pPr marL="0" indent="0">
              <a:buNone/>
              <a:defRPr sz="14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2527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8884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78181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666" y="44624"/>
            <a:ext cx="10000887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667" y="764704"/>
            <a:ext cx="11260667" cy="5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659044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/>
              <a:t>© 2020 Ceren Kolsarici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93501" y="6492876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0EC7-2F96-455D-939D-808C89D5F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11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>
    <p:wip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spc="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ON-THE-SPOT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 &amp; Elasticity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Ceren Kolsarici</a:t>
            </a:r>
          </a:p>
        </p:txBody>
      </p:sp>
    </p:spTree>
    <p:extLst>
      <p:ext uri="{BB962C8B-B14F-4D97-AF65-F5344CB8AC3E}">
        <p14:creationId xmlns:p14="http://schemas.microsoft.com/office/powerpoint/2010/main" val="37855195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SDI.csv provides yearly aggregate sales ($Billions), Detailing (DET) and Direct-to-Consumer Advertising (DTC) spend ($Millions) for the prescription drugs in the </a:t>
            </a:r>
            <a:r>
              <a:rPr lang="en-US" sz="2800" b="1" dirty="0"/>
              <a:t>SSRI </a:t>
            </a:r>
            <a:r>
              <a:rPr lang="en-US" dirty="0"/>
              <a:t>therapeutic class from 1996 to 2007. </a:t>
            </a:r>
          </a:p>
          <a:p>
            <a:r>
              <a:rPr lang="en-US" dirty="0"/>
              <a:t>The R commands and output for a </a:t>
            </a:r>
            <a:r>
              <a:rPr lang="en-US" i="1" dirty="0"/>
              <a:t>logistic regression </a:t>
            </a:r>
            <a:r>
              <a:rPr lang="en-US" dirty="0"/>
              <a:t>model predicting sales as a function of promotional efforts is provided below.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Promotional ROI for SSRI Therapeutic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Ceren Kolsarici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935A9-9F4D-4D43-87B1-E3E4ED284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9" y="3672083"/>
            <a:ext cx="5565484" cy="441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637B24-B0B2-3D45-B111-315CFDA78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9" y="4113096"/>
            <a:ext cx="5565484" cy="14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Extend the dataset to calculate the predicted sales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using the parameter estimates of the logistic regression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the average annual ROI for Detailing and DTC separately</a:t>
                </a:r>
              </a:p>
              <a:p>
                <a:pPr marL="857250" lvl="1" indent="-457200"/>
                <a:r>
                  <a:rPr lang="en-US" i="1" dirty="0"/>
                  <a:t>Hint1: You will be comparing the new Sales values with the elevated spending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(as opposed to Actual Sales) for this empirical ROI calculation.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agent, calculate the revenue maximizing allocation of the marketing budget across Detailing and DTC (Hint: You can use SOLVER).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Discuss</a:t>
                </a:r>
              </a:p>
              <a:p>
                <a:pPr lvl="1"/>
                <a:r>
                  <a:rPr lang="en-US" dirty="0"/>
                  <a:t>Dynamic and average ROI estimates for Detailing and DTC Advertising, and your interpretation of these figures (e.g. how effective are these promotional efforts; how does the effectiveness change over time)</a:t>
                </a:r>
              </a:p>
              <a:p>
                <a:pPr lvl="1"/>
                <a:r>
                  <a:rPr lang="en-US" dirty="0"/>
                  <a:t>Optimal allocation decisions and how they relate to the </a:t>
                </a:r>
                <a:r>
                  <a:rPr lang="en-US"/>
                  <a:t>ROI figures</a:t>
                </a:r>
                <a:endParaRPr lang="en-US" dirty="0"/>
              </a:p>
              <a:p>
                <a:pPr lvl="1"/>
                <a:r>
                  <a:rPr lang="en-US" dirty="0"/>
                  <a:t>Your description of the exercise and how you calculated the ROI figures</a:t>
                </a:r>
              </a:p>
              <a:p>
                <a:pPr lvl="1"/>
                <a:r>
                  <a:rPr lang="en-US" dirty="0"/>
                  <a:t>Your main takeaways and how/where it can be useful in a business context.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6" t="-1764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Ceren Kolsarici</a:t>
            </a:r>
          </a:p>
        </p:txBody>
      </p:sp>
    </p:spTree>
    <p:extLst>
      <p:ext uri="{BB962C8B-B14F-4D97-AF65-F5344CB8AC3E}">
        <p14:creationId xmlns:p14="http://schemas.microsoft.com/office/powerpoint/2010/main" val="15082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mi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mith Template" id="{21CAE1DE-3261-4F61-A04D-3B2687999B24}" vid="{8DAA77BE-A9C6-4D13-8396-4E780A99E5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smith template</Template>
  <TotalTime>535</TotalTime>
  <Words>253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Smith Template</vt:lpstr>
      <vt:lpstr>AI ON-THE-SPOT (2)</vt:lpstr>
      <vt:lpstr>Promotional ROI for SSRI Therapeutic Class</vt:lpstr>
      <vt:lpstr>What You Need to Do:</vt:lpstr>
    </vt:vector>
  </TitlesOfParts>
  <Company>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ON-THE-SPOT (2)</dc:title>
  <dc:creator>Ceren Kolsarici</dc:creator>
  <cp:lastModifiedBy>Ceren Kolsarici</cp:lastModifiedBy>
  <cp:revision>39</cp:revision>
  <dcterms:created xsi:type="dcterms:W3CDTF">2015-06-26T19:04:49Z</dcterms:created>
  <dcterms:modified xsi:type="dcterms:W3CDTF">2022-05-21T19:45:14Z</dcterms:modified>
</cp:coreProperties>
</file>