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5" r:id="rId4"/>
    <p:sldId id="266" r:id="rId5"/>
    <p:sldId id="269" r:id="rId6"/>
    <p:sldId id="270" r:id="rId7"/>
    <p:sldId id="271" r:id="rId8"/>
    <p:sldId id="258" r:id="rId9"/>
    <p:sldId id="259" r:id="rId10"/>
    <p:sldId id="260" r:id="rId11"/>
    <p:sldId id="261" r:id="rId12"/>
    <p:sldId id="263" r:id="rId13"/>
    <p:sldId id="262" r:id="rId14"/>
    <p:sldId id="264"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C4413-6C31-B246-A47F-E9D1FE828A28}" v="42" dt="2020-02-06T00:10:2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1"/>
    <p:restoredTop sz="74694"/>
  </p:normalViewPr>
  <p:slideViewPr>
    <p:cSldViewPr snapToGrid="0" snapToObjects="1">
      <p:cViewPr varScale="1">
        <p:scale>
          <a:sx n="94" d="100"/>
          <a:sy n="94" d="100"/>
        </p:scale>
        <p:origin x="1840" y="184"/>
      </p:cViewPr>
      <p:guideLst/>
    </p:cSldViewPr>
  </p:slideViewPr>
  <p:notesTextViewPr>
    <p:cViewPr>
      <p:scale>
        <a:sx n="1" d="1"/>
        <a:sy n="1" d="1"/>
      </p:scale>
      <p:origin x="0" y="0"/>
    </p:cViewPr>
  </p:notesTextViewPr>
  <p:notesViewPr>
    <p:cSldViewPr snapToGrid="0" snapToObjects="1">
      <p:cViewPr varScale="1">
        <p:scale>
          <a:sx n="149" d="100"/>
          <a:sy n="149" d="100"/>
        </p:scale>
        <p:origin x="33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Seth" userId="3c561f24-ddce-4c04-9d77-b57464b49d16" providerId="ADAL" clId="{5A9C4413-6C31-B246-A47F-E9D1FE828A28}"/>
    <pc:docChg chg="custSel addSld delSld modSld">
      <pc:chgData name="Russell, Seth" userId="3c561f24-ddce-4c04-9d77-b57464b49d16" providerId="ADAL" clId="{5A9C4413-6C31-B246-A47F-E9D1FE828A28}" dt="2020-02-10T19:06:33.599" v="846" actId="20577"/>
      <pc:docMkLst>
        <pc:docMk/>
      </pc:docMkLst>
      <pc:sldChg chg="addSp delSp modSp modNotesTx">
        <pc:chgData name="Russell, Seth" userId="3c561f24-ddce-4c04-9d77-b57464b49d16" providerId="ADAL" clId="{5A9C4413-6C31-B246-A47F-E9D1FE828A28}" dt="2020-02-10T18:57:57.854" v="167" actId="20577"/>
        <pc:sldMkLst>
          <pc:docMk/>
          <pc:sldMk cId="3208813150" sldId="256"/>
        </pc:sldMkLst>
        <pc:spChg chg="mod">
          <ac:chgData name="Russell, Seth" userId="3c561f24-ddce-4c04-9d77-b57464b49d16" providerId="ADAL" clId="{5A9C4413-6C31-B246-A47F-E9D1FE828A28}" dt="2020-02-05T18:26:23.893" v="84" actId="27636"/>
          <ac:spMkLst>
            <pc:docMk/>
            <pc:sldMk cId="3208813150" sldId="256"/>
            <ac:spMk id="3" creationId="{AAC551AE-660E-2744-83AE-E11716730B51}"/>
          </ac:spMkLst>
        </pc:spChg>
        <pc:spChg chg="add del mod">
          <ac:chgData name="Russell, Seth" userId="3c561f24-ddce-4c04-9d77-b57464b49d16" providerId="ADAL" clId="{5A9C4413-6C31-B246-A47F-E9D1FE828A28}" dt="2020-02-05T18:25:56.318" v="82"/>
          <ac:spMkLst>
            <pc:docMk/>
            <pc:sldMk cId="3208813150" sldId="256"/>
            <ac:spMk id="4" creationId="{90637483-416E-CE46-9A1E-D42AC2788A59}"/>
          </ac:spMkLst>
        </pc:spChg>
      </pc:sldChg>
      <pc:sldChg chg="modNotesTx">
        <pc:chgData name="Russell, Seth" userId="3c561f24-ddce-4c04-9d77-b57464b49d16" providerId="ADAL" clId="{5A9C4413-6C31-B246-A47F-E9D1FE828A28}" dt="2020-02-10T18:59:25.142" v="288" actId="20577"/>
        <pc:sldMkLst>
          <pc:docMk/>
          <pc:sldMk cId="2648826794" sldId="257"/>
        </pc:sldMkLst>
      </pc:sldChg>
      <pc:sldChg chg="modNotesTx">
        <pc:chgData name="Russell, Seth" userId="3c561f24-ddce-4c04-9d77-b57464b49d16" providerId="ADAL" clId="{5A9C4413-6C31-B246-A47F-E9D1FE828A28}" dt="2020-02-10T19:04:02.936" v="688" actId="20577"/>
        <pc:sldMkLst>
          <pc:docMk/>
          <pc:sldMk cId="643985635" sldId="258"/>
        </pc:sldMkLst>
      </pc:sldChg>
      <pc:sldChg chg="modNotesTx">
        <pc:chgData name="Russell, Seth" userId="3c561f24-ddce-4c04-9d77-b57464b49d16" providerId="ADAL" clId="{5A9C4413-6C31-B246-A47F-E9D1FE828A28}" dt="2020-02-10T19:01:20.090" v="462" actId="20577"/>
        <pc:sldMkLst>
          <pc:docMk/>
          <pc:sldMk cId="2896213120" sldId="265"/>
        </pc:sldMkLst>
      </pc:sldChg>
      <pc:sldChg chg="modNotesTx">
        <pc:chgData name="Russell, Seth" userId="3c561f24-ddce-4c04-9d77-b57464b49d16" providerId="ADAL" clId="{5A9C4413-6C31-B246-A47F-E9D1FE828A28}" dt="2020-02-10T19:02:31.957" v="519" actId="20577"/>
        <pc:sldMkLst>
          <pc:docMk/>
          <pc:sldMk cId="3505922843" sldId="266"/>
        </pc:sldMkLst>
      </pc:sldChg>
      <pc:sldChg chg="modNotesTx">
        <pc:chgData name="Russell, Seth" userId="3c561f24-ddce-4c04-9d77-b57464b49d16" providerId="ADAL" clId="{5A9C4413-6C31-B246-A47F-E9D1FE828A28}" dt="2020-02-10T19:06:33.599" v="846" actId="20577"/>
        <pc:sldMkLst>
          <pc:docMk/>
          <pc:sldMk cId="724571870" sldId="267"/>
        </pc:sldMkLst>
      </pc:sldChg>
      <pc:sldChg chg="addSp delSp modSp add del">
        <pc:chgData name="Russell, Seth" userId="3c561f24-ddce-4c04-9d77-b57464b49d16" providerId="ADAL" clId="{5A9C4413-6C31-B246-A47F-E9D1FE828A28}" dt="2020-02-10T19:05:54.541" v="689" actId="2696"/>
        <pc:sldMkLst>
          <pc:docMk/>
          <pc:sldMk cId="1915986459" sldId="272"/>
        </pc:sldMkLst>
        <pc:spChg chg="mod">
          <ac:chgData name="Russell, Seth" userId="3c561f24-ddce-4c04-9d77-b57464b49d16" providerId="ADAL" clId="{5A9C4413-6C31-B246-A47F-E9D1FE828A28}" dt="2020-02-05T18:21:57.255" v="45" actId="20577"/>
          <ac:spMkLst>
            <pc:docMk/>
            <pc:sldMk cId="1915986459" sldId="272"/>
            <ac:spMk id="2" creationId="{A0C80EDC-D2D3-9E4A-A672-B93AE0B8C8AE}"/>
          </ac:spMkLst>
        </pc:spChg>
        <pc:spChg chg="del">
          <ac:chgData name="Russell, Seth" userId="3c561f24-ddce-4c04-9d77-b57464b49d16" providerId="ADAL" clId="{5A9C4413-6C31-B246-A47F-E9D1FE828A28}" dt="2020-02-05T18:22:25.959" v="46"/>
          <ac:spMkLst>
            <pc:docMk/>
            <pc:sldMk cId="1915986459" sldId="272"/>
            <ac:spMk id="3" creationId="{061583F7-7143-B042-96F7-C7C5BEAD6101}"/>
          </ac:spMkLst>
        </pc:spChg>
        <pc:spChg chg="add mod">
          <ac:chgData name="Russell, Seth" userId="3c561f24-ddce-4c04-9d77-b57464b49d16" providerId="ADAL" clId="{5A9C4413-6C31-B246-A47F-E9D1FE828A28}" dt="2020-02-06T00:11:12.971" v="103" actId="1076"/>
          <ac:spMkLst>
            <pc:docMk/>
            <pc:sldMk cId="1915986459" sldId="272"/>
            <ac:spMk id="3" creationId="{BBD9F11E-5408-0943-A684-082375324EE0}"/>
          </ac:spMkLst>
        </pc:spChg>
        <pc:spChg chg="add mod">
          <ac:chgData name="Russell, Seth" userId="3c561f24-ddce-4c04-9d77-b57464b49d16" providerId="ADAL" clId="{5A9C4413-6C31-B246-A47F-E9D1FE828A28}" dt="2020-02-05T18:24:45.822" v="62" actId="14100"/>
          <ac:spMkLst>
            <pc:docMk/>
            <pc:sldMk cId="1915986459" sldId="272"/>
            <ac:spMk id="6" creationId="{FF81A463-DD9E-3A45-BF2B-1DAB899695DF}"/>
          </ac:spMkLst>
        </pc:spChg>
        <pc:picChg chg="add mod">
          <ac:chgData name="Russell, Seth" userId="3c561f24-ddce-4c04-9d77-b57464b49d16" providerId="ADAL" clId="{5A9C4413-6C31-B246-A47F-E9D1FE828A28}" dt="2020-02-05T18:25:00.035" v="65" actId="14100"/>
          <ac:picMkLst>
            <pc:docMk/>
            <pc:sldMk cId="1915986459" sldId="272"/>
            <ac:picMk id="5" creationId="{169BEFE5-3A75-DB4F-AFA3-74FBE8245A7E}"/>
          </ac:picMkLst>
        </pc:picChg>
      </pc:sldChg>
      <pc:sldChg chg="modSp add del">
        <pc:chgData name="Russell, Seth" userId="3c561f24-ddce-4c04-9d77-b57464b49d16" providerId="ADAL" clId="{5A9C4413-6C31-B246-A47F-E9D1FE828A28}" dt="2020-02-05T18:25:05.294" v="66" actId="2696"/>
        <pc:sldMkLst>
          <pc:docMk/>
          <pc:sldMk cId="952629388" sldId="273"/>
        </pc:sldMkLst>
        <pc:spChg chg="mod">
          <ac:chgData name="Russell, Seth" userId="3c561f24-ddce-4c04-9d77-b57464b49d16" providerId="ADAL" clId="{5A9C4413-6C31-B246-A47F-E9D1FE828A28}" dt="2020-02-05T18:23:11.020" v="49"/>
          <ac:spMkLst>
            <pc:docMk/>
            <pc:sldMk cId="952629388" sldId="273"/>
            <ac:spMk id="3" creationId="{466351A6-5602-A64B-95B7-C6B197C7C4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B351F-1495-A94E-A854-16970AB83546}"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4E00C-B0E3-104E-A713-16ABAE9875F9}" type="slidenum">
              <a:rPr lang="en-US" smtClean="0"/>
              <a:t>‹#›</a:t>
            </a:fld>
            <a:endParaRPr lang="en-US"/>
          </a:p>
        </p:txBody>
      </p:sp>
    </p:spTree>
    <p:extLst>
      <p:ext uri="{BB962C8B-B14F-4D97-AF65-F5344CB8AC3E}">
        <p14:creationId xmlns:p14="http://schemas.microsoft.com/office/powerpoint/2010/main" val="220278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carpentry.github.io/git-novice/12-citation/index.html" TargetMode="External"/><Relationship Id="rId7" Type="http://schemas.openxmlformats.org/officeDocument/2006/relationships/hyperlink" Target="https://git-lfs.github.co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atadryad.org/" TargetMode="External"/><Relationship Id="rId5" Type="http://schemas.openxmlformats.org/officeDocument/2006/relationships/hyperlink" Target="https://zenodo.org/" TargetMode="External"/><Relationship Id="rId4" Type="http://schemas.openxmlformats.org/officeDocument/2006/relationships/hyperlink" Target="https://figshare.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a:p>
            <a:pPr marL="171450" indent="-171450">
              <a:buFont typeface="Arial" panose="020B0604020202020204" pitchFamily="34" charset="0"/>
              <a:buChar char="•"/>
            </a:pPr>
            <a:r>
              <a:rPr lang="en-US" dirty="0"/>
              <a:t>Names</a:t>
            </a:r>
          </a:p>
          <a:p>
            <a:pPr marL="171450" indent="-171450">
              <a:buFont typeface="Arial" panose="020B0604020202020204" pitchFamily="34" charset="0"/>
              <a:buChar char="•"/>
            </a:pPr>
            <a:r>
              <a:rPr lang="en-US" dirty="0"/>
              <a:t>programming experience</a:t>
            </a:r>
          </a:p>
        </p:txBody>
      </p:sp>
      <p:sp>
        <p:nvSpPr>
          <p:cNvPr id="4" name="Slide Number Placeholder 3"/>
          <p:cNvSpPr>
            <a:spLocks noGrp="1"/>
          </p:cNvSpPr>
          <p:nvPr>
            <p:ph type="sldNum" sz="quarter" idx="5"/>
          </p:nvPr>
        </p:nvSpPr>
        <p:spPr/>
        <p:txBody>
          <a:bodyPr/>
          <a:lstStyle/>
          <a:p>
            <a:fld id="{B414E00C-B0E3-104E-A713-16ABAE9875F9}" type="slidenum">
              <a:rPr lang="en-US" smtClean="0"/>
              <a:t>1</a:t>
            </a:fld>
            <a:endParaRPr lang="en-US"/>
          </a:p>
        </p:txBody>
      </p:sp>
    </p:spTree>
    <p:extLst>
      <p:ext uri="{BB962C8B-B14F-4D97-AF65-F5344CB8AC3E}">
        <p14:creationId xmlns:p14="http://schemas.microsoft.com/office/powerpoint/2010/main" val="162333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you haven’t been bit by losing a version of something you are working on doesn’t mean it won’t happen</a:t>
            </a:r>
          </a:p>
        </p:txBody>
      </p:sp>
      <p:sp>
        <p:nvSpPr>
          <p:cNvPr id="4" name="Slide Number Placeholder 3"/>
          <p:cNvSpPr>
            <a:spLocks noGrp="1"/>
          </p:cNvSpPr>
          <p:nvPr>
            <p:ph type="sldNum" sz="quarter" idx="5"/>
          </p:nvPr>
        </p:nvSpPr>
        <p:spPr/>
        <p:txBody>
          <a:bodyPr/>
          <a:lstStyle/>
          <a:p>
            <a:fld id="{B414E00C-B0E3-104E-A713-16ABAE9875F9}" type="slidenum">
              <a:rPr lang="en-US" smtClean="0"/>
              <a:t>2</a:t>
            </a:fld>
            <a:endParaRPr lang="en-US"/>
          </a:p>
        </p:txBody>
      </p:sp>
    </p:spTree>
    <p:extLst>
      <p:ext uri="{BB962C8B-B14F-4D97-AF65-F5344CB8AC3E}">
        <p14:creationId xmlns:p14="http://schemas.microsoft.com/office/powerpoint/2010/main" val="249447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has branching</a:t>
            </a:r>
          </a:p>
          <a:p>
            <a:r>
              <a:rPr lang="en-US" dirty="0"/>
              <a:t>Decentralized workflow</a:t>
            </a:r>
          </a:p>
          <a:p>
            <a:r>
              <a:rPr lang="en-US" dirty="0"/>
              <a:t>Support for multiple people working on the same thing at the same time – though only really works with text files.</a:t>
            </a:r>
          </a:p>
        </p:txBody>
      </p:sp>
      <p:sp>
        <p:nvSpPr>
          <p:cNvPr id="4" name="Slide Number Placeholder 3"/>
          <p:cNvSpPr>
            <a:spLocks noGrp="1"/>
          </p:cNvSpPr>
          <p:nvPr>
            <p:ph type="sldNum" sz="quarter" idx="5"/>
          </p:nvPr>
        </p:nvSpPr>
        <p:spPr/>
        <p:txBody>
          <a:bodyPr/>
          <a:lstStyle/>
          <a:p>
            <a:fld id="{B414E00C-B0E3-104E-A713-16ABAE9875F9}" type="slidenum">
              <a:rPr lang="en-US" smtClean="0"/>
              <a:t>3</a:t>
            </a:fld>
            <a:endParaRPr lang="en-US"/>
          </a:p>
        </p:txBody>
      </p:sp>
    </p:spTree>
    <p:extLst>
      <p:ext uri="{BB962C8B-B14F-4D97-AF65-F5344CB8AC3E}">
        <p14:creationId xmlns:p14="http://schemas.microsoft.com/office/powerpoint/2010/main" val="37886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briefly what each of these do.</a:t>
            </a:r>
          </a:p>
          <a:p>
            <a:r>
              <a:rPr lang="en-US" dirty="0"/>
              <a:t>Demonstration?</a:t>
            </a:r>
          </a:p>
        </p:txBody>
      </p:sp>
      <p:sp>
        <p:nvSpPr>
          <p:cNvPr id="4" name="Slide Number Placeholder 3"/>
          <p:cNvSpPr>
            <a:spLocks noGrp="1"/>
          </p:cNvSpPr>
          <p:nvPr>
            <p:ph type="sldNum" sz="quarter" idx="5"/>
          </p:nvPr>
        </p:nvSpPr>
        <p:spPr/>
        <p:txBody>
          <a:bodyPr/>
          <a:lstStyle/>
          <a:p>
            <a:fld id="{B414E00C-B0E3-104E-A713-16ABAE9875F9}" type="slidenum">
              <a:rPr lang="en-US" smtClean="0"/>
              <a:t>4</a:t>
            </a:fld>
            <a:endParaRPr lang="en-US"/>
          </a:p>
        </p:txBody>
      </p:sp>
    </p:spTree>
    <p:extLst>
      <p:ext uri="{BB962C8B-B14F-4D97-AF65-F5344CB8AC3E}">
        <p14:creationId xmlns:p14="http://schemas.microsoft.com/office/powerpoint/2010/main" val="417496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users install software on the lab computers? If yes, show this. If no, perhaps just show web version of </a:t>
            </a:r>
            <a:r>
              <a:rPr lang="en-US" dirty="0" err="1"/>
              <a:t>github</a:t>
            </a:r>
            <a:r>
              <a:rPr lang="en-US" dirty="0"/>
              <a:t>?</a:t>
            </a:r>
          </a:p>
        </p:txBody>
      </p:sp>
      <p:sp>
        <p:nvSpPr>
          <p:cNvPr id="4" name="Slide Number Placeholder 3"/>
          <p:cNvSpPr>
            <a:spLocks noGrp="1"/>
          </p:cNvSpPr>
          <p:nvPr>
            <p:ph type="sldNum" sz="quarter" idx="5"/>
          </p:nvPr>
        </p:nvSpPr>
        <p:spPr/>
        <p:txBody>
          <a:bodyPr/>
          <a:lstStyle/>
          <a:p>
            <a:fld id="{B414E00C-B0E3-104E-A713-16ABAE9875F9}" type="slidenum">
              <a:rPr lang="en-US" smtClean="0"/>
              <a:t>8</a:t>
            </a:fld>
            <a:endParaRPr lang="en-US"/>
          </a:p>
        </p:txBody>
      </p:sp>
    </p:spTree>
    <p:extLst>
      <p:ext uri="{BB962C8B-B14F-4D97-AF65-F5344CB8AC3E}">
        <p14:creationId xmlns:p14="http://schemas.microsoft.com/office/powerpoint/2010/main" val="66654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way to learn git is by using it – or not using it and losing work and thus realizing you need to make an improvement in </a:t>
            </a:r>
            <a:r>
              <a:rPr lang="en-US"/>
              <a:t>this area.</a:t>
            </a:r>
          </a:p>
        </p:txBody>
      </p:sp>
      <p:sp>
        <p:nvSpPr>
          <p:cNvPr id="4" name="Slide Number Placeholder 3"/>
          <p:cNvSpPr>
            <a:spLocks noGrp="1"/>
          </p:cNvSpPr>
          <p:nvPr>
            <p:ph type="sldNum" sz="quarter" idx="5"/>
          </p:nvPr>
        </p:nvSpPr>
        <p:spPr/>
        <p:txBody>
          <a:bodyPr/>
          <a:lstStyle/>
          <a:p>
            <a:fld id="{B414E00C-B0E3-104E-A713-16ABAE9875F9}" type="slidenum">
              <a:rPr lang="en-US" smtClean="0"/>
              <a:t>15</a:t>
            </a:fld>
            <a:endParaRPr lang="en-US"/>
          </a:p>
        </p:txBody>
      </p:sp>
    </p:spTree>
    <p:extLst>
      <p:ext uri="{BB962C8B-B14F-4D97-AF65-F5344CB8AC3E}">
        <p14:creationId xmlns:p14="http://schemas.microsoft.com/office/powerpoint/2010/main" val="78685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Open scientific work is more useful and more highly cited than closed.</a:t>
            </a:r>
          </a:p>
          <a:p>
            <a:endParaRPr lang="en-US" b="1" dirty="0"/>
          </a:p>
          <a:p>
            <a:r>
              <a:rPr lang="en-US" b="1" dirty="0"/>
              <a:t>Making Code Citable</a:t>
            </a:r>
          </a:p>
          <a:p>
            <a:r>
              <a:rPr lang="en-US" dirty="0"/>
              <a:t>Anything that is hosted in a version control repository (data, code, papers, etc.) can be turned into a citable object. You’ll learn how to do this in </a:t>
            </a:r>
            <a:r>
              <a:rPr lang="en-US" dirty="0">
                <a:hlinkClick r:id="rId3"/>
              </a:rPr>
              <a:t>lesson 12: Citation</a:t>
            </a:r>
            <a:r>
              <a:rPr lang="en-US" dirty="0"/>
              <a:t>.</a:t>
            </a:r>
          </a:p>
          <a:p>
            <a:endParaRPr lang="en-US" b="1" dirty="0"/>
          </a:p>
          <a:p>
            <a:r>
              <a:rPr lang="en-US" b="1" dirty="0"/>
              <a:t>How Reproducible Is My Work?</a:t>
            </a:r>
          </a:p>
          <a:p>
            <a:r>
              <a:rPr lang="en-US" dirty="0"/>
              <a:t>Ask one of your </a:t>
            </a:r>
            <a:r>
              <a:rPr lang="en-US" dirty="0" err="1"/>
              <a:t>labmates</a:t>
            </a:r>
            <a:r>
              <a:rPr lang="en-US" dirty="0"/>
              <a:t> to reproduce a result you recently obtained using only what they can find in your papers or on the web. Try to do the same for one of their results, then try to do it for a result from a lab you work with.</a:t>
            </a:r>
          </a:p>
          <a:p>
            <a:endParaRPr lang="en-US" dirty="0"/>
          </a:p>
          <a:p>
            <a:r>
              <a:rPr lang="en-US" b="1" dirty="0"/>
              <a:t>How to Find an Appropriate Data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Surf the internet for a couple of minutes and check out the data repositories mentioned above: </a:t>
            </a:r>
            <a:r>
              <a:rPr lang="en-US" dirty="0">
                <a:hlinkClick r:id="rId4"/>
              </a:rPr>
              <a:t>Figshare</a:t>
            </a:r>
            <a:r>
              <a:rPr lang="en-US" dirty="0"/>
              <a:t>, </a:t>
            </a:r>
            <a:r>
              <a:rPr lang="en-US" dirty="0">
                <a:hlinkClick r:id="rId5"/>
              </a:rPr>
              <a:t>Zenodo</a:t>
            </a:r>
            <a:r>
              <a:rPr lang="en-US" dirty="0"/>
              <a:t>, </a:t>
            </a:r>
            <a:r>
              <a:rPr lang="en-US" dirty="0">
                <a:hlinkClick r:id="rId6"/>
              </a:rPr>
              <a:t>Dryad</a:t>
            </a:r>
            <a:r>
              <a:rPr lang="en-US" dirty="0"/>
              <a:t>. Depending on your field of research, you might find community-recognized repositories that are well-known in your field. See also “</a:t>
            </a:r>
            <a:r>
              <a:rPr lang="en-US" b="1" dirty="0"/>
              <a:t>Recommended Data Repositories</a:t>
            </a:r>
            <a:r>
              <a:rPr lang="en-US" dirty="0"/>
              <a:t>“ from Nature</a:t>
            </a:r>
            <a:r>
              <a:rPr lang="en-US"/>
              <a:t>. </a:t>
            </a:r>
            <a:endParaRPr lang="en-US" dirty="0"/>
          </a:p>
          <a:p>
            <a:endParaRPr lang="en-US" dirty="0"/>
          </a:p>
          <a:p>
            <a:r>
              <a:rPr lang="en-US" b="1" dirty="0"/>
              <a:t>How to Track Large Data or Image Files using Git?</a:t>
            </a:r>
          </a:p>
          <a:p>
            <a:r>
              <a:rPr lang="en-US" dirty="0"/>
              <a:t>Large data or image files such as .md5 or .</a:t>
            </a:r>
            <a:r>
              <a:rPr lang="en-US" dirty="0" err="1"/>
              <a:t>psd</a:t>
            </a:r>
            <a:r>
              <a:rPr lang="en-US" dirty="0"/>
              <a:t> file types can be tracked within a </a:t>
            </a:r>
            <a:r>
              <a:rPr lang="en-US" dirty="0" err="1"/>
              <a:t>github</a:t>
            </a:r>
            <a:r>
              <a:rPr lang="en-US" dirty="0"/>
              <a:t> repository using the </a:t>
            </a:r>
            <a:r>
              <a:rPr lang="en-US" dirty="0">
                <a:hlinkClick r:id="rId7"/>
              </a:rPr>
              <a:t>Git Large File Storage</a:t>
            </a:r>
            <a:r>
              <a:rPr lang="en-US" dirty="0"/>
              <a:t> open source extension tool. This tool automatically uploads large file contents to a remote server and replaces the file with a text pointer within the </a:t>
            </a:r>
            <a:r>
              <a:rPr lang="en-US" dirty="0" err="1"/>
              <a:t>github</a:t>
            </a:r>
            <a:r>
              <a:rPr lang="en-US" dirty="0"/>
              <a:t> repository. </a:t>
            </a:r>
          </a:p>
          <a:p>
            <a:endParaRPr lang="en-US" dirty="0"/>
          </a:p>
          <a:p>
            <a:endParaRPr lang="en-US" dirty="0"/>
          </a:p>
        </p:txBody>
      </p:sp>
      <p:sp>
        <p:nvSpPr>
          <p:cNvPr id="4" name="Slide Number Placeholder 3"/>
          <p:cNvSpPr>
            <a:spLocks noGrp="1"/>
          </p:cNvSpPr>
          <p:nvPr>
            <p:ph type="sldNum" sz="quarter" idx="5"/>
          </p:nvPr>
        </p:nvSpPr>
        <p:spPr/>
        <p:txBody>
          <a:bodyPr/>
          <a:lstStyle/>
          <a:p>
            <a:endParaRPr lang="en-US" dirty="0"/>
          </a:p>
          <a:p>
            <a:fld id="{B414E00C-B0E3-104E-A713-16ABAE9875F9}" type="slidenum">
              <a:rPr lang="en-US" smtClean="0"/>
              <a:t>16</a:t>
            </a:fld>
            <a:endParaRPr lang="en-US" dirty="0"/>
          </a:p>
        </p:txBody>
      </p:sp>
    </p:spTree>
    <p:extLst>
      <p:ext uri="{BB962C8B-B14F-4D97-AF65-F5344CB8AC3E}">
        <p14:creationId xmlns:p14="http://schemas.microsoft.com/office/powerpoint/2010/main" val="2084277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atlassian.com/git/tutorials/why-gi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355C-79BC-FB49-B98B-D60D5C6AB462}"/>
              </a:ext>
            </a:extLst>
          </p:cNvPr>
          <p:cNvSpPr>
            <a:spLocks noGrp="1"/>
          </p:cNvSpPr>
          <p:nvPr>
            <p:ph type="ctrTitle"/>
          </p:nvPr>
        </p:nvSpPr>
        <p:spPr/>
        <p:txBody>
          <a:bodyPr/>
          <a:lstStyle/>
          <a:p>
            <a:r>
              <a:rPr lang="en-US" dirty="0"/>
              <a:t>Software For Data Science</a:t>
            </a:r>
          </a:p>
        </p:txBody>
      </p:sp>
      <p:sp>
        <p:nvSpPr>
          <p:cNvPr id="3" name="Subtitle 2">
            <a:extLst>
              <a:ext uri="{FF2B5EF4-FFF2-40B4-BE49-F238E27FC236}">
                <a16:creationId xmlns:a16="http://schemas.microsoft.com/office/drawing/2014/main" id="{AAC551AE-660E-2744-83AE-E11716730B51}"/>
              </a:ext>
            </a:extLst>
          </p:cNvPr>
          <p:cNvSpPr>
            <a:spLocks noGrp="1"/>
          </p:cNvSpPr>
          <p:nvPr>
            <p:ph type="subTitle" idx="1"/>
          </p:nvPr>
        </p:nvSpPr>
        <p:spPr>
          <a:xfrm>
            <a:off x="1154955" y="4777380"/>
            <a:ext cx="8825658" cy="1036566"/>
          </a:xfrm>
        </p:spPr>
        <p:txBody>
          <a:bodyPr>
            <a:normAutofit fontScale="92500" lnSpcReduction="20000"/>
          </a:bodyPr>
          <a:lstStyle/>
          <a:p>
            <a:r>
              <a:rPr lang="en-US" dirty="0"/>
              <a:t>Seth Russell – </a:t>
            </a:r>
            <a:r>
              <a:rPr lang="en-US" dirty="0" err="1"/>
              <a:t>seth.Russell@cuanschutz.edu</a:t>
            </a:r>
            <a:endParaRPr lang="en-US" dirty="0"/>
          </a:p>
          <a:p>
            <a:r>
              <a:rPr lang="en-US" dirty="0" err="1"/>
              <a:t>AccordS</a:t>
            </a:r>
            <a:r>
              <a:rPr lang="en-US" dirty="0"/>
              <a:t> Data Science Program, D2V Analytics Core</a:t>
            </a:r>
          </a:p>
          <a:p>
            <a:r>
              <a:rPr lang="en-US" dirty="0"/>
              <a:t>https://</a:t>
            </a:r>
            <a:r>
              <a:rPr lang="en-US" dirty="0" err="1"/>
              <a:t>github.com</a:t>
            </a:r>
            <a:r>
              <a:rPr lang="en-US" dirty="0"/>
              <a:t>/magic-lantern/bios6642</a:t>
            </a:r>
          </a:p>
        </p:txBody>
      </p:sp>
    </p:spTree>
    <p:extLst>
      <p:ext uri="{BB962C8B-B14F-4D97-AF65-F5344CB8AC3E}">
        <p14:creationId xmlns:p14="http://schemas.microsoft.com/office/powerpoint/2010/main" val="320881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9684B27-0605-C044-BD6D-A32EC782C489}"/>
              </a:ext>
            </a:extLst>
          </p:cNvPr>
          <p:cNvPicPr>
            <a:picLocks noGrp="1" noChangeAspect="1"/>
          </p:cNvPicPr>
          <p:nvPr>
            <p:ph idx="1"/>
          </p:nvPr>
        </p:nvPicPr>
        <p:blipFill rotWithShape="1">
          <a:blip r:embed="rId2"/>
          <a:srcRect t="2812" b="15370"/>
          <a:stretch/>
        </p:blipFill>
        <p:spPr>
          <a:xfrm>
            <a:off x="20" y="10"/>
            <a:ext cx="12191980" cy="6857990"/>
          </a:xfrm>
          <a:prstGeom prst="rect">
            <a:avLst/>
          </a:prstGeom>
        </p:spPr>
      </p:pic>
      <p:pic>
        <p:nvPicPr>
          <p:cNvPr id="7" name="Picture 6">
            <a:extLst>
              <a:ext uri="{FF2B5EF4-FFF2-40B4-BE49-F238E27FC236}">
                <a16:creationId xmlns:a16="http://schemas.microsoft.com/office/drawing/2014/main" id="{621E7099-ED49-1B4E-9C2D-F685771E37FE}"/>
              </a:ext>
            </a:extLst>
          </p:cNvPr>
          <p:cNvPicPr>
            <a:picLocks noChangeAspect="1"/>
          </p:cNvPicPr>
          <p:nvPr/>
        </p:nvPicPr>
        <p:blipFill rotWithShape="1">
          <a:blip r:embed="rId3"/>
          <a:srcRect t="-1" b="4943"/>
          <a:stretch/>
        </p:blipFill>
        <p:spPr>
          <a:xfrm>
            <a:off x="3576920" y="0"/>
            <a:ext cx="8775866" cy="19910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7792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EB18EFC-591E-A346-B052-912EDEA09388}"/>
              </a:ext>
            </a:extLst>
          </p:cNvPr>
          <p:cNvPicPr>
            <a:picLocks noGrp="1" noChangeAspect="1"/>
          </p:cNvPicPr>
          <p:nvPr>
            <p:ph idx="1"/>
          </p:nvPr>
        </p:nvPicPr>
        <p:blipFill rotWithShape="1">
          <a:blip r:embed="rId2"/>
          <a:srcRect b="18182"/>
          <a:stretch/>
        </p:blipFill>
        <p:spPr>
          <a:xfrm>
            <a:off x="20" y="10"/>
            <a:ext cx="12191980" cy="6857990"/>
          </a:xfrm>
          <a:prstGeom prst="rect">
            <a:avLst/>
          </a:prstGeom>
        </p:spPr>
      </p:pic>
    </p:spTree>
    <p:extLst>
      <p:ext uri="{BB962C8B-B14F-4D97-AF65-F5344CB8AC3E}">
        <p14:creationId xmlns:p14="http://schemas.microsoft.com/office/powerpoint/2010/main" val="161149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ECA57A32-7D0E-D84D-879C-361B3799BB72}"/>
              </a:ext>
            </a:extLst>
          </p:cNvPr>
          <p:cNvPicPr>
            <a:picLocks noGrp="1" noChangeAspect="1"/>
          </p:cNvPicPr>
          <p:nvPr>
            <p:ph idx="1"/>
          </p:nvPr>
        </p:nvPicPr>
        <p:blipFill rotWithShape="1">
          <a:blip r:embed="rId2"/>
          <a:srcRect t="4772" b="13111"/>
          <a:stretch/>
        </p:blipFill>
        <p:spPr>
          <a:xfrm>
            <a:off x="20" y="10"/>
            <a:ext cx="12191980" cy="6857990"/>
          </a:xfrm>
          <a:prstGeom prst="rect">
            <a:avLst/>
          </a:prstGeom>
        </p:spPr>
      </p:pic>
    </p:spTree>
    <p:extLst>
      <p:ext uri="{BB962C8B-B14F-4D97-AF65-F5344CB8AC3E}">
        <p14:creationId xmlns:p14="http://schemas.microsoft.com/office/powerpoint/2010/main" val="239029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B3D4367-C4A2-774A-977B-4A7B7C4F5FC6}"/>
              </a:ext>
            </a:extLst>
          </p:cNvPr>
          <p:cNvPicPr>
            <a:picLocks noGrp="1" noChangeAspect="1"/>
          </p:cNvPicPr>
          <p:nvPr>
            <p:ph idx="1"/>
          </p:nvPr>
        </p:nvPicPr>
        <p:blipFill rotWithShape="1">
          <a:blip r:embed="rId2"/>
          <a:srcRect t="2640" b="15244"/>
          <a:stretch/>
        </p:blipFill>
        <p:spPr>
          <a:xfrm>
            <a:off x="20" y="10"/>
            <a:ext cx="12191980" cy="6857990"/>
          </a:xfrm>
          <a:prstGeom prst="rect">
            <a:avLst/>
          </a:prstGeom>
        </p:spPr>
      </p:pic>
    </p:spTree>
    <p:extLst>
      <p:ext uri="{BB962C8B-B14F-4D97-AF65-F5344CB8AC3E}">
        <p14:creationId xmlns:p14="http://schemas.microsoft.com/office/powerpoint/2010/main" val="38155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5D0FC2C-ACC6-FD4B-9163-58344AD8575C}"/>
              </a:ext>
            </a:extLst>
          </p:cNvPr>
          <p:cNvPicPr>
            <a:picLocks noGrp="1" noChangeAspect="1"/>
          </p:cNvPicPr>
          <p:nvPr>
            <p:ph idx="1"/>
          </p:nvPr>
        </p:nvPicPr>
        <p:blipFill rotWithShape="1">
          <a:blip r:embed="rId2"/>
          <a:srcRect t="8011" b="10171"/>
          <a:stretch/>
        </p:blipFill>
        <p:spPr>
          <a:xfrm>
            <a:off x="20" y="10"/>
            <a:ext cx="12191980" cy="6857990"/>
          </a:xfrm>
          <a:prstGeom prst="rect">
            <a:avLst/>
          </a:prstGeom>
        </p:spPr>
      </p:pic>
    </p:spTree>
    <p:extLst>
      <p:ext uri="{BB962C8B-B14F-4D97-AF65-F5344CB8AC3E}">
        <p14:creationId xmlns:p14="http://schemas.microsoft.com/office/powerpoint/2010/main" val="140207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D540-9C88-214B-8818-E4CE97C0C6C5}"/>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5D08BB0-840D-4B46-90AC-F15EF810F95B}"/>
              </a:ext>
            </a:extLst>
          </p:cNvPr>
          <p:cNvSpPr>
            <a:spLocks noGrp="1"/>
          </p:cNvSpPr>
          <p:nvPr>
            <p:ph idx="1"/>
          </p:nvPr>
        </p:nvSpPr>
        <p:spPr>
          <a:xfrm>
            <a:off x="1759788" y="2603500"/>
            <a:ext cx="8488393" cy="3416300"/>
          </a:xfrm>
        </p:spPr>
        <p:txBody>
          <a:bodyPr>
            <a:normAutofit/>
          </a:bodyPr>
          <a:lstStyle/>
          <a:p>
            <a:pPr marL="0" indent="0">
              <a:buNone/>
            </a:pPr>
            <a:r>
              <a:rPr lang="en-US" sz="4000" dirty="0"/>
              <a:t>What deep wounds ever closed without a scar?</a:t>
            </a:r>
          </a:p>
          <a:p>
            <a:pPr marL="0" indent="0">
              <a:buNone/>
            </a:pPr>
            <a:endParaRPr lang="en-US" sz="4000" dirty="0"/>
          </a:p>
          <a:p>
            <a:pPr marL="0" indent="0">
              <a:buNone/>
            </a:pPr>
            <a:r>
              <a:rPr lang="en-US" sz="2800" dirty="0"/>
              <a:t>Lord Byron </a:t>
            </a:r>
          </a:p>
          <a:p>
            <a:endParaRPr lang="en-US" sz="4000" dirty="0"/>
          </a:p>
        </p:txBody>
      </p:sp>
    </p:spTree>
    <p:extLst>
      <p:ext uri="{BB962C8B-B14F-4D97-AF65-F5344CB8AC3E}">
        <p14:creationId xmlns:p14="http://schemas.microsoft.com/office/powerpoint/2010/main" val="72457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6818-99E9-7847-844B-980414FF8EBE}"/>
              </a:ext>
            </a:extLst>
          </p:cNvPr>
          <p:cNvSpPr>
            <a:spLocks noGrp="1"/>
          </p:cNvSpPr>
          <p:nvPr>
            <p:ph type="title"/>
          </p:nvPr>
        </p:nvSpPr>
        <p:spPr/>
        <p:txBody>
          <a:bodyPr/>
          <a:lstStyle/>
          <a:p>
            <a:r>
              <a:rPr lang="en-US" dirty="0"/>
              <a:t>Git and Reproducible Science</a:t>
            </a:r>
          </a:p>
        </p:txBody>
      </p:sp>
      <p:pic>
        <p:nvPicPr>
          <p:cNvPr id="8" name="Picture 7">
            <a:extLst>
              <a:ext uri="{FF2B5EF4-FFF2-40B4-BE49-F238E27FC236}">
                <a16:creationId xmlns:a16="http://schemas.microsoft.com/office/drawing/2014/main" id="{0870FB75-5E17-E24C-82FA-71E80C580B5E}"/>
              </a:ext>
            </a:extLst>
          </p:cNvPr>
          <p:cNvPicPr>
            <a:picLocks noChangeAspect="1"/>
          </p:cNvPicPr>
          <p:nvPr/>
        </p:nvPicPr>
        <p:blipFill>
          <a:blip r:embed="rId3"/>
          <a:stretch>
            <a:fillRect/>
          </a:stretch>
        </p:blipFill>
        <p:spPr>
          <a:xfrm>
            <a:off x="0" y="2355942"/>
            <a:ext cx="12192000" cy="3754720"/>
          </a:xfrm>
          <a:prstGeom prst="rect">
            <a:avLst/>
          </a:prstGeom>
        </p:spPr>
      </p:pic>
      <p:sp>
        <p:nvSpPr>
          <p:cNvPr id="9" name="TextBox 8">
            <a:extLst>
              <a:ext uri="{FF2B5EF4-FFF2-40B4-BE49-F238E27FC236}">
                <a16:creationId xmlns:a16="http://schemas.microsoft.com/office/drawing/2014/main" id="{1E1A1128-5F15-4542-9076-92FD458ECD74}"/>
              </a:ext>
            </a:extLst>
          </p:cNvPr>
          <p:cNvSpPr txBox="1"/>
          <p:nvPr/>
        </p:nvSpPr>
        <p:spPr>
          <a:xfrm>
            <a:off x="4997512" y="6056768"/>
            <a:ext cx="7194487" cy="830997"/>
          </a:xfrm>
          <a:prstGeom prst="rect">
            <a:avLst/>
          </a:prstGeom>
          <a:noFill/>
        </p:spPr>
        <p:txBody>
          <a:bodyPr wrap="square" rtlCol="0">
            <a:spAutoFit/>
          </a:bodyPr>
          <a:lstStyle/>
          <a:p>
            <a:r>
              <a:rPr lang="en-US" sz="1600" dirty="0"/>
              <a:t>Peng RD. Reproducible research in computational science. </a:t>
            </a:r>
            <a:r>
              <a:rPr lang="en-US" sz="1600" i="1" dirty="0"/>
              <a:t>Science</a:t>
            </a:r>
            <a:r>
              <a:rPr lang="en-US" sz="1600" dirty="0"/>
              <a:t>. 2011 Dec 2;334(6060):1226-7. </a:t>
            </a:r>
            <a:r>
              <a:rPr lang="en-US" sz="1600" dirty="0" err="1"/>
              <a:t>doi</a:t>
            </a:r>
            <a:r>
              <a:rPr lang="en-US" sz="1600" dirty="0"/>
              <a:t>: 10.1126/science.1213847. PMID: 22144613; PMCID: PMC3383002.</a:t>
            </a:r>
          </a:p>
        </p:txBody>
      </p:sp>
    </p:spTree>
    <p:extLst>
      <p:ext uri="{BB962C8B-B14F-4D97-AF65-F5344CB8AC3E}">
        <p14:creationId xmlns:p14="http://schemas.microsoft.com/office/powerpoint/2010/main" val="376515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02C4-6AEE-7C46-BCC5-E32D6F614DA7}"/>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E048B4-FA59-1E42-81BC-D469F764154C}"/>
              </a:ext>
            </a:extLst>
          </p:cNvPr>
          <p:cNvSpPr>
            <a:spLocks noGrp="1"/>
          </p:cNvSpPr>
          <p:nvPr>
            <p:ph idx="1"/>
          </p:nvPr>
        </p:nvSpPr>
        <p:spPr>
          <a:xfrm>
            <a:off x="690114" y="2603500"/>
            <a:ext cx="10834778" cy="3416300"/>
          </a:xfrm>
        </p:spPr>
        <p:txBody>
          <a:bodyPr>
            <a:noAutofit/>
          </a:bodyPr>
          <a:lstStyle/>
          <a:p>
            <a:pPr marL="0" indent="0">
              <a:buNone/>
            </a:pPr>
            <a:r>
              <a:rPr lang="en-US" sz="4000" dirty="0"/>
              <a:t>“Did you think the lion was sleeping because he didn't roar?” </a:t>
            </a:r>
            <a:br>
              <a:rPr lang="en-US" sz="4000" dirty="0"/>
            </a:br>
            <a:r>
              <a:rPr lang="en-US" sz="2800" dirty="0"/>
              <a:t>― Friedrich Schiller, Die </a:t>
            </a:r>
            <a:r>
              <a:rPr lang="en-US" sz="2800" dirty="0" err="1"/>
              <a:t>Verschwörung</a:t>
            </a:r>
            <a:r>
              <a:rPr lang="en-US" sz="2800" dirty="0"/>
              <a:t> des </a:t>
            </a:r>
            <a:r>
              <a:rPr lang="en-US" sz="2800" dirty="0" err="1"/>
              <a:t>Fiesco</a:t>
            </a:r>
            <a:r>
              <a:rPr lang="en-US" sz="2800" dirty="0"/>
              <a:t> </a:t>
            </a:r>
            <a:r>
              <a:rPr lang="en-US" sz="2800" dirty="0" err="1"/>
              <a:t>zu</a:t>
            </a:r>
            <a:r>
              <a:rPr lang="en-US" sz="2800" dirty="0"/>
              <a:t> </a:t>
            </a:r>
            <a:r>
              <a:rPr lang="en-US" sz="2800" dirty="0" err="1"/>
              <a:t>Genua</a:t>
            </a:r>
            <a:r>
              <a:rPr lang="en-US" sz="2800" dirty="0"/>
              <a:t> </a:t>
            </a:r>
          </a:p>
          <a:p>
            <a:endParaRPr lang="en-US" sz="4000" dirty="0"/>
          </a:p>
        </p:txBody>
      </p:sp>
    </p:spTree>
    <p:extLst>
      <p:ext uri="{BB962C8B-B14F-4D97-AF65-F5344CB8AC3E}">
        <p14:creationId xmlns:p14="http://schemas.microsoft.com/office/powerpoint/2010/main" val="264882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AC4EB7-AC5B-0846-BCA7-F5F5E2271E83}"/>
              </a:ext>
            </a:extLst>
          </p:cNvPr>
          <p:cNvSpPr>
            <a:spLocks noGrp="1"/>
          </p:cNvSpPr>
          <p:nvPr>
            <p:ph type="title"/>
          </p:nvPr>
        </p:nvSpPr>
        <p:spPr>
          <a:xfrm>
            <a:off x="7539488" y="1113062"/>
            <a:ext cx="3950898"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Why Git Rules the world</a:t>
            </a:r>
            <a:br>
              <a:rPr lang="en-US" sz="5400" b="0" i="0" kern="1200" dirty="0">
                <a:solidFill>
                  <a:srgbClr val="EBEBEB"/>
                </a:solidFill>
                <a:latin typeface="+mj-lt"/>
                <a:ea typeface="+mj-ea"/>
                <a:cs typeface="+mj-cs"/>
              </a:rPr>
            </a:br>
            <a:r>
              <a:rPr lang="en-US" sz="3200" b="0" i="0" kern="1200" dirty="0">
                <a:solidFill>
                  <a:srgbClr val="EBEBEB"/>
                </a:solidFill>
                <a:latin typeface="+mj-lt"/>
                <a:ea typeface="+mj-ea"/>
                <a:cs typeface="+mj-cs"/>
              </a:rPr>
              <a:t>(of software)</a:t>
            </a:r>
          </a:p>
        </p:txBody>
      </p:sp>
      <p:pic>
        <p:nvPicPr>
          <p:cNvPr id="5" name="Content Placeholder 4">
            <a:extLst>
              <a:ext uri="{FF2B5EF4-FFF2-40B4-BE49-F238E27FC236}">
                <a16:creationId xmlns:a16="http://schemas.microsoft.com/office/drawing/2014/main" id="{F4120765-9862-2342-BFE2-51A9518D2053}"/>
              </a:ext>
            </a:extLst>
          </p:cNvPr>
          <p:cNvPicPr>
            <a:picLocks noGrp="1" noChangeAspect="1"/>
          </p:cNvPicPr>
          <p:nvPr>
            <p:ph idx="1"/>
          </p:nvPr>
        </p:nvPicPr>
        <p:blipFill>
          <a:blip r:embed="rId4"/>
          <a:stretch>
            <a:fillRect/>
          </a:stretch>
        </p:blipFill>
        <p:spPr>
          <a:xfrm>
            <a:off x="1496749" y="1113063"/>
            <a:ext cx="5696934" cy="46287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C96E6149-3AD8-0C40-B803-2F1FF2AF32C8}"/>
              </a:ext>
            </a:extLst>
          </p:cNvPr>
          <p:cNvSpPr txBox="1"/>
          <p:nvPr/>
        </p:nvSpPr>
        <p:spPr>
          <a:xfrm>
            <a:off x="1035169" y="6435306"/>
            <a:ext cx="10075654" cy="369332"/>
          </a:xfrm>
          <a:prstGeom prst="rect">
            <a:avLst/>
          </a:prstGeom>
          <a:noFill/>
        </p:spPr>
        <p:txBody>
          <a:bodyPr wrap="square" rtlCol="0">
            <a:spAutoFit/>
          </a:bodyPr>
          <a:lstStyle/>
          <a:p>
            <a:pPr algn="ctr"/>
            <a:r>
              <a:rPr lang="en-US" dirty="0">
                <a:hlinkClick r:id="rId5"/>
              </a:rPr>
              <a:t>https://www.atlassian.com/git/tutorials/why-git</a:t>
            </a:r>
            <a:r>
              <a:rPr lang="en-US" dirty="0"/>
              <a:t> </a:t>
            </a:r>
          </a:p>
        </p:txBody>
      </p:sp>
    </p:spTree>
    <p:extLst>
      <p:ext uri="{BB962C8B-B14F-4D97-AF65-F5344CB8AC3E}">
        <p14:creationId xmlns:p14="http://schemas.microsoft.com/office/powerpoint/2010/main" val="28962131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DD33-A278-A641-95D5-FBB5E4DB6217}"/>
              </a:ext>
            </a:extLst>
          </p:cNvPr>
          <p:cNvSpPr>
            <a:spLocks noGrp="1"/>
          </p:cNvSpPr>
          <p:nvPr>
            <p:ph type="title"/>
          </p:nvPr>
        </p:nvSpPr>
        <p:spPr/>
        <p:txBody>
          <a:bodyPr/>
          <a:lstStyle/>
          <a:p>
            <a:r>
              <a:rPr lang="en-US" dirty="0"/>
              <a:t>Common Terms</a:t>
            </a:r>
          </a:p>
        </p:txBody>
      </p:sp>
      <p:sp>
        <p:nvSpPr>
          <p:cNvPr id="3" name="Content Placeholder 2">
            <a:extLst>
              <a:ext uri="{FF2B5EF4-FFF2-40B4-BE49-F238E27FC236}">
                <a16:creationId xmlns:a16="http://schemas.microsoft.com/office/drawing/2014/main" id="{95162208-E188-4442-AFA6-4DC77B1B1773}"/>
              </a:ext>
            </a:extLst>
          </p:cNvPr>
          <p:cNvSpPr>
            <a:spLocks noGrp="1"/>
          </p:cNvSpPr>
          <p:nvPr>
            <p:ph idx="1"/>
          </p:nvPr>
        </p:nvSpPr>
        <p:spPr/>
        <p:txBody>
          <a:bodyPr numCol="2">
            <a:noAutofit/>
          </a:bodyPr>
          <a:lstStyle/>
          <a:p>
            <a:r>
              <a:rPr lang="en-US" sz="3200" dirty="0"/>
              <a:t>git checkout</a:t>
            </a:r>
          </a:p>
          <a:p>
            <a:r>
              <a:rPr lang="en-US" sz="3200" dirty="0"/>
              <a:t>git status</a:t>
            </a:r>
          </a:p>
          <a:p>
            <a:r>
              <a:rPr lang="en-US" sz="3200" dirty="0"/>
              <a:t>git add</a:t>
            </a:r>
          </a:p>
          <a:p>
            <a:r>
              <a:rPr lang="en-US" sz="3200" dirty="0"/>
              <a:t>git commit</a:t>
            </a:r>
          </a:p>
          <a:p>
            <a:endParaRPr lang="en-US" sz="3200" dirty="0"/>
          </a:p>
          <a:p>
            <a:endParaRPr lang="en-US" sz="3200" dirty="0"/>
          </a:p>
          <a:p>
            <a:r>
              <a:rPr lang="en-US" sz="3200" dirty="0"/>
              <a:t>git push</a:t>
            </a:r>
          </a:p>
          <a:p>
            <a:r>
              <a:rPr lang="en-US" sz="3200" dirty="0"/>
              <a:t>git pull</a:t>
            </a:r>
          </a:p>
          <a:p>
            <a:r>
              <a:rPr lang="en-US" sz="3200" dirty="0"/>
              <a:t>git branch</a:t>
            </a:r>
          </a:p>
          <a:p>
            <a:r>
              <a:rPr lang="en-US" sz="3200" dirty="0"/>
              <a:t>git log</a:t>
            </a:r>
          </a:p>
          <a:p>
            <a:endParaRPr lang="en-US" sz="3200" dirty="0"/>
          </a:p>
        </p:txBody>
      </p:sp>
    </p:spTree>
    <p:extLst>
      <p:ext uri="{BB962C8B-B14F-4D97-AF65-F5344CB8AC3E}">
        <p14:creationId xmlns:p14="http://schemas.microsoft.com/office/powerpoint/2010/main" val="35059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p:txBody>
          <a:bodyPr>
            <a:normAutofit fontScale="92500" lnSpcReduction="10000"/>
          </a:bodyPr>
          <a:lstStyle/>
          <a:p>
            <a:pPr marL="0" indent="0">
              <a:buNone/>
            </a:pPr>
            <a:r>
              <a:rPr lang="en-US" b="1" dirty="0"/>
              <a:t>Save Time</a:t>
            </a:r>
          </a:p>
          <a:p>
            <a:pPr marL="0" indent="0">
              <a:buNone/>
            </a:pPr>
            <a:r>
              <a:rPr lang="en-US" dirty="0"/>
              <a:t>Git is lightning fast. And although we're talking about only a few seconds per command, it quickly adds up in your work day. Use your time for something more useful than waiting for your version control system to get back to you.</a:t>
            </a:r>
          </a:p>
          <a:p>
            <a:pPr marL="0" indent="0">
              <a:buNone/>
            </a:pPr>
            <a:endParaRPr lang="en-US" dirty="0"/>
          </a:p>
          <a:p>
            <a:pPr marL="0" indent="0">
              <a:buNone/>
            </a:pPr>
            <a:r>
              <a:rPr lang="en-US" b="1" dirty="0"/>
              <a:t>Work Offline</a:t>
            </a:r>
          </a:p>
          <a:p>
            <a:pPr marL="0" indent="0">
              <a:buNone/>
            </a:pPr>
            <a:r>
              <a:rPr lang="en-US" dirty="0"/>
              <a:t>What if you want to work while you're on the move? With a centralized VCS like Subversion or CVS, you're stranded if you're not connected to the central repository. With Git, almost everything is possible simply on your local machine: make a commit, browse your project's complete history, merge or create branches... Git let's you decide where and when you want to work.</a:t>
            </a:r>
          </a:p>
          <a:p>
            <a:pPr marL="0" indent="0">
              <a:buNone/>
            </a:pPr>
            <a:endParaRPr lang="en-US" dirty="0"/>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30057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a:xfrm>
            <a:off x="500332" y="2603500"/>
            <a:ext cx="10541479" cy="3416300"/>
          </a:xfrm>
        </p:spPr>
        <p:txBody>
          <a:bodyPr>
            <a:noAutofit/>
          </a:bodyPr>
          <a:lstStyle/>
          <a:p>
            <a:pPr marL="0" indent="0">
              <a:buNone/>
            </a:pPr>
            <a:r>
              <a:rPr lang="en-US" b="1" dirty="0"/>
              <a:t>Undo Mistakes</a:t>
            </a:r>
          </a:p>
          <a:p>
            <a:pPr marL="0" indent="0">
              <a:buNone/>
            </a:pPr>
            <a:r>
              <a:rPr lang="en-US" dirty="0"/>
              <a:t>People make mistakes. A good thing about Git is that there's a little "undo" command for almost every situation. Correct your last commit because you forgot to include that small change. Revert a whole commit because that feature isn't necessary, anymore. And when the going gets tough you can even restore disappeared commits with the </a:t>
            </a:r>
            <a:r>
              <a:rPr lang="en-US" dirty="0" err="1"/>
              <a:t>Reflog</a:t>
            </a:r>
            <a:r>
              <a:rPr lang="en-US" dirty="0"/>
              <a:t> - because, behind the scenes, Git rarely really deletes something. This is peace of mind.</a:t>
            </a:r>
          </a:p>
          <a:p>
            <a:pPr marL="0" indent="0">
              <a:buNone/>
            </a:pPr>
            <a:r>
              <a:rPr lang="en-US" b="1" dirty="0"/>
              <a:t>Don't Worry</a:t>
            </a:r>
          </a:p>
          <a:p>
            <a:pPr marL="0" indent="0">
              <a:buNone/>
            </a:pPr>
            <a:r>
              <a:rPr lang="en-US" dirty="0"/>
              <a:t>Git gives you the confidence that you can't screw things up - and this is a great feeling. In Git, every clone of a project that one of your teammates might have on his local computer is a fully usable backup. Additionally, almost every action in Git only adds data (deleting is very rare). That means that losing data or breaking a repository beyond repair is really hard to do.</a:t>
            </a:r>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5000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p:txBody>
          <a:bodyPr>
            <a:normAutofit/>
          </a:bodyPr>
          <a:lstStyle/>
          <a:p>
            <a:pPr marL="0" indent="0">
              <a:buNone/>
            </a:pPr>
            <a:r>
              <a:rPr lang="en-US" b="1" dirty="0"/>
              <a:t>Don’t Mix Things Up</a:t>
            </a:r>
          </a:p>
          <a:p>
            <a:pPr marL="0" indent="0">
              <a:buNone/>
            </a:pPr>
            <a:r>
              <a:rPr lang="en-US" dirty="0"/>
              <a:t>Separation of concerns is paramount to keeping track of things. While you’re working on feature A, nothing (and no-one) else should be affected by your unfinished code. What if it turns out the feature isn’t necessary anymore? Or if, after 10 commits, you notice that you took a completely wrong approach? Branching is the answer for these problems. And while other version control systems also know branches, Git is the first one to make it work as it should: fast &amp; easy.</a:t>
            </a:r>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4678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DD9F063-7DD3-F54A-A419-C4E44F4C7F36}"/>
              </a:ext>
            </a:extLst>
          </p:cNvPr>
          <p:cNvPicPr>
            <a:picLocks noGrp="1" noChangeAspect="1"/>
          </p:cNvPicPr>
          <p:nvPr>
            <p:ph idx="1"/>
          </p:nvPr>
        </p:nvPicPr>
        <p:blipFill rotWithShape="1">
          <a:blip r:embed="rId3"/>
          <a:srcRect b="18182"/>
          <a:stretch/>
        </p:blipFill>
        <p:spPr>
          <a:xfrm>
            <a:off x="20" y="10"/>
            <a:ext cx="12191980" cy="6857990"/>
          </a:xfrm>
          <a:prstGeom prst="rect">
            <a:avLst/>
          </a:prstGeom>
        </p:spPr>
      </p:pic>
    </p:spTree>
    <p:extLst>
      <p:ext uri="{BB962C8B-B14F-4D97-AF65-F5344CB8AC3E}">
        <p14:creationId xmlns:p14="http://schemas.microsoft.com/office/powerpoint/2010/main" val="64398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949759F-A88B-3D41-BBB1-52F77A21B656}"/>
              </a:ext>
            </a:extLst>
          </p:cNvPr>
          <p:cNvPicPr>
            <a:picLocks noGrp="1" noChangeAspect="1"/>
          </p:cNvPicPr>
          <p:nvPr>
            <p:ph idx="1"/>
          </p:nvPr>
        </p:nvPicPr>
        <p:blipFill rotWithShape="1">
          <a:blip r:embed="rId2"/>
          <a:srcRect t="3936" b="14542"/>
          <a:stretch/>
        </p:blipFill>
        <p:spPr>
          <a:xfrm>
            <a:off x="20" y="10"/>
            <a:ext cx="12191980" cy="6857990"/>
          </a:xfrm>
          <a:prstGeom prst="rect">
            <a:avLst/>
          </a:prstGeom>
        </p:spPr>
      </p:pic>
    </p:spTree>
    <p:extLst>
      <p:ext uri="{BB962C8B-B14F-4D97-AF65-F5344CB8AC3E}">
        <p14:creationId xmlns:p14="http://schemas.microsoft.com/office/powerpoint/2010/main" val="3397901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977</Words>
  <Application>Microsoft Macintosh PowerPoint</Application>
  <PresentationFormat>Widescreen</PresentationFormat>
  <Paragraphs>75</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Software For Data Science</vt:lpstr>
      <vt:lpstr>Version Control</vt:lpstr>
      <vt:lpstr>Why Git Rules the world (of software)</vt:lpstr>
      <vt:lpstr>Common Terms</vt:lpstr>
      <vt:lpstr>Why Git Rules the world</vt:lpstr>
      <vt:lpstr>Why Git Rules the world</vt:lpstr>
      <vt:lpstr>Why Git Rules the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Version Control</vt:lpstr>
      <vt:lpstr>Git and Reproducible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Seth</dc:creator>
  <cp:lastModifiedBy>Russell, Seth</cp:lastModifiedBy>
  <cp:revision>2</cp:revision>
  <dcterms:created xsi:type="dcterms:W3CDTF">2020-02-04T04:43:06Z</dcterms:created>
  <dcterms:modified xsi:type="dcterms:W3CDTF">2020-02-10T19:06:35Z</dcterms:modified>
</cp:coreProperties>
</file>