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62" r:id="rId4"/>
    <p:sldId id="270" r:id="rId5"/>
    <p:sldId id="260" r:id="rId6"/>
    <p:sldId id="263" r:id="rId7"/>
    <p:sldId id="264" r:id="rId8"/>
    <p:sldId id="265" r:id="rId9"/>
    <p:sldId id="272" r:id="rId10"/>
    <p:sldId id="273" r:id="rId11"/>
    <p:sldId id="266" r:id="rId12"/>
    <p:sldId id="26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11/29/2022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92292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11/29/2022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3734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11/29/2022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9744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11/29/2022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7243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11/29/2022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7774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11/29/2022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0600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11/29/2022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4960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11/29/2022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833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11/29/2022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3875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11/29/2022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3983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11/29/2022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0835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11/29/2022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59322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67BF4BDF-C43E-4AD4-B812-CD822A58A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5104B33-C1B7-49E9-A8D4-AED32DA9B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6D1F5F1-12D7-4519-8D3E-D2CF85528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D8EC52-C452-4454-A91B-A19D1D5A82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E9A6D6-4FFD-4143-B0EC-05211F7A7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824BC4-94BC-40AA-B7FF-11CB38C6F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0369AD-B896-4CC9-AA9E-CA61F5B87A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647EBC-2CEC-4660-8D08-22F5AD0640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EF3CE81-B9B7-46B0-8E5A-65460C0F7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14ED9C-D145-473F-BB91-C9A43B108E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086895-0270-447A-9B1B-A40D270C9F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5082E4-F159-4A22-AE61-3A0C94A2E5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A7C90D-29BE-48E0-88AF-3EC123A544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A158CCA-0E9E-4752-A98A-82BD1D307A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669DE5F-529F-46B6-9D58-7E5A840242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392097-6E03-4179-9EF8-44ADBA733C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777B745-0324-4A98-AAE5-AA1764865E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EAC628-41AA-4478-9CE6-893440E4A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74D1B5-16CB-41FF-9BE9-49F69B77F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93CD1D1-5195-4559-8326-995B654F9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6A9264-31DD-4A7D-8BBB-B06D9A5C81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BC140B-45E1-40ED-9492-BB8888FBF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C6A33C-42C9-4673-9F6B-63C78D72C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298026-BFEC-467A-B8B0-99B29E231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856CF30-C899-4722-98E6-1933ACCD7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814CDCF-976B-4558-BD71-1A71045FFF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12AB455-3D6D-43F1-83D4-9EFBE0C0C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8E6B21-A25D-4DC2-9F4D-C877A5879E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2DB934B-67A5-478D-A05E-6548A15A6D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829ACD0-CEFF-4798-98E0-6DDE495C4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75DD7F-48D4-447E-A01F-2ED5F5E759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4EA65D4-5E70-42D9-821D-BE65F29658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7592EF8-7965-F2C2-3FC2-A9448EF695F2}"/>
              </a:ext>
            </a:extLst>
          </p:cNvPr>
          <p:cNvSpPr>
            <a:spLocks noGrp="1"/>
          </p:cNvSpPr>
          <p:nvPr>
            <p:ph type="ctrTitle"/>
          </p:nvPr>
        </p:nvSpPr>
        <p:spPr>
          <a:xfrm>
            <a:off x="691078" y="722904"/>
            <a:ext cx="7359337" cy="1620332"/>
          </a:xfrm>
        </p:spPr>
        <p:txBody>
          <a:bodyPr anchor="t">
            <a:normAutofit fontScale="90000"/>
          </a:bodyPr>
          <a:lstStyle/>
          <a:p>
            <a:pPr algn="ctr"/>
            <a:r>
              <a:rPr lang="en-US" b="1" dirty="0"/>
              <a:t>Financial Fraud Risk Management </a:t>
            </a:r>
          </a:p>
        </p:txBody>
      </p:sp>
      <p:sp>
        <p:nvSpPr>
          <p:cNvPr id="3" name="Subtitle 2">
            <a:extLst>
              <a:ext uri="{FF2B5EF4-FFF2-40B4-BE49-F238E27FC236}">
                <a16:creationId xmlns:a16="http://schemas.microsoft.com/office/drawing/2014/main" id="{3D180E02-4440-B4C4-501C-5CBCEFAF582A}"/>
              </a:ext>
            </a:extLst>
          </p:cNvPr>
          <p:cNvSpPr>
            <a:spLocks noGrp="1"/>
          </p:cNvSpPr>
          <p:nvPr>
            <p:ph type="subTitle" idx="1"/>
          </p:nvPr>
        </p:nvSpPr>
        <p:spPr>
          <a:xfrm>
            <a:off x="8815387" y="1429189"/>
            <a:ext cx="2985323" cy="1128168"/>
          </a:xfrm>
        </p:spPr>
        <p:txBody>
          <a:bodyPr anchor="t">
            <a:normAutofit/>
          </a:bodyPr>
          <a:lstStyle/>
          <a:p>
            <a:pPr algn="ctr"/>
            <a:r>
              <a:rPr lang="en-US" dirty="0"/>
              <a:t>by</a:t>
            </a:r>
          </a:p>
          <a:p>
            <a:pPr algn="ctr"/>
            <a:r>
              <a:rPr lang="en-US" dirty="0" err="1"/>
              <a:t>Avinash</a:t>
            </a:r>
            <a:r>
              <a:rPr lang="en-US" dirty="0"/>
              <a:t> </a:t>
            </a:r>
            <a:r>
              <a:rPr lang="en-US" dirty="0" err="1"/>
              <a:t>Pentyala</a:t>
            </a:r>
            <a:endParaRPr lang="en-US" dirty="0"/>
          </a:p>
        </p:txBody>
      </p:sp>
      <p:sp>
        <p:nvSpPr>
          <p:cNvPr id="44" name="Right Triangle 43">
            <a:extLst>
              <a:ext uri="{FF2B5EF4-FFF2-40B4-BE49-F238E27FC236}">
                <a16:creationId xmlns:a16="http://schemas.microsoft.com/office/drawing/2014/main" id="{579B2BF2-EECE-4832-BA56-FAD5C5EAA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97989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E17237D2-3F97-C494-8ACA-EB94F50AE464}"/>
              </a:ext>
            </a:extLst>
          </p:cNvPr>
          <p:cNvPicPr>
            <a:picLocks noChangeAspect="1"/>
          </p:cNvPicPr>
          <p:nvPr/>
        </p:nvPicPr>
        <p:blipFill rotWithShape="1">
          <a:blip r:embed="rId2"/>
          <a:srcRect t="37256" r="2" b="3731"/>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114342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018A-5A20-D2DD-EB0B-0DCB9A668423}"/>
              </a:ext>
            </a:extLst>
          </p:cNvPr>
          <p:cNvSpPr>
            <a:spLocks noGrp="1"/>
          </p:cNvSpPr>
          <p:nvPr>
            <p:ph type="title"/>
          </p:nvPr>
        </p:nvSpPr>
        <p:spPr>
          <a:xfrm>
            <a:off x="691078" y="481914"/>
            <a:ext cx="10467071" cy="679621"/>
          </a:xfrm>
        </p:spPr>
        <p:txBody>
          <a:bodyPr>
            <a:normAutofit fontScale="90000"/>
          </a:bodyPr>
          <a:lstStyle/>
          <a:p>
            <a:pPr algn="ctr"/>
            <a:r>
              <a:rPr lang="en-US" b="1" dirty="0"/>
              <a:t>Risk Analysis( scenario-1-2)</a:t>
            </a:r>
          </a:p>
        </p:txBody>
      </p:sp>
      <p:pic>
        <p:nvPicPr>
          <p:cNvPr id="4" name="Content Placeholder 3">
            <a:extLst>
              <a:ext uri="{FF2B5EF4-FFF2-40B4-BE49-F238E27FC236}">
                <a16:creationId xmlns:a16="http://schemas.microsoft.com/office/drawing/2014/main" id="{7208A96F-576C-17F7-122A-B0958F861CCC}"/>
              </a:ext>
            </a:extLst>
          </p:cNvPr>
          <p:cNvPicPr>
            <a:picLocks noGrp="1" noChangeAspect="1"/>
          </p:cNvPicPr>
          <p:nvPr>
            <p:ph idx="1"/>
          </p:nvPr>
        </p:nvPicPr>
        <p:blipFill>
          <a:blip r:embed="rId2"/>
          <a:stretch>
            <a:fillRect/>
          </a:stretch>
        </p:blipFill>
        <p:spPr>
          <a:xfrm>
            <a:off x="691078" y="1375247"/>
            <a:ext cx="5174108" cy="4768850"/>
          </a:xfrm>
          <a:prstGeom prst="rect">
            <a:avLst/>
          </a:prstGeom>
        </p:spPr>
      </p:pic>
      <p:pic>
        <p:nvPicPr>
          <p:cNvPr id="5" name="Picture 4">
            <a:extLst>
              <a:ext uri="{FF2B5EF4-FFF2-40B4-BE49-F238E27FC236}">
                <a16:creationId xmlns:a16="http://schemas.microsoft.com/office/drawing/2014/main" id="{A18FB023-287C-315B-F323-086DD57706EB}"/>
              </a:ext>
            </a:extLst>
          </p:cNvPr>
          <p:cNvPicPr>
            <a:picLocks noChangeAspect="1"/>
          </p:cNvPicPr>
          <p:nvPr/>
        </p:nvPicPr>
        <p:blipFill>
          <a:blip r:embed="rId3"/>
          <a:stretch>
            <a:fillRect/>
          </a:stretch>
        </p:blipFill>
        <p:spPr>
          <a:xfrm>
            <a:off x="6096000" y="1318806"/>
            <a:ext cx="5815914" cy="4825291"/>
          </a:xfrm>
          <a:prstGeom prst="rect">
            <a:avLst/>
          </a:prstGeom>
        </p:spPr>
      </p:pic>
    </p:spTree>
    <p:extLst>
      <p:ext uri="{BB962C8B-B14F-4D97-AF65-F5344CB8AC3E}">
        <p14:creationId xmlns:p14="http://schemas.microsoft.com/office/powerpoint/2010/main" val="403328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Stone pillars">
            <a:extLst>
              <a:ext uri="{FF2B5EF4-FFF2-40B4-BE49-F238E27FC236}">
                <a16:creationId xmlns:a16="http://schemas.microsoft.com/office/drawing/2014/main" id="{79CCBFB8-7F6A-10CC-09C3-B79685988EF5}"/>
              </a:ext>
            </a:extLst>
          </p:cNvPr>
          <p:cNvPicPr>
            <a:picLocks noChangeAspect="1"/>
          </p:cNvPicPr>
          <p:nvPr/>
        </p:nvPicPr>
        <p:blipFill rotWithShape="1">
          <a:blip r:embed="rId2"/>
          <a:srcRect t="1764" b="12030"/>
          <a:stretch/>
        </p:blipFill>
        <p:spPr>
          <a:xfrm>
            <a:off x="20" y="10"/>
            <a:ext cx="12191980" cy="6857989"/>
          </a:xfrm>
          <a:prstGeom prst="rect">
            <a:avLst/>
          </a:prstGeom>
        </p:spPr>
      </p:pic>
      <p:sp>
        <p:nvSpPr>
          <p:cNvPr id="46" name="Flowchart: Document 45">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ACAD1D23-2D55-84EF-6A18-6A2EC5A69A5E}"/>
              </a:ext>
            </a:extLst>
          </p:cNvPr>
          <p:cNvSpPr>
            <a:spLocks noGrp="1"/>
          </p:cNvSpPr>
          <p:nvPr>
            <p:ph type="title"/>
          </p:nvPr>
        </p:nvSpPr>
        <p:spPr>
          <a:xfrm>
            <a:off x="385037" y="318687"/>
            <a:ext cx="4531934" cy="567622"/>
          </a:xfrm>
        </p:spPr>
        <p:txBody>
          <a:bodyPr vert="horz" lIns="91440" tIns="45720" rIns="91440" bIns="45720" rtlCol="0" anchor="b">
            <a:normAutofit/>
          </a:bodyPr>
          <a:lstStyle/>
          <a:p>
            <a:pPr algn="ctr">
              <a:lnSpc>
                <a:spcPct val="90000"/>
              </a:lnSpc>
            </a:pPr>
            <a:r>
              <a:rPr lang="en-US" sz="2800" b="1" i="0" u="none" strike="noStrike" dirty="0" err="1">
                <a:effectLst/>
                <a:latin typeface="var(--theme-headline__font-family)"/>
              </a:rPr>
              <a:t>Zelle</a:t>
            </a:r>
            <a:r>
              <a:rPr lang="en-US" sz="2800" b="1" i="0" u="none" strike="noStrike" dirty="0">
                <a:effectLst/>
                <a:latin typeface="var(--theme-headline__font-family)"/>
              </a:rPr>
              <a:t> Fraud is Rising</a:t>
            </a:r>
            <a:endParaRPr lang="en-US" sz="2600" dirty="0"/>
          </a:p>
        </p:txBody>
      </p:sp>
      <p:grpSp>
        <p:nvGrpSpPr>
          <p:cNvPr id="48" name="Group 47">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5C753F56-F544-4648-EF58-F699A2861863}"/>
              </a:ext>
            </a:extLst>
          </p:cNvPr>
          <p:cNvSpPr txBox="1"/>
          <p:nvPr/>
        </p:nvSpPr>
        <p:spPr>
          <a:xfrm>
            <a:off x="198741" y="1628646"/>
            <a:ext cx="5066246" cy="465364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Zelle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popular payment app, is under fire for how it handles </a:t>
            </a:r>
          </a:p>
          <a:p>
            <a:pPr marL="285750" indent="-285750" algn="just">
              <a:lnSpc>
                <a:spcPct val="150000"/>
              </a:lnSpc>
              <a:buFont typeface="Arial" panose="020B0604020202020204" pitchFamily="34" charset="0"/>
              <a:buChar char="•"/>
            </a:pP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Zelle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showed that fraud and theft are not only rampant but getting worse</a:t>
            </a:r>
          </a:p>
          <a:p>
            <a:pPr marL="285750" indent="-285750" algn="just">
              <a:lnSpc>
                <a:spcPct val="150000"/>
              </a:lnSpc>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Banks are not repaying 90% of cases in which customers were tricked into making payments on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Zelle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PNC Bank indicated that its customers reported 10,683 cases of unauthorized payments</a:t>
            </a:r>
          </a:p>
        </p:txBody>
      </p:sp>
    </p:spTree>
    <p:extLst>
      <p:ext uri="{BB962C8B-B14F-4D97-AF65-F5344CB8AC3E}">
        <p14:creationId xmlns:p14="http://schemas.microsoft.com/office/powerpoint/2010/main" val="132558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D69F-58F0-6614-566B-A2FDD2B35170}"/>
              </a:ext>
            </a:extLst>
          </p:cNvPr>
          <p:cNvSpPr>
            <a:spLocks noGrp="1"/>
          </p:cNvSpPr>
          <p:nvPr>
            <p:ph type="title"/>
          </p:nvPr>
        </p:nvSpPr>
        <p:spPr>
          <a:xfrm>
            <a:off x="827903" y="725951"/>
            <a:ext cx="10188175" cy="781573"/>
          </a:xfrm>
        </p:spPr>
        <p:txBody>
          <a:bodyPr/>
          <a:lstStyle/>
          <a:p>
            <a:r>
              <a:rPr lang="en-US" b="1" dirty="0"/>
              <a:t>Risk Analysis (scenario-2)</a:t>
            </a:r>
          </a:p>
        </p:txBody>
      </p:sp>
      <p:pic>
        <p:nvPicPr>
          <p:cNvPr id="4" name="Content Placeholder 3">
            <a:extLst>
              <a:ext uri="{FF2B5EF4-FFF2-40B4-BE49-F238E27FC236}">
                <a16:creationId xmlns:a16="http://schemas.microsoft.com/office/drawing/2014/main" id="{ACE9BA0B-9F1E-4E9C-2D24-BBDAA1178306}"/>
              </a:ext>
            </a:extLst>
          </p:cNvPr>
          <p:cNvPicPr>
            <a:picLocks noGrp="1" noChangeAspect="1"/>
          </p:cNvPicPr>
          <p:nvPr>
            <p:ph idx="1"/>
          </p:nvPr>
        </p:nvPicPr>
        <p:blipFill>
          <a:blip r:embed="rId2"/>
          <a:stretch>
            <a:fillRect/>
          </a:stretch>
        </p:blipFill>
        <p:spPr>
          <a:xfrm>
            <a:off x="695646" y="1760538"/>
            <a:ext cx="5247953" cy="4862782"/>
          </a:xfrm>
          <a:prstGeom prst="rect">
            <a:avLst/>
          </a:prstGeom>
        </p:spPr>
      </p:pic>
      <p:pic>
        <p:nvPicPr>
          <p:cNvPr id="5" name="Picture 4">
            <a:extLst>
              <a:ext uri="{FF2B5EF4-FFF2-40B4-BE49-F238E27FC236}">
                <a16:creationId xmlns:a16="http://schemas.microsoft.com/office/drawing/2014/main" id="{A0DCAC12-ED16-08E1-689D-B30AEA01F874}"/>
              </a:ext>
            </a:extLst>
          </p:cNvPr>
          <p:cNvPicPr>
            <a:picLocks noChangeAspect="1"/>
          </p:cNvPicPr>
          <p:nvPr/>
        </p:nvPicPr>
        <p:blipFill>
          <a:blip r:embed="rId3"/>
          <a:stretch>
            <a:fillRect/>
          </a:stretch>
        </p:blipFill>
        <p:spPr>
          <a:xfrm>
            <a:off x="6248403" y="1760538"/>
            <a:ext cx="5619750" cy="4772078"/>
          </a:xfrm>
          <a:prstGeom prst="rect">
            <a:avLst/>
          </a:prstGeom>
        </p:spPr>
      </p:pic>
    </p:spTree>
    <p:extLst>
      <p:ext uri="{BB962C8B-B14F-4D97-AF65-F5344CB8AC3E}">
        <p14:creationId xmlns:p14="http://schemas.microsoft.com/office/powerpoint/2010/main" val="168650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0234-BC4C-99AE-827F-4B342752CDFD}"/>
              </a:ext>
            </a:extLst>
          </p:cNvPr>
          <p:cNvSpPr>
            <a:spLocks noGrp="1"/>
          </p:cNvSpPr>
          <p:nvPr>
            <p:ph type="title"/>
          </p:nvPr>
        </p:nvSpPr>
        <p:spPr>
          <a:xfrm>
            <a:off x="691079" y="542925"/>
            <a:ext cx="10325000" cy="842963"/>
          </a:xfrm>
        </p:spPr>
        <p:txBody>
          <a:bodyPr>
            <a:normAutofit/>
          </a:bodyPr>
          <a:lstStyle/>
          <a:p>
            <a:pPr algn="ctr"/>
            <a:r>
              <a:rPr lang="en-US" b="1" dirty="0"/>
              <a:t>Conclusion</a:t>
            </a:r>
          </a:p>
        </p:txBody>
      </p:sp>
      <p:sp>
        <p:nvSpPr>
          <p:cNvPr id="3" name="Content Placeholder 2">
            <a:extLst>
              <a:ext uri="{FF2B5EF4-FFF2-40B4-BE49-F238E27FC236}">
                <a16:creationId xmlns:a16="http://schemas.microsoft.com/office/drawing/2014/main" id="{36162CCC-9C1D-03E4-01BA-6526B76C2E27}"/>
              </a:ext>
            </a:extLst>
          </p:cNvPr>
          <p:cNvSpPr>
            <a:spLocks noGrp="1"/>
          </p:cNvSpPr>
          <p:nvPr>
            <p:ph idx="1"/>
          </p:nvPr>
        </p:nvSpPr>
        <p:spPr>
          <a:xfrm>
            <a:off x="691079" y="1385888"/>
            <a:ext cx="10467072" cy="4929187"/>
          </a:xfrm>
        </p:spPr>
        <p:txBody>
          <a:bodyPr/>
          <a:lstStyle/>
          <a:p>
            <a:r>
              <a:rPr lang="en-US" dirty="0"/>
              <a:t>Technologies for electronic payments present both potential and difficulties.</a:t>
            </a:r>
          </a:p>
          <a:p>
            <a:r>
              <a:rPr lang="en-US" dirty="0"/>
              <a:t> The biggest obstacle to using online payments is fraud prevention and security.</a:t>
            </a:r>
          </a:p>
          <a:p>
            <a:r>
              <a:rPr lang="en-US" dirty="0"/>
              <a:t>Two financial sectors are been analyzed for risk evaluation i.e., PayPal and </a:t>
            </a:r>
            <a:r>
              <a:rPr lang="en-US" dirty="0" err="1"/>
              <a:t>Zelle</a:t>
            </a:r>
            <a:endParaRPr lang="en-US" dirty="0"/>
          </a:p>
          <a:p>
            <a:r>
              <a:rPr lang="en-US" dirty="0"/>
              <a:t>PayPal prioritizes investing in the fight against fraud. </a:t>
            </a:r>
          </a:p>
          <a:p>
            <a:r>
              <a:rPr lang="en-US" dirty="0"/>
              <a:t>With the safety measures, the primary losses and secondary losses are been </a:t>
            </a:r>
            <a:r>
              <a:rPr lang="en-US" dirty="0" err="1"/>
              <a:t>decreasd</a:t>
            </a:r>
            <a:r>
              <a:rPr lang="en-US" dirty="0"/>
              <a:t> by approximately 30%</a:t>
            </a:r>
          </a:p>
          <a:p>
            <a:r>
              <a:rPr lang="en-US" dirty="0"/>
              <a:t>For more than ten years, the business has used real-time decision-making in conjunction with effective fraud prevention methods. </a:t>
            </a:r>
          </a:p>
          <a:p>
            <a:r>
              <a:rPr lang="en-US" dirty="0"/>
              <a:t>However, scammers are continually altering their strategies and finding new methods to abuse the system.</a:t>
            </a:r>
          </a:p>
          <a:p>
            <a:r>
              <a:rPr lang="en-US" dirty="0"/>
              <a:t>Its always good to be aware of the risks by the frauds and take preventive measures. </a:t>
            </a:r>
          </a:p>
        </p:txBody>
      </p:sp>
    </p:spTree>
    <p:extLst>
      <p:ext uri="{BB962C8B-B14F-4D97-AF65-F5344CB8AC3E}">
        <p14:creationId xmlns:p14="http://schemas.microsoft.com/office/powerpoint/2010/main" val="193331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B91899-A091-08CA-190D-6D11DC5F8E6D}"/>
              </a:ext>
            </a:extLst>
          </p:cNvPr>
          <p:cNvSpPr>
            <a:spLocks noGrp="1"/>
          </p:cNvSpPr>
          <p:nvPr>
            <p:ph type="title"/>
          </p:nvPr>
        </p:nvSpPr>
        <p:spPr>
          <a:xfrm>
            <a:off x="7568621" y="299313"/>
            <a:ext cx="2848117" cy="510450"/>
          </a:xfrm>
        </p:spPr>
        <p:txBody>
          <a:bodyPr>
            <a:normAutofit fontScale="90000"/>
          </a:bodyPr>
          <a:lstStyle/>
          <a:p>
            <a:pPr algn="ctr"/>
            <a:r>
              <a:rPr lang="en-US" sz="2800" b="1" dirty="0"/>
              <a:t>Objective</a:t>
            </a:r>
            <a:endParaRPr lang="en-US" sz="2800" dirty="0"/>
          </a:p>
        </p:txBody>
      </p:sp>
      <p:pic>
        <p:nvPicPr>
          <p:cNvPr id="5" name="Picture 4" descr="Codes on papers">
            <a:extLst>
              <a:ext uri="{FF2B5EF4-FFF2-40B4-BE49-F238E27FC236}">
                <a16:creationId xmlns:a16="http://schemas.microsoft.com/office/drawing/2014/main" id="{ACF0C951-0408-C57D-872D-AF1A6E24734D}"/>
              </a:ext>
            </a:extLst>
          </p:cNvPr>
          <p:cNvPicPr>
            <a:picLocks noChangeAspect="1"/>
          </p:cNvPicPr>
          <p:nvPr/>
        </p:nvPicPr>
        <p:blipFill rotWithShape="1">
          <a:blip r:embed="rId2"/>
          <a:srcRect l="22480" r="20532"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B0368C1-C500-EB27-8C07-D117C987C8CA}"/>
              </a:ext>
            </a:extLst>
          </p:cNvPr>
          <p:cNvSpPr>
            <a:spLocks noGrp="1"/>
          </p:cNvSpPr>
          <p:nvPr>
            <p:ph idx="1"/>
          </p:nvPr>
        </p:nvSpPr>
        <p:spPr>
          <a:xfrm>
            <a:off x="5854891" y="934692"/>
            <a:ext cx="6118697" cy="5846753"/>
          </a:xfrm>
        </p:spPr>
        <p:txBody>
          <a:bodyPr>
            <a:noAutofit/>
          </a:bodyPr>
          <a:lstStyle/>
          <a:p>
            <a:pPr algn="just">
              <a:lnSpc>
                <a:spcPct val="150000"/>
              </a:lnSpc>
            </a:pPr>
            <a:r>
              <a:rPr lang="en-US" dirty="0"/>
              <a:t> The main objective of this paper is to address the overview of risk management and focuses on the programs that are conducted by an organization that addresses fraud and misconduct. </a:t>
            </a:r>
            <a:endParaRPr lang="en-US" b="1" dirty="0"/>
          </a:p>
          <a:p>
            <a:pPr algn="just">
              <a:lnSpc>
                <a:spcPct val="150000"/>
              </a:lnSpc>
            </a:pPr>
            <a:r>
              <a:rPr lang="en-US" dirty="0"/>
              <a:t>A fraud risk assessment is aimed at proactively addressing a business’s vulnerabilities to internal and external fraud. </a:t>
            </a:r>
          </a:p>
          <a:p>
            <a:pPr algn="just">
              <a:lnSpc>
                <a:spcPct val="150000"/>
              </a:lnSpc>
            </a:pPr>
            <a:r>
              <a:rPr lang="en-US" dirty="0"/>
              <a:t>Though types of fraud vary by business line, internal frauds include embezzlement and misappropriation of assets, while external frauds include hacking and theft of proprietary information</a:t>
            </a:r>
          </a:p>
          <a:p>
            <a:pPr algn="just">
              <a:lnSpc>
                <a:spcPct val="150000"/>
              </a:lnSpc>
            </a:pPr>
            <a:endParaRPr lang="en-US" dirty="0"/>
          </a:p>
          <a:p>
            <a:pPr algn="just">
              <a:lnSpc>
                <a:spcPct val="150000"/>
              </a:lnSpc>
            </a:pPr>
            <a:endParaRPr lang="en-US" dirty="0"/>
          </a:p>
        </p:txBody>
      </p:sp>
    </p:spTree>
    <p:extLst>
      <p:ext uri="{BB962C8B-B14F-4D97-AF65-F5344CB8AC3E}">
        <p14:creationId xmlns:p14="http://schemas.microsoft.com/office/powerpoint/2010/main" val="249262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7EA4882-70EF-7193-8D9A-CFB48652341B}"/>
              </a:ext>
            </a:extLst>
          </p:cNvPr>
          <p:cNvSpPr>
            <a:spLocks noGrp="1"/>
          </p:cNvSpPr>
          <p:nvPr>
            <p:ph type="title"/>
          </p:nvPr>
        </p:nvSpPr>
        <p:spPr>
          <a:xfrm>
            <a:off x="4318632" y="183078"/>
            <a:ext cx="6697447" cy="753160"/>
          </a:xfrm>
        </p:spPr>
        <p:txBody>
          <a:bodyPr>
            <a:normAutofit fontScale="90000"/>
          </a:bodyPr>
          <a:lstStyle/>
          <a:p>
            <a:pPr algn="ctr"/>
            <a:r>
              <a:rPr lang="en-US" b="1" dirty="0"/>
              <a:t>Introduction</a:t>
            </a:r>
            <a:endParaRPr lang="en-US" dirty="0"/>
          </a:p>
        </p:txBody>
      </p:sp>
      <p:pic>
        <p:nvPicPr>
          <p:cNvPr id="5" name="Picture 4" descr="The word brainstorming engraved in a metal">
            <a:extLst>
              <a:ext uri="{FF2B5EF4-FFF2-40B4-BE49-F238E27FC236}">
                <a16:creationId xmlns:a16="http://schemas.microsoft.com/office/drawing/2014/main" id="{23BBF7AE-C117-6D89-9D1E-B2501A5FF6F0}"/>
              </a:ext>
            </a:extLst>
          </p:cNvPr>
          <p:cNvPicPr>
            <a:picLocks noChangeAspect="1"/>
          </p:cNvPicPr>
          <p:nvPr/>
        </p:nvPicPr>
        <p:blipFill rotWithShape="1">
          <a:blip r:embed="rId2"/>
          <a:srcRect l="29883" r="13130" b="-1"/>
          <a:stretch/>
        </p:blipFill>
        <p:spPr>
          <a:xfrm>
            <a:off x="10398" y="10"/>
            <a:ext cx="4385812"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30EB7488-9CE0-B634-9188-8052321144D0}"/>
              </a:ext>
            </a:extLst>
          </p:cNvPr>
          <p:cNvSpPr>
            <a:spLocks noGrp="1"/>
          </p:cNvSpPr>
          <p:nvPr>
            <p:ph idx="1"/>
          </p:nvPr>
        </p:nvSpPr>
        <p:spPr>
          <a:xfrm>
            <a:off x="4130342" y="1124919"/>
            <a:ext cx="7843245" cy="5549995"/>
          </a:xfrm>
        </p:spPr>
        <p:txBody>
          <a:bodyPr>
            <a:normAutofit/>
          </a:bodyPr>
          <a:lstStyle/>
          <a:p>
            <a:pPr algn="just">
              <a:lnSpc>
                <a:spcPct val="17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American economy is built on private businesses. </a:t>
            </a:r>
          </a:p>
          <a:p>
            <a:pPr algn="just">
              <a:lnSpc>
                <a:spcPct val="17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Extortion is a significant contributing factor to independent company failure, and recent research suggests that organizations lose roughly 5% of their annual profits to misrepresentation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unique challenges and opportunities that private ventures have when it comes to misrepresentation risk on the board. </a:t>
            </a:r>
          </a:p>
          <a:p>
            <a:pPr algn="just">
              <a:lnSpc>
                <a:spcPct val="17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is observed how these conflicts develop and can empathize with business owners who unintentionally hire a cheater's survivor.</a:t>
            </a:r>
          </a:p>
          <a:p>
            <a:endParaRPr lang="en-US" dirty="0"/>
          </a:p>
        </p:txBody>
      </p:sp>
    </p:spTree>
    <p:extLst>
      <p:ext uri="{BB962C8B-B14F-4D97-AF65-F5344CB8AC3E}">
        <p14:creationId xmlns:p14="http://schemas.microsoft.com/office/powerpoint/2010/main" val="395201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A fingerprint in black and white">
            <a:extLst>
              <a:ext uri="{FF2B5EF4-FFF2-40B4-BE49-F238E27FC236}">
                <a16:creationId xmlns:a16="http://schemas.microsoft.com/office/drawing/2014/main" id="{6B88A14B-F13F-5F8B-5F95-AC2340319648}"/>
              </a:ext>
            </a:extLst>
          </p:cNvPr>
          <p:cNvPicPr>
            <a:picLocks noChangeAspect="1"/>
          </p:cNvPicPr>
          <p:nvPr/>
        </p:nvPicPr>
        <p:blipFill rotWithShape="1">
          <a:blip r:embed="rId2"/>
          <a:srcRect t="7431" b="8300"/>
          <a:stretch/>
        </p:blipFill>
        <p:spPr>
          <a:xfrm>
            <a:off x="20" y="10"/>
            <a:ext cx="12191980" cy="6857989"/>
          </a:xfrm>
          <a:prstGeom prst="rect">
            <a:avLst/>
          </a:prstGeom>
        </p:spPr>
      </p:pic>
      <p:sp>
        <p:nvSpPr>
          <p:cNvPr id="46" name="Flowchart: Document 45">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4774D360-D75A-4A03-4FEF-DA39BE8C63B9}"/>
              </a:ext>
            </a:extLst>
          </p:cNvPr>
          <p:cNvSpPr>
            <a:spLocks noGrp="1"/>
          </p:cNvSpPr>
          <p:nvPr>
            <p:ph type="title"/>
          </p:nvPr>
        </p:nvSpPr>
        <p:spPr>
          <a:xfrm>
            <a:off x="691078" y="722902"/>
            <a:ext cx="4225893" cy="3077253"/>
          </a:xfrm>
        </p:spPr>
        <p:txBody>
          <a:bodyPr vert="horz" lIns="91440" tIns="45720" rIns="91440" bIns="45720" rtlCol="0" anchor="b">
            <a:normAutofit/>
          </a:bodyPr>
          <a:lstStyle/>
          <a:p>
            <a:br>
              <a:rPr lang="en-US" sz="5400" dirty="0"/>
            </a:br>
            <a:endParaRPr lang="en-US" sz="5400" dirty="0"/>
          </a:p>
        </p:txBody>
      </p:sp>
      <p:grpSp>
        <p:nvGrpSpPr>
          <p:cNvPr id="48" name="Group 47">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FAFCBEB0-0C7C-8162-BD95-FCE9BBFFC400}"/>
              </a:ext>
            </a:extLst>
          </p:cNvPr>
          <p:cNvSpPr txBox="1"/>
          <p:nvPr/>
        </p:nvSpPr>
        <p:spPr>
          <a:xfrm>
            <a:off x="411105" y="713049"/>
            <a:ext cx="4681765" cy="4524315"/>
          </a:xfrm>
          <a:prstGeom prst="rect">
            <a:avLst/>
          </a:prstGeom>
          <a:noFill/>
        </p:spPr>
        <p:txBody>
          <a:bodyPr wrap="square" rtlCol="0">
            <a:spAutoFit/>
          </a:bodyPr>
          <a:lstStyle/>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Fraud Prevention</a:t>
            </a: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Symbol"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Developing ethical culture</a:t>
            </a:r>
          </a:p>
          <a:p>
            <a:pPr marL="342900" marR="0" lvl="0" indent="-342900" algn="just">
              <a:lnSpc>
                <a:spcPct val="150000"/>
              </a:lnSpc>
              <a:spcBef>
                <a:spcPts val="0"/>
              </a:spcBef>
              <a:spcAft>
                <a:spcPts val="0"/>
              </a:spcAft>
              <a:buFont typeface="Symbol"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Internal control systems</a:t>
            </a:r>
            <a:endParaRPr lang="en-US" sz="2000" dirty="0">
              <a:effectLst/>
              <a:latin typeface="Times New Roman" panose="02020603050405020304" pitchFamily="18" charset="0"/>
              <a:cs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Fraud Detection:</a:t>
            </a:r>
          </a:p>
          <a:p>
            <a:pPr marL="342900" marR="0" lvl="0" indent="-342900" algn="just">
              <a:lnSpc>
                <a:spcPct val="150000"/>
              </a:lnSpc>
              <a:spcBef>
                <a:spcPts val="0"/>
              </a:spcBef>
              <a:spcAft>
                <a:spcPts val="0"/>
              </a:spcAft>
              <a:buFont typeface="Symbol"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Detection Methods</a:t>
            </a:r>
          </a:p>
          <a:p>
            <a:pPr marL="342900" marR="0" lvl="0" indent="-342900" algn="just">
              <a:lnSpc>
                <a:spcPct val="150000"/>
              </a:lnSpc>
              <a:spcBef>
                <a:spcPts val="0"/>
              </a:spcBef>
              <a:spcAft>
                <a:spcPts val="0"/>
              </a:spcAft>
              <a:buFont typeface="Symbol"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Tools and Techniques</a:t>
            </a:r>
          </a:p>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Responding to fraud</a:t>
            </a: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Symbol"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Roles and Responsibilities</a:t>
            </a:r>
          </a:p>
          <a:p>
            <a:pPr marL="342900" marR="0" lvl="0" indent="-342900" algn="just">
              <a:lnSpc>
                <a:spcPct val="150000"/>
              </a:lnSpc>
              <a:spcBef>
                <a:spcPts val="0"/>
              </a:spcBef>
              <a:spcAft>
                <a:spcPts val="0"/>
              </a:spcAft>
              <a:buFont typeface="Symbol"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Organizations dealing with fraud</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01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35" name="Group 1034">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6" name="Straight Connector 1035">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068" name="Right Triangle 1067">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FA3D79D-C57E-D513-680B-891F2B63E80A}"/>
              </a:ext>
            </a:extLst>
          </p:cNvPr>
          <p:cNvSpPr>
            <a:spLocks noGrp="1"/>
          </p:cNvSpPr>
          <p:nvPr>
            <p:ph type="title"/>
          </p:nvPr>
        </p:nvSpPr>
        <p:spPr>
          <a:xfrm>
            <a:off x="368444" y="457220"/>
            <a:ext cx="5531874" cy="769586"/>
          </a:xfrm>
        </p:spPr>
        <p:txBody>
          <a:bodyPr>
            <a:normAutofit fontScale="90000"/>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Cyber Risk Management</a:t>
            </a:r>
            <a:r>
              <a:rPr lang="en-US" b="1" dirty="0">
                <a:effectLst/>
              </a:rPr>
              <a:t> </a:t>
            </a:r>
            <a:endParaRPr lang="en-US" b="1" dirty="0"/>
          </a:p>
        </p:txBody>
      </p:sp>
      <p:sp>
        <p:nvSpPr>
          <p:cNvPr id="1030" name="Content Placeholder 1029">
            <a:extLst>
              <a:ext uri="{FF2B5EF4-FFF2-40B4-BE49-F238E27FC236}">
                <a16:creationId xmlns:a16="http://schemas.microsoft.com/office/drawing/2014/main" id="{344233E1-308C-C625-6EDC-994AD3B1B565}"/>
              </a:ext>
            </a:extLst>
          </p:cNvPr>
          <p:cNvSpPr>
            <a:spLocks noGrp="1"/>
          </p:cNvSpPr>
          <p:nvPr>
            <p:ph idx="1"/>
          </p:nvPr>
        </p:nvSpPr>
        <p:spPr>
          <a:xfrm>
            <a:off x="209140" y="1628781"/>
            <a:ext cx="6624723" cy="4342873"/>
          </a:xfrm>
        </p:spPr>
        <p:txBody>
          <a:bodyPr>
            <a:normAutofit/>
          </a:bodyPr>
          <a:lstStyle/>
          <a:p>
            <a:pPr algn="l"/>
            <a:r>
              <a:rPr lang="en-US" sz="2400" b="0" i="0" u="none" strike="noStrike" dirty="0">
                <a:solidFill>
                  <a:srgbClr val="3E3E3C"/>
                </a:solidFill>
                <a:effectLst/>
                <a:latin typeface="Times New Roman" panose="02020603050405020304" pitchFamily="18" charset="0"/>
                <a:cs typeface="Times New Roman" panose="02020603050405020304" pitchFamily="18" charset="0"/>
              </a:rPr>
              <a:t>Ongoing Process- Identify, analyze, evaluate, address threats</a:t>
            </a:r>
          </a:p>
          <a:p>
            <a:pPr algn="l"/>
            <a:r>
              <a:rPr lang="en-US" sz="2400" b="0" i="0" u="none" strike="noStrike" dirty="0">
                <a:solidFill>
                  <a:srgbClr val="3E3E3C"/>
                </a:solidFill>
                <a:effectLst/>
                <a:latin typeface="Times New Roman" panose="02020603050405020304" pitchFamily="18" charset="0"/>
                <a:cs typeface="Times New Roman" panose="02020603050405020304" pitchFamily="18" charset="0"/>
              </a:rPr>
              <a:t>Job of a security team</a:t>
            </a:r>
          </a:p>
          <a:p>
            <a:pPr algn="l"/>
            <a:r>
              <a:rPr lang="en-US" sz="2400" b="0" i="0" u="none" strike="noStrike" dirty="0">
                <a:solidFill>
                  <a:srgbClr val="3E3E3C"/>
                </a:solidFill>
                <a:effectLst/>
                <a:latin typeface="Times New Roman" panose="02020603050405020304" pitchFamily="18" charset="0"/>
                <a:cs typeface="Times New Roman" panose="02020603050405020304" pitchFamily="18" charset="0"/>
              </a:rPr>
              <a:t>Everyone plays equal roles</a:t>
            </a:r>
          </a:p>
          <a:p>
            <a:pPr algn="l"/>
            <a:r>
              <a:rPr lang="en-US" sz="2400" b="0" i="0" u="none" strike="noStrike" dirty="0">
                <a:solidFill>
                  <a:srgbClr val="3E3E3C"/>
                </a:solidFill>
                <a:effectLst/>
                <a:latin typeface="Times New Roman" panose="02020603050405020304" pitchFamily="18" charset="0"/>
                <a:cs typeface="Times New Roman" panose="02020603050405020304" pitchFamily="18" charset="0"/>
              </a:rPr>
              <a:t>Often business unit leaders view risk management from their business function</a:t>
            </a:r>
          </a:p>
          <a:p>
            <a:r>
              <a:rPr lang="en-US" sz="2400" dirty="0">
                <a:solidFill>
                  <a:srgbClr val="3E3E3C"/>
                </a:solidFill>
                <a:latin typeface="Times New Roman" panose="02020603050405020304" pitchFamily="18" charset="0"/>
                <a:cs typeface="Times New Roman" panose="02020603050405020304" pitchFamily="18" charset="0"/>
              </a:rPr>
              <a:t>T</a:t>
            </a:r>
            <a:r>
              <a:rPr lang="en-US" sz="2400" b="0" i="0" u="none" strike="noStrike" dirty="0">
                <a:solidFill>
                  <a:srgbClr val="3E3E3C"/>
                </a:solidFill>
                <a:effectLst/>
                <a:latin typeface="Times New Roman" panose="02020603050405020304" pitchFamily="18" charset="0"/>
                <a:cs typeface="Times New Roman" panose="02020603050405020304" pitchFamily="18" charset="0"/>
              </a:rPr>
              <a:t>he holistic perspective necessary to address risk in a comprehensive and consistent manner.</a:t>
            </a:r>
          </a:p>
          <a:p>
            <a:pPr algn="l"/>
            <a:endParaRPr lang="en-US" b="0" i="0" u="none" strike="noStrike" dirty="0">
              <a:solidFill>
                <a:srgbClr val="3E3E3C"/>
              </a:solidFill>
              <a:effectLst/>
              <a:latin typeface="Open Sans" panose="020B0606030504020204" pitchFamily="34" charset="0"/>
            </a:endParaRPr>
          </a:p>
          <a:p>
            <a:pPr algn="l"/>
            <a:endParaRPr lang="en-US" b="0" i="0" u="none" strike="noStrike" dirty="0">
              <a:solidFill>
                <a:srgbClr val="3E3E3C"/>
              </a:solidFill>
              <a:effectLst/>
              <a:latin typeface="Open Sans" panose="020B0606030504020204" pitchFamily="34" charset="0"/>
            </a:endParaRPr>
          </a:p>
          <a:p>
            <a:endParaRPr lang="en-US" dirty="0"/>
          </a:p>
        </p:txBody>
      </p:sp>
      <p:pic>
        <p:nvPicPr>
          <p:cNvPr id="1026" name="Picture 2" descr="Cybersecurity Risk Management and Procurement Support | Emergo">
            <a:extLst>
              <a:ext uri="{FF2B5EF4-FFF2-40B4-BE49-F238E27FC236}">
                <a16:creationId xmlns:a16="http://schemas.microsoft.com/office/drawing/2014/main" id="{244698FE-C9B3-7489-6D46-364EC1E366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79706" y="886308"/>
            <a:ext cx="4871130" cy="487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452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B618536-EA76-7413-345A-10C8E6698BF1}"/>
              </a:ext>
            </a:extLst>
          </p:cNvPr>
          <p:cNvSpPr>
            <a:spLocks noGrp="1"/>
          </p:cNvSpPr>
          <p:nvPr>
            <p:ph type="title"/>
          </p:nvPr>
        </p:nvSpPr>
        <p:spPr>
          <a:xfrm>
            <a:off x="691080" y="725952"/>
            <a:ext cx="4634836" cy="703238"/>
          </a:xfrm>
        </p:spPr>
        <p:txBody>
          <a:bodyPr>
            <a:normAutofit fontScale="90000"/>
          </a:bodyPr>
          <a:lstStyle/>
          <a:p>
            <a:pPr algn="ctr"/>
            <a:r>
              <a:rPr lang="en-US" b="1" dirty="0">
                <a:effectLst/>
                <a:latin typeface="Times New Roman" panose="02020603050405020304" pitchFamily="18" charset="0"/>
                <a:ea typeface="Calibri" panose="020F0502020204030204" pitchFamily="34" charset="0"/>
                <a:cs typeface="Times New Roman" panose="02020603050405020304" pitchFamily="18" charset="0"/>
              </a:rPr>
              <a:t>Risk Assessment</a:t>
            </a:r>
            <a:r>
              <a:rPr lang="en-US"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7F97ED91-1231-6874-7605-12B6EC32F100}"/>
              </a:ext>
            </a:extLst>
          </p:cNvPr>
          <p:cNvSpPr>
            <a:spLocks noGrp="1"/>
          </p:cNvSpPr>
          <p:nvPr>
            <p:ph idx="1"/>
          </p:nvPr>
        </p:nvSpPr>
        <p:spPr>
          <a:xfrm>
            <a:off x="397340" y="1803463"/>
            <a:ext cx="5695552" cy="4328570"/>
          </a:xfrm>
        </p:spPr>
        <p:txBody>
          <a:bodyPr>
            <a:normAutofit/>
          </a:bodyPr>
          <a:lstStyle/>
          <a:p>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Two financial sectors chosen as examples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analyzing the potential hazards</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impacts that could negatively affect</a:t>
            </a:r>
          </a:p>
          <a:p>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arenR"/>
            </a:pPr>
            <a:r>
              <a:rPr lang="en-US" sz="2400" dirty="0">
                <a:latin typeface="Times New Roman" panose="02020603050405020304" pitchFamily="18" charset="0"/>
                <a:ea typeface="Calibri" panose="020F0502020204030204" pitchFamily="34" charset="0"/>
                <a:cs typeface="Times New Roman" panose="02020603050405020304" pitchFamily="18" charset="0"/>
              </a:rPr>
              <a:t>PayPal</a:t>
            </a:r>
          </a:p>
          <a:p>
            <a:pPr marL="342900" indent="-342900">
              <a:buAutoNum type="arabicParenR"/>
            </a:pPr>
            <a:r>
              <a:rPr lang="en-US" sz="2400" dirty="0" err="1">
                <a:latin typeface="Times New Roman" panose="02020603050405020304" pitchFamily="18" charset="0"/>
                <a:ea typeface="Calibri" panose="020F0502020204030204" pitchFamily="34" charset="0"/>
                <a:cs typeface="Times New Roman" panose="02020603050405020304" pitchFamily="18" charset="0"/>
              </a:rPr>
              <a:t>Zelle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aren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descr="Graph on document with pen">
            <a:extLst>
              <a:ext uri="{FF2B5EF4-FFF2-40B4-BE49-F238E27FC236}">
                <a16:creationId xmlns:a16="http://schemas.microsoft.com/office/drawing/2014/main" id="{1D9ADFE1-3BE1-3B04-AD95-2348BE228510}"/>
              </a:ext>
            </a:extLst>
          </p:cNvPr>
          <p:cNvPicPr>
            <a:picLocks noChangeAspect="1"/>
          </p:cNvPicPr>
          <p:nvPr/>
        </p:nvPicPr>
        <p:blipFill rotWithShape="1">
          <a:blip r:embed="rId2"/>
          <a:srcRect l="28169" r="1444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58590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E41A-17C7-3528-7A34-A100A62A8B2D}"/>
              </a:ext>
            </a:extLst>
          </p:cNvPr>
          <p:cNvSpPr>
            <a:spLocks noGrp="1"/>
          </p:cNvSpPr>
          <p:nvPr>
            <p:ph type="title"/>
          </p:nvPr>
        </p:nvSpPr>
        <p:spPr>
          <a:xfrm>
            <a:off x="691079" y="725951"/>
            <a:ext cx="10325000" cy="806287"/>
          </a:xfrm>
        </p:spPr>
        <p:txBody>
          <a:bodyPr/>
          <a:lstStyle/>
          <a:p>
            <a:r>
              <a:rPr lang="en-US" b="1" dirty="0"/>
              <a:t>How PayPal users gets scammed</a:t>
            </a:r>
          </a:p>
        </p:txBody>
      </p:sp>
      <p:sp>
        <p:nvSpPr>
          <p:cNvPr id="3" name="Content Placeholder 2">
            <a:extLst>
              <a:ext uri="{FF2B5EF4-FFF2-40B4-BE49-F238E27FC236}">
                <a16:creationId xmlns:a16="http://schemas.microsoft.com/office/drawing/2014/main" id="{B5853145-FD9C-E986-2D9B-4CE24D0DD481}"/>
              </a:ext>
            </a:extLst>
          </p:cNvPr>
          <p:cNvSpPr>
            <a:spLocks noGrp="1"/>
          </p:cNvSpPr>
          <p:nvPr>
            <p:ph idx="1"/>
          </p:nvPr>
        </p:nvSpPr>
        <p:spPr>
          <a:xfrm>
            <a:off x="691079" y="1816443"/>
            <a:ext cx="10325000" cy="4088124"/>
          </a:xfrm>
        </p:spPr>
        <p:txBody>
          <a:bodyPr>
            <a:normAutofit lnSpcReduction="10000"/>
          </a:bodyPr>
          <a:lstStyle/>
          <a:p>
            <a:r>
              <a:rPr lang="en-US" dirty="0"/>
              <a:t>Advance Payment fraud</a:t>
            </a:r>
          </a:p>
          <a:p>
            <a:r>
              <a:rPr lang="en-US" dirty="0">
                <a:effectLst/>
                <a:latin typeface="Helvetica Neue" panose="02000503000000020004" pitchFamily="2" charset="0"/>
              </a:rPr>
              <a:t>PayPal account problems</a:t>
            </a:r>
          </a:p>
          <a:p>
            <a:r>
              <a:rPr lang="en-US" dirty="0">
                <a:effectLst/>
                <a:latin typeface="Helvetica Neue" panose="02000503000000020004" pitchFamily="2" charset="0"/>
              </a:rPr>
              <a:t>Overpayment refund scams</a:t>
            </a:r>
          </a:p>
          <a:p>
            <a:r>
              <a:rPr lang="en-US" dirty="0">
                <a:effectLst/>
                <a:latin typeface="Helvetica Neue" panose="02000503000000020004" pitchFamily="2" charset="0"/>
              </a:rPr>
              <a:t>Fraud involving delivery and payment cancellation</a:t>
            </a:r>
          </a:p>
          <a:p>
            <a:r>
              <a:rPr lang="en-US" dirty="0">
                <a:effectLst/>
                <a:latin typeface="Helvetica Neue" panose="02000503000000020004" pitchFamily="2" charset="0"/>
              </a:rPr>
              <a:t>Charitable-contribution and investment scams</a:t>
            </a:r>
          </a:p>
          <a:p>
            <a:pPr marL="0" indent="0">
              <a:buNone/>
            </a:pPr>
            <a:r>
              <a:rPr lang="en-US" b="1" dirty="0"/>
              <a:t>How to avoid?</a:t>
            </a:r>
          </a:p>
          <a:p>
            <a:r>
              <a:rPr lang="en-US" b="1" dirty="0">
                <a:latin typeface="MuseoSans"/>
              </a:rPr>
              <a:t>M</a:t>
            </a:r>
            <a:r>
              <a:rPr lang="en-US" b="1" i="0" u="none" strike="noStrike" dirty="0">
                <a:effectLst/>
                <a:latin typeface="MuseoSans"/>
              </a:rPr>
              <a:t>essages: </a:t>
            </a:r>
            <a:r>
              <a:rPr lang="en-US" b="0" i="0" u="none" strike="noStrike" dirty="0">
                <a:effectLst/>
                <a:latin typeface="MuseoSans"/>
              </a:rPr>
              <a:t>grammatical mistakes, attempts to incite a sense of urgency or danger</a:t>
            </a:r>
          </a:p>
          <a:p>
            <a:r>
              <a:rPr lang="en-US" dirty="0">
                <a:latin typeface="MuseoSans"/>
              </a:rPr>
              <a:t>C</a:t>
            </a:r>
            <a:r>
              <a:rPr lang="en-US" b="0" i="0" u="none" strike="noStrike" dirty="0">
                <a:effectLst/>
                <a:latin typeface="MuseoSans"/>
              </a:rPr>
              <a:t>heck any </a:t>
            </a:r>
            <a:r>
              <a:rPr lang="en-US" b="1" i="0" u="none" strike="noStrike" dirty="0">
                <a:effectLst/>
                <a:latin typeface="MuseoSans"/>
              </a:rPr>
              <a:t>potential issues </a:t>
            </a:r>
            <a:r>
              <a:rPr lang="en-US" b="0" i="0" u="none" strike="noStrike" dirty="0">
                <a:effectLst/>
                <a:latin typeface="MuseoSans"/>
              </a:rPr>
              <a:t>through your personal account on the website</a:t>
            </a:r>
          </a:p>
          <a:p>
            <a:r>
              <a:rPr lang="en-US" dirty="0">
                <a:latin typeface="MuseoSans"/>
              </a:rPr>
              <a:t>N</a:t>
            </a:r>
            <a:r>
              <a:rPr lang="en-US" b="0" i="0" u="none" strike="noStrike" dirty="0">
                <a:effectLst/>
                <a:latin typeface="MuseoSans"/>
              </a:rPr>
              <a:t>ot give out personal information to the other party</a:t>
            </a:r>
            <a:endParaRPr lang="en-US" dirty="0"/>
          </a:p>
        </p:txBody>
      </p:sp>
    </p:spTree>
    <p:extLst>
      <p:ext uri="{BB962C8B-B14F-4D97-AF65-F5344CB8AC3E}">
        <p14:creationId xmlns:p14="http://schemas.microsoft.com/office/powerpoint/2010/main" val="26856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DEE8-ED4A-CCA1-6226-E047DC4F8C67}"/>
              </a:ext>
            </a:extLst>
          </p:cNvPr>
          <p:cNvSpPr>
            <a:spLocks noGrp="1"/>
          </p:cNvSpPr>
          <p:nvPr>
            <p:ph type="title"/>
          </p:nvPr>
        </p:nvSpPr>
        <p:spPr>
          <a:xfrm>
            <a:off x="778476" y="725951"/>
            <a:ext cx="10237603" cy="645649"/>
          </a:xfrm>
        </p:spPr>
        <p:txBody>
          <a:bodyPr>
            <a:normAutofit fontScale="90000"/>
          </a:bodyPr>
          <a:lstStyle/>
          <a:p>
            <a:r>
              <a:rPr lang="en-US" b="1" dirty="0"/>
              <a:t>Risk Analysis (scenario-1)</a:t>
            </a:r>
          </a:p>
        </p:txBody>
      </p:sp>
      <p:pic>
        <p:nvPicPr>
          <p:cNvPr id="4" name="Content Placeholder 3">
            <a:extLst>
              <a:ext uri="{FF2B5EF4-FFF2-40B4-BE49-F238E27FC236}">
                <a16:creationId xmlns:a16="http://schemas.microsoft.com/office/drawing/2014/main" id="{1AAC5536-F73E-FEFA-E777-E4168D1096CF}"/>
              </a:ext>
            </a:extLst>
          </p:cNvPr>
          <p:cNvPicPr>
            <a:picLocks noGrp="1" noChangeAspect="1"/>
          </p:cNvPicPr>
          <p:nvPr>
            <p:ph idx="1"/>
          </p:nvPr>
        </p:nvPicPr>
        <p:blipFill>
          <a:blip r:embed="rId2"/>
          <a:stretch>
            <a:fillRect/>
          </a:stretch>
        </p:blipFill>
        <p:spPr>
          <a:xfrm>
            <a:off x="778476" y="1371600"/>
            <a:ext cx="5179412" cy="4760449"/>
          </a:xfrm>
          <a:prstGeom prst="rect">
            <a:avLst/>
          </a:prstGeom>
        </p:spPr>
      </p:pic>
      <p:pic>
        <p:nvPicPr>
          <p:cNvPr id="5" name="Picture 4">
            <a:extLst>
              <a:ext uri="{FF2B5EF4-FFF2-40B4-BE49-F238E27FC236}">
                <a16:creationId xmlns:a16="http://schemas.microsoft.com/office/drawing/2014/main" id="{A4FCAF77-C594-FFDA-1E8B-5763B91407E0}"/>
              </a:ext>
            </a:extLst>
          </p:cNvPr>
          <p:cNvPicPr>
            <a:picLocks noChangeAspect="1"/>
          </p:cNvPicPr>
          <p:nvPr/>
        </p:nvPicPr>
        <p:blipFill>
          <a:blip r:embed="rId3"/>
          <a:stretch>
            <a:fillRect/>
          </a:stretch>
        </p:blipFill>
        <p:spPr>
          <a:xfrm>
            <a:off x="6234114" y="1371599"/>
            <a:ext cx="5720892" cy="4760450"/>
          </a:xfrm>
          <a:prstGeom prst="rect">
            <a:avLst/>
          </a:prstGeom>
        </p:spPr>
      </p:pic>
    </p:spTree>
    <p:extLst>
      <p:ext uri="{BB962C8B-B14F-4D97-AF65-F5344CB8AC3E}">
        <p14:creationId xmlns:p14="http://schemas.microsoft.com/office/powerpoint/2010/main" val="223604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A533-1B2F-37CA-87D8-9595A2330AD8}"/>
              </a:ext>
            </a:extLst>
          </p:cNvPr>
          <p:cNvSpPr>
            <a:spLocks noGrp="1"/>
          </p:cNvSpPr>
          <p:nvPr>
            <p:ph type="title"/>
          </p:nvPr>
        </p:nvSpPr>
        <p:spPr>
          <a:xfrm>
            <a:off x="691078" y="308919"/>
            <a:ext cx="10553571" cy="1075038"/>
          </a:xfrm>
        </p:spPr>
        <p:txBody>
          <a:bodyPr>
            <a:normAutofit fontScale="90000"/>
          </a:bodyPr>
          <a:lstStyle/>
          <a:p>
            <a:pPr algn="ctr"/>
            <a:r>
              <a:rPr lang="en-US" b="1" dirty="0"/>
              <a:t>How are risks avoided</a:t>
            </a:r>
            <a:br>
              <a:rPr lang="en-US" b="1" dirty="0"/>
            </a:br>
            <a:r>
              <a:rPr lang="en-US" b="1" dirty="0"/>
              <a:t>( </a:t>
            </a:r>
            <a:r>
              <a:rPr lang="en-US" sz="3600" b="1" dirty="0"/>
              <a:t>After safety measures)</a:t>
            </a:r>
          </a:p>
        </p:txBody>
      </p:sp>
      <p:sp>
        <p:nvSpPr>
          <p:cNvPr id="3" name="Content Placeholder 2">
            <a:extLst>
              <a:ext uri="{FF2B5EF4-FFF2-40B4-BE49-F238E27FC236}">
                <a16:creationId xmlns:a16="http://schemas.microsoft.com/office/drawing/2014/main" id="{ADEEA4C0-22CB-B408-456D-F2FE6811BBDB}"/>
              </a:ext>
            </a:extLst>
          </p:cNvPr>
          <p:cNvSpPr>
            <a:spLocks noGrp="1"/>
          </p:cNvSpPr>
          <p:nvPr>
            <p:ph idx="1"/>
          </p:nvPr>
        </p:nvSpPr>
        <p:spPr>
          <a:xfrm>
            <a:off x="691077" y="1383957"/>
            <a:ext cx="10809843" cy="5165124"/>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Even clients with legitimate credentials are capable of friendly fraud if they are impatient or ignorant. Insist on delivery signature confirmation when delivering expensive things.</a:t>
            </a:r>
          </a:p>
          <a:p>
            <a:pPr algn="just">
              <a:lnSpc>
                <a:spcPct val="150000"/>
              </a:lnSpc>
            </a:pPr>
            <a:r>
              <a:rPr lang="en-US" dirty="0">
                <a:latin typeface="Times New Roman" panose="02020603050405020304" pitchFamily="18" charset="0"/>
                <a:cs typeface="Times New Roman" panose="02020603050405020304" pitchFamily="18" charset="0"/>
              </a:rPr>
              <a:t>If you enroll in the Seller Protection Program offered by PayPal, some types of fraud will be paid for by PayPal.</a:t>
            </a:r>
          </a:p>
          <a:p>
            <a:pPr algn="just">
              <a:lnSpc>
                <a:spcPct val="150000"/>
              </a:lnSpc>
            </a:pPr>
            <a:r>
              <a:rPr lang="en-US" dirty="0">
                <a:latin typeface="Times New Roman" panose="02020603050405020304" pitchFamily="18" charset="0"/>
                <a:cs typeface="Times New Roman" panose="02020603050405020304" pitchFamily="18" charset="0"/>
              </a:rPr>
              <a:t>Customers who create fraud or dispute claims should be blocked. If no action is taken against a vendor, fraudsters frequently target them repeatedly.</a:t>
            </a:r>
          </a:p>
          <a:p>
            <a:pPr algn="just">
              <a:lnSpc>
                <a:spcPct val="150000"/>
              </a:lnSpc>
            </a:pPr>
            <a:r>
              <a:rPr lang="en-US" dirty="0">
                <a:latin typeface="Times New Roman" panose="02020603050405020304" pitchFamily="18" charset="0"/>
                <a:cs typeface="Times New Roman" panose="02020603050405020304" pitchFamily="18" charset="0"/>
              </a:rPr>
              <a:t>Check the actual email address rather than the sender name when you receive an email from PayPal to ensure that it is authentic. When in doubt, sign into your account in a new tab to double-check the details.</a:t>
            </a:r>
          </a:p>
          <a:p>
            <a:pPr algn="just">
              <a:lnSpc>
                <a:spcPct val="150000"/>
              </a:lnSpc>
            </a:pPr>
            <a:r>
              <a:rPr lang="en-US" dirty="0">
                <a:latin typeface="Times New Roman" panose="02020603050405020304" pitchFamily="18" charset="0"/>
                <a:cs typeface="Times New Roman" panose="02020603050405020304" pitchFamily="18" charset="0"/>
              </a:rPr>
              <a:t>Shipments must only be made to the address specified in the transaction details.</a:t>
            </a:r>
          </a:p>
        </p:txBody>
      </p:sp>
    </p:spTree>
    <p:extLst>
      <p:ext uri="{BB962C8B-B14F-4D97-AF65-F5344CB8AC3E}">
        <p14:creationId xmlns:p14="http://schemas.microsoft.com/office/powerpoint/2010/main" val="3123145961"/>
      </p:ext>
    </p:extLst>
  </p:cSld>
  <p:clrMapOvr>
    <a:masterClrMapping/>
  </p:clrMapOvr>
</p:sld>
</file>

<file path=ppt/theme/theme1.xml><?xml version="1.0" encoding="utf-8"?>
<a:theme xmlns:a="http://schemas.openxmlformats.org/drawingml/2006/main" name="CosineVTI">
  <a:themeElements>
    <a:clrScheme name="AnalogousFromRegularSeedRightStep">
      <a:dk1>
        <a:srgbClr val="000000"/>
      </a:dk1>
      <a:lt1>
        <a:srgbClr val="FFFFFF"/>
      </a:lt1>
      <a:dk2>
        <a:srgbClr val="1A1D2F"/>
      </a:dk2>
      <a:lt2>
        <a:srgbClr val="F3F3F0"/>
      </a:lt2>
      <a:accent1>
        <a:srgbClr val="2945E7"/>
      </a:accent1>
      <a:accent2>
        <a:srgbClr val="5120D7"/>
      </a:accent2>
      <a:accent3>
        <a:srgbClr val="AB29E7"/>
      </a:accent3>
      <a:accent4>
        <a:srgbClr val="D517C2"/>
      </a:accent4>
      <a:accent5>
        <a:srgbClr val="E72984"/>
      </a:accent5>
      <a:accent6>
        <a:srgbClr val="D51723"/>
      </a:accent6>
      <a:hlink>
        <a:srgbClr val="9C8C34"/>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481</TotalTime>
  <Words>659</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Grandview</vt:lpstr>
      <vt:lpstr>Helvetica Neue</vt:lpstr>
      <vt:lpstr>MuseoSans</vt:lpstr>
      <vt:lpstr>Open Sans</vt:lpstr>
      <vt:lpstr>Symbol</vt:lpstr>
      <vt:lpstr>Times New Roman</vt:lpstr>
      <vt:lpstr>var(--theme-headline__font-family)</vt:lpstr>
      <vt:lpstr>Wingdings</vt:lpstr>
      <vt:lpstr>CosineVTI</vt:lpstr>
      <vt:lpstr>Financial Fraud Risk Management </vt:lpstr>
      <vt:lpstr>Objective</vt:lpstr>
      <vt:lpstr>Introduction</vt:lpstr>
      <vt:lpstr> </vt:lpstr>
      <vt:lpstr>Cyber Risk Management </vt:lpstr>
      <vt:lpstr>Risk Assessment </vt:lpstr>
      <vt:lpstr>How PayPal users gets scammed</vt:lpstr>
      <vt:lpstr>Risk Analysis (scenario-1)</vt:lpstr>
      <vt:lpstr>How are risks avoided ( After safety measures)</vt:lpstr>
      <vt:lpstr>Risk Analysis( scenario-1-2)</vt:lpstr>
      <vt:lpstr>Zelle Fraud is Rising</vt:lpstr>
      <vt:lpstr>Risk Analysis (scenario-2)</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Fraud Risk Management </dc:title>
  <dc:creator>Pentyala, Avinash C</dc:creator>
  <cp:lastModifiedBy>Avinash Pentyala</cp:lastModifiedBy>
  <cp:revision>9</cp:revision>
  <dcterms:created xsi:type="dcterms:W3CDTF">2022-11-28T23:04:52Z</dcterms:created>
  <dcterms:modified xsi:type="dcterms:W3CDTF">2022-11-29T18:48:24Z</dcterms:modified>
</cp:coreProperties>
</file>