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60" r:id="rId6"/>
    <p:sldId id="257" r:id="rId7"/>
    <p:sldId id="258" r:id="rId8"/>
    <p:sldId id="261" r:id="rId9"/>
    <p:sldId id="269" r:id="rId10"/>
    <p:sldId id="270" r:id="rId11"/>
    <p:sldId id="271" r:id="rId12"/>
    <p:sldId id="273" r:id="rId13"/>
    <p:sldId id="274" r:id="rId14"/>
    <p:sldId id="275" r:id="rId15"/>
    <p:sldId id="272"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25"/>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12/8/2021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9.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666072" y="1546926"/>
            <a:ext cx="7940968" cy="1882074"/>
          </a:xfrm>
        </p:spPr>
        <p:txBody>
          <a:bodyPr/>
          <a:lstStyle/>
          <a:p>
            <a:r>
              <a:rPr lang="en-GB" sz="4000" dirty="0">
                <a:latin typeface="Book Antiqua" panose="02040602050305030304" pitchFamily="18" charset="0"/>
              </a:rPr>
              <a:t>Quantifying the text similarity between citations using NLP</a:t>
            </a:r>
            <a:endParaRPr lang="en-US" sz="4000" dirty="0">
              <a:latin typeface="Book Antiqua" panose="02040602050305030304" pitchFamily="18" charset="0"/>
            </a:endParaRP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666072" y="3864731"/>
            <a:ext cx="7077456" cy="868680"/>
          </a:xfrm>
        </p:spPr>
        <p:txBody>
          <a:bodyPr>
            <a:noAutofit/>
          </a:bodyPr>
          <a:lstStyle/>
          <a:p>
            <a:pPr marL="0" indent="0">
              <a:buNone/>
            </a:pPr>
            <a:r>
              <a:rPr lang="en-US" sz="1400" b="1" dirty="0">
                <a:latin typeface="Book Antiqua" panose="02040602050305030304" pitchFamily="18" charset="0"/>
                <a:cs typeface="Times New Roman" panose="02020603050405020304" pitchFamily="18" charset="0"/>
              </a:rPr>
              <a:t>M. Sai Anirudh Reddy</a:t>
            </a:r>
          </a:p>
          <a:p>
            <a:r>
              <a:rPr lang="en-US" sz="1400" b="1" dirty="0">
                <a:latin typeface="Book Antiqua" panose="02040602050305030304" pitchFamily="18" charset="0"/>
                <a:cs typeface="Times New Roman" panose="02020603050405020304" pitchFamily="18" charset="0"/>
              </a:rPr>
              <a:t>I. Naveen Kumar</a:t>
            </a:r>
          </a:p>
          <a:p>
            <a:r>
              <a:rPr lang="en-US" sz="1400" b="1" dirty="0">
                <a:latin typeface="Book Antiqua" panose="02040602050305030304" pitchFamily="18" charset="0"/>
                <a:cs typeface="Times New Roman" panose="02020603050405020304" pitchFamily="18" charset="0"/>
              </a:rPr>
              <a:t>P. Mohana uma sushmanth</a:t>
            </a:r>
          </a:p>
          <a:p>
            <a:pPr marL="400050" indent="-400050">
              <a:buAutoNum type="romanUcPeriod"/>
            </a:pPr>
            <a:endParaRPr lang="en-US" sz="1400" b="1"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754601" y="670146"/>
            <a:ext cx="11214100" cy="535531"/>
          </a:xfrm>
        </p:spPr>
        <p:txBody>
          <a:bodyPr/>
          <a:lstStyle/>
          <a:p>
            <a:r>
              <a:rPr lang="en-US" dirty="0">
                <a:latin typeface="Book Antiqua" panose="02040602050305030304" pitchFamily="18" charset="0"/>
              </a:rPr>
              <a:t>Text similarity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754601" y="1894642"/>
            <a:ext cx="11005378" cy="3684588"/>
          </a:xfrm>
        </p:spPr>
        <p:txBody>
          <a:bodyPr/>
          <a:lstStyle/>
          <a:p>
            <a:pPr marL="0" indent="0">
              <a:buNone/>
            </a:pPr>
            <a:r>
              <a:rPr lang="en-US" dirty="0">
                <a:latin typeface="Book Antiqua" panose="02040602050305030304" pitchFamily="18" charset="0"/>
              </a:rPr>
              <a:t>Glove – word embedded similarity:</a:t>
            </a:r>
          </a:p>
          <a:p>
            <a:r>
              <a:rPr lang="en-US" sz="1400" dirty="0">
                <a:effectLst/>
                <a:latin typeface="Times New Roman" panose="02020603050405020304" pitchFamily="18" charset="0"/>
                <a:ea typeface="Calibri" panose="020F0502020204030204" pitchFamily="34" charset="0"/>
              </a:rPr>
              <a:t>A word embedding is a form of representing a word in the form of vectors. These vectors are formed by considering the relation between the words like the words with similar meaning will have similar type of representation.</a:t>
            </a:r>
            <a:endParaRPr lang="en-US" sz="1400" dirty="0">
              <a:latin typeface="Book Antiqua" panose="02040602050305030304" pitchFamily="18" charset="0"/>
            </a:endParaRPr>
          </a:p>
        </p:txBody>
      </p:sp>
      <p:pic>
        <p:nvPicPr>
          <p:cNvPr id="5" name="Picture 4" descr="A close-up of a calculator&#10;&#10;Description automatically generated with low confidence">
            <a:extLst>
              <a:ext uri="{FF2B5EF4-FFF2-40B4-BE49-F238E27FC236}">
                <a16:creationId xmlns:a16="http://schemas.microsoft.com/office/drawing/2014/main" id="{A6468F94-34D8-439E-BF32-D216260CF045}"/>
              </a:ext>
            </a:extLst>
          </p:cNvPr>
          <p:cNvPicPr>
            <a:picLocks noChangeAspect="1"/>
          </p:cNvPicPr>
          <p:nvPr/>
        </p:nvPicPr>
        <p:blipFill>
          <a:blip r:embed="rId2"/>
          <a:stretch>
            <a:fillRect/>
          </a:stretch>
        </p:blipFill>
        <p:spPr>
          <a:xfrm>
            <a:off x="4148137" y="2986253"/>
            <a:ext cx="3895725" cy="2905125"/>
          </a:xfrm>
          <a:prstGeom prst="rect">
            <a:avLst/>
          </a:prstGeom>
        </p:spPr>
      </p:pic>
    </p:spTree>
    <p:extLst>
      <p:ext uri="{BB962C8B-B14F-4D97-AF65-F5344CB8AC3E}">
        <p14:creationId xmlns:p14="http://schemas.microsoft.com/office/powerpoint/2010/main" val="178007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754601" y="670146"/>
            <a:ext cx="11214100" cy="535531"/>
          </a:xfrm>
        </p:spPr>
        <p:txBody>
          <a:bodyPr/>
          <a:lstStyle/>
          <a:p>
            <a:r>
              <a:rPr lang="en-US" dirty="0">
                <a:latin typeface="Book Antiqua" panose="02040602050305030304" pitchFamily="18" charset="0"/>
              </a:rPr>
              <a:t>Text similarity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11</a:t>
            </a:fld>
            <a:endParaRPr lang="en-US" dirty="0"/>
          </a:p>
        </p:txBody>
      </p:sp>
      <mc:AlternateContent xmlns:mc="http://schemas.openxmlformats.org/markup-compatibility/2006">
        <mc:Choice xmlns:a14="http://schemas.microsoft.com/office/drawing/2010/main" Requires="a14">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754601" y="1894642"/>
                <a:ext cx="11005378" cy="3684588"/>
              </a:xfrm>
            </p:spPr>
            <p:txBody>
              <a:bodyPr/>
              <a:lstStyle/>
              <a:p>
                <a:pPr marL="0" indent="0">
                  <a:buNone/>
                </a:pPr>
                <a:r>
                  <a:rPr lang="en-US" sz="1800" dirty="0">
                    <a:effectLst/>
                    <a:latin typeface="Times New Roman" panose="02020603050405020304" pitchFamily="18" charset="0"/>
                    <a:ea typeface="Calibri" panose="020F0502020204030204" pitchFamily="34" charset="0"/>
                  </a:rPr>
                  <a:t>KL - divergence</a:t>
                </a:r>
                <a:r>
                  <a:rPr lang="en-US" dirty="0">
                    <a:latin typeface="Book Antiqua" panose="02040602050305030304" pitchFamily="18" charset="0"/>
                  </a:rPr>
                  <a:t>:</a:t>
                </a:r>
              </a:p>
              <a:p>
                <a:pPr>
                  <a:lnSpc>
                    <a:spcPct val="115000"/>
                  </a:lnSpc>
                  <a:spcAft>
                    <a:spcPts val="1000"/>
                  </a:spcAft>
                </a:pPr>
                <a:r>
                  <a:rPr lang="en-US" sz="1400" dirty="0">
                    <a:effectLst/>
                    <a:latin typeface="Times New Roman" panose="02020603050405020304" pitchFamily="18" charset="0"/>
                    <a:ea typeface="Calibri" panose="020F0502020204030204" pitchFamily="34" charset="0"/>
                  </a:rPr>
                  <a:t>This tells how much the two probability distributions differ. Here the Kl-divergence between any two distributions like let's say the two distributions as A and B, it is generally represented as KL(A || B).’||’ indicates the divergence.  It is calculated as follows:</a:t>
                </a:r>
                <a:endParaRPr lang="en-IN" sz="18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rPr>
                  <a:t>	                                    </a:t>
                </a:r>
              </a:p>
              <a:p>
                <a:pPr marL="0" indent="0">
                  <a:lnSpc>
                    <a:spcPct val="115000"/>
                  </a:lnSpc>
                  <a:spcAft>
                    <a:spcPts val="1000"/>
                  </a:spcAft>
                  <a:buNone/>
                </a:pPr>
                <a:r>
                  <a:rPr lang="en-US" dirty="0">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   KL(A || B) =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𝛴</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𝐴</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𝑙𝑜𝑔</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𝐴</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𝐵</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IN" sz="1800" dirty="0">
                  <a:effectLst/>
                  <a:latin typeface="Calibri" panose="020F0502020204030204" pitchFamily="34" charset="0"/>
                  <a:ea typeface="Calibri" panose="020F0502020204030204" pitchFamily="34" charset="0"/>
                </a:endParaRPr>
              </a:p>
            </p:txBody>
          </p:sp>
        </mc:Choice>
        <mc:Fallback>
          <p:sp>
            <p:nvSpPr>
              <p:cNvPr id="8" name="Text Placeholder 7">
                <a:extLst>
                  <a:ext uri="{FF2B5EF4-FFF2-40B4-BE49-F238E27FC236}">
                    <a16:creationId xmlns:a16="http://schemas.microsoft.com/office/drawing/2014/main" id="{47DC4E62-1A34-4F98-A451-214F1808519C}"/>
                  </a:ext>
                </a:extLst>
              </p:cNvPr>
              <p:cNvSpPr>
                <a:spLocks noGrp="1" noRot="1" noChangeAspect="1" noMove="1" noResize="1" noEditPoints="1" noAdjustHandles="1" noChangeArrowheads="1" noChangeShapeType="1" noTextEdit="1"/>
              </p:cNvSpPr>
              <p:nvPr>
                <p:ph type="body" sz="quarter" idx="2"/>
              </p:nvPr>
            </p:nvSpPr>
            <p:spPr>
              <a:xfrm>
                <a:off x="754601" y="1894642"/>
                <a:ext cx="11005378" cy="3684588"/>
              </a:xfrm>
              <a:blipFill>
                <a:blip r:embed="rId2"/>
                <a:stretch>
                  <a:fillRect l="-499" t="-1821" r="-388"/>
                </a:stretch>
              </a:blipFill>
            </p:spPr>
            <p:txBody>
              <a:bodyPr/>
              <a:lstStyle/>
              <a:p>
                <a:r>
                  <a:rPr lang="en-IN">
                    <a:noFill/>
                  </a:rPr>
                  <a:t> </a:t>
                </a:r>
              </a:p>
            </p:txBody>
          </p:sp>
        </mc:Fallback>
      </mc:AlternateContent>
      <p:sp>
        <p:nvSpPr>
          <p:cNvPr id="3" name="Rectangle 2">
            <a:extLst>
              <a:ext uri="{FF2B5EF4-FFF2-40B4-BE49-F238E27FC236}">
                <a16:creationId xmlns:a16="http://schemas.microsoft.com/office/drawing/2014/main" id="{64938123-B016-4BE7-9D47-A33D3D476BA4}"/>
              </a:ext>
            </a:extLst>
          </p:cNvPr>
          <p:cNvSpPr/>
          <p:nvPr/>
        </p:nvSpPr>
        <p:spPr>
          <a:xfrm>
            <a:off x="3705307" y="3429000"/>
            <a:ext cx="4420925" cy="66194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1761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A109-38FC-46B0-88B1-1A74AAB02A06}"/>
              </a:ext>
            </a:extLst>
          </p:cNvPr>
          <p:cNvSpPr>
            <a:spLocks noGrp="1"/>
          </p:cNvSpPr>
          <p:nvPr>
            <p:ph type="title"/>
          </p:nvPr>
        </p:nvSpPr>
        <p:spPr/>
        <p:txBody>
          <a:bodyPr/>
          <a:lstStyle/>
          <a:p>
            <a:r>
              <a:rPr lang="en-IN" dirty="0">
                <a:latin typeface="Book Antiqua" panose="02040602050305030304" pitchFamily="18" charset="0"/>
              </a:rPr>
              <a:t>Results</a:t>
            </a:r>
          </a:p>
        </p:txBody>
      </p:sp>
      <p:sp>
        <p:nvSpPr>
          <p:cNvPr id="3" name="Slide Number Placeholder 2">
            <a:extLst>
              <a:ext uri="{FF2B5EF4-FFF2-40B4-BE49-F238E27FC236}">
                <a16:creationId xmlns:a16="http://schemas.microsoft.com/office/drawing/2014/main" id="{315DCA35-986C-4611-BDE2-2AAE6C771CFD}"/>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C1248509-F380-4ED8-8848-4BDDF9DF8DC1}"/>
              </a:ext>
            </a:extLst>
          </p:cNvPr>
          <p:cNvSpPr>
            <a:spLocks noGrp="1"/>
          </p:cNvSpPr>
          <p:nvPr>
            <p:ph type="body" sz="quarter" idx="13"/>
          </p:nvPr>
        </p:nvSpPr>
        <p:spPr>
          <a:xfrm>
            <a:off x="444499" y="1625385"/>
            <a:ext cx="11068989" cy="4093243"/>
          </a:xfrm>
        </p:spPr>
        <p:txBody>
          <a:bodyPr/>
          <a:lstStyle/>
          <a:p>
            <a:pPr>
              <a:lnSpc>
                <a:spcPct val="115000"/>
              </a:lnSpc>
              <a:spcAft>
                <a:spcPts val="1000"/>
              </a:spcAft>
            </a:pPr>
            <a:r>
              <a:rPr lang="en-US" sz="1400" dirty="0">
                <a:latin typeface="Times New Roman" panose="02020603050405020304" pitchFamily="18" charset="0"/>
                <a:ea typeface="Calibri" panose="020F0502020204030204" pitchFamily="34" charset="0"/>
              </a:rPr>
              <a:t>Finally,</a:t>
            </a:r>
            <a:r>
              <a:rPr lang="en-US" sz="1400" dirty="0">
                <a:effectLst/>
                <a:latin typeface="Times New Roman" panose="02020603050405020304" pitchFamily="18" charset="0"/>
                <a:ea typeface="Calibri" panose="020F0502020204030204" pitchFamily="34" charset="0"/>
              </a:rPr>
              <a:t> this shows the similarity rate between a main abstract and its citations. So, we can see that there are 3 papers mentioned that was written by the main paper author that were referred to as self-citations. Here all the scores given by the three metrics shows that the main paper abstract was not that much like the abstracts of self-cited papers.</a:t>
            </a:r>
            <a:endParaRPr lang="en-IN" sz="1400" dirty="0"/>
          </a:p>
        </p:txBody>
      </p:sp>
      <p:pic>
        <p:nvPicPr>
          <p:cNvPr id="5" name="image5.png">
            <a:extLst>
              <a:ext uri="{FF2B5EF4-FFF2-40B4-BE49-F238E27FC236}">
                <a16:creationId xmlns:a16="http://schemas.microsoft.com/office/drawing/2014/main" id="{80885C69-32E2-4073-A92F-CA417C5D8322}"/>
              </a:ext>
            </a:extLst>
          </p:cNvPr>
          <p:cNvPicPr/>
          <p:nvPr/>
        </p:nvPicPr>
        <p:blipFill>
          <a:blip r:embed="rId2"/>
          <a:srcRect/>
          <a:stretch>
            <a:fillRect/>
          </a:stretch>
        </p:blipFill>
        <p:spPr>
          <a:xfrm>
            <a:off x="2601020" y="2684548"/>
            <a:ext cx="6989960" cy="3701454"/>
          </a:xfrm>
          <a:prstGeom prst="rect">
            <a:avLst/>
          </a:prstGeom>
          <a:ln/>
        </p:spPr>
      </p:pic>
    </p:spTree>
    <p:extLst>
      <p:ext uri="{BB962C8B-B14F-4D97-AF65-F5344CB8AC3E}">
        <p14:creationId xmlns:p14="http://schemas.microsoft.com/office/powerpoint/2010/main" val="3105148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a:extLst>
              <a:ext uri="{FF2B5EF4-FFF2-40B4-BE49-F238E27FC236}">
                <a16:creationId xmlns:a16="http://schemas.microsoft.com/office/drawing/2014/main" id="{D122E7DE-1F48-456E-8574-154D5BE409E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13</a:t>
            </a:fld>
            <a:endParaRPr lang="en-US" noProof="0"/>
          </a:p>
        </p:txBody>
      </p:sp>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a:xfrm>
            <a:off x="800298" y="3711271"/>
            <a:ext cx="7781544" cy="859055"/>
          </a:xfrm>
        </p:spPr>
        <p:txBody>
          <a:bodyPr anchor="b">
            <a:normAutofit/>
          </a:bodyPr>
          <a:lstStyle/>
          <a:p>
            <a:r>
              <a:rPr lang="en-US" dirty="0">
                <a:latin typeface="Book Antiqua" panose="02040602050305030304" pitchFamily="18" charset="0"/>
              </a:rPr>
              <a:t>Thank You</a:t>
            </a:r>
            <a:endParaRPr lang="en-GB" dirty="0">
              <a:latin typeface="Book Antiqua" panose="02040602050305030304" pitchFamily="18" charset="0"/>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577662" y="1244065"/>
            <a:ext cx="7781544" cy="859055"/>
          </a:xfrm>
        </p:spPr>
        <p:txBody>
          <a:bodyPr/>
          <a:lstStyle/>
          <a:p>
            <a:r>
              <a:rPr lang="en-US" dirty="0">
                <a:latin typeface="Book Antiqua" panose="02040602050305030304" pitchFamily="18" charset="0"/>
              </a:rPr>
              <a:t>Problem statement </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648970" y="2401293"/>
            <a:ext cx="10228414" cy="1908313"/>
          </a:xfrm>
        </p:spPr>
        <p:txBody>
          <a:bodyPr>
            <a:noAutofit/>
          </a:bodyPr>
          <a:lstStyle/>
          <a:p>
            <a:r>
              <a:rPr lang="en-US" sz="1400" b="1" dirty="0">
                <a:solidFill>
                  <a:schemeClr val="bg1"/>
                </a:solidFill>
                <a:effectLst/>
                <a:latin typeface="Book Antiqua" panose="02040602050305030304" pitchFamily="18" charset="0"/>
                <a:ea typeface="Calibri" panose="020F0502020204030204" pitchFamily="34" charset="0"/>
              </a:rPr>
              <a:t>When a person is willing to write a research paper in a particular topic, he goes through  all the available work done on this topic in the past. They see all the methods used and the way of implementation. So, when they are creating their own methodology or work this past data will have some impact on them. So, there is a chance for high similarity of the work they cited and their own work. </a:t>
            </a:r>
            <a:endParaRPr lang="en-US" sz="1400" b="1" dirty="0">
              <a:solidFill>
                <a:schemeClr val="bg1"/>
              </a:solidFill>
              <a:latin typeface="Book Antiqua" panose="02040602050305030304" pitchFamily="18" charset="0"/>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760543" y="1244065"/>
            <a:ext cx="7781544" cy="859055"/>
          </a:xfrm>
        </p:spPr>
        <p:txBody>
          <a:bodyPr/>
          <a:lstStyle/>
          <a:p>
            <a:r>
              <a:rPr lang="en-US" dirty="0">
                <a:latin typeface="Book Antiqua" panose="02040602050305030304" pitchFamily="18" charset="0"/>
              </a:rPr>
              <a:t>Objective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935217" y="2496709"/>
            <a:ext cx="6803136" cy="2449001"/>
          </a:xfrm>
        </p:spPr>
        <p:txBody>
          <a:bodyPr>
            <a:noAutofit/>
          </a:bodyPr>
          <a:lstStyle/>
          <a:p>
            <a:pPr>
              <a:lnSpc>
                <a:spcPct val="115000"/>
              </a:lnSpc>
              <a:spcAft>
                <a:spcPts val="1000"/>
              </a:spcAft>
            </a:pPr>
            <a:r>
              <a:rPr lang="en-US" sz="1400" dirty="0">
                <a:solidFill>
                  <a:schemeClr val="bg1"/>
                </a:solidFill>
                <a:effectLst/>
                <a:latin typeface="Book Antiqua" panose="02040602050305030304" pitchFamily="18" charset="0"/>
                <a:ea typeface="Calibri" panose="020F0502020204030204" pitchFamily="34" charset="0"/>
                <a:cs typeface="Times New Roman" panose="02020603050405020304" pitchFamily="18" charset="0"/>
              </a:rPr>
              <a:t>The main aim of this project is to know the similarity score of references mentioned in the main paper. The objectives of this project are:</a:t>
            </a:r>
            <a:endParaRPr lang="en-IN" sz="1400" dirty="0">
              <a:solidFill>
                <a:schemeClr val="bg1"/>
              </a:solidFill>
              <a:effectLst/>
              <a:latin typeface="Book Antiqua" panose="02040602050305030304" pitchFamily="18" charset="0"/>
              <a:ea typeface="Calibri" panose="020F0502020204030204" pitchFamily="34" charset="0"/>
              <a:cs typeface="Times New Roman" panose="02020603050405020304" pitchFamily="18" charset="0"/>
            </a:endParaRPr>
          </a:p>
          <a:p>
            <a:pPr marL="342900" lvl="0" indent="-342900">
              <a:lnSpc>
                <a:spcPct val="115000"/>
              </a:lnSpc>
              <a:buFont typeface="+mj-lt"/>
              <a:buAutoNum type="romanLcPeriod"/>
            </a:pPr>
            <a:r>
              <a:rPr lang="en-US" sz="1400" dirty="0">
                <a:solidFill>
                  <a:schemeClr val="bg1"/>
                </a:solidFill>
                <a:effectLst/>
                <a:latin typeface="Book Antiqua" panose="02040602050305030304" pitchFamily="18" charset="0"/>
                <a:ea typeface="Arial" panose="020B0604020202020204" pitchFamily="34" charset="0"/>
                <a:cs typeface="Times New Roman" panose="02020603050405020304" pitchFamily="18" charset="0"/>
              </a:rPr>
              <a:t>To calculate the similarity rate between main paper and its citations.</a:t>
            </a:r>
            <a:endParaRPr lang="en-IN" sz="1400" dirty="0">
              <a:solidFill>
                <a:schemeClr val="bg1"/>
              </a:solidFill>
              <a:effectLst/>
              <a:latin typeface="Book Antiqua" panose="02040602050305030304" pitchFamily="18" charset="0"/>
              <a:ea typeface="Arial" panose="020B0604020202020204" pitchFamily="34" charset="0"/>
              <a:cs typeface="Times New Roman" panose="02020603050405020304" pitchFamily="18" charset="0"/>
            </a:endParaRPr>
          </a:p>
          <a:p>
            <a:pPr marL="342900" lvl="0" indent="-342900">
              <a:lnSpc>
                <a:spcPct val="115000"/>
              </a:lnSpc>
              <a:spcAft>
                <a:spcPts val="1000"/>
              </a:spcAft>
              <a:buFont typeface="+mj-lt"/>
              <a:buAutoNum type="romanLcPeriod"/>
            </a:pPr>
            <a:r>
              <a:rPr lang="en-US" sz="1400" dirty="0">
                <a:solidFill>
                  <a:schemeClr val="bg1"/>
                </a:solidFill>
                <a:effectLst/>
                <a:latin typeface="Book Antiqua" panose="02040602050305030304" pitchFamily="18" charset="0"/>
                <a:ea typeface="Arial" panose="020B0604020202020204" pitchFamily="34" charset="0"/>
                <a:cs typeface="Times New Roman" panose="02020603050405020304" pitchFamily="18" charset="0"/>
              </a:rPr>
              <a:t>Categorize the similarity rate of references with main paper as self-citation, as relevant citations, as non-relevant citations etc.</a:t>
            </a:r>
            <a:endParaRPr lang="en-IN" sz="1400" dirty="0">
              <a:solidFill>
                <a:schemeClr val="bg1"/>
              </a:solidFill>
              <a:effectLst/>
              <a:latin typeface="Book Antiqua" panose="02040602050305030304" pitchFamily="18" charset="0"/>
              <a:ea typeface="Arial" panose="020B0604020202020204" pitchFamily="34" charset="0"/>
              <a:cs typeface="Times New Roman" panose="02020603050405020304" pitchFamily="18" charset="0"/>
            </a:endParaRPr>
          </a:p>
          <a:p>
            <a:endParaRPr lang="en-US" sz="1200" dirty="0">
              <a:latin typeface="Book Antiqua" panose="0204060205030503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795130" y="1549820"/>
            <a:ext cx="11214100" cy="563231"/>
          </a:xfrm>
        </p:spPr>
        <p:txBody>
          <a:bodyPr/>
          <a:lstStyle/>
          <a:p>
            <a:r>
              <a:rPr lang="en-US" sz="3400" dirty="0">
                <a:latin typeface="Book Antiqua" panose="02040602050305030304" pitchFamily="18" charset="0"/>
              </a:rPr>
              <a:t>Methodology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4" name="Rectangle: Rounded Corners 3">
            <a:extLst>
              <a:ext uri="{FF2B5EF4-FFF2-40B4-BE49-F238E27FC236}">
                <a16:creationId xmlns:a16="http://schemas.microsoft.com/office/drawing/2014/main" id="{A7599C4C-5DAE-4E75-8E06-A1278AA09EA6}"/>
              </a:ext>
            </a:extLst>
          </p:cNvPr>
          <p:cNvSpPr/>
          <p:nvPr/>
        </p:nvSpPr>
        <p:spPr>
          <a:xfrm>
            <a:off x="795130" y="3429000"/>
            <a:ext cx="1518699" cy="83791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Book Antiqua" panose="02040602050305030304" pitchFamily="18" charset="0"/>
              </a:rPr>
              <a:t>Data collection using </a:t>
            </a:r>
          </a:p>
          <a:p>
            <a:pPr algn="ctr"/>
            <a:r>
              <a:rPr lang="en-IN" sz="1200" dirty="0">
                <a:latin typeface="Book Antiqua" panose="02040602050305030304" pitchFamily="18" charset="0"/>
              </a:rPr>
              <a:t>web scrapping</a:t>
            </a:r>
          </a:p>
        </p:txBody>
      </p:sp>
      <p:sp>
        <p:nvSpPr>
          <p:cNvPr id="9" name="Rectangle: Rounded Corners 8">
            <a:extLst>
              <a:ext uri="{FF2B5EF4-FFF2-40B4-BE49-F238E27FC236}">
                <a16:creationId xmlns:a16="http://schemas.microsoft.com/office/drawing/2014/main" id="{DA592326-89BB-4845-9EDE-43BEA9286E17}"/>
              </a:ext>
            </a:extLst>
          </p:cNvPr>
          <p:cNvSpPr/>
          <p:nvPr/>
        </p:nvSpPr>
        <p:spPr>
          <a:xfrm>
            <a:off x="2863796" y="3429003"/>
            <a:ext cx="1518699" cy="83791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Book Antiqua" panose="02040602050305030304" pitchFamily="18" charset="0"/>
              </a:rPr>
              <a:t>Data filtration</a:t>
            </a:r>
          </a:p>
          <a:p>
            <a:pPr algn="ctr"/>
            <a:r>
              <a:rPr lang="en-IN" sz="1200" dirty="0">
                <a:latin typeface="Book Antiqua" panose="02040602050305030304" pitchFamily="18" charset="0"/>
              </a:rPr>
              <a:t>&amp;</a:t>
            </a:r>
          </a:p>
          <a:p>
            <a:pPr algn="ctr"/>
            <a:r>
              <a:rPr lang="en-IN" sz="1200" dirty="0">
                <a:latin typeface="Book Antiqua" panose="02040602050305030304" pitchFamily="18" charset="0"/>
              </a:rPr>
              <a:t>Storage</a:t>
            </a:r>
          </a:p>
        </p:txBody>
      </p:sp>
      <p:sp>
        <p:nvSpPr>
          <p:cNvPr id="11" name="Rectangle: Rounded Corners 10">
            <a:extLst>
              <a:ext uri="{FF2B5EF4-FFF2-40B4-BE49-F238E27FC236}">
                <a16:creationId xmlns:a16="http://schemas.microsoft.com/office/drawing/2014/main" id="{37C91600-CBFD-42E4-AAC4-1160E0197445}"/>
              </a:ext>
            </a:extLst>
          </p:cNvPr>
          <p:cNvSpPr/>
          <p:nvPr/>
        </p:nvSpPr>
        <p:spPr>
          <a:xfrm>
            <a:off x="4932462" y="3429001"/>
            <a:ext cx="1518699" cy="83791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Book Antiqua" panose="02040602050305030304" pitchFamily="18" charset="0"/>
              </a:rPr>
              <a:t>Feature extraction using NLP</a:t>
            </a:r>
          </a:p>
        </p:txBody>
      </p:sp>
      <p:sp>
        <p:nvSpPr>
          <p:cNvPr id="12" name="Rectangle: Rounded Corners 11">
            <a:extLst>
              <a:ext uri="{FF2B5EF4-FFF2-40B4-BE49-F238E27FC236}">
                <a16:creationId xmlns:a16="http://schemas.microsoft.com/office/drawing/2014/main" id="{29F3D724-ADB4-4EBE-B507-461161843D7E}"/>
              </a:ext>
            </a:extLst>
          </p:cNvPr>
          <p:cNvSpPr/>
          <p:nvPr/>
        </p:nvSpPr>
        <p:spPr>
          <a:xfrm>
            <a:off x="7001128" y="3429002"/>
            <a:ext cx="1518699" cy="83791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latin typeface="Book Antiqua" panose="02040602050305030304" pitchFamily="18" charset="0"/>
              </a:rPr>
              <a:t>Text Similarity check</a:t>
            </a:r>
          </a:p>
        </p:txBody>
      </p:sp>
      <p:cxnSp>
        <p:nvCxnSpPr>
          <p:cNvPr id="13" name="Straight Arrow Connector 12">
            <a:extLst>
              <a:ext uri="{FF2B5EF4-FFF2-40B4-BE49-F238E27FC236}">
                <a16:creationId xmlns:a16="http://schemas.microsoft.com/office/drawing/2014/main" id="{C2A795F2-68E3-4DC5-9A51-8306400F00B2}"/>
              </a:ext>
            </a:extLst>
          </p:cNvPr>
          <p:cNvCxnSpPr>
            <a:stCxn id="4" idx="3"/>
            <a:endCxn id="9" idx="1"/>
          </p:cNvCxnSpPr>
          <p:nvPr/>
        </p:nvCxnSpPr>
        <p:spPr>
          <a:xfrm>
            <a:off x="2313829" y="3847956"/>
            <a:ext cx="549967" cy="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A56750-55E6-4D01-83D6-1799B5D5D28B}"/>
              </a:ext>
            </a:extLst>
          </p:cNvPr>
          <p:cNvCxnSpPr>
            <a:cxnSpLocks/>
            <a:stCxn id="9" idx="3"/>
            <a:endCxn id="11" idx="1"/>
          </p:cNvCxnSpPr>
          <p:nvPr/>
        </p:nvCxnSpPr>
        <p:spPr>
          <a:xfrm flipV="1">
            <a:off x="4382495" y="3847957"/>
            <a:ext cx="549967" cy="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6B36ED2-FE89-4295-B9F7-1BFA5C51AC2C}"/>
              </a:ext>
            </a:extLst>
          </p:cNvPr>
          <p:cNvCxnSpPr>
            <a:stCxn id="11" idx="3"/>
            <a:endCxn id="12" idx="1"/>
          </p:cNvCxnSpPr>
          <p:nvPr/>
        </p:nvCxnSpPr>
        <p:spPr>
          <a:xfrm>
            <a:off x="6451161" y="3847957"/>
            <a:ext cx="549967"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754601" y="681038"/>
            <a:ext cx="11214100" cy="535531"/>
          </a:xfrm>
        </p:spPr>
        <p:txBody>
          <a:bodyPr wrap="square" anchor="t">
            <a:normAutofit/>
          </a:bodyPr>
          <a:lstStyle/>
          <a:p>
            <a:r>
              <a:rPr lang="en-US" dirty="0">
                <a:latin typeface="Book Antiqua" panose="02040602050305030304" pitchFamily="18" charset="0"/>
              </a:rPr>
              <a:t>Data extraction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5</a:t>
            </a:fld>
            <a:endParaRPr lang="en-US"/>
          </a:p>
        </p:txBody>
      </p:sp>
      <p:sp>
        <p:nvSpPr>
          <p:cNvPr id="8" name="Text Placeholder 7">
            <a:extLst>
              <a:ext uri="{FF2B5EF4-FFF2-40B4-BE49-F238E27FC236}">
                <a16:creationId xmlns:a16="http://schemas.microsoft.com/office/drawing/2014/main" id="{47DC4E62-1A34-4F98-A451-214F1808519C}"/>
              </a:ext>
            </a:extLst>
          </p:cNvPr>
          <p:cNvSpPr>
            <a:spLocks noGrp="1"/>
          </p:cNvSpPr>
          <p:nvPr>
            <p:ph sz="half" idx="1"/>
          </p:nvPr>
        </p:nvSpPr>
        <p:spPr>
          <a:xfrm>
            <a:off x="443365" y="1924217"/>
            <a:ext cx="5184437" cy="4252746"/>
          </a:xfrm>
        </p:spPr>
        <p:txBody>
          <a:bodyPr>
            <a:normAutofit/>
          </a:bodyPr>
          <a:lstStyle/>
          <a:p>
            <a:r>
              <a:rPr lang="en-US" sz="1800" dirty="0">
                <a:effectLst/>
                <a:latin typeface="Book Antiqua" panose="02040602050305030304" pitchFamily="18" charset="0"/>
                <a:cs typeface="Times New Roman" panose="02020603050405020304" pitchFamily="18" charset="0"/>
              </a:rPr>
              <a:t>We have collected the publications details from Dimensions which is an open-source platform.</a:t>
            </a:r>
            <a:endParaRPr lang="en-US" sz="1800" dirty="0">
              <a:latin typeface="Book Antiqua" panose="02040602050305030304" pitchFamily="18" charset="0"/>
              <a:cs typeface="Times New Roman" panose="02020603050405020304" pitchFamily="18" charset="0"/>
            </a:endParaRPr>
          </a:p>
          <a:p>
            <a:r>
              <a:rPr lang="en-US" sz="1800" dirty="0">
                <a:effectLst/>
                <a:latin typeface="Book Antiqua" panose="02040602050305030304" pitchFamily="18" charset="0"/>
                <a:cs typeface="Times New Roman" panose="02020603050405020304" pitchFamily="18" charset="0"/>
              </a:rPr>
              <a:t>We have extracted the raw data using python modules like requests and beautiful soup.</a:t>
            </a:r>
            <a:endParaRPr lang="en-US" sz="1800" dirty="0">
              <a:latin typeface="Book Antiqua" panose="02040602050305030304" pitchFamily="18" charset="0"/>
              <a:cs typeface="Times New Roman" panose="02020603050405020304" pitchFamily="18" charset="0"/>
            </a:endParaRPr>
          </a:p>
          <a:p>
            <a:endParaRPr lang="en-US" sz="1800" dirty="0"/>
          </a:p>
        </p:txBody>
      </p:sp>
      <p:pic>
        <p:nvPicPr>
          <p:cNvPr id="13" name="Picture 12" descr="Diagram&#10;&#10;Description automatically generated">
            <a:extLst>
              <a:ext uri="{FF2B5EF4-FFF2-40B4-BE49-F238E27FC236}">
                <a16:creationId xmlns:a16="http://schemas.microsoft.com/office/drawing/2014/main" id="{42F639C5-CD70-4585-A4F7-C92785179953}"/>
              </a:ext>
            </a:extLst>
          </p:cNvPr>
          <p:cNvPicPr>
            <a:picLocks noChangeAspect="1"/>
          </p:cNvPicPr>
          <p:nvPr/>
        </p:nvPicPr>
        <p:blipFill>
          <a:blip r:embed="rId2"/>
          <a:stretch>
            <a:fillRect/>
          </a:stretch>
        </p:blipFill>
        <p:spPr>
          <a:xfrm>
            <a:off x="6474163" y="1924217"/>
            <a:ext cx="5184437" cy="2255229"/>
          </a:xfrm>
          <a:prstGeom prst="rect">
            <a:avLst/>
          </a:prstGeom>
          <a:noFill/>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74257"/>
            <a:ext cx="11214100" cy="535531"/>
          </a:xfrm>
        </p:spPr>
        <p:txBody>
          <a:bodyPr wrap="square" anchor="t">
            <a:normAutofit/>
          </a:bodyPr>
          <a:lstStyle/>
          <a:p>
            <a:r>
              <a:rPr lang="en-US" dirty="0">
                <a:latin typeface="Book Antiqua" panose="02040602050305030304" pitchFamily="18" charset="0"/>
              </a:rPr>
              <a:t>Data filtration &amp; storage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6</a:t>
            </a:fld>
            <a:endParaRPr lang="en-US"/>
          </a:p>
        </p:txBody>
      </p:sp>
      <p:pic>
        <p:nvPicPr>
          <p:cNvPr id="5" name="Picture 4" descr="Table&#10;&#10;Description automatically generated">
            <a:extLst>
              <a:ext uri="{FF2B5EF4-FFF2-40B4-BE49-F238E27FC236}">
                <a16:creationId xmlns:a16="http://schemas.microsoft.com/office/drawing/2014/main" id="{F68D0CE7-8E35-478D-A82D-2A36885006D5}"/>
              </a:ext>
            </a:extLst>
          </p:cNvPr>
          <p:cNvPicPr>
            <a:picLocks noChangeAspect="1"/>
          </p:cNvPicPr>
          <p:nvPr/>
        </p:nvPicPr>
        <p:blipFill>
          <a:blip r:embed="rId2"/>
          <a:stretch>
            <a:fillRect/>
          </a:stretch>
        </p:blipFill>
        <p:spPr>
          <a:xfrm>
            <a:off x="4884005" y="1876653"/>
            <a:ext cx="7142259" cy="3104693"/>
          </a:xfrm>
          <a:prstGeom prst="rect">
            <a:avLst/>
          </a:prstGeom>
          <a:noFill/>
        </p:spPr>
      </p:pic>
      <p:sp>
        <p:nvSpPr>
          <p:cNvPr id="8" name="Text Placeholder 7">
            <a:extLst>
              <a:ext uri="{FF2B5EF4-FFF2-40B4-BE49-F238E27FC236}">
                <a16:creationId xmlns:a16="http://schemas.microsoft.com/office/drawing/2014/main" id="{47DC4E62-1A34-4F98-A451-214F1808519C}"/>
              </a:ext>
            </a:extLst>
          </p:cNvPr>
          <p:cNvSpPr>
            <a:spLocks noGrp="1"/>
          </p:cNvSpPr>
          <p:nvPr>
            <p:ph type="body" sz="half" idx="2"/>
          </p:nvPr>
        </p:nvSpPr>
        <p:spPr>
          <a:xfrm>
            <a:off x="444500" y="1876653"/>
            <a:ext cx="3937803" cy="3745388"/>
          </a:xfrm>
        </p:spPr>
        <p:txBody>
          <a:bodyPr>
            <a:normAutofit/>
          </a:bodyPr>
          <a:lstStyle/>
          <a:p>
            <a:pPr marL="342900" indent="-342900">
              <a:buFont typeface="Arial" panose="020B0604020202020204" pitchFamily="34" charset="0"/>
              <a:buChar char="•"/>
            </a:pPr>
            <a:r>
              <a:rPr lang="en-US" sz="1800" dirty="0">
                <a:latin typeface="Book Antiqua" panose="02040602050305030304" pitchFamily="18" charset="0"/>
              </a:rPr>
              <a:t>After the data collection, the raw data has been cleaned by removing null values.</a:t>
            </a:r>
          </a:p>
          <a:p>
            <a:pPr marL="342900" indent="-342900">
              <a:buFont typeface="Arial" panose="020B0604020202020204" pitchFamily="34" charset="0"/>
              <a:buChar char="•"/>
            </a:pPr>
            <a:r>
              <a:rPr lang="en-US" sz="1800" dirty="0">
                <a:latin typeface="Book Antiqua" panose="02040602050305030304" pitchFamily="18" charset="0"/>
              </a:rPr>
              <a:t>And stored in a structured manner in a data frame as per the requirements.</a:t>
            </a:r>
          </a:p>
        </p:txBody>
      </p:sp>
    </p:spTree>
    <p:extLst>
      <p:ext uri="{BB962C8B-B14F-4D97-AF65-F5344CB8AC3E}">
        <p14:creationId xmlns:p14="http://schemas.microsoft.com/office/powerpoint/2010/main" val="104083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681037"/>
            <a:ext cx="11214100" cy="535531"/>
          </a:xfrm>
        </p:spPr>
        <p:txBody>
          <a:bodyPr wrap="square" anchor="t">
            <a:normAutofit/>
          </a:bodyPr>
          <a:lstStyle/>
          <a:p>
            <a:r>
              <a:rPr lang="en-US" dirty="0">
                <a:latin typeface="Book Antiqua" panose="02040602050305030304" pitchFamily="18" charset="0"/>
              </a:rPr>
              <a:t>Feature extraction NLP</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7</a:t>
            </a:fld>
            <a:endParaRPr lang="en-US"/>
          </a:p>
        </p:txBody>
      </p:sp>
      <p:sp>
        <p:nvSpPr>
          <p:cNvPr id="8" name="Text Placeholder 7">
            <a:extLst>
              <a:ext uri="{FF2B5EF4-FFF2-40B4-BE49-F238E27FC236}">
                <a16:creationId xmlns:a16="http://schemas.microsoft.com/office/drawing/2014/main" id="{47DC4E62-1A34-4F98-A451-214F1808519C}"/>
              </a:ext>
            </a:extLst>
          </p:cNvPr>
          <p:cNvSpPr>
            <a:spLocks noGrp="1"/>
          </p:cNvSpPr>
          <p:nvPr>
            <p:ph sz="half" idx="1"/>
          </p:nvPr>
        </p:nvSpPr>
        <p:spPr>
          <a:xfrm>
            <a:off x="443365" y="1932167"/>
            <a:ext cx="5184437" cy="4244796"/>
          </a:xfrm>
        </p:spPr>
        <p:txBody>
          <a:bodyPr>
            <a:normAutofit/>
          </a:bodyPr>
          <a:lstStyle/>
          <a:p>
            <a:r>
              <a:rPr lang="en-US" sz="1800" dirty="0">
                <a:effectLst/>
                <a:latin typeface="Book Antiqua" panose="02040602050305030304" pitchFamily="18" charset="0"/>
              </a:rPr>
              <a:t>Extractive summarization technique takes the most important subset of sentences from the whole abstract. So, concatenation of all these important sentences gives the summary of each abstract.</a:t>
            </a:r>
          </a:p>
        </p:txBody>
      </p:sp>
      <p:pic>
        <p:nvPicPr>
          <p:cNvPr id="5" name="Picture 4" descr="Diagram&#10;&#10;Description automatically generated">
            <a:extLst>
              <a:ext uri="{FF2B5EF4-FFF2-40B4-BE49-F238E27FC236}">
                <a16:creationId xmlns:a16="http://schemas.microsoft.com/office/drawing/2014/main" id="{177ACFFC-92E9-49B2-B346-33D20478E59A}"/>
              </a:ext>
            </a:extLst>
          </p:cNvPr>
          <p:cNvPicPr>
            <a:picLocks noChangeAspect="1"/>
          </p:cNvPicPr>
          <p:nvPr/>
        </p:nvPicPr>
        <p:blipFill>
          <a:blip r:embed="rId2"/>
          <a:stretch>
            <a:fillRect/>
          </a:stretch>
        </p:blipFill>
        <p:spPr>
          <a:xfrm>
            <a:off x="6474163" y="1991281"/>
            <a:ext cx="5184437" cy="2360394"/>
          </a:xfrm>
          <a:prstGeom prst="rect">
            <a:avLst/>
          </a:prstGeom>
          <a:noFill/>
        </p:spPr>
      </p:pic>
    </p:spTree>
    <p:extLst>
      <p:ext uri="{BB962C8B-B14F-4D97-AF65-F5344CB8AC3E}">
        <p14:creationId xmlns:p14="http://schemas.microsoft.com/office/powerpoint/2010/main" val="116121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754601" y="670146"/>
            <a:ext cx="11214100" cy="535531"/>
          </a:xfrm>
        </p:spPr>
        <p:txBody>
          <a:bodyPr/>
          <a:lstStyle/>
          <a:p>
            <a:r>
              <a:rPr lang="en-US" dirty="0">
                <a:latin typeface="Book Antiqua" panose="02040602050305030304" pitchFamily="18" charset="0"/>
              </a:rPr>
              <a:t>Text similarity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754601" y="1894642"/>
            <a:ext cx="7888467" cy="3684588"/>
          </a:xfrm>
        </p:spPr>
        <p:txBody>
          <a:bodyPr/>
          <a:lstStyle/>
          <a:p>
            <a:r>
              <a:rPr lang="en-US" dirty="0">
                <a:latin typeface="Times New Roman" panose="02020603050405020304" pitchFamily="18" charset="0"/>
                <a:ea typeface="Calibri" panose="020F0502020204030204" pitchFamily="34" charset="0"/>
              </a:rPr>
              <a:t>Here</a:t>
            </a:r>
            <a:r>
              <a:rPr lang="en-US" sz="1800" dirty="0">
                <a:effectLst/>
                <a:latin typeface="Times New Roman" panose="02020603050405020304" pitchFamily="18" charset="0"/>
                <a:ea typeface="Calibri" panose="020F0502020204030204" pitchFamily="34" charset="0"/>
              </a:rPr>
              <a:t>, the similarity score of the abstract of each reference with the abstract of the main paper is calculated. </a:t>
            </a:r>
          </a:p>
          <a:p>
            <a:r>
              <a:rPr lang="en-US" sz="1800" dirty="0">
                <a:effectLst/>
                <a:latin typeface="Times New Roman" panose="02020603050405020304" pitchFamily="18" charset="0"/>
                <a:ea typeface="Calibri" panose="020F0502020204030204" pitchFamily="34" charset="0"/>
              </a:rPr>
              <a:t>we have used three similarity metrics to calculate similarity score. They are:</a:t>
            </a:r>
          </a:p>
          <a:p>
            <a:pPr marL="800100" lvl="1" indent="-342900">
              <a:buFont typeface="+mj-lt"/>
              <a:buAutoNum type="arabicPeriod"/>
            </a:pPr>
            <a:r>
              <a:rPr lang="en-US" dirty="0">
                <a:effectLst/>
                <a:latin typeface="Times New Roman" panose="02020603050405020304" pitchFamily="18" charset="0"/>
                <a:ea typeface="Calibri" panose="020F0502020204030204" pitchFamily="34" charset="0"/>
              </a:rPr>
              <a:t>Cosine similarity</a:t>
            </a:r>
          </a:p>
          <a:p>
            <a:pPr marL="800100" lvl="1" indent="-342900">
              <a:buFont typeface="+mj-lt"/>
              <a:buAutoNum type="arabicPeriod"/>
            </a:pPr>
            <a:r>
              <a:rPr lang="en-US" dirty="0">
                <a:effectLst/>
                <a:latin typeface="Times New Roman" panose="02020603050405020304" pitchFamily="18" charset="0"/>
                <a:ea typeface="Calibri" panose="020F0502020204030204" pitchFamily="34" charset="0"/>
              </a:rPr>
              <a:t>Glove - Word Embeddings similarity</a:t>
            </a:r>
          </a:p>
          <a:p>
            <a:pPr marL="800100" lvl="1" indent="-342900">
              <a:buFont typeface="+mj-lt"/>
              <a:buAutoNum type="arabicPeriod"/>
            </a:pPr>
            <a:r>
              <a:rPr lang="en-US" dirty="0">
                <a:effectLst/>
                <a:latin typeface="Times New Roman" panose="02020603050405020304" pitchFamily="18" charset="0"/>
                <a:ea typeface="Calibri" panose="020F0502020204030204" pitchFamily="34" charset="0"/>
              </a:rPr>
              <a:t>KL - divergence</a:t>
            </a:r>
            <a:endParaRPr lang="en-US" dirty="0"/>
          </a:p>
        </p:txBody>
      </p:sp>
    </p:spTree>
    <p:extLst>
      <p:ext uri="{BB962C8B-B14F-4D97-AF65-F5344CB8AC3E}">
        <p14:creationId xmlns:p14="http://schemas.microsoft.com/office/powerpoint/2010/main" val="140309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754601" y="670146"/>
            <a:ext cx="11214100" cy="535531"/>
          </a:xfrm>
        </p:spPr>
        <p:txBody>
          <a:bodyPr/>
          <a:lstStyle/>
          <a:p>
            <a:r>
              <a:rPr lang="en-US" dirty="0">
                <a:latin typeface="Book Antiqua" panose="02040602050305030304" pitchFamily="18" charset="0"/>
              </a:rPr>
              <a:t>Text similarity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754601" y="1894642"/>
            <a:ext cx="10919726" cy="3684588"/>
          </a:xfrm>
        </p:spPr>
        <p:txBody>
          <a:bodyPr/>
          <a:lstStyle/>
          <a:p>
            <a:pPr marL="0" indent="0">
              <a:buNone/>
            </a:pPr>
            <a:r>
              <a:rPr lang="en-US" dirty="0">
                <a:latin typeface="Book Antiqua" panose="02040602050305030304" pitchFamily="18" charset="0"/>
              </a:rPr>
              <a:t>Cosine similarity:</a:t>
            </a:r>
          </a:p>
          <a:p>
            <a:r>
              <a:rPr lang="en-US" sz="1400" dirty="0">
                <a:effectLst/>
                <a:latin typeface="Times New Roman" panose="02020603050405020304" pitchFamily="18" charset="0"/>
                <a:ea typeface="Calibri" panose="020F0502020204030204" pitchFamily="34" charset="0"/>
              </a:rPr>
              <a:t>Initially we have used </a:t>
            </a:r>
            <a:r>
              <a:rPr lang="en-US" sz="1400" dirty="0" err="1">
                <a:effectLst/>
                <a:latin typeface="Times New Roman" panose="02020603050405020304" pitchFamily="18" charset="0"/>
                <a:ea typeface="Calibri" panose="020F0502020204030204" pitchFamily="34" charset="0"/>
              </a:rPr>
              <a:t>tfidf</a:t>
            </a:r>
            <a:r>
              <a:rPr lang="en-US" sz="1400" dirty="0">
                <a:effectLst/>
                <a:latin typeface="Times New Roman" panose="02020603050405020304" pitchFamily="18" charset="0"/>
                <a:ea typeface="Calibri" panose="020F0502020204030204" pitchFamily="34" charset="0"/>
              </a:rPr>
              <a:t> vectorizer to get the word vectors and inbuilt cosine similarity method is used to calculate the similarity between the main abstract and its reference abstracts and these scores are stored in a list.</a:t>
            </a:r>
            <a:endParaRPr lang="en-US" sz="1400" dirty="0">
              <a:latin typeface="Book Antiqua" panose="02040602050305030304" pitchFamily="18" charset="0"/>
            </a:endParaRPr>
          </a:p>
        </p:txBody>
      </p:sp>
      <p:pic>
        <p:nvPicPr>
          <p:cNvPr id="7" name="Picture 6" descr="Text, whiteboard&#10;&#10;Description automatically generated">
            <a:extLst>
              <a:ext uri="{FF2B5EF4-FFF2-40B4-BE49-F238E27FC236}">
                <a16:creationId xmlns:a16="http://schemas.microsoft.com/office/drawing/2014/main" id="{625A3428-3466-4A64-B8D0-014A7B8E816A}"/>
              </a:ext>
            </a:extLst>
          </p:cNvPr>
          <p:cNvPicPr>
            <a:picLocks noChangeAspect="1"/>
          </p:cNvPicPr>
          <p:nvPr/>
        </p:nvPicPr>
        <p:blipFill>
          <a:blip r:embed="rId2"/>
          <a:stretch>
            <a:fillRect/>
          </a:stretch>
        </p:blipFill>
        <p:spPr>
          <a:xfrm>
            <a:off x="517673" y="3290314"/>
            <a:ext cx="3343878" cy="2625456"/>
          </a:xfrm>
          <a:prstGeom prst="rect">
            <a:avLst/>
          </a:prstGeom>
        </p:spPr>
      </p:pic>
      <p:pic>
        <p:nvPicPr>
          <p:cNvPr id="10" name="Picture 9" descr="Diagram&#10;&#10;Description automatically generated">
            <a:extLst>
              <a:ext uri="{FF2B5EF4-FFF2-40B4-BE49-F238E27FC236}">
                <a16:creationId xmlns:a16="http://schemas.microsoft.com/office/drawing/2014/main" id="{B7F8DBD4-DC4C-49B4-BD2A-C176C1AACA54}"/>
              </a:ext>
            </a:extLst>
          </p:cNvPr>
          <p:cNvPicPr>
            <a:picLocks noChangeAspect="1"/>
          </p:cNvPicPr>
          <p:nvPr/>
        </p:nvPicPr>
        <p:blipFill>
          <a:blip r:embed="rId3"/>
          <a:stretch>
            <a:fillRect/>
          </a:stretch>
        </p:blipFill>
        <p:spPr>
          <a:xfrm>
            <a:off x="4251113" y="3290314"/>
            <a:ext cx="3453701" cy="2625456"/>
          </a:xfrm>
          <a:prstGeom prst="rect">
            <a:avLst/>
          </a:prstGeom>
        </p:spPr>
      </p:pic>
      <p:pic>
        <p:nvPicPr>
          <p:cNvPr id="12" name="Picture 11" descr="A picture containing text&#10;&#10;Description automatically generated">
            <a:extLst>
              <a:ext uri="{FF2B5EF4-FFF2-40B4-BE49-F238E27FC236}">
                <a16:creationId xmlns:a16="http://schemas.microsoft.com/office/drawing/2014/main" id="{E98CE970-F128-4315-9B10-7CAF0A026BCF}"/>
              </a:ext>
            </a:extLst>
          </p:cNvPr>
          <p:cNvPicPr>
            <a:picLocks noChangeAspect="1"/>
          </p:cNvPicPr>
          <p:nvPr/>
        </p:nvPicPr>
        <p:blipFill>
          <a:blip r:embed="rId4"/>
          <a:stretch>
            <a:fillRect/>
          </a:stretch>
        </p:blipFill>
        <p:spPr>
          <a:xfrm>
            <a:off x="8094376" y="3290314"/>
            <a:ext cx="3810548" cy="2625456"/>
          </a:xfrm>
          <a:prstGeom prst="rect">
            <a:avLst/>
          </a:prstGeom>
        </p:spPr>
      </p:pic>
    </p:spTree>
    <p:extLst>
      <p:ext uri="{BB962C8B-B14F-4D97-AF65-F5344CB8AC3E}">
        <p14:creationId xmlns:p14="http://schemas.microsoft.com/office/powerpoint/2010/main" val="165138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160</TotalTime>
  <Words>589</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Book Antiqua</vt:lpstr>
      <vt:lpstr>Calibri</vt:lpstr>
      <vt:lpstr>Cambria Math</vt:lpstr>
      <vt:lpstr>Times New Roman</vt:lpstr>
      <vt:lpstr>Trade Gothic LT Pro</vt:lpstr>
      <vt:lpstr>Trebuchet MS</vt:lpstr>
      <vt:lpstr>Office Theme</vt:lpstr>
      <vt:lpstr>Quantifying the text similarity between citations using NLP</vt:lpstr>
      <vt:lpstr>Problem statement </vt:lpstr>
      <vt:lpstr>Objective</vt:lpstr>
      <vt:lpstr>Methodology </vt:lpstr>
      <vt:lpstr>Data extraction</vt:lpstr>
      <vt:lpstr>Data filtration &amp; storage</vt:lpstr>
      <vt:lpstr>Feature extraction NLP</vt:lpstr>
      <vt:lpstr>Text similarity </vt:lpstr>
      <vt:lpstr>Text similarity </vt:lpstr>
      <vt:lpstr>Text similarity </vt:lpstr>
      <vt:lpstr>Text similarity </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Quantifying the text similarity between citations using NLP</dc:title>
  <dc:creator>penumarthi sushmanth</dc:creator>
  <cp:lastModifiedBy>penumarthi</cp:lastModifiedBy>
  <cp:revision>26</cp:revision>
  <dcterms:created xsi:type="dcterms:W3CDTF">2021-12-08T14:21:55Z</dcterms:created>
  <dcterms:modified xsi:type="dcterms:W3CDTF">2021-12-08T17:02:04Z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