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6" roundtripDataSignature="AMtx7mgwjd8BOvOrHte4XD0m2gNp/0U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EA3B34-37F0-466A-8B05-2CCFA2519902}">
  <a:tblStyle styleId="{E2EA3B34-37F0-466A-8B05-2CCFA251990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0F0"/>
          </a:solidFill>
        </a:fill>
      </a:tcStyle>
    </a:wholeTbl>
    <a:band1H>
      <a:tcTxStyle/>
      <a:tcStyle>
        <a:fill>
          <a:solidFill>
            <a:srgbClr val="E0E0E0"/>
          </a:solidFill>
        </a:fill>
      </a:tcStyle>
    </a:band1H>
    <a:band2H>
      <a:tcTxStyle/>
    </a:band2H>
    <a:band1V>
      <a:tcTxStyle/>
      <a:tcStyle>
        <a:fill>
          <a:solidFill>
            <a:srgbClr val="E0E0E0"/>
          </a:solidFill>
        </a:fill>
      </a:tcStyle>
    </a:band1V>
    <a:band2V>
      <a:tcTxStyle/>
    </a:band2V>
    <a:lastCol>
      <a:tcTxStyle b="on" i="off">
        <a:font>
          <a:latin typeface="Calibri"/>
          <a:ea typeface="Calibri"/>
          <a:cs typeface="Calibri"/>
        </a:font>
        <a:schemeClr val="lt1"/>
      </a:tcTxStyle>
      <a:tcStyle>
        <a:fill>
          <a:solidFill>
            <a:schemeClr val="accent3"/>
          </a:solidFill>
        </a:fill>
      </a:tcStyle>
    </a:lastCol>
    <a:firstCol>
      <a:tcTxStyle b="on" i="off">
        <a:font>
          <a:latin typeface="Calibri"/>
          <a:ea typeface="Calibri"/>
          <a:cs typeface="Calibri"/>
        </a:font>
        <a:schemeClr val="lt1"/>
      </a:tcTxStyle>
      <a:tcStyle>
        <a:fill>
          <a:solidFill>
            <a:schemeClr val="accent3"/>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 styleId="{1400E2AC-BDC0-4AA6-AE86-807D18B4338C}"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2"/>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1"/>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2"/>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2"/>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4"/>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4"/>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0"/>
          <p:cNvSpPr/>
          <p:nvPr>
            <p:ph idx="2" type="pic"/>
          </p:nvPr>
        </p:nvSpPr>
        <p:spPr>
          <a:xfrm>
            <a:off x="3887391" y="987426"/>
            <a:ext cx="4629150" cy="4873625"/>
          </a:xfrm>
          <a:prstGeom prst="rect">
            <a:avLst/>
          </a:prstGeom>
          <a:noFill/>
          <a:ln>
            <a:noFill/>
          </a:ln>
        </p:spPr>
      </p:sp>
      <p:sp>
        <p:nvSpPr>
          <p:cNvPr id="68" name="Google Shape;68;p4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5.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108244" y="128368"/>
            <a:ext cx="1753764" cy="1387443"/>
          </a:xfrm>
          <a:prstGeom prst="rect">
            <a:avLst/>
          </a:prstGeom>
          <a:noFill/>
          <a:ln>
            <a:noFill/>
          </a:ln>
        </p:spPr>
      </p:pic>
      <p:pic>
        <p:nvPicPr>
          <p:cNvPr descr="Anna University - Wikipedia" id="89" name="Google Shape;89;p1"/>
          <p:cNvPicPr preferRelativeResize="0"/>
          <p:nvPr/>
        </p:nvPicPr>
        <p:blipFill rotWithShape="1">
          <a:blip r:embed="rId4">
            <a:alphaModFix/>
          </a:blip>
          <a:srcRect b="0" l="0" r="0" t="0"/>
          <a:stretch/>
        </p:blipFill>
        <p:spPr>
          <a:xfrm>
            <a:off x="7615085" y="166566"/>
            <a:ext cx="1306884" cy="1387443"/>
          </a:xfrm>
          <a:prstGeom prst="rect">
            <a:avLst/>
          </a:prstGeom>
          <a:noFill/>
          <a:ln>
            <a:noFill/>
          </a:ln>
        </p:spPr>
      </p:pic>
      <p:sp>
        <p:nvSpPr>
          <p:cNvPr id="90" name="Google Shape;90;p1"/>
          <p:cNvSpPr txBox="1"/>
          <p:nvPr/>
        </p:nvSpPr>
        <p:spPr>
          <a:xfrm>
            <a:off x="1246551" y="1800692"/>
            <a:ext cx="6650898"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200" u="none" cap="none" strike="noStrike">
                <a:solidFill>
                  <a:srgbClr val="C00000"/>
                </a:solidFill>
                <a:latin typeface="Times New Roman"/>
                <a:ea typeface="Times New Roman"/>
                <a:cs typeface="Times New Roman"/>
                <a:sym typeface="Times New Roman"/>
              </a:rPr>
              <a:t>Department of Computer Science and Engineering </a:t>
            </a:r>
            <a:endParaRPr b="1" sz="2200">
              <a:solidFill>
                <a:srgbClr val="C00000"/>
              </a:solidFill>
              <a:latin typeface="Calibri"/>
              <a:ea typeface="Calibri"/>
              <a:cs typeface="Calibri"/>
              <a:sym typeface="Calibri"/>
            </a:endParaRPr>
          </a:p>
        </p:txBody>
      </p:sp>
      <p:sp>
        <p:nvSpPr>
          <p:cNvPr id="91" name="Google Shape;91;p1"/>
          <p:cNvSpPr txBox="1"/>
          <p:nvPr/>
        </p:nvSpPr>
        <p:spPr>
          <a:xfrm>
            <a:off x="503515" y="2514759"/>
            <a:ext cx="8136969"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dk1"/>
                </a:solidFill>
                <a:latin typeface="Times New Roman"/>
                <a:ea typeface="Times New Roman"/>
                <a:cs typeface="Times New Roman"/>
                <a:sym typeface="Times New Roman"/>
              </a:rPr>
              <a:t>INTRUSION DETECTION PREDICTION USING DATA SCIENCE TECHNIQUE</a:t>
            </a:r>
            <a:endParaRPr b="1" sz="2800">
              <a:solidFill>
                <a:schemeClr val="dk1"/>
              </a:solidFill>
              <a:latin typeface="Times New Roman"/>
              <a:ea typeface="Times New Roman"/>
              <a:cs typeface="Times New Roman"/>
              <a:sym typeface="Times New Roman"/>
            </a:endParaRPr>
          </a:p>
        </p:txBody>
      </p:sp>
      <p:sp>
        <p:nvSpPr>
          <p:cNvPr id="92" name="Google Shape;92;p1"/>
          <p:cNvSpPr txBox="1"/>
          <p:nvPr/>
        </p:nvSpPr>
        <p:spPr>
          <a:xfrm>
            <a:off x="597180" y="5452962"/>
            <a:ext cx="3938725" cy="6155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M</a:t>
            </a:r>
            <a:r>
              <a:rPr b="1" lang="en-US" sz="1600">
                <a:solidFill>
                  <a:schemeClr val="dk1"/>
                </a:solidFill>
                <a:latin typeface="Times New Roman"/>
                <a:ea typeface="Times New Roman"/>
                <a:cs typeface="Times New Roman"/>
                <a:sym typeface="Times New Roman"/>
              </a:rPr>
              <a:t>r.THYAGARAJAN.C M.E.,(Ph.D),</a:t>
            </a:r>
            <a:endParaRPr/>
          </a:p>
          <a:p>
            <a:pPr indent="0" lvl="0" marL="0" marR="0" rtl="0" algn="l">
              <a:spcBef>
                <a:spcPts val="0"/>
              </a:spcBef>
              <a:spcAft>
                <a:spcPts val="0"/>
              </a:spcAft>
              <a:buNone/>
            </a:pPr>
            <a:r>
              <a:rPr b="1" lang="en-US" sz="1600">
                <a:solidFill>
                  <a:srgbClr val="000000"/>
                </a:solidFill>
                <a:latin typeface="Times New Roman"/>
                <a:ea typeface="Times New Roman"/>
                <a:cs typeface="Times New Roman"/>
                <a:sym typeface="Times New Roman"/>
              </a:rPr>
              <a:t>ASSISTANT PROFESSOR</a:t>
            </a:r>
            <a:endParaRPr b="1" sz="1600">
              <a:solidFill>
                <a:schemeClr val="dk1"/>
              </a:solidFill>
              <a:latin typeface="Times New Roman"/>
              <a:ea typeface="Times New Roman"/>
              <a:cs typeface="Times New Roman"/>
              <a:sym typeface="Times New Roman"/>
            </a:endParaRPr>
          </a:p>
        </p:txBody>
      </p:sp>
      <p:sp>
        <p:nvSpPr>
          <p:cNvPr id="93" name="Google Shape;93;p1"/>
          <p:cNvSpPr txBox="1"/>
          <p:nvPr/>
        </p:nvSpPr>
        <p:spPr>
          <a:xfrm>
            <a:off x="2170589" y="3584522"/>
            <a:ext cx="480282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KARTHICK ARAVIND B [211419104318]</a:t>
            </a:r>
            <a:endParaRPr/>
          </a:p>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T. PENIEL BRANHAM     [211419104321]</a:t>
            </a:r>
            <a:endParaRPr/>
          </a:p>
          <a:p>
            <a:pPr indent="0" lvl="0" marL="0" marR="0" rtl="0" algn="ctr">
              <a:spcBef>
                <a:spcPts val="0"/>
              </a:spcBef>
              <a:spcAft>
                <a:spcPts val="0"/>
              </a:spcAft>
              <a:buNone/>
            </a:pPr>
            <a:r>
              <a:rPr b="1" lang="en-US" sz="1800">
                <a:solidFill>
                  <a:schemeClr val="dk1"/>
                </a:solidFill>
                <a:latin typeface="Times New Roman"/>
                <a:ea typeface="Times New Roman"/>
                <a:cs typeface="Times New Roman"/>
                <a:sym typeface="Times New Roman"/>
              </a:rPr>
              <a:t>BALAMURUGAN S           [211419104036]</a:t>
            </a:r>
            <a:endParaRPr/>
          </a:p>
        </p:txBody>
      </p:sp>
      <p:sp>
        <p:nvSpPr>
          <p:cNvPr id="94" name="Google Shape;94;p1"/>
          <p:cNvSpPr txBox="1"/>
          <p:nvPr/>
        </p:nvSpPr>
        <p:spPr>
          <a:xfrm>
            <a:off x="5015884" y="5452962"/>
            <a:ext cx="354219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0000"/>
                </a:solidFill>
                <a:latin typeface="Times New Roman"/>
                <a:ea typeface="Times New Roman"/>
                <a:cs typeface="Times New Roman"/>
                <a:sym typeface="Times New Roman"/>
              </a:rPr>
              <a:t>Dr.N.PUGHAZENDI M.E., Ph.D.,</a:t>
            </a:r>
            <a:endParaRPr/>
          </a:p>
          <a:p>
            <a:pPr indent="0" lvl="0" marL="0" marR="0" rtl="0" algn="l">
              <a:spcBef>
                <a:spcPts val="0"/>
              </a:spcBef>
              <a:spcAft>
                <a:spcPts val="0"/>
              </a:spcAft>
              <a:buNone/>
            </a:pPr>
            <a:r>
              <a:rPr b="1" lang="en-US" sz="1600">
                <a:solidFill>
                  <a:srgbClr val="000000"/>
                </a:solidFill>
                <a:latin typeface="Times New Roman"/>
                <a:ea typeface="Times New Roman"/>
                <a:cs typeface="Times New Roman"/>
                <a:sym typeface="Times New Roman"/>
              </a:rPr>
              <a:t>PROFESSOR</a:t>
            </a:r>
            <a:endParaRPr b="1" sz="1600">
              <a:solidFill>
                <a:schemeClr val="dk1"/>
              </a:solidFill>
              <a:latin typeface="Times New Roman"/>
              <a:ea typeface="Times New Roman"/>
              <a:cs typeface="Times New Roman"/>
              <a:sym typeface="Times New Roman"/>
            </a:endParaRPr>
          </a:p>
        </p:txBody>
      </p:sp>
      <p:pic>
        <p:nvPicPr>
          <p:cNvPr id="95" name="Google Shape;95;p1"/>
          <p:cNvPicPr preferRelativeResize="0"/>
          <p:nvPr/>
        </p:nvPicPr>
        <p:blipFill rotWithShape="1">
          <a:blip r:embed="rId5">
            <a:alphaModFix/>
          </a:blip>
          <a:srcRect b="0" l="11134" r="8090" t="0"/>
          <a:stretch/>
        </p:blipFill>
        <p:spPr>
          <a:xfrm>
            <a:off x="1997242" y="128368"/>
            <a:ext cx="5077326" cy="1522578"/>
          </a:xfrm>
          <a:prstGeom prst="rect">
            <a:avLst/>
          </a:prstGeom>
          <a:noFill/>
          <a:ln>
            <a:noFill/>
          </a:ln>
        </p:spPr>
      </p:pic>
      <p:sp>
        <p:nvSpPr>
          <p:cNvPr id="96" name="Google Shape;96;p1"/>
          <p:cNvSpPr txBox="1"/>
          <p:nvPr>
            <p:ph idx="12" type="sldNum"/>
          </p:nvPr>
        </p:nvSpPr>
        <p:spPr>
          <a:xfrm>
            <a:off x="6457949" y="6356351"/>
            <a:ext cx="2314273"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800">
                <a:solidFill>
                  <a:schemeClr val="dk1"/>
                </a:solidFill>
              </a:rPr>
              <a:t>‹#›</a:t>
            </a:fld>
            <a:endParaRPr b="1"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type="title"/>
          </p:nvPr>
        </p:nvSpPr>
        <p:spPr>
          <a:xfrm>
            <a:off x="628650" y="358496"/>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Architecture / Methodology used</a:t>
            </a:r>
            <a:endParaRPr b="1" sz="3600">
              <a:latin typeface="Times New Roman"/>
              <a:ea typeface="Times New Roman"/>
              <a:cs typeface="Times New Roman"/>
              <a:sym typeface="Times New Roman"/>
            </a:endParaRPr>
          </a:p>
        </p:txBody>
      </p:sp>
      <p:sp>
        <p:nvSpPr>
          <p:cNvPr id="166" name="Google Shape;166;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167" name="Google Shape;167;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8" name="Google Shape;168;p10"/>
          <p:cNvPicPr preferRelativeResize="0"/>
          <p:nvPr/>
        </p:nvPicPr>
        <p:blipFill rotWithShape="1">
          <a:blip r:embed="rId3">
            <a:alphaModFix/>
          </a:blip>
          <a:srcRect b="0" l="0" r="0" t="0"/>
          <a:stretch/>
        </p:blipFill>
        <p:spPr>
          <a:xfrm>
            <a:off x="1565592" y="942340"/>
            <a:ext cx="6012815" cy="49733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type="title"/>
          </p:nvPr>
        </p:nvSpPr>
        <p:spPr>
          <a:xfrm>
            <a:off x="628650" y="316197"/>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System Design </a:t>
            </a:r>
            <a:endParaRPr b="1" sz="6000">
              <a:latin typeface="Times New Roman"/>
              <a:ea typeface="Times New Roman"/>
              <a:cs typeface="Times New Roman"/>
              <a:sym typeface="Times New Roman"/>
            </a:endParaRPr>
          </a:p>
        </p:txBody>
      </p:sp>
      <p:sp>
        <p:nvSpPr>
          <p:cNvPr id="174" name="Google Shape;174;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175" name="Google Shape;175;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6" name="Google Shape;176;p11"/>
          <p:cNvPicPr preferRelativeResize="0"/>
          <p:nvPr/>
        </p:nvPicPr>
        <p:blipFill rotWithShape="1">
          <a:blip r:embed="rId3">
            <a:alphaModFix/>
          </a:blip>
          <a:srcRect b="0" l="0" r="0" t="0"/>
          <a:stretch/>
        </p:blipFill>
        <p:spPr>
          <a:xfrm>
            <a:off x="2536638" y="1711353"/>
            <a:ext cx="4686543" cy="4221077"/>
          </a:xfrm>
          <a:prstGeom prst="rect">
            <a:avLst/>
          </a:prstGeom>
          <a:noFill/>
          <a:ln>
            <a:noFill/>
          </a:ln>
        </p:spPr>
      </p:pic>
      <p:sp>
        <p:nvSpPr>
          <p:cNvPr id="177" name="Google Shape;177;p11"/>
          <p:cNvSpPr txBox="1"/>
          <p:nvPr/>
        </p:nvSpPr>
        <p:spPr>
          <a:xfrm>
            <a:off x="628650" y="925570"/>
            <a:ext cx="457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222222"/>
                </a:solidFill>
                <a:latin typeface="Times New Roman"/>
                <a:ea typeface="Times New Roman"/>
                <a:cs typeface="Times New Roman"/>
                <a:sym typeface="Times New Roman"/>
              </a:rPr>
              <a:t>Flow Chart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2"/>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System Design</a:t>
            </a:r>
            <a:endParaRPr b="1" sz="6000">
              <a:latin typeface="Times New Roman"/>
              <a:ea typeface="Times New Roman"/>
              <a:cs typeface="Times New Roman"/>
              <a:sym typeface="Times New Roman"/>
            </a:endParaRPr>
          </a:p>
        </p:txBody>
      </p:sp>
      <p:sp>
        <p:nvSpPr>
          <p:cNvPr id="183" name="Google Shape;183;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184" name="Google Shape;184;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5" name="Google Shape;185;p12"/>
          <p:cNvPicPr preferRelativeResize="0"/>
          <p:nvPr/>
        </p:nvPicPr>
        <p:blipFill rotWithShape="1">
          <a:blip r:embed="rId3">
            <a:alphaModFix/>
          </a:blip>
          <a:srcRect b="0" l="0" r="0" t="0"/>
          <a:stretch/>
        </p:blipFill>
        <p:spPr>
          <a:xfrm>
            <a:off x="1400559" y="1656439"/>
            <a:ext cx="6342881" cy="3545122"/>
          </a:xfrm>
          <a:prstGeom prst="rect">
            <a:avLst/>
          </a:prstGeom>
          <a:noFill/>
          <a:ln>
            <a:noFill/>
          </a:ln>
        </p:spPr>
      </p:pic>
      <p:sp>
        <p:nvSpPr>
          <p:cNvPr id="186" name="Google Shape;186;p12"/>
          <p:cNvSpPr txBox="1"/>
          <p:nvPr/>
        </p:nvSpPr>
        <p:spPr>
          <a:xfrm>
            <a:off x="628650" y="807012"/>
            <a:ext cx="457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Entity relationship diagram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3"/>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System Design</a:t>
            </a:r>
            <a:endParaRPr b="1" sz="6000">
              <a:latin typeface="Times New Roman"/>
              <a:ea typeface="Times New Roman"/>
              <a:cs typeface="Times New Roman"/>
              <a:sym typeface="Times New Roman"/>
            </a:endParaRPr>
          </a:p>
        </p:txBody>
      </p:sp>
      <p:sp>
        <p:nvSpPr>
          <p:cNvPr id="192" name="Google Shape;192;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193" name="Google Shape;193;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4" name="Google Shape;194;p13"/>
          <p:cNvSpPr txBox="1"/>
          <p:nvPr/>
        </p:nvSpPr>
        <p:spPr>
          <a:xfrm>
            <a:off x="628650" y="807012"/>
            <a:ext cx="457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Use case diagram :</a:t>
            </a:r>
            <a:endParaRPr/>
          </a:p>
        </p:txBody>
      </p:sp>
      <p:pic>
        <p:nvPicPr>
          <p:cNvPr id="195" name="Google Shape;195;p13"/>
          <p:cNvPicPr preferRelativeResize="0"/>
          <p:nvPr/>
        </p:nvPicPr>
        <p:blipFill rotWithShape="1">
          <a:blip r:embed="rId3">
            <a:alphaModFix/>
          </a:blip>
          <a:srcRect b="0" l="0" r="0" t="0"/>
          <a:stretch/>
        </p:blipFill>
        <p:spPr>
          <a:xfrm>
            <a:off x="1934838" y="1287107"/>
            <a:ext cx="5274323" cy="44821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4"/>
          <p:cNvSpPr txBox="1"/>
          <p:nvPr>
            <p:ph type="title"/>
          </p:nvPr>
        </p:nvSpPr>
        <p:spPr>
          <a:xfrm>
            <a:off x="628650" y="119338"/>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System Design - Flow Chart/DFD/ER </a:t>
            </a:r>
            <a:endParaRPr b="1" sz="6000">
              <a:latin typeface="Times New Roman"/>
              <a:ea typeface="Times New Roman"/>
              <a:cs typeface="Times New Roman"/>
              <a:sym typeface="Times New Roman"/>
            </a:endParaRPr>
          </a:p>
        </p:txBody>
      </p:sp>
      <p:sp>
        <p:nvSpPr>
          <p:cNvPr id="201" name="Google Shape;201;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202" name="Google Shape;202;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03" name="Google Shape;203;p14"/>
          <p:cNvPicPr preferRelativeResize="0"/>
          <p:nvPr/>
        </p:nvPicPr>
        <p:blipFill rotWithShape="1">
          <a:blip r:embed="rId3">
            <a:alphaModFix/>
          </a:blip>
          <a:srcRect b="0" l="16191" r="5699" t="0"/>
          <a:stretch/>
        </p:blipFill>
        <p:spPr>
          <a:xfrm>
            <a:off x="1510347" y="1295400"/>
            <a:ext cx="6123305" cy="426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5"/>
          <p:cNvSpPr txBox="1"/>
          <p:nvPr>
            <p:ph type="title"/>
          </p:nvPr>
        </p:nvSpPr>
        <p:spPr>
          <a:xfrm>
            <a:off x="628650" y="346464"/>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Module Description</a:t>
            </a:r>
            <a:endParaRPr b="1" sz="9600">
              <a:latin typeface="Times New Roman"/>
              <a:ea typeface="Times New Roman"/>
              <a:cs typeface="Times New Roman"/>
              <a:sym typeface="Times New Roman"/>
            </a:endParaRPr>
          </a:p>
        </p:txBody>
      </p:sp>
      <p:sp>
        <p:nvSpPr>
          <p:cNvPr id="209" name="Google Shape;209;p1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210" name="Google Shape;210;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1" name="Google Shape;211;p15"/>
          <p:cNvSpPr txBox="1"/>
          <p:nvPr/>
        </p:nvSpPr>
        <p:spPr>
          <a:xfrm>
            <a:off x="628649" y="1342527"/>
            <a:ext cx="6677219" cy="2957861"/>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Data Pre-processing</a:t>
            </a:r>
            <a:endParaRPr sz="1800">
              <a:solidFill>
                <a:schemeClr val="dk1"/>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Data Analysis of Visualization</a:t>
            </a:r>
            <a:endParaRPr sz="1800">
              <a:solidFill>
                <a:schemeClr val="dk1"/>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Implementing Support Vector Machine (SVM) </a:t>
            </a:r>
            <a:endParaRPr sz="1800">
              <a:solidFill>
                <a:schemeClr val="dk1"/>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Implementing AdaBoost classifier</a:t>
            </a:r>
            <a:endParaRPr/>
          </a:p>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Implementing Random Forest Classifier</a:t>
            </a:r>
            <a:endParaRPr/>
          </a:p>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Implementing Voting Classifier</a:t>
            </a:r>
            <a:endParaRPr/>
          </a:p>
          <a:p>
            <a:pPr indent="-285750" lvl="0" marL="285750" marR="0" rtl="0" algn="l">
              <a:lnSpc>
                <a:spcPct val="150000"/>
              </a:lnSpc>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Deployment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6"/>
          <p:cNvSpPr txBox="1"/>
          <p:nvPr>
            <p:ph type="title"/>
          </p:nvPr>
        </p:nvSpPr>
        <p:spPr>
          <a:xfrm>
            <a:off x="672264" y="334433"/>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Module Description</a:t>
            </a:r>
            <a:endParaRPr b="1" sz="9600">
              <a:latin typeface="Times New Roman"/>
              <a:ea typeface="Times New Roman"/>
              <a:cs typeface="Times New Roman"/>
              <a:sym typeface="Times New Roman"/>
            </a:endParaRPr>
          </a:p>
        </p:txBody>
      </p:sp>
      <p:sp>
        <p:nvSpPr>
          <p:cNvPr id="217" name="Google Shape;217;p16"/>
          <p:cNvSpPr txBox="1"/>
          <p:nvPr/>
        </p:nvSpPr>
        <p:spPr>
          <a:xfrm>
            <a:off x="628650" y="1299229"/>
            <a:ext cx="7973929"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Data Pre-processing:</a:t>
            </a:r>
            <a:endParaRPr/>
          </a:p>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r>
              <a:rPr lang="en-US" sz="1800">
                <a:solidFill>
                  <a:schemeClr val="dk1"/>
                </a:solidFill>
                <a:latin typeface="Times New Roman"/>
                <a:ea typeface="Times New Roman"/>
                <a:cs typeface="Times New Roman"/>
                <a:sym typeface="Times New Roman"/>
              </a:rPr>
              <a:t>Validation techniques in machine learning are used to get the error rate of the Machine Learning (ML) model, which can be considered as close to the true error rate of the dataset. If the data volume is large enough to be representative of the population, you may not need the validation techniques. However, in real-world scenarios, to work with samples of data that may not be a true representative of the population of given dataset. To finding the missing value, duplicate value and description of data type whether it is float variable or integer. The sample of data used to provide an unbiased evaluation of a model fit on the training dataset while tuning model hyper parameters.</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222222"/>
                </a:solidFill>
                <a:latin typeface="Arial"/>
                <a:ea typeface="Arial"/>
                <a:cs typeface="Arial"/>
                <a:sym typeface="Arial"/>
              </a:rPr>
              <a:t>  </a:t>
            </a:r>
            <a:endParaRPr sz="1800">
              <a:solidFill>
                <a:schemeClr val="dk1"/>
              </a:solidFill>
              <a:latin typeface="Calibri"/>
              <a:ea typeface="Calibri"/>
              <a:cs typeface="Calibri"/>
              <a:sym typeface="Calibri"/>
            </a:endParaRPr>
          </a:p>
        </p:txBody>
      </p:sp>
      <p:sp>
        <p:nvSpPr>
          <p:cNvPr id="218" name="Google Shape;218;p1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219" name="Google Shape;219;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7"/>
          <p:cNvSpPr txBox="1"/>
          <p:nvPr>
            <p:ph type="title"/>
          </p:nvPr>
        </p:nvSpPr>
        <p:spPr>
          <a:xfrm>
            <a:off x="628650" y="406622"/>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Module Description</a:t>
            </a:r>
            <a:endParaRPr b="1" sz="9600">
              <a:latin typeface="Times New Roman"/>
              <a:ea typeface="Times New Roman"/>
              <a:cs typeface="Times New Roman"/>
              <a:sym typeface="Times New Roman"/>
            </a:endParaRPr>
          </a:p>
        </p:txBody>
      </p:sp>
      <p:sp>
        <p:nvSpPr>
          <p:cNvPr id="225" name="Google Shape;225;p17"/>
          <p:cNvSpPr txBox="1"/>
          <p:nvPr/>
        </p:nvSpPr>
        <p:spPr>
          <a:xfrm>
            <a:off x="628650" y="1503766"/>
            <a:ext cx="7886699" cy="34778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dk1"/>
                </a:solidFill>
                <a:latin typeface="Times New Roman"/>
                <a:ea typeface="Times New Roman"/>
                <a:cs typeface="Times New Roman"/>
                <a:sym typeface="Times New Roman"/>
              </a:rPr>
              <a:t>Data visualization:</a:t>
            </a:r>
            <a:endParaRPr/>
          </a:p>
          <a:p>
            <a:pPr indent="0" lvl="0" marL="0" marR="0" rtl="0" algn="l">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	Data visualization is an important skill in applied statistics and machine learning. Statistics does indeed focus on quantitative descriptions and estimations of data. Data visualization provides an important suite of tools for gaining a qualitative understanding. This can be helpful when exploring and getting to know a dataset and can help with identifying patterns, corrupt data, outliers, and much more. With a little domain knowledge, data visualizations can be used to express and demonstrate key relationships in plots and charts that are more visceral and stakeholders than measures of association or significance. Data visualization and exploratory data analysis are whole fields themselves and it will recommend a deeper dive into some the books mentioned at the end.</a:t>
            </a:r>
            <a:endParaRPr sz="1800">
              <a:solidFill>
                <a:schemeClr val="dk1"/>
              </a:solidFill>
              <a:latin typeface="Times New Roman"/>
              <a:ea typeface="Times New Roman"/>
              <a:cs typeface="Times New Roman"/>
              <a:sym typeface="Times New Roman"/>
            </a:endParaRPr>
          </a:p>
        </p:txBody>
      </p:sp>
      <p:sp>
        <p:nvSpPr>
          <p:cNvPr id="226" name="Google Shape;226;p1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227" name="Google Shape;227;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8"/>
          <p:cNvSpPr txBox="1"/>
          <p:nvPr>
            <p:ph type="title"/>
          </p:nvPr>
        </p:nvSpPr>
        <p:spPr>
          <a:xfrm>
            <a:off x="628650" y="310370"/>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Module Description</a:t>
            </a:r>
            <a:endParaRPr b="1" sz="9600">
              <a:latin typeface="Times New Roman"/>
              <a:ea typeface="Times New Roman"/>
              <a:cs typeface="Times New Roman"/>
              <a:sym typeface="Times New Roman"/>
            </a:endParaRPr>
          </a:p>
        </p:txBody>
      </p:sp>
      <p:sp>
        <p:nvSpPr>
          <p:cNvPr id="233" name="Google Shape;233;p18"/>
          <p:cNvSpPr txBox="1"/>
          <p:nvPr/>
        </p:nvSpPr>
        <p:spPr>
          <a:xfrm>
            <a:off x="628650" y="940976"/>
            <a:ext cx="7886700"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Algorithm implementation:</a:t>
            </a:r>
            <a:endParaRPr/>
          </a:p>
          <a:p>
            <a:pPr indent="0" lvl="0" marL="0" marR="0" rtl="0" algn="just">
              <a:spcBef>
                <a:spcPts val="0"/>
              </a:spcBef>
              <a:spcAft>
                <a:spcPts val="0"/>
              </a:spcAft>
              <a:buNone/>
            </a:pPr>
            <a:r>
              <a:rPr lang="en-US" sz="1800">
                <a:solidFill>
                  <a:schemeClr val="dk1"/>
                </a:solidFill>
                <a:latin typeface="Calibri"/>
                <a:ea typeface="Calibri"/>
                <a:cs typeface="Calibri"/>
                <a:sym typeface="Calibri"/>
              </a:rPr>
              <a:t>	</a:t>
            </a:r>
            <a:r>
              <a:rPr lang="en-US" sz="1800">
                <a:solidFill>
                  <a:schemeClr val="dk1"/>
                </a:solidFill>
                <a:latin typeface="Times New Roman"/>
                <a:ea typeface="Times New Roman"/>
                <a:cs typeface="Times New Roman"/>
                <a:sym typeface="Times New Roman"/>
              </a:rPr>
              <a:t>To consistently compare the performance of multiple machine learning algorithms, a test harness can be created using Python's scikit-learn. Resampling methods like cross validation can be used to estimate the accuracy of each model on unseen data. By visualizing the data and accuracy estimates from different perspectives, one or two best models can be chosen. This can be done using different visualization methods to show the distribution of model accuracies. Ultimately, this approach can be applied to new datasets and expanded with additional algorithms.</a:t>
            </a:r>
            <a:endParaRPr sz="1800">
              <a:solidFill>
                <a:schemeClr val="dk1"/>
              </a:solidFill>
              <a:latin typeface="Times New Roman"/>
              <a:ea typeface="Times New Roman"/>
              <a:cs typeface="Times New Roman"/>
              <a:sym typeface="Times New Roman"/>
            </a:endParaRPr>
          </a:p>
        </p:txBody>
      </p:sp>
      <p:sp>
        <p:nvSpPr>
          <p:cNvPr id="234" name="Google Shape;234;p1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235" name="Google Shape;235;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6" name="Google Shape;236;p18"/>
          <p:cNvSpPr txBox="1"/>
          <p:nvPr/>
        </p:nvSpPr>
        <p:spPr>
          <a:xfrm>
            <a:off x="628650" y="3740995"/>
            <a:ext cx="4572000" cy="120032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Support Vector Machine (SVM) </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AdaBoost classifier</a:t>
            </a:r>
            <a:endParaRPr/>
          </a:p>
          <a:p>
            <a:pPr indent="-285750" lvl="0" marL="285750" marR="0" rtl="0" algn="l">
              <a:spcBef>
                <a:spcPts val="0"/>
              </a:spcBef>
              <a:spcAft>
                <a:spcPts val="0"/>
              </a:spcAft>
              <a:buClr>
                <a:srgbClr val="000000"/>
              </a:buClr>
              <a:buSzPts val="1800"/>
              <a:buFont typeface="Arial"/>
              <a:buChar char="•"/>
            </a:pPr>
            <a:r>
              <a:rPr lang="en-US" sz="1800">
                <a:solidFill>
                  <a:srgbClr val="000000"/>
                </a:solidFill>
                <a:latin typeface="Times New Roman"/>
                <a:ea typeface="Times New Roman"/>
                <a:cs typeface="Times New Roman"/>
                <a:sym typeface="Times New Roman"/>
              </a:rPr>
              <a:t>Random Forest Classifier</a:t>
            </a:r>
            <a:endParaRPr/>
          </a:p>
          <a:p>
            <a:pPr indent="-285750" lvl="0" marL="285750" marR="0" rtl="0" algn="l">
              <a:spcBef>
                <a:spcPts val="0"/>
              </a:spcBef>
              <a:spcAft>
                <a:spcPts val="0"/>
              </a:spcAft>
              <a:buClr>
                <a:srgbClr val="000000"/>
              </a:buClr>
              <a:buSzPts val="1800"/>
              <a:buFont typeface="Arial"/>
              <a:buChar char="•"/>
            </a:pPr>
            <a:r>
              <a:rPr lang="en-US" sz="1800">
                <a:solidFill>
                  <a:srgbClr val="000000"/>
                </a:solidFill>
                <a:latin typeface="Times New Roman"/>
                <a:ea typeface="Times New Roman"/>
                <a:cs typeface="Times New Roman"/>
                <a:sym typeface="Times New Roman"/>
              </a:rPr>
              <a:t>Voting Classifier</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9"/>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Testing /Performance Evaluation / Results</a:t>
            </a:r>
            <a:endParaRPr b="1" sz="19900">
              <a:latin typeface="Times New Roman"/>
              <a:ea typeface="Times New Roman"/>
              <a:cs typeface="Times New Roman"/>
              <a:sym typeface="Times New Roman"/>
            </a:endParaRPr>
          </a:p>
        </p:txBody>
      </p:sp>
      <p:sp>
        <p:nvSpPr>
          <p:cNvPr id="242" name="Google Shape;242;p1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243" name="Google Shape;243;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44" name="Google Shape;244;p19"/>
          <p:cNvGraphicFramePr/>
          <p:nvPr/>
        </p:nvGraphicFramePr>
        <p:xfrm>
          <a:off x="628649" y="2087308"/>
          <a:ext cx="3000000" cy="3000000"/>
        </p:xfrm>
        <a:graphic>
          <a:graphicData uri="http://schemas.openxmlformats.org/drawingml/2006/table">
            <a:tbl>
              <a:tblPr bandRow="1" firstCol="1" firstRow="1">
                <a:noFill/>
                <a:tableStyleId>{1400E2AC-BDC0-4AA6-AE86-807D18B4338C}</a:tableStyleId>
              </a:tblPr>
              <a:tblGrid>
                <a:gridCol w="988550"/>
                <a:gridCol w="2557250"/>
                <a:gridCol w="1590350"/>
                <a:gridCol w="1535425"/>
                <a:gridCol w="1004025"/>
              </a:tblGrid>
              <a:tr h="1079425">
                <a:tc>
                  <a:txBody>
                    <a:bodyPr/>
                    <a:lstStyle/>
                    <a:p>
                      <a:pPr indent="0" lvl="0" marL="0" marR="200025" rtl="0" algn="ctr">
                        <a:lnSpc>
                          <a:spcPct val="150000"/>
                        </a:lnSpc>
                        <a:spcBef>
                          <a:spcPts val="0"/>
                        </a:spcBef>
                        <a:spcAft>
                          <a:spcPts val="0"/>
                        </a:spcAft>
                        <a:buNone/>
                      </a:pPr>
                      <a:r>
                        <a:rPr lang="en-US" sz="1400">
                          <a:latin typeface="Times New Roman"/>
                          <a:ea typeface="Times New Roman"/>
                          <a:cs typeface="Times New Roman"/>
                          <a:sym typeface="Times New Roman"/>
                        </a:rPr>
                        <a:t>TEST CASE    ID</a:t>
                      </a:r>
                      <a:endParaRPr sz="1100">
                        <a:latin typeface="Times New Roman"/>
                        <a:ea typeface="Times New Roman"/>
                        <a:cs typeface="Times New Roman"/>
                        <a:sym typeface="Times New Roman"/>
                      </a:endParaRPr>
                    </a:p>
                  </a:txBody>
                  <a:tcPr marT="0" marB="0" marR="68575" marL="68575"/>
                </a:tc>
                <a:tc>
                  <a:txBody>
                    <a:bodyPr/>
                    <a:lstStyle/>
                    <a:p>
                      <a:pPr indent="0" lvl="0" marL="0" marR="200025" rtl="0" algn="ctr">
                        <a:lnSpc>
                          <a:spcPct val="150000"/>
                        </a:lnSpc>
                        <a:spcBef>
                          <a:spcPts val="0"/>
                        </a:spcBef>
                        <a:spcAft>
                          <a:spcPts val="0"/>
                        </a:spcAft>
                        <a:buNone/>
                      </a:pPr>
                      <a:r>
                        <a:rPr lang="en-US" sz="1400">
                          <a:latin typeface="Times New Roman"/>
                          <a:ea typeface="Times New Roman"/>
                          <a:cs typeface="Times New Roman"/>
                          <a:sym typeface="Times New Roman"/>
                        </a:rPr>
                        <a:t>TESTCASE/ACTION TO BE PERFORMED</a:t>
                      </a:r>
                      <a:endParaRPr sz="1100">
                        <a:latin typeface="Times New Roman"/>
                        <a:ea typeface="Times New Roman"/>
                        <a:cs typeface="Times New Roman"/>
                        <a:sym typeface="Times New Roman"/>
                      </a:endParaRPr>
                    </a:p>
                  </a:txBody>
                  <a:tcPr marT="0" marB="0" marR="68575" marL="68575"/>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EXPECTED RESULT</a:t>
                      </a:r>
                      <a:endParaRPr sz="1100">
                        <a:latin typeface="Times New Roman"/>
                        <a:ea typeface="Times New Roman"/>
                        <a:cs typeface="Times New Roman"/>
                        <a:sym typeface="Times New Roman"/>
                      </a:endParaRPr>
                    </a:p>
                  </a:txBody>
                  <a:tcPr marT="0" marB="0" marR="68575" marL="68575"/>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ACTUAL RESULT</a:t>
                      </a:r>
                      <a:endParaRPr sz="1100">
                        <a:latin typeface="Times New Roman"/>
                        <a:ea typeface="Times New Roman"/>
                        <a:cs typeface="Times New Roman"/>
                        <a:sym typeface="Times New Roman"/>
                      </a:endParaRPr>
                    </a:p>
                  </a:txBody>
                  <a:tcPr marT="0" marB="0" marR="68575" marL="68575"/>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PASS/ FAIL</a:t>
                      </a:r>
                      <a:endParaRPr sz="1100">
                        <a:latin typeface="Times New Roman"/>
                        <a:ea typeface="Times New Roman"/>
                        <a:cs typeface="Times New Roman"/>
                        <a:sym typeface="Times New Roman"/>
                      </a:endParaRPr>
                    </a:p>
                  </a:txBody>
                  <a:tcPr marT="0" marB="0" marR="68575" marL="68575"/>
                </a:tc>
              </a:tr>
              <a:tr h="1079425">
                <a:tc>
                  <a:txBody>
                    <a:bodyPr/>
                    <a:lstStyle/>
                    <a:p>
                      <a:pPr indent="0" lvl="0" marL="0" marR="200025" rtl="0" algn="ctr">
                        <a:lnSpc>
                          <a:spcPct val="150000"/>
                        </a:lnSpc>
                        <a:spcBef>
                          <a:spcPts val="0"/>
                        </a:spcBef>
                        <a:spcAft>
                          <a:spcPts val="0"/>
                        </a:spcAft>
                        <a:buNone/>
                      </a:pPr>
                      <a:r>
                        <a:rPr lang="en-US" sz="14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0" marB="0" marR="68575" marL="68575"/>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Enter a Name &amp; Password in the Text Box</a:t>
                      </a:r>
                      <a:endParaRPr sz="1100">
                        <a:latin typeface="Times New Roman"/>
                        <a:ea typeface="Times New Roman"/>
                        <a:cs typeface="Times New Roman"/>
                        <a:sym typeface="Times New Roman"/>
                      </a:endParaRPr>
                    </a:p>
                  </a:txBody>
                  <a:tcPr marT="0" marB="0" marR="68575" marL="68575"/>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User Created Successful  </a:t>
                      </a:r>
                      <a:endParaRPr sz="1100">
                        <a:latin typeface="Times New Roman"/>
                        <a:ea typeface="Times New Roman"/>
                        <a:cs typeface="Times New Roman"/>
                        <a:sym typeface="Times New Roman"/>
                      </a:endParaRPr>
                    </a:p>
                  </a:txBody>
                  <a:tcPr marT="0" marB="0" marR="68575" marL="68575"/>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User Created Successful  </a:t>
                      </a:r>
                      <a:endParaRPr sz="1100">
                        <a:latin typeface="Times New Roman"/>
                        <a:ea typeface="Times New Roman"/>
                        <a:cs typeface="Times New Roman"/>
                        <a:sym typeface="Times New Roman"/>
                      </a:endParaRPr>
                    </a:p>
                  </a:txBody>
                  <a:tcPr marT="0" marB="0" marR="68575" marL="68575"/>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Pass</a:t>
                      </a:r>
                      <a:endParaRPr sz="1100">
                        <a:latin typeface="Times New Roman"/>
                        <a:ea typeface="Times New Roman"/>
                        <a:cs typeface="Times New Roman"/>
                        <a:sym typeface="Times New Roman"/>
                      </a:endParaRPr>
                    </a:p>
                  </a:txBody>
                  <a:tcPr marT="0" marB="0" marR="68575" marL="68575"/>
                </a:tc>
              </a:tr>
              <a:tr h="1079425">
                <a:tc>
                  <a:txBody>
                    <a:bodyPr/>
                    <a:lstStyle/>
                    <a:p>
                      <a:pPr indent="0" lvl="0" marL="0" marR="200025" rtl="0" algn="ctr">
                        <a:lnSpc>
                          <a:spcPct val="150000"/>
                        </a:lnSpc>
                        <a:spcBef>
                          <a:spcPts val="0"/>
                        </a:spcBef>
                        <a:spcAft>
                          <a:spcPts val="0"/>
                        </a:spcAft>
                        <a:buNone/>
                      </a:pPr>
                      <a:r>
                        <a:rPr lang="en-US" sz="14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T="0" marB="0" marR="68575" marL="68575"/>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Enter a Name &amp; Password in the Text Box</a:t>
                      </a:r>
                      <a:endParaRPr sz="1100">
                        <a:latin typeface="Times New Roman"/>
                        <a:ea typeface="Times New Roman"/>
                        <a:cs typeface="Times New Roman"/>
                        <a:sym typeface="Times New Roman"/>
                      </a:endParaRPr>
                    </a:p>
                  </a:txBody>
                  <a:tcPr marT="0" marB="0" marR="68575" marL="68575"/>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Enter Valid Input</a:t>
                      </a:r>
                      <a:endParaRPr sz="1100">
                        <a:latin typeface="Times New Roman"/>
                        <a:ea typeface="Times New Roman"/>
                        <a:cs typeface="Times New Roman"/>
                        <a:sym typeface="Times New Roman"/>
                      </a:endParaRPr>
                    </a:p>
                  </a:txBody>
                  <a:tcPr marT="0" marB="0" marR="68575" marL="68575"/>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Enter Valid Input</a:t>
                      </a:r>
                      <a:endParaRPr sz="1100">
                        <a:latin typeface="Times New Roman"/>
                        <a:ea typeface="Times New Roman"/>
                        <a:cs typeface="Times New Roman"/>
                        <a:sym typeface="Times New Roman"/>
                      </a:endParaRPr>
                    </a:p>
                  </a:txBody>
                  <a:tcPr marT="0" marB="0" marR="68575" marL="68575"/>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Pass</a:t>
                      </a:r>
                      <a:endParaRPr sz="1100">
                        <a:latin typeface="Times New Roman"/>
                        <a:ea typeface="Times New Roman"/>
                        <a:cs typeface="Times New Roman"/>
                        <a:sym typeface="Times New Roman"/>
                      </a:endParaRPr>
                    </a:p>
                  </a:txBody>
                  <a:tcPr marT="0" marB="0" marR="68575" marL="68575"/>
                </a:tc>
              </a:tr>
            </a:tbl>
          </a:graphicData>
        </a:graphic>
      </p:graphicFrame>
      <p:sp>
        <p:nvSpPr>
          <p:cNvPr id="245" name="Google Shape;245;p19"/>
          <p:cNvSpPr/>
          <p:nvPr/>
        </p:nvSpPr>
        <p:spPr>
          <a:xfrm>
            <a:off x="-286689" y="1151568"/>
            <a:ext cx="3742708" cy="488577"/>
          </a:xfrm>
          <a:prstGeom prst="rect">
            <a:avLst/>
          </a:prstGeom>
          <a:noFill/>
          <a:ln>
            <a:noFill/>
          </a:ln>
        </p:spPr>
        <p:txBody>
          <a:bodyPr anchorCtr="0" anchor="ctr" bIns="0" lIns="914100" spcFirstLastPara="1" rIns="41250" wrap="square" tIns="57125">
            <a:sp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TEST REPORT</a:t>
            </a:r>
            <a:r>
              <a:rPr b="1" i="0" lang="en-US" sz="1400" u="none" cap="none" strike="noStrike">
                <a:solidFill>
                  <a:schemeClr val="dk1"/>
                </a:solidFill>
                <a:latin typeface="Arial"/>
                <a:ea typeface="Arial"/>
                <a:cs typeface="Arial"/>
                <a:sym typeface="Arial"/>
              </a:rPr>
              <a:t>: </a:t>
            </a:r>
            <a:r>
              <a:rPr b="0" i="0" lang="en-US" sz="1400" u="none" cap="none" strike="noStrike">
                <a:solidFill>
                  <a:schemeClr val="dk1"/>
                </a:solidFill>
                <a:latin typeface="Arial"/>
                <a:ea typeface="Arial"/>
                <a:cs typeface="Arial"/>
                <a:sym typeface="Arial"/>
              </a:rPr>
              <a:t>01</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USECASE         : </a:t>
            </a:r>
            <a:r>
              <a:rPr b="0" i="0" lang="en-US" sz="1400" u="none" cap="none" strike="noStrike">
                <a:solidFill>
                  <a:schemeClr val="dk1"/>
                </a:solidFill>
                <a:latin typeface="Times New Roman"/>
                <a:ea typeface="Times New Roman"/>
                <a:cs typeface="Times New Roman"/>
                <a:sym typeface="Times New Roman"/>
              </a:rPr>
              <a:t>User/Admin Signup</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628650" y="295937"/>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Introduction</a:t>
            </a:r>
            <a:endParaRPr b="1" sz="3600">
              <a:latin typeface="Times New Roman"/>
              <a:ea typeface="Times New Roman"/>
              <a:cs typeface="Times New Roman"/>
              <a:sym typeface="Times New Roman"/>
            </a:endParaRPr>
          </a:p>
        </p:txBody>
      </p:sp>
      <p:sp>
        <p:nvSpPr>
          <p:cNvPr id="102" name="Google Shape;102;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103" name="Google Shape;103;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4" name="Google Shape;104;p2"/>
          <p:cNvSpPr txBox="1"/>
          <p:nvPr/>
        </p:nvSpPr>
        <p:spPr>
          <a:xfrm>
            <a:off x="628651" y="1032314"/>
            <a:ext cx="7886700" cy="480131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Intrusion Detection Systems are designed to safeguard the security needs of enterprise networks against cyber-attacks. However, networks suffer from several limitations, such as generating a high volume of low-quality alerts. The study has reviewed the state-of-the-art cyber-attack prediction based on Intrusion Alert, its models, and limitations. The ever-increasing frequency and intensity of intrusion attacks on computer networks worldwide intense research efforts towards the design of attack detection and prediction mechanisms. While there are a variety of intrusion </a:t>
            </a:r>
            <a:r>
              <a:rPr i="1" lang="en-US" sz="1800">
                <a:solidFill>
                  <a:schemeClr val="dk1"/>
                </a:solidFill>
                <a:latin typeface="Times New Roman"/>
                <a:ea typeface="Times New Roman"/>
                <a:cs typeface="Times New Roman"/>
                <a:sym typeface="Times New Roman"/>
              </a:rPr>
              <a:t>detection</a:t>
            </a:r>
            <a:r>
              <a:rPr lang="en-US" sz="1800">
                <a:solidFill>
                  <a:schemeClr val="dk1"/>
                </a:solidFill>
                <a:latin typeface="Times New Roman"/>
                <a:ea typeface="Times New Roman"/>
                <a:cs typeface="Times New Roman"/>
                <a:sym typeface="Times New Roman"/>
              </a:rPr>
              <a:t> solutions available, the </a:t>
            </a:r>
            <a:r>
              <a:rPr i="1" lang="en-US" sz="1800">
                <a:solidFill>
                  <a:schemeClr val="dk1"/>
                </a:solidFill>
                <a:latin typeface="Times New Roman"/>
                <a:ea typeface="Times New Roman"/>
                <a:cs typeface="Times New Roman"/>
                <a:sym typeface="Times New Roman"/>
              </a:rPr>
              <a:t>prediction</a:t>
            </a:r>
            <a:r>
              <a:rPr lang="en-US" sz="1800">
                <a:solidFill>
                  <a:schemeClr val="dk1"/>
                </a:solidFill>
                <a:latin typeface="Times New Roman"/>
                <a:ea typeface="Times New Roman"/>
                <a:cs typeface="Times New Roman"/>
                <a:sym typeface="Times New Roman"/>
              </a:rPr>
              <a:t> of network intrusion events is still under active investigation. Over the past, statistical methods have dominated the design of attack prediction methods. The analysis of dataset by supervised machine learning technique(SMLT) to capture several information’s like, variable identification, univariate analysis, bivariate and multivariate analysis, missing value treatments etc. A comparative study between machine learning algorithms had been carried out in order to determine which algorithm is the most accurate in predicting the type cyber attacks. The results show that the effectiveness of the proposed machine learning algorithm technique can be compared with best accuracy, precision, Recall, F1 Score, Sensitivity, and Specificity.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0"/>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Testing /Performance Evaluation / Results</a:t>
            </a:r>
            <a:endParaRPr b="1" sz="19900">
              <a:latin typeface="Times New Roman"/>
              <a:ea typeface="Times New Roman"/>
              <a:cs typeface="Times New Roman"/>
              <a:sym typeface="Times New Roman"/>
            </a:endParaRPr>
          </a:p>
        </p:txBody>
      </p:sp>
      <p:sp>
        <p:nvSpPr>
          <p:cNvPr id="251" name="Google Shape;251;p2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252" name="Google Shape;252;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3" name="Google Shape;253;p20"/>
          <p:cNvSpPr txBox="1"/>
          <p:nvPr/>
        </p:nvSpPr>
        <p:spPr>
          <a:xfrm>
            <a:off x="628650" y="1165068"/>
            <a:ext cx="45720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TEST REPORT</a:t>
            </a:r>
            <a:r>
              <a:rPr b="1" i="0" lang="en-US" sz="1400" u="none" cap="none" strike="noStrike">
                <a:solidFill>
                  <a:schemeClr val="dk1"/>
                </a:solidFill>
                <a:latin typeface="Arial"/>
                <a:ea typeface="Arial"/>
                <a:cs typeface="Arial"/>
                <a:sym typeface="Arial"/>
              </a:rPr>
              <a:t>: </a:t>
            </a:r>
            <a:r>
              <a:rPr b="0" i="0" lang="en-US" sz="1400" u="none" cap="none" strike="noStrike">
                <a:solidFill>
                  <a:schemeClr val="dk1"/>
                </a:solidFill>
                <a:latin typeface="Arial"/>
                <a:ea typeface="Arial"/>
                <a:cs typeface="Arial"/>
                <a:sym typeface="Arial"/>
              </a:rPr>
              <a:t>02</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USECASE         : </a:t>
            </a:r>
            <a:r>
              <a:rPr b="0" i="0" lang="en-US" sz="1400" u="none" cap="none" strike="noStrike">
                <a:solidFill>
                  <a:schemeClr val="dk1"/>
                </a:solidFill>
                <a:latin typeface="Times New Roman"/>
                <a:ea typeface="Times New Roman"/>
                <a:cs typeface="Times New Roman"/>
                <a:sym typeface="Times New Roman"/>
              </a:rPr>
              <a:t>User/Admin Login</a:t>
            </a:r>
            <a:endParaRPr b="0" i="0" sz="1400" u="none" cap="none" strike="noStrike">
              <a:solidFill>
                <a:schemeClr val="dk1"/>
              </a:solidFill>
              <a:latin typeface="Arial"/>
              <a:ea typeface="Arial"/>
              <a:cs typeface="Arial"/>
              <a:sym typeface="Arial"/>
            </a:endParaRPr>
          </a:p>
        </p:txBody>
      </p:sp>
      <p:graphicFrame>
        <p:nvGraphicFramePr>
          <p:cNvPr id="254" name="Google Shape;254;p20"/>
          <p:cNvGraphicFramePr/>
          <p:nvPr/>
        </p:nvGraphicFramePr>
        <p:xfrm>
          <a:off x="730982" y="1957909"/>
          <a:ext cx="3000000" cy="3000000"/>
        </p:xfrm>
        <a:graphic>
          <a:graphicData uri="http://schemas.openxmlformats.org/drawingml/2006/table">
            <a:tbl>
              <a:tblPr bandRow="1" firstCol="1" firstRow="1">
                <a:noFill/>
                <a:tableStyleId>{1400E2AC-BDC0-4AA6-AE86-807D18B4338C}</a:tableStyleId>
              </a:tblPr>
              <a:tblGrid>
                <a:gridCol w="976575"/>
                <a:gridCol w="2526250"/>
                <a:gridCol w="1571075"/>
                <a:gridCol w="1516825"/>
                <a:gridCol w="991850"/>
              </a:tblGrid>
              <a:tr h="1089075">
                <a:tc>
                  <a:txBody>
                    <a:bodyPr/>
                    <a:lstStyle/>
                    <a:p>
                      <a:pPr indent="0" lvl="0" marL="0" marR="200025" rtl="0" algn="ctr">
                        <a:lnSpc>
                          <a:spcPct val="150000"/>
                        </a:lnSpc>
                        <a:spcBef>
                          <a:spcPts val="0"/>
                        </a:spcBef>
                        <a:spcAft>
                          <a:spcPts val="0"/>
                        </a:spcAft>
                        <a:buNone/>
                      </a:pPr>
                      <a:r>
                        <a:rPr lang="en-US" sz="1400">
                          <a:latin typeface="Times New Roman"/>
                          <a:ea typeface="Times New Roman"/>
                          <a:cs typeface="Times New Roman"/>
                          <a:sym typeface="Times New Roman"/>
                        </a:rPr>
                        <a:t>TEST CASE    ID</a:t>
                      </a:r>
                      <a:endParaRPr sz="1100">
                        <a:latin typeface="Times New Roman"/>
                        <a:ea typeface="Times New Roman"/>
                        <a:cs typeface="Times New Roman"/>
                        <a:sym typeface="Times New Roman"/>
                      </a:endParaRPr>
                    </a:p>
                  </a:txBody>
                  <a:tcPr marT="0" marB="0" marR="68575" marL="68575"/>
                </a:tc>
                <a:tc>
                  <a:txBody>
                    <a:bodyPr/>
                    <a:lstStyle/>
                    <a:p>
                      <a:pPr indent="0" lvl="0" marL="0" marR="200025" rtl="0" algn="ctr">
                        <a:lnSpc>
                          <a:spcPct val="150000"/>
                        </a:lnSpc>
                        <a:spcBef>
                          <a:spcPts val="0"/>
                        </a:spcBef>
                        <a:spcAft>
                          <a:spcPts val="0"/>
                        </a:spcAft>
                        <a:buNone/>
                      </a:pPr>
                      <a:r>
                        <a:rPr lang="en-US" sz="1400">
                          <a:latin typeface="Times New Roman"/>
                          <a:ea typeface="Times New Roman"/>
                          <a:cs typeface="Times New Roman"/>
                          <a:sym typeface="Times New Roman"/>
                        </a:rPr>
                        <a:t>TESTCASE/ACTION TO BE PERFORMED</a:t>
                      </a:r>
                      <a:endParaRPr sz="1100">
                        <a:latin typeface="Times New Roman"/>
                        <a:ea typeface="Times New Roman"/>
                        <a:cs typeface="Times New Roman"/>
                        <a:sym typeface="Times New Roman"/>
                      </a:endParaRPr>
                    </a:p>
                  </a:txBody>
                  <a:tcPr marT="0" marB="0" marR="68575" marL="68575"/>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EXPECTED RESULT</a:t>
                      </a:r>
                      <a:endParaRPr sz="1100">
                        <a:latin typeface="Times New Roman"/>
                        <a:ea typeface="Times New Roman"/>
                        <a:cs typeface="Times New Roman"/>
                        <a:sym typeface="Times New Roman"/>
                      </a:endParaRPr>
                    </a:p>
                  </a:txBody>
                  <a:tcPr marT="0" marB="0" marR="68575" marL="68575"/>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ACTUAL RESULT</a:t>
                      </a:r>
                      <a:endParaRPr sz="1100">
                        <a:latin typeface="Times New Roman"/>
                        <a:ea typeface="Times New Roman"/>
                        <a:cs typeface="Times New Roman"/>
                        <a:sym typeface="Times New Roman"/>
                      </a:endParaRPr>
                    </a:p>
                  </a:txBody>
                  <a:tcPr marT="0" marB="0" marR="68575" marL="68575"/>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PASS/ FAIL</a:t>
                      </a:r>
                      <a:endParaRPr sz="1100">
                        <a:latin typeface="Times New Roman"/>
                        <a:ea typeface="Times New Roman"/>
                        <a:cs typeface="Times New Roman"/>
                        <a:sym typeface="Times New Roman"/>
                      </a:endParaRPr>
                    </a:p>
                  </a:txBody>
                  <a:tcPr marT="0" marB="0" marR="68575" marL="68575"/>
                </a:tc>
              </a:tr>
              <a:tr h="1089075">
                <a:tc>
                  <a:txBody>
                    <a:bodyPr/>
                    <a:lstStyle/>
                    <a:p>
                      <a:pPr indent="0" lvl="0" marL="0" marR="200025" rtl="0" algn="ctr">
                        <a:lnSpc>
                          <a:spcPct val="150000"/>
                        </a:lnSpc>
                        <a:spcBef>
                          <a:spcPts val="0"/>
                        </a:spcBef>
                        <a:spcAft>
                          <a:spcPts val="0"/>
                        </a:spcAft>
                        <a:buNone/>
                      </a:pPr>
                      <a:r>
                        <a:rPr lang="en-US" sz="14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0" marB="0" marR="68575" marL="68575"/>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Enter a Name &amp; Password in the Text Box</a:t>
                      </a:r>
                      <a:endParaRPr sz="1100">
                        <a:latin typeface="Times New Roman"/>
                        <a:ea typeface="Times New Roman"/>
                        <a:cs typeface="Times New Roman"/>
                        <a:sym typeface="Times New Roman"/>
                      </a:endParaRPr>
                    </a:p>
                  </a:txBody>
                  <a:tcPr marT="0" marB="0" marR="68575" marL="68575"/>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Login Successfully   </a:t>
                      </a:r>
                      <a:endParaRPr sz="1100">
                        <a:latin typeface="Times New Roman"/>
                        <a:ea typeface="Times New Roman"/>
                        <a:cs typeface="Times New Roman"/>
                        <a:sym typeface="Times New Roman"/>
                      </a:endParaRPr>
                    </a:p>
                  </a:txBody>
                  <a:tcPr marT="0" marB="0" marR="68575" marL="68575"/>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Login Successfully  </a:t>
                      </a:r>
                      <a:endParaRPr sz="1100">
                        <a:latin typeface="Times New Roman"/>
                        <a:ea typeface="Times New Roman"/>
                        <a:cs typeface="Times New Roman"/>
                        <a:sym typeface="Times New Roman"/>
                      </a:endParaRPr>
                    </a:p>
                  </a:txBody>
                  <a:tcPr marT="0" marB="0" marR="68575" marL="68575"/>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Pass</a:t>
                      </a:r>
                      <a:endParaRPr sz="1100">
                        <a:latin typeface="Times New Roman"/>
                        <a:ea typeface="Times New Roman"/>
                        <a:cs typeface="Times New Roman"/>
                        <a:sym typeface="Times New Roman"/>
                      </a:endParaRPr>
                    </a:p>
                  </a:txBody>
                  <a:tcPr marT="0" marB="0" marR="68575" marL="68575"/>
                </a:tc>
              </a:tr>
              <a:tr h="1089075">
                <a:tc>
                  <a:txBody>
                    <a:bodyPr/>
                    <a:lstStyle/>
                    <a:p>
                      <a:pPr indent="0" lvl="0" marL="0" marR="200025" rtl="0" algn="ctr">
                        <a:lnSpc>
                          <a:spcPct val="150000"/>
                        </a:lnSpc>
                        <a:spcBef>
                          <a:spcPts val="0"/>
                        </a:spcBef>
                        <a:spcAft>
                          <a:spcPts val="0"/>
                        </a:spcAft>
                        <a:buNone/>
                      </a:pPr>
                      <a:r>
                        <a:rPr lang="en-US" sz="14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T="0" marB="0" marR="68575" marL="68575"/>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Enter a Name &amp; Password in the Text Box</a:t>
                      </a:r>
                      <a:endParaRPr sz="1100">
                        <a:latin typeface="Times New Roman"/>
                        <a:ea typeface="Times New Roman"/>
                        <a:cs typeface="Times New Roman"/>
                        <a:sym typeface="Times New Roman"/>
                      </a:endParaRPr>
                    </a:p>
                  </a:txBody>
                  <a:tcPr marT="0" marB="0" marR="68575" marL="68575"/>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Enter Valid Input</a:t>
                      </a:r>
                      <a:endParaRPr sz="1100">
                        <a:latin typeface="Times New Roman"/>
                        <a:ea typeface="Times New Roman"/>
                        <a:cs typeface="Times New Roman"/>
                        <a:sym typeface="Times New Roman"/>
                      </a:endParaRPr>
                    </a:p>
                  </a:txBody>
                  <a:tcPr marT="0" marB="0" marR="68575" marL="68575"/>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Enter Valid Input</a:t>
                      </a:r>
                      <a:endParaRPr sz="1100">
                        <a:latin typeface="Times New Roman"/>
                        <a:ea typeface="Times New Roman"/>
                        <a:cs typeface="Times New Roman"/>
                        <a:sym typeface="Times New Roman"/>
                      </a:endParaRPr>
                    </a:p>
                  </a:txBody>
                  <a:tcPr marT="0" marB="0" marR="68575" marL="68575"/>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Pass</a:t>
                      </a:r>
                      <a:endParaRPr sz="1100">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1"/>
          <p:cNvSpPr txBox="1"/>
          <p:nvPr>
            <p:ph type="title"/>
          </p:nvPr>
        </p:nvSpPr>
        <p:spPr>
          <a:xfrm>
            <a:off x="628650" y="1659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Testing /Performance Evaluation / Results</a:t>
            </a:r>
            <a:endParaRPr b="1" sz="19900">
              <a:latin typeface="Times New Roman"/>
              <a:ea typeface="Times New Roman"/>
              <a:cs typeface="Times New Roman"/>
              <a:sym typeface="Times New Roman"/>
            </a:endParaRPr>
          </a:p>
        </p:txBody>
      </p:sp>
      <p:sp>
        <p:nvSpPr>
          <p:cNvPr id="260" name="Google Shape;260;p2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261" name="Google Shape;261;p2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2" name="Google Shape;262;p21"/>
          <p:cNvSpPr txBox="1"/>
          <p:nvPr/>
        </p:nvSpPr>
        <p:spPr>
          <a:xfrm>
            <a:off x="628650" y="1015778"/>
            <a:ext cx="45720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TEST REPORT</a:t>
            </a:r>
            <a:r>
              <a:rPr b="1" i="0" lang="en-US" sz="1400" u="none" cap="none" strike="noStrike">
                <a:solidFill>
                  <a:schemeClr val="dk1"/>
                </a:solidFill>
                <a:latin typeface="Arial"/>
                <a:ea typeface="Arial"/>
                <a:cs typeface="Arial"/>
                <a:sym typeface="Arial"/>
              </a:rPr>
              <a:t>: </a:t>
            </a:r>
            <a:r>
              <a:rPr b="0" i="0" lang="en-US" sz="1400" u="none" cap="none" strike="noStrike">
                <a:solidFill>
                  <a:schemeClr val="dk1"/>
                </a:solidFill>
                <a:latin typeface="Arial"/>
                <a:ea typeface="Arial"/>
                <a:cs typeface="Arial"/>
                <a:sym typeface="Arial"/>
              </a:rPr>
              <a:t>03</a:t>
            </a:r>
            <a:endParaRPr b="1"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Times New Roman"/>
              <a:buNone/>
            </a:pPr>
            <a:r>
              <a:rPr b="1" i="0" lang="en-US" sz="1400" u="none" cap="none" strike="noStrike">
                <a:solidFill>
                  <a:schemeClr val="dk1"/>
                </a:solidFill>
                <a:latin typeface="Times New Roman"/>
                <a:ea typeface="Times New Roman"/>
                <a:cs typeface="Times New Roman"/>
                <a:sym typeface="Times New Roman"/>
              </a:rPr>
              <a:t>USECASE         : </a:t>
            </a:r>
            <a:r>
              <a:rPr lang="en-US" sz="1400">
                <a:solidFill>
                  <a:schemeClr val="dk1"/>
                </a:solidFill>
                <a:latin typeface="Times New Roman"/>
                <a:ea typeface="Times New Roman"/>
                <a:cs typeface="Times New Roman"/>
                <a:sym typeface="Times New Roman"/>
              </a:rPr>
              <a:t>Getting Inputs from users/Admin</a:t>
            </a:r>
            <a:endParaRPr sz="1400">
              <a:solidFill>
                <a:schemeClr val="dk1"/>
              </a:solidFill>
              <a:latin typeface="Calibri"/>
              <a:ea typeface="Calibri"/>
              <a:cs typeface="Calibri"/>
              <a:sym typeface="Calibri"/>
            </a:endParaRPr>
          </a:p>
        </p:txBody>
      </p:sp>
      <p:graphicFrame>
        <p:nvGraphicFramePr>
          <p:cNvPr id="263" name="Google Shape;263;p21"/>
          <p:cNvGraphicFramePr/>
          <p:nvPr/>
        </p:nvGraphicFramePr>
        <p:xfrm>
          <a:off x="628650" y="1722839"/>
          <a:ext cx="3000000" cy="3000000"/>
        </p:xfrm>
        <a:graphic>
          <a:graphicData uri="http://schemas.openxmlformats.org/drawingml/2006/table">
            <a:tbl>
              <a:tblPr bandRow="1" firstCol="1" firstRow="1">
                <a:noFill/>
                <a:tableStyleId>{1400E2AC-BDC0-4AA6-AE86-807D18B4338C}</a:tableStyleId>
              </a:tblPr>
              <a:tblGrid>
                <a:gridCol w="1031325"/>
                <a:gridCol w="2580750"/>
                <a:gridCol w="1659175"/>
                <a:gridCol w="1571200"/>
                <a:gridCol w="1044250"/>
              </a:tblGrid>
              <a:tr h="600475">
                <a:tc>
                  <a:txBody>
                    <a:bodyPr/>
                    <a:lstStyle/>
                    <a:p>
                      <a:pPr indent="0" lvl="0" marL="0" marR="200025" rtl="0" algn="ctr">
                        <a:lnSpc>
                          <a:spcPct val="150000"/>
                        </a:lnSpc>
                        <a:spcBef>
                          <a:spcPts val="0"/>
                        </a:spcBef>
                        <a:spcAft>
                          <a:spcPts val="0"/>
                        </a:spcAft>
                        <a:buNone/>
                      </a:pPr>
                      <a:r>
                        <a:rPr lang="en-US" sz="1400">
                          <a:latin typeface="Times New Roman"/>
                          <a:ea typeface="Times New Roman"/>
                          <a:cs typeface="Times New Roman"/>
                          <a:sym typeface="Times New Roman"/>
                        </a:rPr>
                        <a:t>TEST CASE    ID</a:t>
                      </a:r>
                      <a:endParaRPr sz="1100">
                        <a:latin typeface="Times New Roman"/>
                        <a:ea typeface="Times New Roman"/>
                        <a:cs typeface="Times New Roman"/>
                        <a:sym typeface="Times New Roman"/>
                      </a:endParaRPr>
                    </a:p>
                  </a:txBody>
                  <a:tcPr marT="0" marB="0" marR="44100" marL="44100"/>
                </a:tc>
                <a:tc>
                  <a:txBody>
                    <a:bodyPr/>
                    <a:lstStyle/>
                    <a:p>
                      <a:pPr indent="0" lvl="0" marL="0" marR="200025" rtl="0" algn="ctr">
                        <a:lnSpc>
                          <a:spcPct val="150000"/>
                        </a:lnSpc>
                        <a:spcBef>
                          <a:spcPts val="0"/>
                        </a:spcBef>
                        <a:spcAft>
                          <a:spcPts val="0"/>
                        </a:spcAft>
                        <a:buNone/>
                      </a:pPr>
                      <a:r>
                        <a:rPr lang="en-US" sz="1400">
                          <a:latin typeface="Times New Roman"/>
                          <a:ea typeface="Times New Roman"/>
                          <a:cs typeface="Times New Roman"/>
                          <a:sym typeface="Times New Roman"/>
                        </a:rPr>
                        <a:t>TESTCASE/ACTION TO BE PERFORMED</a:t>
                      </a:r>
                      <a:endParaRPr sz="1100">
                        <a:latin typeface="Times New Roman"/>
                        <a:ea typeface="Times New Roman"/>
                        <a:cs typeface="Times New Roman"/>
                        <a:sym typeface="Times New Roman"/>
                      </a:endParaRPr>
                    </a:p>
                  </a:txBody>
                  <a:tcPr marT="0" marB="0" marR="44100" marL="44100"/>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EXPECTED RESULT</a:t>
                      </a:r>
                      <a:endParaRPr sz="1100">
                        <a:latin typeface="Times New Roman"/>
                        <a:ea typeface="Times New Roman"/>
                        <a:cs typeface="Times New Roman"/>
                        <a:sym typeface="Times New Roman"/>
                      </a:endParaRPr>
                    </a:p>
                  </a:txBody>
                  <a:tcPr marT="0" marB="0" marR="44100" marL="44100"/>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ACTUAL RESULT</a:t>
                      </a:r>
                      <a:endParaRPr sz="1100">
                        <a:latin typeface="Times New Roman"/>
                        <a:ea typeface="Times New Roman"/>
                        <a:cs typeface="Times New Roman"/>
                        <a:sym typeface="Times New Roman"/>
                      </a:endParaRPr>
                    </a:p>
                  </a:txBody>
                  <a:tcPr marT="0" marB="0" marR="44100" marL="44100"/>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PASS/ FAIL</a:t>
                      </a:r>
                      <a:endParaRPr sz="1100">
                        <a:latin typeface="Times New Roman"/>
                        <a:ea typeface="Times New Roman"/>
                        <a:cs typeface="Times New Roman"/>
                        <a:sym typeface="Times New Roman"/>
                      </a:endParaRPr>
                    </a:p>
                  </a:txBody>
                  <a:tcPr marT="0" marB="0" marR="44100" marL="44100"/>
                </a:tc>
              </a:tr>
              <a:tr h="410550">
                <a:tc>
                  <a:txBody>
                    <a:bodyPr/>
                    <a:lstStyle/>
                    <a:p>
                      <a:pPr indent="0" lvl="0" marL="0" marR="200025" rtl="0" algn="ctr">
                        <a:lnSpc>
                          <a:spcPct val="150000"/>
                        </a:lnSpc>
                        <a:spcBef>
                          <a:spcPts val="0"/>
                        </a:spcBef>
                        <a:spcAft>
                          <a:spcPts val="0"/>
                        </a:spcAft>
                        <a:buNone/>
                      </a:pPr>
                      <a:r>
                        <a:rPr lang="en-US" sz="1400">
                          <a:latin typeface="Times New Roman"/>
                          <a:ea typeface="Times New Roman"/>
                          <a:cs typeface="Times New Roman"/>
                          <a:sym typeface="Times New Roman"/>
                        </a:rPr>
                        <a:t>1</a:t>
                      </a:r>
                      <a:endParaRPr sz="1100">
                        <a:latin typeface="Times New Roman"/>
                        <a:ea typeface="Times New Roman"/>
                        <a:cs typeface="Times New Roman"/>
                        <a:sym typeface="Times New Roman"/>
                      </a:endParaRPr>
                    </a:p>
                  </a:txBody>
                  <a:tcPr marT="0" marB="0" marR="44100" marL="44100"/>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Selecting Type of Crime from Dropdown list Box</a:t>
                      </a:r>
                      <a:endParaRPr sz="1100">
                        <a:latin typeface="Times New Roman"/>
                        <a:ea typeface="Times New Roman"/>
                        <a:cs typeface="Times New Roman"/>
                        <a:sym typeface="Times New Roman"/>
                      </a:endParaRPr>
                    </a:p>
                  </a:txBody>
                  <a:tcPr marT="0" marB="0" marR="44100" marL="44100"/>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Option Selected</a:t>
                      </a:r>
                      <a:endParaRPr sz="1100">
                        <a:latin typeface="Times New Roman"/>
                        <a:ea typeface="Times New Roman"/>
                        <a:cs typeface="Times New Roman"/>
                        <a:sym typeface="Times New Roman"/>
                      </a:endParaRPr>
                    </a:p>
                  </a:txBody>
                  <a:tcPr marT="0" marB="0" marR="44100" marL="44100"/>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Option Selected</a:t>
                      </a:r>
                      <a:endParaRPr sz="1100">
                        <a:latin typeface="Times New Roman"/>
                        <a:ea typeface="Times New Roman"/>
                        <a:cs typeface="Times New Roman"/>
                        <a:sym typeface="Times New Roman"/>
                      </a:endParaRPr>
                    </a:p>
                  </a:txBody>
                  <a:tcPr marT="0" marB="0" marR="44100" marL="44100"/>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Pass</a:t>
                      </a:r>
                      <a:endParaRPr sz="1100">
                        <a:latin typeface="Times New Roman"/>
                        <a:ea typeface="Times New Roman"/>
                        <a:cs typeface="Times New Roman"/>
                        <a:sym typeface="Times New Roman"/>
                      </a:endParaRPr>
                    </a:p>
                  </a:txBody>
                  <a:tcPr marT="0" marB="0" marR="44100" marL="44100"/>
                </a:tc>
              </a:tr>
              <a:tr h="403000">
                <a:tc>
                  <a:txBody>
                    <a:bodyPr/>
                    <a:lstStyle/>
                    <a:p>
                      <a:pPr indent="0" lvl="0" marL="0" marR="200025" rtl="0" algn="ctr">
                        <a:lnSpc>
                          <a:spcPct val="150000"/>
                        </a:lnSpc>
                        <a:spcBef>
                          <a:spcPts val="0"/>
                        </a:spcBef>
                        <a:spcAft>
                          <a:spcPts val="0"/>
                        </a:spcAft>
                        <a:buNone/>
                      </a:pPr>
                      <a:r>
                        <a:rPr lang="en-US" sz="1400">
                          <a:latin typeface="Times New Roman"/>
                          <a:ea typeface="Times New Roman"/>
                          <a:cs typeface="Times New Roman"/>
                          <a:sym typeface="Times New Roman"/>
                        </a:rPr>
                        <a:t>2</a:t>
                      </a:r>
                      <a:endParaRPr sz="1100">
                        <a:latin typeface="Times New Roman"/>
                        <a:ea typeface="Times New Roman"/>
                        <a:cs typeface="Times New Roman"/>
                        <a:sym typeface="Times New Roman"/>
                      </a:endParaRPr>
                    </a:p>
                  </a:txBody>
                  <a:tcPr marT="0" marB="0" marR="44100" marL="44100"/>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Selecting Type of Crime from Dropdown list Box</a:t>
                      </a:r>
                      <a:endParaRPr sz="1100">
                        <a:latin typeface="Times New Roman"/>
                        <a:ea typeface="Times New Roman"/>
                        <a:cs typeface="Times New Roman"/>
                        <a:sym typeface="Times New Roman"/>
                      </a:endParaRPr>
                    </a:p>
                  </a:txBody>
                  <a:tcPr marT="0" marB="0" marR="44100" marL="44100"/>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Select Valid Input</a:t>
                      </a:r>
                      <a:endParaRPr sz="1100">
                        <a:latin typeface="Times New Roman"/>
                        <a:ea typeface="Times New Roman"/>
                        <a:cs typeface="Times New Roman"/>
                        <a:sym typeface="Times New Roman"/>
                      </a:endParaRPr>
                    </a:p>
                  </a:txBody>
                  <a:tcPr marT="0" marB="0" marR="44100" marL="44100"/>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Select Valid Input</a:t>
                      </a:r>
                      <a:endParaRPr sz="1100">
                        <a:latin typeface="Times New Roman"/>
                        <a:ea typeface="Times New Roman"/>
                        <a:cs typeface="Times New Roman"/>
                        <a:sym typeface="Times New Roman"/>
                      </a:endParaRPr>
                    </a:p>
                  </a:txBody>
                  <a:tcPr marT="0" marB="0" marR="44100" marL="44100"/>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Pass</a:t>
                      </a:r>
                      <a:endParaRPr sz="1100">
                        <a:latin typeface="Times New Roman"/>
                        <a:ea typeface="Times New Roman"/>
                        <a:cs typeface="Times New Roman"/>
                        <a:sym typeface="Times New Roman"/>
                      </a:endParaRPr>
                    </a:p>
                  </a:txBody>
                  <a:tcPr marT="0" marB="0" marR="44100" marL="44100"/>
                </a:tc>
              </a:tr>
              <a:tr h="389575">
                <a:tc>
                  <a:txBody>
                    <a:bodyPr/>
                    <a:lstStyle/>
                    <a:p>
                      <a:pPr indent="0" lvl="0" marL="0" marR="200025" rtl="0" algn="ctr">
                        <a:lnSpc>
                          <a:spcPct val="150000"/>
                        </a:lnSpc>
                        <a:spcBef>
                          <a:spcPts val="0"/>
                        </a:spcBef>
                        <a:spcAft>
                          <a:spcPts val="0"/>
                        </a:spcAft>
                        <a:buNone/>
                      </a:pPr>
                      <a:r>
                        <a:rPr lang="en-US" sz="1400">
                          <a:latin typeface="Times New Roman"/>
                          <a:ea typeface="Times New Roman"/>
                          <a:cs typeface="Times New Roman"/>
                          <a:sym typeface="Times New Roman"/>
                        </a:rPr>
                        <a:t>3</a:t>
                      </a:r>
                      <a:endParaRPr sz="1100">
                        <a:latin typeface="Times New Roman"/>
                        <a:ea typeface="Times New Roman"/>
                        <a:cs typeface="Times New Roman"/>
                        <a:sym typeface="Times New Roman"/>
                      </a:endParaRPr>
                    </a:p>
                  </a:txBody>
                  <a:tcPr marT="0" marB="0" marR="44100" marL="44100"/>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Clicking Submit Button</a:t>
                      </a:r>
                      <a:endParaRPr sz="1100">
                        <a:latin typeface="Times New Roman"/>
                        <a:ea typeface="Times New Roman"/>
                        <a:cs typeface="Times New Roman"/>
                        <a:sym typeface="Times New Roman"/>
                      </a:endParaRPr>
                    </a:p>
                  </a:txBody>
                  <a:tcPr marT="0" marB="0" marR="44100" marL="44100"/>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Submitted</a:t>
                      </a:r>
                      <a:endParaRPr sz="1100">
                        <a:latin typeface="Times New Roman"/>
                        <a:ea typeface="Times New Roman"/>
                        <a:cs typeface="Times New Roman"/>
                        <a:sym typeface="Times New Roman"/>
                      </a:endParaRPr>
                    </a:p>
                  </a:txBody>
                  <a:tcPr marT="0" marB="0" marR="44100" marL="44100"/>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Submitted</a:t>
                      </a:r>
                      <a:endParaRPr sz="1100">
                        <a:latin typeface="Times New Roman"/>
                        <a:ea typeface="Times New Roman"/>
                        <a:cs typeface="Times New Roman"/>
                        <a:sym typeface="Times New Roman"/>
                      </a:endParaRPr>
                    </a:p>
                  </a:txBody>
                  <a:tcPr marT="0" marB="0" marR="44100" marL="44100"/>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Pass</a:t>
                      </a:r>
                      <a:endParaRPr sz="1100">
                        <a:latin typeface="Times New Roman"/>
                        <a:ea typeface="Times New Roman"/>
                        <a:cs typeface="Times New Roman"/>
                        <a:sym typeface="Times New Roman"/>
                      </a:endParaRPr>
                    </a:p>
                  </a:txBody>
                  <a:tcPr marT="0" marB="0" marR="44100" marL="44100"/>
                </a:tc>
              </a:tr>
              <a:tr h="403525">
                <a:tc>
                  <a:txBody>
                    <a:bodyPr/>
                    <a:lstStyle/>
                    <a:p>
                      <a:pPr indent="0" lvl="0" marL="0" marR="200025" rtl="0" algn="ctr">
                        <a:lnSpc>
                          <a:spcPct val="150000"/>
                        </a:lnSpc>
                        <a:spcBef>
                          <a:spcPts val="0"/>
                        </a:spcBef>
                        <a:spcAft>
                          <a:spcPts val="0"/>
                        </a:spcAft>
                        <a:buNone/>
                      </a:pPr>
                      <a:r>
                        <a:rPr lang="en-US" sz="1400">
                          <a:latin typeface="Times New Roman"/>
                          <a:ea typeface="Times New Roman"/>
                          <a:cs typeface="Times New Roman"/>
                          <a:sym typeface="Times New Roman"/>
                        </a:rPr>
                        <a:t>4</a:t>
                      </a:r>
                      <a:endParaRPr sz="1100">
                        <a:latin typeface="Times New Roman"/>
                        <a:ea typeface="Times New Roman"/>
                        <a:cs typeface="Times New Roman"/>
                        <a:sym typeface="Times New Roman"/>
                      </a:endParaRPr>
                    </a:p>
                  </a:txBody>
                  <a:tcPr marT="0" marB="0" marR="44100" marL="44100"/>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Clicking User Logout Button</a:t>
                      </a:r>
                      <a:endParaRPr sz="1100">
                        <a:latin typeface="Times New Roman"/>
                        <a:ea typeface="Times New Roman"/>
                        <a:cs typeface="Times New Roman"/>
                        <a:sym typeface="Times New Roman"/>
                      </a:endParaRPr>
                    </a:p>
                  </a:txBody>
                  <a:tcPr marT="0" marB="0" marR="44100" marL="44100"/>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Logout Successfully</a:t>
                      </a:r>
                      <a:endParaRPr sz="1100">
                        <a:latin typeface="Times New Roman"/>
                        <a:ea typeface="Times New Roman"/>
                        <a:cs typeface="Times New Roman"/>
                        <a:sym typeface="Times New Roman"/>
                      </a:endParaRPr>
                    </a:p>
                  </a:txBody>
                  <a:tcPr marT="0" marB="0" marR="44100" marL="44100"/>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Logout Successfully</a:t>
                      </a:r>
                      <a:endParaRPr sz="1100">
                        <a:latin typeface="Times New Roman"/>
                        <a:ea typeface="Times New Roman"/>
                        <a:cs typeface="Times New Roman"/>
                        <a:sym typeface="Times New Roman"/>
                      </a:endParaRPr>
                    </a:p>
                  </a:txBody>
                  <a:tcPr marT="0" marB="0" marR="44100" marL="44100"/>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Pass</a:t>
                      </a:r>
                      <a:endParaRPr sz="1100">
                        <a:latin typeface="Times New Roman"/>
                        <a:ea typeface="Times New Roman"/>
                        <a:cs typeface="Times New Roman"/>
                        <a:sym typeface="Times New Roman"/>
                      </a:endParaRPr>
                    </a:p>
                  </a:txBody>
                  <a:tcPr marT="0" marB="0" marR="44100" marL="44100"/>
                </a:tc>
              </a:tr>
              <a:tr h="389575">
                <a:tc>
                  <a:txBody>
                    <a:bodyPr/>
                    <a:lstStyle/>
                    <a:p>
                      <a:pPr indent="0" lvl="0" marL="0" marR="200025" rtl="0" algn="ctr">
                        <a:lnSpc>
                          <a:spcPct val="150000"/>
                        </a:lnSpc>
                        <a:spcBef>
                          <a:spcPts val="0"/>
                        </a:spcBef>
                        <a:spcAft>
                          <a:spcPts val="0"/>
                        </a:spcAft>
                        <a:buNone/>
                      </a:pPr>
                      <a:r>
                        <a:rPr lang="en-US" sz="1400">
                          <a:latin typeface="Times New Roman"/>
                          <a:ea typeface="Times New Roman"/>
                          <a:cs typeface="Times New Roman"/>
                          <a:sym typeface="Times New Roman"/>
                        </a:rPr>
                        <a:t>5</a:t>
                      </a:r>
                      <a:endParaRPr sz="1100">
                        <a:latin typeface="Times New Roman"/>
                        <a:ea typeface="Times New Roman"/>
                        <a:cs typeface="Times New Roman"/>
                        <a:sym typeface="Times New Roman"/>
                      </a:endParaRPr>
                    </a:p>
                  </a:txBody>
                  <a:tcPr marT="0" marB="0" marR="44100" marL="44100"/>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Show the Latest Report</a:t>
                      </a:r>
                      <a:endParaRPr sz="1100">
                        <a:latin typeface="Times New Roman"/>
                        <a:ea typeface="Times New Roman"/>
                        <a:cs typeface="Times New Roman"/>
                        <a:sym typeface="Times New Roman"/>
                      </a:endParaRPr>
                    </a:p>
                  </a:txBody>
                  <a:tcPr marT="0" marB="0" marR="44100" marL="44100"/>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Data Displayed</a:t>
                      </a:r>
                      <a:endParaRPr sz="1100">
                        <a:latin typeface="Times New Roman"/>
                        <a:ea typeface="Times New Roman"/>
                        <a:cs typeface="Times New Roman"/>
                        <a:sym typeface="Times New Roman"/>
                      </a:endParaRPr>
                    </a:p>
                  </a:txBody>
                  <a:tcPr marT="0" marB="0" marR="44100" marL="44100"/>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Data Displayed</a:t>
                      </a:r>
                      <a:endParaRPr sz="1100">
                        <a:latin typeface="Times New Roman"/>
                        <a:ea typeface="Times New Roman"/>
                        <a:cs typeface="Times New Roman"/>
                        <a:sym typeface="Times New Roman"/>
                      </a:endParaRPr>
                    </a:p>
                  </a:txBody>
                  <a:tcPr marT="0" marB="0" marR="44100" marL="44100"/>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Pass</a:t>
                      </a:r>
                      <a:endParaRPr sz="1100">
                        <a:latin typeface="Times New Roman"/>
                        <a:ea typeface="Times New Roman"/>
                        <a:cs typeface="Times New Roman"/>
                        <a:sym typeface="Times New Roman"/>
                      </a:endParaRPr>
                    </a:p>
                  </a:txBody>
                  <a:tcPr marT="0" marB="0" marR="44100" marL="44100"/>
                </a:tc>
              </a:tr>
              <a:tr h="389575">
                <a:tc>
                  <a:txBody>
                    <a:bodyPr/>
                    <a:lstStyle/>
                    <a:p>
                      <a:pPr indent="0" lvl="0" marL="0" marR="200025" rtl="0" algn="ctr">
                        <a:lnSpc>
                          <a:spcPct val="150000"/>
                        </a:lnSpc>
                        <a:spcBef>
                          <a:spcPts val="0"/>
                        </a:spcBef>
                        <a:spcAft>
                          <a:spcPts val="0"/>
                        </a:spcAft>
                        <a:buNone/>
                      </a:pPr>
                      <a:r>
                        <a:rPr lang="en-US" sz="1400">
                          <a:latin typeface="Times New Roman"/>
                          <a:ea typeface="Times New Roman"/>
                          <a:cs typeface="Times New Roman"/>
                          <a:sym typeface="Times New Roman"/>
                        </a:rPr>
                        <a:t>6</a:t>
                      </a:r>
                      <a:endParaRPr sz="1100">
                        <a:latin typeface="Times New Roman"/>
                        <a:ea typeface="Times New Roman"/>
                        <a:cs typeface="Times New Roman"/>
                        <a:sym typeface="Times New Roman"/>
                      </a:endParaRPr>
                    </a:p>
                  </a:txBody>
                  <a:tcPr marT="0" marB="0" marR="44100" marL="44100"/>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Show All Report</a:t>
                      </a:r>
                      <a:endParaRPr sz="1100">
                        <a:latin typeface="Times New Roman"/>
                        <a:ea typeface="Times New Roman"/>
                        <a:cs typeface="Times New Roman"/>
                        <a:sym typeface="Times New Roman"/>
                      </a:endParaRPr>
                    </a:p>
                  </a:txBody>
                  <a:tcPr marT="0" marB="0" marR="44100" marL="44100"/>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Data Displayed</a:t>
                      </a:r>
                      <a:endParaRPr sz="1100">
                        <a:latin typeface="Times New Roman"/>
                        <a:ea typeface="Times New Roman"/>
                        <a:cs typeface="Times New Roman"/>
                        <a:sym typeface="Times New Roman"/>
                      </a:endParaRPr>
                    </a:p>
                  </a:txBody>
                  <a:tcPr marT="0" marB="0" marR="44100" marL="44100"/>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Data Displayed</a:t>
                      </a:r>
                      <a:endParaRPr sz="1100">
                        <a:latin typeface="Times New Roman"/>
                        <a:ea typeface="Times New Roman"/>
                        <a:cs typeface="Times New Roman"/>
                        <a:sym typeface="Times New Roman"/>
                      </a:endParaRPr>
                    </a:p>
                  </a:txBody>
                  <a:tcPr marT="0" marB="0" marR="44100" marL="44100"/>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Pass</a:t>
                      </a:r>
                      <a:endParaRPr sz="1100">
                        <a:latin typeface="Times New Roman"/>
                        <a:ea typeface="Times New Roman"/>
                        <a:cs typeface="Times New Roman"/>
                        <a:sym typeface="Times New Roman"/>
                      </a:endParaRPr>
                    </a:p>
                  </a:txBody>
                  <a:tcPr marT="0" marB="0" marR="44100" marL="44100"/>
                </a:tc>
              </a:tr>
              <a:tr h="394725">
                <a:tc>
                  <a:txBody>
                    <a:bodyPr/>
                    <a:lstStyle/>
                    <a:p>
                      <a:pPr indent="0" lvl="0" marL="0" marR="200025" rtl="0" algn="ctr">
                        <a:lnSpc>
                          <a:spcPct val="150000"/>
                        </a:lnSpc>
                        <a:spcBef>
                          <a:spcPts val="0"/>
                        </a:spcBef>
                        <a:spcAft>
                          <a:spcPts val="0"/>
                        </a:spcAft>
                        <a:buNone/>
                      </a:pPr>
                      <a:r>
                        <a:rPr lang="en-US" sz="1400">
                          <a:latin typeface="Times New Roman"/>
                          <a:ea typeface="Times New Roman"/>
                          <a:cs typeface="Times New Roman"/>
                          <a:sym typeface="Times New Roman"/>
                        </a:rPr>
                        <a:t>7</a:t>
                      </a:r>
                      <a:endParaRPr sz="1100">
                        <a:latin typeface="Times New Roman"/>
                        <a:ea typeface="Times New Roman"/>
                        <a:cs typeface="Times New Roman"/>
                        <a:sym typeface="Times New Roman"/>
                      </a:endParaRPr>
                    </a:p>
                  </a:txBody>
                  <a:tcPr marT="0" marB="0" marR="44100" marL="44100"/>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Clicking User Logout Button</a:t>
                      </a:r>
                      <a:endParaRPr sz="1100">
                        <a:latin typeface="Times New Roman"/>
                        <a:ea typeface="Times New Roman"/>
                        <a:cs typeface="Times New Roman"/>
                        <a:sym typeface="Times New Roman"/>
                      </a:endParaRPr>
                    </a:p>
                  </a:txBody>
                  <a:tcPr marT="0" marB="0" marR="44100" marL="44100"/>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Logout Successfully</a:t>
                      </a:r>
                      <a:endParaRPr sz="1100">
                        <a:latin typeface="Times New Roman"/>
                        <a:ea typeface="Times New Roman"/>
                        <a:cs typeface="Times New Roman"/>
                        <a:sym typeface="Times New Roman"/>
                      </a:endParaRPr>
                    </a:p>
                  </a:txBody>
                  <a:tcPr marT="0" marB="0" marR="44100" marL="44100"/>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Logout Successfully</a:t>
                      </a:r>
                      <a:endParaRPr sz="1100">
                        <a:latin typeface="Times New Roman"/>
                        <a:ea typeface="Times New Roman"/>
                        <a:cs typeface="Times New Roman"/>
                        <a:sym typeface="Times New Roman"/>
                      </a:endParaRPr>
                    </a:p>
                  </a:txBody>
                  <a:tcPr marT="0" marB="0" marR="44100" marL="44100"/>
                </a:tc>
                <a:tc>
                  <a:txBody>
                    <a:bodyPr/>
                    <a:lstStyle/>
                    <a:p>
                      <a:pPr indent="0" lvl="0" marL="0" marR="200025" rtl="0" algn="just">
                        <a:lnSpc>
                          <a:spcPct val="150000"/>
                        </a:lnSpc>
                        <a:spcBef>
                          <a:spcPts val="0"/>
                        </a:spcBef>
                        <a:spcAft>
                          <a:spcPts val="0"/>
                        </a:spcAft>
                        <a:buNone/>
                      </a:pPr>
                      <a:r>
                        <a:rPr lang="en-US" sz="1400">
                          <a:latin typeface="Times New Roman"/>
                          <a:ea typeface="Times New Roman"/>
                          <a:cs typeface="Times New Roman"/>
                          <a:sym typeface="Times New Roman"/>
                        </a:rPr>
                        <a:t>Pass</a:t>
                      </a:r>
                      <a:endParaRPr sz="1100">
                        <a:latin typeface="Times New Roman"/>
                        <a:ea typeface="Times New Roman"/>
                        <a:cs typeface="Times New Roman"/>
                        <a:sym typeface="Times New Roman"/>
                      </a:endParaRPr>
                    </a:p>
                  </a:txBody>
                  <a:tcPr marT="0" marB="0" marR="44100" marL="4410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2"/>
          <p:cNvSpPr txBox="1"/>
          <p:nvPr>
            <p:ph type="title"/>
          </p:nvPr>
        </p:nvSpPr>
        <p:spPr>
          <a:xfrm>
            <a:off x="628650" y="3945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Screen Shots</a:t>
            </a:r>
            <a:endParaRPr b="1" sz="19900">
              <a:latin typeface="Times New Roman"/>
              <a:ea typeface="Times New Roman"/>
              <a:cs typeface="Times New Roman"/>
              <a:sym typeface="Times New Roman"/>
            </a:endParaRPr>
          </a:p>
        </p:txBody>
      </p:sp>
      <p:sp>
        <p:nvSpPr>
          <p:cNvPr id="269" name="Google Shape;269;p22"/>
          <p:cNvSpPr txBox="1"/>
          <p:nvPr/>
        </p:nvSpPr>
        <p:spPr>
          <a:xfrm>
            <a:off x="628649" y="1022503"/>
            <a:ext cx="7886699"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600">
                <a:solidFill>
                  <a:schemeClr val="dk1"/>
                </a:solidFill>
                <a:latin typeface="Times New Roman"/>
                <a:ea typeface="Times New Roman"/>
                <a:cs typeface="Times New Roman"/>
                <a:sym typeface="Times New Roman"/>
              </a:rPr>
              <a:t>In Fig 1,</a:t>
            </a:r>
            <a:r>
              <a:rPr lang="en-US" sz="1600">
                <a:solidFill>
                  <a:schemeClr val="dk1"/>
                </a:solidFill>
                <a:latin typeface="Calibri"/>
                <a:ea typeface="Calibri"/>
                <a:cs typeface="Calibri"/>
                <a:sym typeface="Calibri"/>
              </a:rPr>
              <a:t> </a:t>
            </a:r>
            <a:r>
              <a:rPr lang="en-US" sz="1600">
                <a:solidFill>
                  <a:schemeClr val="dk1"/>
                </a:solidFill>
                <a:latin typeface="Times New Roman"/>
                <a:ea typeface="Times New Roman"/>
                <a:cs typeface="Times New Roman"/>
                <a:sym typeface="Times New Roman"/>
              </a:rPr>
              <a:t>For deploying and run the entire program, just call and run the file manage.py in a server.</a:t>
            </a:r>
            <a:endParaRPr sz="1600">
              <a:solidFill>
                <a:schemeClr val="dk1"/>
              </a:solidFill>
              <a:latin typeface="Calibri"/>
              <a:ea typeface="Calibri"/>
              <a:cs typeface="Calibri"/>
              <a:sym typeface="Calibri"/>
            </a:endParaRPr>
          </a:p>
        </p:txBody>
      </p:sp>
      <p:sp>
        <p:nvSpPr>
          <p:cNvPr id="270" name="Google Shape;270;p2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271" name="Google Shape;271;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72" name="Google Shape;272;p22"/>
          <p:cNvPicPr preferRelativeResize="0"/>
          <p:nvPr/>
        </p:nvPicPr>
        <p:blipFill rotWithShape="1">
          <a:blip r:embed="rId3">
            <a:alphaModFix/>
          </a:blip>
          <a:srcRect b="22016" l="20669" r="8359" t="55971"/>
          <a:stretch/>
        </p:blipFill>
        <p:spPr>
          <a:xfrm>
            <a:off x="628649" y="1664656"/>
            <a:ext cx="7918746" cy="1381486"/>
          </a:xfrm>
          <a:prstGeom prst="rect">
            <a:avLst/>
          </a:prstGeom>
          <a:noFill/>
          <a:ln>
            <a:noFill/>
          </a:ln>
        </p:spPr>
      </p:pic>
      <p:sp>
        <p:nvSpPr>
          <p:cNvPr id="273" name="Google Shape;273;p22"/>
          <p:cNvSpPr txBox="1"/>
          <p:nvPr/>
        </p:nvSpPr>
        <p:spPr>
          <a:xfrm>
            <a:off x="2285998" y="2972268"/>
            <a:ext cx="4572000" cy="380938"/>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1400">
                <a:solidFill>
                  <a:schemeClr val="dk1"/>
                </a:solidFill>
                <a:latin typeface="Times New Roman"/>
                <a:ea typeface="Times New Roman"/>
                <a:cs typeface="Times New Roman"/>
                <a:sym typeface="Times New Roman"/>
              </a:rPr>
              <a:t>Fig 1 Deploying the Program</a:t>
            </a:r>
            <a:endParaRPr sz="1400">
              <a:solidFill>
                <a:schemeClr val="dk1"/>
              </a:solidFill>
              <a:latin typeface="Calibri"/>
              <a:ea typeface="Calibri"/>
              <a:cs typeface="Calibri"/>
              <a:sym typeface="Calibri"/>
            </a:endParaRPr>
          </a:p>
        </p:txBody>
      </p:sp>
      <p:sp>
        <p:nvSpPr>
          <p:cNvPr id="274" name="Google Shape;274;p22"/>
          <p:cNvSpPr txBox="1"/>
          <p:nvPr/>
        </p:nvSpPr>
        <p:spPr>
          <a:xfrm>
            <a:off x="628648" y="3353206"/>
            <a:ext cx="7886699" cy="79149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600">
                <a:solidFill>
                  <a:schemeClr val="dk1"/>
                </a:solidFill>
                <a:latin typeface="Times New Roman"/>
                <a:ea typeface="Times New Roman"/>
                <a:cs typeface="Times New Roman"/>
                <a:sym typeface="Times New Roman"/>
              </a:rPr>
              <a:t>In Fig 2,</a:t>
            </a:r>
            <a:r>
              <a:rPr lang="en-US" sz="1600">
                <a:solidFill>
                  <a:schemeClr val="dk1"/>
                </a:solidFill>
                <a:latin typeface="Calibri"/>
                <a:ea typeface="Calibri"/>
                <a:cs typeface="Calibri"/>
                <a:sym typeface="Calibri"/>
              </a:rPr>
              <a:t> </a:t>
            </a:r>
            <a:r>
              <a:rPr lang="en-US" sz="1600">
                <a:solidFill>
                  <a:schemeClr val="dk1"/>
                </a:solidFill>
                <a:latin typeface="Times New Roman"/>
                <a:ea typeface="Times New Roman"/>
                <a:cs typeface="Times New Roman"/>
                <a:sym typeface="Times New Roman"/>
              </a:rPr>
              <a:t>After initializing the server press CTRL and right click the IP Address to run the program in a separate server.</a:t>
            </a:r>
            <a:endParaRPr sz="1600">
              <a:solidFill>
                <a:schemeClr val="dk1"/>
              </a:solidFill>
              <a:latin typeface="Calibri"/>
              <a:ea typeface="Calibri"/>
              <a:cs typeface="Calibri"/>
              <a:sym typeface="Calibri"/>
            </a:endParaRPr>
          </a:p>
        </p:txBody>
      </p:sp>
      <p:pic>
        <p:nvPicPr>
          <p:cNvPr id="275" name="Google Shape;275;p22"/>
          <p:cNvPicPr preferRelativeResize="0"/>
          <p:nvPr/>
        </p:nvPicPr>
        <p:blipFill rotWithShape="1">
          <a:blip r:embed="rId4">
            <a:alphaModFix/>
          </a:blip>
          <a:srcRect b="10818" l="21346" r="24135" t="64127"/>
          <a:stretch/>
        </p:blipFill>
        <p:spPr>
          <a:xfrm>
            <a:off x="1465092" y="4164606"/>
            <a:ext cx="6245860" cy="1614805"/>
          </a:xfrm>
          <a:prstGeom prst="rect">
            <a:avLst/>
          </a:prstGeom>
          <a:noFill/>
          <a:ln>
            <a:noFill/>
          </a:ln>
        </p:spPr>
      </p:pic>
      <p:sp>
        <p:nvSpPr>
          <p:cNvPr id="276" name="Google Shape;276;p22"/>
          <p:cNvSpPr txBox="1"/>
          <p:nvPr/>
        </p:nvSpPr>
        <p:spPr>
          <a:xfrm>
            <a:off x="2285997" y="5779411"/>
            <a:ext cx="4572000" cy="380938"/>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1200">
                <a:solidFill>
                  <a:schemeClr val="dk1"/>
                </a:solidFill>
                <a:latin typeface="Times New Roman"/>
                <a:ea typeface="Times New Roman"/>
                <a:cs typeface="Times New Roman"/>
                <a:sym typeface="Times New Roman"/>
              </a:rPr>
              <a:t>Fig 2 </a:t>
            </a:r>
            <a:r>
              <a:rPr lang="en-US" sz="1400">
                <a:solidFill>
                  <a:schemeClr val="dk1"/>
                </a:solidFill>
                <a:latin typeface="Times New Roman"/>
                <a:ea typeface="Times New Roman"/>
                <a:cs typeface="Times New Roman"/>
                <a:sym typeface="Times New Roman"/>
              </a:rPr>
              <a:t>Initializing the server</a:t>
            </a:r>
            <a:endParaRPr sz="11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3"/>
          <p:cNvSpPr txBox="1"/>
          <p:nvPr>
            <p:ph type="title"/>
          </p:nvPr>
        </p:nvSpPr>
        <p:spPr>
          <a:xfrm>
            <a:off x="640682" y="286307"/>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Screen Shots</a:t>
            </a:r>
            <a:endParaRPr b="1" sz="19900">
              <a:latin typeface="Times New Roman"/>
              <a:ea typeface="Times New Roman"/>
              <a:cs typeface="Times New Roman"/>
              <a:sym typeface="Times New Roman"/>
            </a:endParaRPr>
          </a:p>
        </p:txBody>
      </p:sp>
      <p:sp>
        <p:nvSpPr>
          <p:cNvPr id="282" name="Google Shape;282;p23"/>
          <p:cNvSpPr txBox="1"/>
          <p:nvPr/>
        </p:nvSpPr>
        <p:spPr>
          <a:xfrm>
            <a:off x="640682" y="902187"/>
            <a:ext cx="78867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In Fig 3, Enter user Login Details for new user or already existed user in Login Page.</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284" name="Google Shape;284;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85" name="Google Shape;285;p23"/>
          <p:cNvPicPr preferRelativeResize="0"/>
          <p:nvPr/>
        </p:nvPicPr>
        <p:blipFill rotWithShape="1">
          <a:blip r:embed="rId3">
            <a:alphaModFix/>
          </a:blip>
          <a:srcRect b="0" l="0" r="4859" t="3435"/>
          <a:stretch/>
        </p:blipFill>
        <p:spPr>
          <a:xfrm>
            <a:off x="961280" y="1581055"/>
            <a:ext cx="7221439" cy="4124203"/>
          </a:xfrm>
          <a:prstGeom prst="rect">
            <a:avLst/>
          </a:prstGeom>
          <a:noFill/>
          <a:ln>
            <a:noFill/>
          </a:ln>
        </p:spPr>
      </p:pic>
      <p:sp>
        <p:nvSpPr>
          <p:cNvPr id="286" name="Google Shape;286;p23"/>
          <p:cNvSpPr txBox="1"/>
          <p:nvPr/>
        </p:nvSpPr>
        <p:spPr>
          <a:xfrm>
            <a:off x="2285999" y="5785926"/>
            <a:ext cx="4572000" cy="339773"/>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1200">
                <a:solidFill>
                  <a:schemeClr val="dk1"/>
                </a:solidFill>
                <a:latin typeface="Times New Roman"/>
                <a:ea typeface="Times New Roman"/>
                <a:cs typeface="Times New Roman"/>
                <a:sym typeface="Times New Roman"/>
              </a:rPr>
              <a:t>Fig 3 User Login Page</a:t>
            </a:r>
            <a:endParaRPr sz="11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4"/>
          <p:cNvSpPr txBox="1"/>
          <p:nvPr>
            <p:ph type="title"/>
          </p:nvPr>
        </p:nvSpPr>
        <p:spPr>
          <a:xfrm>
            <a:off x="628650" y="262243"/>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Screen Shots</a:t>
            </a:r>
            <a:endParaRPr b="1" sz="19900">
              <a:latin typeface="Times New Roman"/>
              <a:ea typeface="Times New Roman"/>
              <a:cs typeface="Times New Roman"/>
              <a:sym typeface="Times New Roman"/>
            </a:endParaRPr>
          </a:p>
        </p:txBody>
      </p:sp>
      <p:sp>
        <p:nvSpPr>
          <p:cNvPr id="292" name="Google Shape;292;p24"/>
          <p:cNvSpPr txBox="1"/>
          <p:nvPr/>
        </p:nvSpPr>
        <p:spPr>
          <a:xfrm>
            <a:off x="628650" y="1070628"/>
            <a:ext cx="4572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In Fig 4, Now submit all the details</a:t>
            </a:r>
            <a:endParaRPr sz="1800">
              <a:solidFill>
                <a:schemeClr val="dk1"/>
              </a:solidFill>
              <a:latin typeface="Calibri"/>
              <a:ea typeface="Calibri"/>
              <a:cs typeface="Calibri"/>
              <a:sym typeface="Calibri"/>
            </a:endParaRPr>
          </a:p>
        </p:txBody>
      </p:sp>
      <p:sp>
        <p:nvSpPr>
          <p:cNvPr id="293" name="Google Shape;293;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294" name="Google Shape;294;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95" name="Google Shape;295;p24"/>
          <p:cNvPicPr preferRelativeResize="0"/>
          <p:nvPr/>
        </p:nvPicPr>
        <p:blipFill rotWithShape="1">
          <a:blip r:embed="rId3">
            <a:alphaModFix/>
          </a:blip>
          <a:srcRect b="0" l="0" r="3883" t="3909"/>
          <a:stretch/>
        </p:blipFill>
        <p:spPr>
          <a:xfrm>
            <a:off x="929018" y="1612503"/>
            <a:ext cx="7285964" cy="4096389"/>
          </a:xfrm>
          <a:prstGeom prst="rect">
            <a:avLst/>
          </a:prstGeom>
          <a:noFill/>
          <a:ln>
            <a:noFill/>
          </a:ln>
        </p:spPr>
      </p:pic>
      <p:sp>
        <p:nvSpPr>
          <p:cNvPr id="296" name="Google Shape;296;p24"/>
          <p:cNvSpPr txBox="1"/>
          <p:nvPr/>
        </p:nvSpPr>
        <p:spPr>
          <a:xfrm>
            <a:off x="2286000" y="5802760"/>
            <a:ext cx="4572000" cy="339773"/>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1200">
                <a:solidFill>
                  <a:schemeClr val="dk1"/>
                </a:solidFill>
                <a:latin typeface="Times New Roman"/>
                <a:ea typeface="Times New Roman"/>
                <a:cs typeface="Times New Roman"/>
                <a:sym typeface="Times New Roman"/>
              </a:rPr>
              <a:t>Fig 4 User Detail Submission </a:t>
            </a:r>
            <a:endParaRPr sz="11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5"/>
          <p:cNvSpPr txBox="1"/>
          <p:nvPr>
            <p:ph type="title"/>
          </p:nvPr>
        </p:nvSpPr>
        <p:spPr>
          <a:xfrm>
            <a:off x="628650" y="215590"/>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Screen Shots</a:t>
            </a:r>
            <a:endParaRPr b="1" sz="19900">
              <a:latin typeface="Times New Roman"/>
              <a:ea typeface="Times New Roman"/>
              <a:cs typeface="Times New Roman"/>
              <a:sym typeface="Times New Roman"/>
            </a:endParaRPr>
          </a:p>
        </p:txBody>
      </p:sp>
      <p:sp>
        <p:nvSpPr>
          <p:cNvPr id="302" name="Google Shape;302;p25"/>
          <p:cNvSpPr txBox="1"/>
          <p:nvPr/>
        </p:nvSpPr>
        <p:spPr>
          <a:xfrm>
            <a:off x="628649" y="1070628"/>
            <a:ext cx="788669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In Fig 5, Enter user Login Details for new user or already existed user in cybercrime page</a:t>
            </a:r>
            <a:endParaRPr sz="1800">
              <a:solidFill>
                <a:schemeClr val="dk1"/>
              </a:solidFill>
              <a:latin typeface="Calibri"/>
              <a:ea typeface="Calibri"/>
              <a:cs typeface="Calibri"/>
              <a:sym typeface="Calibri"/>
            </a:endParaRPr>
          </a:p>
        </p:txBody>
      </p:sp>
      <p:sp>
        <p:nvSpPr>
          <p:cNvPr id="303" name="Google Shape;303;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304" name="Google Shape;304;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5" name="Google Shape;305;p25"/>
          <p:cNvPicPr preferRelativeResize="0"/>
          <p:nvPr/>
        </p:nvPicPr>
        <p:blipFill rotWithShape="1">
          <a:blip r:embed="rId3">
            <a:alphaModFix/>
          </a:blip>
          <a:srcRect b="0" l="0" r="4035" t="3661"/>
          <a:stretch/>
        </p:blipFill>
        <p:spPr>
          <a:xfrm>
            <a:off x="1077503" y="1840544"/>
            <a:ext cx="6988994" cy="3946828"/>
          </a:xfrm>
          <a:prstGeom prst="rect">
            <a:avLst/>
          </a:prstGeom>
          <a:noFill/>
          <a:ln>
            <a:noFill/>
          </a:ln>
        </p:spPr>
      </p:pic>
      <p:sp>
        <p:nvSpPr>
          <p:cNvPr id="306" name="Google Shape;306;p25"/>
          <p:cNvSpPr txBox="1"/>
          <p:nvPr/>
        </p:nvSpPr>
        <p:spPr>
          <a:xfrm>
            <a:off x="2285998" y="5901975"/>
            <a:ext cx="4572000" cy="339773"/>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1200">
                <a:solidFill>
                  <a:schemeClr val="dk1"/>
                </a:solidFill>
                <a:latin typeface="Times New Roman"/>
                <a:ea typeface="Times New Roman"/>
                <a:cs typeface="Times New Roman"/>
                <a:sym typeface="Times New Roman"/>
              </a:rPr>
              <a:t>Fig 5 Officer Login Page</a:t>
            </a:r>
            <a:endParaRPr sz="11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6"/>
          <p:cNvSpPr txBox="1"/>
          <p:nvPr>
            <p:ph type="title"/>
          </p:nvPr>
        </p:nvSpPr>
        <p:spPr>
          <a:xfrm>
            <a:off x="628650" y="262243"/>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Screen Shots</a:t>
            </a:r>
            <a:endParaRPr b="1" sz="19900">
              <a:latin typeface="Times New Roman"/>
              <a:ea typeface="Times New Roman"/>
              <a:cs typeface="Times New Roman"/>
              <a:sym typeface="Times New Roman"/>
            </a:endParaRPr>
          </a:p>
        </p:txBody>
      </p:sp>
      <p:sp>
        <p:nvSpPr>
          <p:cNvPr id="312" name="Google Shape;312;p26"/>
          <p:cNvSpPr txBox="1"/>
          <p:nvPr/>
        </p:nvSpPr>
        <p:spPr>
          <a:xfrm>
            <a:off x="628649" y="1070628"/>
            <a:ext cx="78866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In Fig 6, The Officer can check on all the data submitted.</a:t>
            </a:r>
            <a:endParaRPr sz="1800">
              <a:solidFill>
                <a:schemeClr val="dk1"/>
              </a:solidFill>
              <a:latin typeface="Calibri"/>
              <a:ea typeface="Calibri"/>
              <a:cs typeface="Calibri"/>
              <a:sym typeface="Calibri"/>
            </a:endParaRPr>
          </a:p>
        </p:txBody>
      </p:sp>
      <p:sp>
        <p:nvSpPr>
          <p:cNvPr id="313" name="Google Shape;313;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314" name="Google Shape;314;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15" name="Google Shape;315;p26"/>
          <p:cNvPicPr preferRelativeResize="0"/>
          <p:nvPr/>
        </p:nvPicPr>
        <p:blipFill rotWithShape="1">
          <a:blip r:embed="rId3">
            <a:alphaModFix/>
          </a:blip>
          <a:srcRect b="0" l="0" r="3825" t="3992"/>
          <a:stretch/>
        </p:blipFill>
        <p:spPr>
          <a:xfrm>
            <a:off x="833093" y="1588061"/>
            <a:ext cx="7477810" cy="4199311"/>
          </a:xfrm>
          <a:prstGeom prst="rect">
            <a:avLst/>
          </a:prstGeom>
          <a:noFill/>
          <a:ln>
            <a:noFill/>
          </a:ln>
        </p:spPr>
      </p:pic>
      <p:sp>
        <p:nvSpPr>
          <p:cNvPr id="316" name="Google Shape;316;p26"/>
          <p:cNvSpPr txBox="1"/>
          <p:nvPr/>
        </p:nvSpPr>
        <p:spPr>
          <a:xfrm>
            <a:off x="2285998" y="5901975"/>
            <a:ext cx="4572000" cy="339773"/>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1200">
                <a:solidFill>
                  <a:schemeClr val="dk1"/>
                </a:solidFill>
                <a:latin typeface="Times New Roman"/>
                <a:ea typeface="Times New Roman"/>
                <a:cs typeface="Times New Roman"/>
                <a:sym typeface="Times New Roman"/>
              </a:rPr>
              <a:t>Fig 6 Data submissions</a:t>
            </a:r>
            <a:endParaRPr sz="11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7"/>
          <p:cNvSpPr txBox="1"/>
          <p:nvPr>
            <p:ph type="title"/>
          </p:nvPr>
        </p:nvSpPr>
        <p:spPr>
          <a:xfrm>
            <a:off x="628650" y="262243"/>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Screen Shots</a:t>
            </a:r>
            <a:endParaRPr b="1" sz="19900">
              <a:latin typeface="Times New Roman"/>
              <a:ea typeface="Times New Roman"/>
              <a:cs typeface="Times New Roman"/>
              <a:sym typeface="Times New Roman"/>
            </a:endParaRPr>
          </a:p>
        </p:txBody>
      </p:sp>
      <p:sp>
        <p:nvSpPr>
          <p:cNvPr id="322" name="Google Shape;322;p27"/>
          <p:cNvSpPr txBox="1"/>
          <p:nvPr/>
        </p:nvSpPr>
        <p:spPr>
          <a:xfrm>
            <a:off x="628650" y="1070628"/>
            <a:ext cx="669858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In Fig 7, Send a feedback to the user's report.</a:t>
            </a:r>
            <a:endParaRPr sz="1800">
              <a:solidFill>
                <a:schemeClr val="dk1"/>
              </a:solidFill>
              <a:latin typeface="Calibri"/>
              <a:ea typeface="Calibri"/>
              <a:cs typeface="Calibri"/>
              <a:sym typeface="Calibri"/>
            </a:endParaRPr>
          </a:p>
        </p:txBody>
      </p:sp>
      <p:sp>
        <p:nvSpPr>
          <p:cNvPr id="323" name="Google Shape;323;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324" name="Google Shape;324;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25" name="Google Shape;325;p27"/>
          <p:cNvPicPr preferRelativeResize="0"/>
          <p:nvPr/>
        </p:nvPicPr>
        <p:blipFill rotWithShape="1">
          <a:blip r:embed="rId3">
            <a:alphaModFix/>
          </a:blip>
          <a:srcRect b="0" l="0" r="3908" t="4091"/>
          <a:stretch/>
        </p:blipFill>
        <p:spPr>
          <a:xfrm>
            <a:off x="833451" y="1588610"/>
            <a:ext cx="7477097" cy="4198762"/>
          </a:xfrm>
          <a:prstGeom prst="rect">
            <a:avLst/>
          </a:prstGeom>
          <a:noFill/>
          <a:ln>
            <a:noFill/>
          </a:ln>
        </p:spPr>
      </p:pic>
      <p:sp>
        <p:nvSpPr>
          <p:cNvPr id="326" name="Google Shape;326;p27"/>
          <p:cNvSpPr txBox="1"/>
          <p:nvPr/>
        </p:nvSpPr>
        <p:spPr>
          <a:xfrm>
            <a:off x="2285999" y="5889943"/>
            <a:ext cx="4572000" cy="339773"/>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1200">
                <a:solidFill>
                  <a:schemeClr val="dk1"/>
                </a:solidFill>
                <a:latin typeface="Times New Roman"/>
                <a:ea typeface="Times New Roman"/>
                <a:cs typeface="Times New Roman"/>
                <a:sym typeface="Times New Roman"/>
              </a:rPr>
              <a:t>Fig 7 User feedback</a:t>
            </a:r>
            <a:endParaRPr sz="11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8"/>
          <p:cNvSpPr txBox="1"/>
          <p:nvPr>
            <p:ph type="title"/>
          </p:nvPr>
        </p:nvSpPr>
        <p:spPr>
          <a:xfrm>
            <a:off x="628650" y="310370"/>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Conclusion / Feature Enhancement</a:t>
            </a:r>
            <a:endParaRPr b="1" sz="19900">
              <a:latin typeface="Times New Roman"/>
              <a:ea typeface="Times New Roman"/>
              <a:cs typeface="Times New Roman"/>
              <a:sym typeface="Times New Roman"/>
            </a:endParaRPr>
          </a:p>
        </p:txBody>
      </p:sp>
      <p:sp>
        <p:nvSpPr>
          <p:cNvPr id="332" name="Google Shape;332;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333" name="Google Shape;333;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4" name="Google Shape;334;p28"/>
          <p:cNvSpPr txBox="1"/>
          <p:nvPr/>
        </p:nvSpPr>
        <p:spPr>
          <a:xfrm>
            <a:off x="628650" y="1093291"/>
            <a:ext cx="7886700" cy="1996765"/>
          </a:xfrm>
          <a:prstGeom prst="rect">
            <a:avLst/>
          </a:prstGeom>
          <a:noFill/>
          <a:ln>
            <a:noFill/>
          </a:ln>
        </p:spPr>
        <p:txBody>
          <a:bodyPr anchorCtr="0" anchor="t" bIns="45700" lIns="91425" spcFirstLastPara="1" rIns="91425" wrap="square" tIns="45700">
            <a:spAutoFit/>
          </a:bodyPr>
          <a:lstStyle/>
          <a:p>
            <a:pPr indent="457200" lvl="0" marL="0" marR="0" rtl="0" algn="just">
              <a:lnSpc>
                <a:spcPct val="150000"/>
              </a:lnSpc>
              <a:spcBef>
                <a:spcPts val="0"/>
              </a:spcBef>
              <a:spcAft>
                <a:spcPts val="0"/>
              </a:spcAft>
              <a:buNone/>
            </a:pPr>
            <a:r>
              <a:rPr lang="en-US" sz="1400">
                <a:solidFill>
                  <a:schemeClr val="dk1"/>
                </a:solidFill>
                <a:latin typeface="Times New Roman"/>
                <a:ea typeface="Times New Roman"/>
                <a:cs typeface="Times New Roman"/>
                <a:sym typeface="Times New Roman"/>
              </a:rPr>
              <a:t>Intrusion detection using machine learning is critical for cybersecurity. Proposed methodology involves various steps including data collection, preprocessing, model selection, training, evaluation, and deployment. Successful implementation can lead to reliable and efficient intrusion detection systems. Continuous monitoring and updating of the model can help organizations stay ahead of evolving threats. The analytical process includes data cleaning, processing, exploratory analysis, model building, and evaluation to find the best algorithm for identifying intrusions.</a:t>
            </a:r>
            <a:endParaRPr sz="1400">
              <a:solidFill>
                <a:schemeClr val="dk1"/>
              </a:solidFill>
              <a:latin typeface="Calibri"/>
              <a:ea typeface="Calibri"/>
              <a:cs typeface="Calibri"/>
              <a:sym typeface="Calibri"/>
            </a:endParaRPr>
          </a:p>
        </p:txBody>
      </p:sp>
      <p:sp>
        <p:nvSpPr>
          <p:cNvPr id="335" name="Google Shape;335;p28"/>
          <p:cNvSpPr txBox="1"/>
          <p:nvPr/>
        </p:nvSpPr>
        <p:spPr>
          <a:xfrm>
            <a:off x="628650" y="3565950"/>
            <a:ext cx="4572000" cy="131427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400">
                <a:solidFill>
                  <a:schemeClr val="dk1"/>
                </a:solidFill>
                <a:latin typeface="Times New Roman"/>
                <a:ea typeface="Times New Roman"/>
                <a:cs typeface="Times New Roman"/>
                <a:sym typeface="Times New Roman"/>
              </a:rPr>
              <a:t>FUTURE ENHANCEMENT</a:t>
            </a:r>
            <a:endParaRPr sz="1100">
              <a:solidFill>
                <a:schemeClr val="dk1"/>
              </a:solidFill>
              <a:latin typeface="Calibri"/>
              <a:ea typeface="Calibri"/>
              <a:cs typeface="Calibri"/>
              <a:sym typeface="Calibri"/>
            </a:endParaRPr>
          </a:p>
          <a:p>
            <a:pPr indent="-342900" lvl="0" marL="342900" marR="0" rtl="0" algn="just">
              <a:lnSpc>
                <a:spcPct val="200000"/>
              </a:lnSpc>
              <a:spcBef>
                <a:spcPts val="800"/>
              </a:spcBef>
              <a:spcAft>
                <a:spcPts val="0"/>
              </a:spcAft>
              <a:buClr>
                <a:schemeClr val="dk1"/>
              </a:buClr>
              <a:buSzPts val="1400"/>
              <a:buFont typeface="Arial"/>
              <a:buChar char="•"/>
            </a:pPr>
            <a:r>
              <a:rPr lang="en-US" sz="1400">
                <a:solidFill>
                  <a:schemeClr val="dk1"/>
                </a:solidFill>
                <a:latin typeface="Times New Roman"/>
                <a:ea typeface="Times New Roman"/>
                <a:cs typeface="Times New Roman"/>
                <a:sym typeface="Times New Roman"/>
              </a:rPr>
              <a:t>Deploying the project in the cloud.</a:t>
            </a:r>
            <a:endParaRPr sz="1400">
              <a:solidFill>
                <a:schemeClr val="dk1"/>
              </a:solidFill>
              <a:latin typeface="Times New Roman"/>
              <a:ea typeface="Times New Roman"/>
              <a:cs typeface="Times New Roman"/>
              <a:sym typeface="Times New Roman"/>
            </a:endParaRPr>
          </a:p>
          <a:p>
            <a:pPr indent="-342900" lvl="0" marL="342900" marR="0" rtl="0" algn="just">
              <a:lnSpc>
                <a:spcPct val="200000"/>
              </a:lnSpc>
              <a:spcBef>
                <a:spcPts val="0"/>
              </a:spcBef>
              <a:spcAft>
                <a:spcPts val="0"/>
              </a:spcAft>
              <a:buClr>
                <a:schemeClr val="dk1"/>
              </a:buClr>
              <a:buSzPts val="1400"/>
              <a:buFont typeface="Arial"/>
              <a:buChar char="•"/>
            </a:pPr>
            <a:r>
              <a:rPr lang="en-US" sz="1400">
                <a:solidFill>
                  <a:schemeClr val="dk1"/>
                </a:solidFill>
                <a:latin typeface="Times New Roman"/>
                <a:ea typeface="Times New Roman"/>
                <a:cs typeface="Times New Roman"/>
                <a:sym typeface="Times New Roman"/>
              </a:rPr>
              <a:t>To optimize the work to implement in the IOT system.</a:t>
            </a:r>
            <a:endParaRPr sz="11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9"/>
          <p:cNvSpPr txBox="1"/>
          <p:nvPr>
            <p:ph type="title"/>
          </p:nvPr>
        </p:nvSpPr>
        <p:spPr>
          <a:xfrm>
            <a:off x="628650" y="280905"/>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Reference Paper</a:t>
            </a:r>
            <a:endParaRPr b="1" sz="3200">
              <a:latin typeface="Times New Roman"/>
              <a:ea typeface="Times New Roman"/>
              <a:cs typeface="Times New Roman"/>
              <a:sym typeface="Times New Roman"/>
            </a:endParaRPr>
          </a:p>
        </p:txBody>
      </p:sp>
      <p:sp>
        <p:nvSpPr>
          <p:cNvPr id="341" name="Google Shape;341;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342" name="Google Shape;342;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3" name="Google Shape;343;p29"/>
          <p:cNvSpPr txBox="1"/>
          <p:nvPr/>
        </p:nvSpPr>
        <p:spPr>
          <a:xfrm>
            <a:off x="628650" y="1120676"/>
            <a:ext cx="7886700" cy="46166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[1] Tchakoucht TA, Ezziyyani M. Building a fast intrusion detection system for high-speed-networks: probe and DoS attacks detection. Procedia Comput Sci. 2018;127:521–30. </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[2] Zuech R, Khoshgoftaar TM, Wald R. Intrusion detection and big heterogeneous data: a survey. J Big Data. 2015;2:3.</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[3] Debar H. An introduction to intrusion-detection systems. In: Proceedings of Connect, 2000. 2000. </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[4] Ferhat K, Sevcan A. Big Data: controlling fraud by using machine learning libraries on Spark. Int J Appl Math Electron Comput. 2018;6(1):1–5. </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[5] Manzoor MA, Morgan Y. Real-time support vector machine based network intrusion detection system using Apache Storm. In: IEEE 7th annual information technology, electronics and mobile communication conference (IEMCON), 2016. Piscataway: IEEE. 2016; p. 1–5. </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[6] Vimalkumar K, Radhika N. A big data framework for intrusion detection in smart grids using Apache Spark. In: International conference on advances in computing, communications and informatics (ICACCI), 2017. Piscataway: IEEE; 2017. p. 198–204. </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[7] Dahiya P, Srivastava DK. Network intrusion detection in big dataset using Spark. Procedia Comput Sci. 2018;132:253–62.</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[8] Vapnik, "The Nature of Statistical Learning Theory", Springer-Verlag, New York, 1995. </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[9] Bremner D, Demaine E, Erickson J, lacono J, Langerman S, Morin P, Toussaint G (2005). "Output-sensitive algorithms for computing nearest-neighbor decision boundaries". Discrete and Computational Geometry 33 (4): 593-604.</a:t>
            </a:r>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[10] Domingos, Pedro &amp; Michael Pazzani (1997) "On the optimality of the simple Bayesian classifier under zero-one loss". Machine Learning, 29:103-137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type="title"/>
          </p:nvPr>
        </p:nvSpPr>
        <p:spPr>
          <a:xfrm>
            <a:off x="628650" y="344803"/>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Objective of the Project</a:t>
            </a:r>
            <a:endParaRPr b="1" sz="3600">
              <a:latin typeface="Times New Roman"/>
              <a:ea typeface="Times New Roman"/>
              <a:cs typeface="Times New Roman"/>
              <a:sym typeface="Times New Roman"/>
            </a:endParaRPr>
          </a:p>
        </p:txBody>
      </p:sp>
      <p:sp>
        <p:nvSpPr>
          <p:cNvPr id="110" name="Google Shape;110;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111" name="Google Shape;111;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2" name="Google Shape;112;p3"/>
          <p:cNvSpPr txBox="1"/>
          <p:nvPr/>
        </p:nvSpPr>
        <p:spPr>
          <a:xfrm>
            <a:off x="628650" y="1260975"/>
            <a:ext cx="7886701" cy="3416320"/>
          </a:xfrm>
          <a:prstGeom prst="rect">
            <a:avLst/>
          </a:prstGeom>
          <a:noFill/>
          <a:ln>
            <a:noFill/>
          </a:ln>
        </p:spPr>
        <p:txBody>
          <a:bodyPr anchorCtr="0" anchor="t" bIns="45700" lIns="91425" spcFirstLastPara="1" rIns="91425" wrap="square" tIns="45700">
            <a:spAutoFit/>
          </a:bodyPr>
          <a:lstStyle/>
          <a:p>
            <a:pPr indent="45720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The main objective of this project is to </a:t>
            </a:r>
            <a:r>
              <a:rPr lang="en-US" sz="1800">
                <a:solidFill>
                  <a:srgbClr val="000000"/>
                </a:solidFill>
                <a:latin typeface="Times New Roman"/>
                <a:ea typeface="Times New Roman"/>
                <a:cs typeface="Times New Roman"/>
                <a:sym typeface="Times New Roman"/>
              </a:rPr>
              <a:t>develop a machine learning model for intrusion detection Prediction, to potentially replace the updatable supervised machine learning classification models by predicting results in the form of best accuracy by comparing supervised algorithm. The scope of the project is that an IPS prevents attacks by dropping malicious packets, blocking offending IPs and alerting security personnel to potential threats. Such a system usually uses a pre-existing database for signature recognition and can be programmed to recognize attacks based on traffic and behavioral anomalies. </a:t>
            </a:r>
            <a:r>
              <a:rPr lang="en-US" sz="1800">
                <a:solidFill>
                  <a:schemeClr val="dk1"/>
                </a:solidFill>
                <a:latin typeface="Times New Roman"/>
                <a:ea typeface="Times New Roman"/>
                <a:cs typeface="Times New Roman"/>
                <a:sym typeface="Times New Roman"/>
              </a:rPr>
              <a:t>An Intrusion Detection System (IDS) is a monitoring system that detects suspicious activities and generates alerts when they are detected. Based upon these alerts, it is necessary to know the attack type. So, the security operations center (SOC) analyst or incident responder can investigate the issue and take the appropriate actions to remediate the threat. </a:t>
            </a:r>
            <a:endParaRPr sz="14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0"/>
          <p:cNvSpPr txBox="1"/>
          <p:nvPr>
            <p:ph type="title"/>
          </p:nvPr>
        </p:nvSpPr>
        <p:spPr>
          <a:xfrm>
            <a:off x="628650" y="262244"/>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200"/>
              <a:buFont typeface="Times New Roman"/>
              <a:buNone/>
            </a:pPr>
            <a:r>
              <a:rPr b="1" lang="en-US" sz="3200">
                <a:latin typeface="Times New Roman"/>
                <a:ea typeface="Times New Roman"/>
                <a:cs typeface="Times New Roman"/>
                <a:sym typeface="Times New Roman"/>
              </a:rPr>
              <a:t>Reference Paper</a:t>
            </a:r>
            <a:endParaRPr b="1" sz="19900">
              <a:latin typeface="Times New Roman"/>
              <a:ea typeface="Times New Roman"/>
              <a:cs typeface="Times New Roman"/>
              <a:sym typeface="Times New Roman"/>
            </a:endParaRPr>
          </a:p>
        </p:txBody>
      </p:sp>
      <p:sp>
        <p:nvSpPr>
          <p:cNvPr id="349" name="Google Shape;349;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350" name="Google Shape;350;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1" name="Google Shape;351;p30"/>
          <p:cNvSpPr txBox="1"/>
          <p:nvPr/>
        </p:nvSpPr>
        <p:spPr>
          <a:xfrm>
            <a:off x="628650" y="1207334"/>
            <a:ext cx="7886700" cy="383694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400">
                <a:solidFill>
                  <a:schemeClr val="dk1"/>
                </a:solidFill>
                <a:latin typeface="Times New Roman"/>
                <a:ea typeface="Times New Roman"/>
                <a:cs typeface="Times New Roman"/>
                <a:sym typeface="Times New Roman"/>
              </a:rPr>
              <a:t>[11] Bradley AP. The use of the area under the ROC curve in the evaluation of machine learning algorithms. Pattern Recognit. 1997;30(7):1145–59.</a:t>
            </a:r>
            <a:endParaRPr sz="1400">
              <a:solidFill>
                <a:schemeClr val="dk1"/>
              </a:solidFill>
              <a:latin typeface="Calibri"/>
              <a:ea typeface="Calibri"/>
              <a:cs typeface="Calibri"/>
              <a:sym typeface="Calibri"/>
            </a:endParaRPr>
          </a:p>
          <a:p>
            <a:pPr indent="0" lvl="0" marL="0" marR="0" rtl="0" algn="just">
              <a:spcBef>
                <a:spcPts val="800"/>
              </a:spcBef>
              <a:spcAft>
                <a:spcPts val="0"/>
              </a:spcAft>
              <a:buNone/>
            </a:pPr>
            <a:r>
              <a:rPr lang="en-US" sz="1400">
                <a:solidFill>
                  <a:schemeClr val="dk1"/>
                </a:solidFill>
                <a:latin typeface="Times New Roman"/>
                <a:ea typeface="Times New Roman"/>
                <a:cs typeface="Times New Roman"/>
                <a:sym typeface="Times New Roman"/>
              </a:rPr>
              <a:t>[12] Rung-Ching Chen, Kai-Fan Cheng and Chia-Fen Hsieh, "Using Rough Set and Support Vector Machine for Network Intrusion Detection", International Journal of Network Security &amp; Its Applications (IJNSA), Vol 1, No 1, 2009.</a:t>
            </a:r>
            <a:endParaRPr sz="1400">
              <a:solidFill>
                <a:schemeClr val="dk1"/>
              </a:solidFill>
              <a:latin typeface="Calibri"/>
              <a:ea typeface="Calibri"/>
              <a:cs typeface="Calibri"/>
              <a:sym typeface="Calibri"/>
            </a:endParaRPr>
          </a:p>
          <a:p>
            <a:pPr indent="0" lvl="0" marL="0" marR="0" rtl="0" algn="just">
              <a:spcBef>
                <a:spcPts val="800"/>
              </a:spcBef>
              <a:spcAft>
                <a:spcPts val="0"/>
              </a:spcAft>
              <a:buNone/>
            </a:pPr>
            <a:r>
              <a:rPr lang="en-US" sz="1400">
                <a:solidFill>
                  <a:schemeClr val="dk1"/>
                </a:solidFill>
                <a:latin typeface="Times New Roman"/>
                <a:ea typeface="Times New Roman"/>
                <a:cs typeface="Times New Roman"/>
                <a:sym typeface="Times New Roman"/>
              </a:rPr>
              <a:t>[13] Enache A-C, Sgârciu V. Enhanced intrusion detection system based on bat algorithm-support vector machine. In: 11th international conference on security and cryptography (SECRYPT), 2014. Piscataway: IEEE; 2014. p. 1–6. </a:t>
            </a:r>
            <a:endParaRPr sz="1400">
              <a:solidFill>
                <a:schemeClr val="dk1"/>
              </a:solidFill>
              <a:latin typeface="Calibri"/>
              <a:ea typeface="Calibri"/>
              <a:cs typeface="Calibri"/>
              <a:sym typeface="Calibri"/>
            </a:endParaRPr>
          </a:p>
          <a:p>
            <a:pPr indent="0" lvl="0" marL="0" marR="0" rtl="0" algn="just">
              <a:spcBef>
                <a:spcPts val="800"/>
              </a:spcBef>
              <a:spcAft>
                <a:spcPts val="0"/>
              </a:spcAft>
              <a:buNone/>
            </a:pPr>
            <a:r>
              <a:rPr lang="en-US" sz="1400">
                <a:solidFill>
                  <a:schemeClr val="dk1"/>
                </a:solidFill>
                <a:latin typeface="Times New Roman"/>
                <a:ea typeface="Times New Roman"/>
                <a:cs typeface="Times New Roman"/>
                <a:sym typeface="Times New Roman"/>
              </a:rPr>
              <a:t>[14] Bhavsar H, Ganatra A. A comparative study of training algorithms for supervised machine learning. Int J Soft Comput Eng (IJSCE). 2012;2(4):2231–307.</a:t>
            </a:r>
            <a:endParaRPr sz="1400">
              <a:solidFill>
                <a:schemeClr val="dk1"/>
              </a:solidFill>
              <a:latin typeface="Calibri"/>
              <a:ea typeface="Calibri"/>
              <a:cs typeface="Calibri"/>
              <a:sym typeface="Calibri"/>
            </a:endParaRPr>
          </a:p>
          <a:p>
            <a:pPr indent="0" lvl="0" marL="0" marR="0" rtl="0" algn="just">
              <a:spcBef>
                <a:spcPts val="800"/>
              </a:spcBef>
              <a:spcAft>
                <a:spcPts val="0"/>
              </a:spcAft>
              <a:buNone/>
            </a:pPr>
            <a:r>
              <a:rPr lang="en-US" sz="1400">
                <a:solidFill>
                  <a:schemeClr val="dk1"/>
                </a:solidFill>
                <a:latin typeface="Times New Roman"/>
                <a:ea typeface="Times New Roman"/>
                <a:cs typeface="Times New Roman"/>
                <a:sym typeface="Times New Roman"/>
              </a:rPr>
              <a:t>[15] Kulariya M. et al. Performance analysis of network intrusion detection schemes using Apache Spark. In: International conference on communication and signal processing (ICCSP), 2016. Piscataway: IEEE; 2016. p. 1973–1977.</a:t>
            </a:r>
            <a:endParaRPr sz="1400">
              <a:solidFill>
                <a:schemeClr val="dk1"/>
              </a:solidFill>
              <a:latin typeface="Calibri"/>
              <a:ea typeface="Calibri"/>
              <a:cs typeface="Calibri"/>
              <a:sym typeface="Calibri"/>
            </a:endParaRPr>
          </a:p>
          <a:p>
            <a:pPr indent="0" lvl="0" marL="0" marR="0" rtl="0" algn="just">
              <a:spcBef>
                <a:spcPts val="800"/>
              </a:spcBef>
              <a:spcAft>
                <a:spcPts val="0"/>
              </a:spcAft>
              <a:buNone/>
            </a:pPr>
            <a:r>
              <a:rPr lang="en-US" sz="1400">
                <a:solidFill>
                  <a:schemeClr val="dk1"/>
                </a:solidFill>
                <a:latin typeface="Times New Roman"/>
                <a:ea typeface="Times New Roman"/>
                <a:cs typeface="Times New Roman"/>
                <a:sym typeface="Times New Roman"/>
              </a:rPr>
              <a:t>[16] C. Leckie and R. Kotagiri. A Probabilistic Approach to Network Scan Detection. In Proceedings of the 8th</a:t>
            </a:r>
            <a:endParaRPr sz="1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628649" y="316499"/>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Literature Survey</a:t>
            </a:r>
            <a:endParaRPr b="1" sz="3600">
              <a:latin typeface="Times New Roman"/>
              <a:ea typeface="Times New Roman"/>
              <a:cs typeface="Times New Roman"/>
              <a:sym typeface="Times New Roman"/>
            </a:endParaRPr>
          </a:p>
        </p:txBody>
      </p:sp>
      <p:sp>
        <p:nvSpPr>
          <p:cNvPr id="118" name="Google Shape;118;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119" name="Google Shape;119;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20" name="Google Shape;120;p4"/>
          <p:cNvGraphicFramePr/>
          <p:nvPr/>
        </p:nvGraphicFramePr>
        <p:xfrm>
          <a:off x="628649" y="1397001"/>
          <a:ext cx="3000000" cy="3000000"/>
        </p:xfrm>
        <a:graphic>
          <a:graphicData uri="http://schemas.openxmlformats.org/drawingml/2006/table">
            <a:tbl>
              <a:tblPr bandRow="1" firstRow="1">
                <a:noFill/>
                <a:tableStyleId>{E2EA3B34-37F0-466A-8B05-2CCFA2519902}</a:tableStyleId>
              </a:tblPr>
              <a:tblGrid>
                <a:gridCol w="7886700"/>
              </a:tblGrid>
              <a:tr h="589100">
                <a:tc>
                  <a:txBody>
                    <a:bodyPr/>
                    <a:lstStyle/>
                    <a:p>
                      <a:pPr indent="0" lvl="0" marL="0" marR="0" rtl="0" algn="l">
                        <a:lnSpc>
                          <a:spcPct val="100000"/>
                        </a:lnSpc>
                        <a:spcBef>
                          <a:spcPts val="0"/>
                        </a:spcBef>
                        <a:spcAft>
                          <a:spcPts val="0"/>
                        </a:spcAft>
                        <a:buClr>
                          <a:schemeClr val="dk1"/>
                        </a:buClr>
                        <a:buSzPts val="1800"/>
                        <a:buFont typeface="Times New Roman"/>
                        <a:buNone/>
                      </a:pPr>
                      <a:r>
                        <a:rPr b="1" lang="en-US" sz="1800" u="none" cap="none" strike="noStrike">
                          <a:solidFill>
                            <a:schemeClr val="dk1"/>
                          </a:solidFill>
                          <a:latin typeface="Times New Roman"/>
                          <a:ea typeface="Times New Roman"/>
                          <a:cs typeface="Times New Roman"/>
                          <a:sym typeface="Times New Roman"/>
                        </a:rPr>
                        <a:t>Title : An Intrusion Detection Method Based on Machine Learning and State Observer for Train-Ground Communication Systems</a:t>
                      </a:r>
                      <a:endParaRPr b="1" sz="1800" u="none" cap="none" strike="noStrike">
                        <a:solidFill>
                          <a:schemeClr val="dk1"/>
                        </a:solidFill>
                        <a:latin typeface="Times New Roman"/>
                        <a:ea typeface="Times New Roman"/>
                        <a:cs typeface="Times New Roman"/>
                        <a:sym typeface="Times New Roman"/>
                      </a:endParaRPr>
                    </a:p>
                  </a:txBody>
                  <a:tcPr marT="45725" marB="45725" marR="91450" marL="91450"/>
                </a:tc>
              </a:tr>
              <a:tr h="336625">
                <a:tc>
                  <a:txBody>
                    <a:bodyPr/>
                    <a:lstStyle/>
                    <a:p>
                      <a:pPr indent="0" lvl="0" marL="0" marR="0" rtl="0" algn="l">
                        <a:lnSpc>
                          <a:spcPct val="100000"/>
                        </a:lnSpc>
                        <a:spcBef>
                          <a:spcPts val="0"/>
                        </a:spcBef>
                        <a:spcAft>
                          <a:spcPts val="0"/>
                        </a:spcAft>
                        <a:buClr>
                          <a:schemeClr val="dk1"/>
                        </a:buClr>
                        <a:buSzPts val="1800"/>
                        <a:buFont typeface="Times New Roman"/>
                        <a:buNone/>
                      </a:pPr>
                      <a:r>
                        <a:rPr b="1" lang="en-US" sz="1800" u="none" cap="none" strike="noStrike">
                          <a:solidFill>
                            <a:schemeClr val="dk1"/>
                          </a:solidFill>
                          <a:latin typeface="Times New Roman"/>
                          <a:ea typeface="Times New Roman"/>
                          <a:cs typeface="Times New Roman"/>
                          <a:sym typeface="Times New Roman"/>
                        </a:rPr>
                        <a:t>Author:</a:t>
                      </a:r>
                      <a:r>
                        <a:rPr lang="en-US" sz="1800" u="none" cap="none" strike="noStrike">
                          <a:solidFill>
                            <a:schemeClr val="dk1"/>
                          </a:solidFill>
                          <a:latin typeface="Times New Roman"/>
                          <a:ea typeface="Times New Roman"/>
                          <a:cs typeface="Times New Roman"/>
                          <a:sym typeface="Times New Roman"/>
                        </a:rPr>
                        <a:t> Bing Gao, Bing Bu, Wei Zhang, Xiang Li </a:t>
                      </a:r>
                      <a:r>
                        <a:rPr b="1" lang="en-US" sz="1800" u="none" cap="none" strike="noStrike">
                          <a:solidFill>
                            <a:schemeClr val="dk1"/>
                          </a:solidFill>
                          <a:latin typeface="Times New Roman"/>
                          <a:ea typeface="Times New Roman"/>
                          <a:cs typeface="Times New Roman"/>
                          <a:sym typeface="Times New Roman"/>
                        </a:rPr>
                        <a:t>(2022)</a:t>
                      </a:r>
                      <a:endParaRPr/>
                    </a:p>
                  </a:txBody>
                  <a:tcPr marT="45725" marB="45725" marR="91450" marL="91450"/>
                </a:tc>
              </a:tr>
              <a:tr h="3332100">
                <a:tc>
                  <a:txBody>
                    <a:bodyPr/>
                    <a:lstStyle/>
                    <a:p>
                      <a:pPr indent="0" lvl="0" marL="0" marR="0" rtl="0" algn="just">
                        <a:lnSpc>
                          <a:spcPct val="100000"/>
                        </a:lnSpc>
                        <a:spcBef>
                          <a:spcPts val="0"/>
                        </a:spcBef>
                        <a:spcAft>
                          <a:spcPts val="0"/>
                        </a:spcAft>
                        <a:buClr>
                          <a:schemeClr val="dk1"/>
                        </a:buClr>
                        <a:buSzPts val="1800"/>
                        <a:buFont typeface="Times New Roman"/>
                        <a:buNone/>
                      </a:pPr>
                      <a:r>
                        <a:rPr lang="en-US" sz="1800" u="none" cap="none" strike="noStrike">
                          <a:solidFill>
                            <a:schemeClr val="dk1"/>
                          </a:solidFill>
                          <a:latin typeface="Times New Roman"/>
                          <a:ea typeface="Times New Roman"/>
                          <a:cs typeface="Times New Roman"/>
                          <a:sym typeface="Times New Roman"/>
                        </a:rPr>
                        <a:t>This paper proposes an intrusion detection method to ensure the information security of the train-ground communication system in urban rail transit. The communication-based train control system (CBTC) uses wireless communication protocols to transmit control commands, but faces potential security risks. The proposed method uses machine learning and state observer to detect and recognize various attacks, including anomalies of wireless network data and train physical states. The detection system includes two layers: one to detect and identify wireless network attacks using machine learning algorithms, and another to detect abnormal physical state of train operation. The results of both layers are combined to give a comprehensive intrusion detection result. Simulation results show that the proposed method is effective and practical.</a:t>
                      </a:r>
                      <a:endParaRPr/>
                    </a:p>
                    <a:p>
                      <a:pPr indent="0" lvl="0" marL="0" marR="0" rtl="0" algn="just">
                        <a:lnSpc>
                          <a:spcPct val="100000"/>
                        </a:lnSpc>
                        <a:spcBef>
                          <a:spcPts val="0"/>
                        </a:spcBef>
                        <a:spcAft>
                          <a:spcPts val="0"/>
                        </a:spcAft>
                        <a:buClr>
                          <a:schemeClr val="dk1"/>
                        </a:buClr>
                        <a:buSzPts val="1800"/>
                        <a:buFont typeface="Calibri"/>
                        <a:buNone/>
                      </a:pPr>
                      <a:r>
                        <a:t/>
                      </a:r>
                      <a:endParaRPr sz="1800" u="none" cap="none" strike="noStrike">
                        <a:solidFill>
                          <a:schemeClr val="dk1"/>
                        </a:solidFill>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628650" y="30159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Literature Survey</a:t>
            </a:r>
            <a:endParaRPr b="1" sz="3600">
              <a:latin typeface="Times New Roman"/>
              <a:ea typeface="Times New Roman"/>
              <a:cs typeface="Times New Roman"/>
              <a:sym typeface="Times New Roman"/>
            </a:endParaRPr>
          </a:p>
        </p:txBody>
      </p:sp>
      <p:sp>
        <p:nvSpPr>
          <p:cNvPr id="126" name="Google Shape;126;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127" name="Google Shape;127;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28" name="Google Shape;128;p5"/>
          <p:cNvGraphicFramePr/>
          <p:nvPr/>
        </p:nvGraphicFramePr>
        <p:xfrm>
          <a:off x="628650" y="1397000"/>
          <a:ext cx="3000000" cy="3000000"/>
        </p:xfrm>
        <a:graphic>
          <a:graphicData uri="http://schemas.openxmlformats.org/drawingml/2006/table">
            <a:tbl>
              <a:tblPr bandRow="1" firstRow="1">
                <a:noFill/>
                <a:tableStyleId>{E2EA3B34-37F0-466A-8B05-2CCFA2519902}</a:tableStyleId>
              </a:tblPr>
              <a:tblGrid>
                <a:gridCol w="7886700"/>
              </a:tblGrid>
              <a:tr h="370850">
                <a:tc>
                  <a:txBody>
                    <a:bodyPr/>
                    <a:lstStyle/>
                    <a:p>
                      <a:pPr indent="0" lvl="0" marL="0" marR="0" rtl="0" algn="l">
                        <a:spcBef>
                          <a:spcPts val="0"/>
                        </a:spcBef>
                        <a:spcAft>
                          <a:spcPts val="0"/>
                        </a:spcAft>
                        <a:buNone/>
                      </a:pPr>
                      <a:r>
                        <a:rPr lang="en-US" sz="1800" u="none" cap="none" strike="noStrike">
                          <a:solidFill>
                            <a:schemeClr val="dk1"/>
                          </a:solidFill>
                        </a:rPr>
                        <a:t>Title : Early Detection of Network Intrusions Using a GAN-Based One-Class Classifier</a:t>
                      </a:r>
                      <a:endParaRPr sz="1800">
                        <a:solidFill>
                          <a:schemeClr val="dk1"/>
                        </a:solidFill>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Author:</a:t>
                      </a:r>
                      <a:r>
                        <a:rPr lang="en-US" sz="1800">
                          <a:solidFill>
                            <a:schemeClr val="dk1"/>
                          </a:solidFill>
                          <a:latin typeface="Times New Roman"/>
                          <a:ea typeface="Times New Roman"/>
                          <a:cs typeface="Times New Roman"/>
                          <a:sym typeface="Times New Roman"/>
                        </a:rPr>
                        <a:t> Taehoon Kim, Wooguil Pak </a:t>
                      </a:r>
                      <a:r>
                        <a:rPr b="1" lang="en-US" sz="1800">
                          <a:solidFill>
                            <a:schemeClr val="dk1"/>
                          </a:solidFill>
                          <a:latin typeface="Times New Roman"/>
                          <a:ea typeface="Times New Roman"/>
                          <a:cs typeface="Times New Roman"/>
                          <a:sym typeface="Times New Roman"/>
                        </a:rPr>
                        <a:t>(2022)</a:t>
                      </a:r>
                      <a:endParaRPr/>
                    </a:p>
                  </a:txBody>
                  <a:tcPr marT="45725" marB="45725" marR="91450" marL="91450"/>
                </a:tc>
              </a:tr>
              <a:tr h="370850">
                <a:tc>
                  <a:txBody>
                    <a:bodyPr/>
                    <a:lstStyle/>
                    <a:p>
                      <a:pPr indent="0" lvl="0" marL="0" marR="0" rtl="0" algn="just">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Detecting network intrusions early is crucial for network security. Most current methods use features for full sessions, making early detection difficult. The proposed method uses packet data as features to determine malicious traffic. This can lead to false detections, so the proposed method learns patterns of unhelpful packets to improve classification. A new training dataset for Generative Adversarial Network (GAN) is created using misclassified data from an original training dataset by the LSTM-DNN model. The GAN can determine if a packet can be classified accurately and cancels detection if not. The proposed algorithm can accurately perform network intrusion detection in real time without session termination or delay time. Experiments confirm early detection before session end while maintaining similar detection performance to existing methods.</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628650" y="322401"/>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Literature</a:t>
            </a:r>
            <a:r>
              <a:rPr b="1" lang="en-US" sz="3600">
                <a:solidFill>
                  <a:srgbClr val="7030A0"/>
                </a:solidFill>
                <a:latin typeface="Times New Roman"/>
                <a:ea typeface="Times New Roman"/>
                <a:cs typeface="Times New Roman"/>
                <a:sym typeface="Times New Roman"/>
              </a:rPr>
              <a:t> </a:t>
            </a:r>
            <a:r>
              <a:rPr b="1" lang="en-US" sz="3600">
                <a:latin typeface="Times New Roman"/>
                <a:ea typeface="Times New Roman"/>
                <a:cs typeface="Times New Roman"/>
                <a:sym typeface="Times New Roman"/>
              </a:rPr>
              <a:t>Survey</a:t>
            </a:r>
            <a:endParaRPr b="1" sz="3600">
              <a:latin typeface="Times New Roman"/>
              <a:ea typeface="Times New Roman"/>
              <a:cs typeface="Times New Roman"/>
              <a:sym typeface="Times New Roman"/>
            </a:endParaRPr>
          </a:p>
        </p:txBody>
      </p:sp>
      <p:sp>
        <p:nvSpPr>
          <p:cNvPr id="134" name="Google Shape;134;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135" name="Google Shape;135;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36" name="Google Shape;136;p6"/>
          <p:cNvGraphicFramePr/>
          <p:nvPr/>
        </p:nvGraphicFramePr>
        <p:xfrm>
          <a:off x="628650" y="1397000"/>
          <a:ext cx="3000000" cy="3000000"/>
        </p:xfrm>
        <a:graphic>
          <a:graphicData uri="http://schemas.openxmlformats.org/drawingml/2006/table">
            <a:tbl>
              <a:tblPr bandRow="1" firstRow="1">
                <a:noFill/>
                <a:tableStyleId>{E2EA3B34-37F0-466A-8B05-2CCFA2519902}</a:tableStyleId>
              </a:tblPr>
              <a:tblGrid>
                <a:gridCol w="7886700"/>
              </a:tblGrid>
              <a:tr h="370850">
                <a:tc>
                  <a:txBody>
                    <a:bodyPr/>
                    <a:lstStyle/>
                    <a:p>
                      <a:pPr indent="0" lvl="0" marL="0" marR="0" rtl="0" algn="l">
                        <a:lnSpc>
                          <a:spcPct val="100000"/>
                        </a:lnSpc>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Title : Detecting Zero-Day Intrusion Attacks Using Semi-Supervised Machine Learning Approaches</a:t>
                      </a:r>
                      <a:endParaRPr b="1" sz="1800">
                        <a:solidFill>
                          <a:schemeClr val="dk1"/>
                        </a:solidFill>
                        <a:latin typeface="Times New Roman"/>
                        <a:ea typeface="Times New Roman"/>
                        <a:cs typeface="Times New Roman"/>
                        <a:sym typeface="Times New Roman"/>
                      </a:endParaRPr>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Times New Roman"/>
                        <a:buNone/>
                      </a:pPr>
                      <a:r>
                        <a:rPr b="1" lang="en-US" sz="1800">
                          <a:solidFill>
                            <a:schemeClr val="dk1"/>
                          </a:solidFill>
                          <a:latin typeface="Times New Roman"/>
                          <a:ea typeface="Times New Roman"/>
                          <a:cs typeface="Times New Roman"/>
                          <a:sym typeface="Times New Roman"/>
                        </a:rPr>
                        <a:t>Author:</a:t>
                      </a:r>
                      <a:r>
                        <a:rPr lang="en-US" sz="1800">
                          <a:solidFill>
                            <a:schemeClr val="dk1"/>
                          </a:solidFill>
                          <a:latin typeface="Times New Roman"/>
                          <a:ea typeface="Times New Roman"/>
                          <a:cs typeface="Times New Roman"/>
                          <a:sym typeface="Times New Roman"/>
                        </a:rPr>
                        <a:t> Mbona, Jan H. P. Eloff </a:t>
                      </a:r>
                      <a:r>
                        <a:rPr b="1" lang="en-US" sz="1800">
                          <a:solidFill>
                            <a:schemeClr val="dk1"/>
                          </a:solidFill>
                          <a:latin typeface="Times New Roman"/>
                          <a:ea typeface="Times New Roman"/>
                          <a:cs typeface="Times New Roman"/>
                          <a:sym typeface="Times New Roman"/>
                        </a:rPr>
                        <a:t>(2022)</a:t>
                      </a:r>
                      <a:endParaRPr/>
                    </a:p>
                  </a:txBody>
                  <a:tcPr marT="45725" marB="45725" marR="91450" marL="91450"/>
                </a:tc>
              </a:tr>
              <a:tr h="370850">
                <a:tc>
                  <a:txBody>
                    <a:bodyPr/>
                    <a:lstStyle/>
                    <a:p>
                      <a:pPr indent="0" lvl="0" marL="0" marR="0" rtl="0" algn="just">
                        <a:lnSpc>
                          <a:spcPct val="100000"/>
                        </a:lnSpc>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Zero-day attacks are a frequent cybersecurity threat that can exploit network system vulnerabilities for prolonged periods. Network traffic analysis (NTA) plays a crucial role in supporting machine learning (ML) based network intrusion detection systems (NIDS). However, most existing ML models for NIDS employ redundant features that negatively impact performance. Benford's law is a viable technique that can effectively identify significant network features indicative of anomalous behavior and detect zero-day attacks. Semi-supervised ML approaches are effective for detecting zero-day attacks if significant features are optimally chosen. Experimental results demonstrate that one-class support vector machines achieved the best results for detecting zero-day network attacks (Matthews correlation coefficient of 74% and F1 score of 85%).</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type="title"/>
          </p:nvPr>
        </p:nvSpPr>
        <p:spPr>
          <a:xfrm>
            <a:off x="628650" y="343178"/>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Problem Statement</a:t>
            </a:r>
            <a:endParaRPr b="1" sz="3600">
              <a:latin typeface="Times New Roman"/>
              <a:ea typeface="Times New Roman"/>
              <a:cs typeface="Times New Roman"/>
              <a:sym typeface="Times New Roman"/>
            </a:endParaRPr>
          </a:p>
        </p:txBody>
      </p:sp>
      <p:sp>
        <p:nvSpPr>
          <p:cNvPr id="142" name="Google Shape;142;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143" name="Google Shape;143;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4" name="Google Shape;144;p7"/>
          <p:cNvSpPr txBox="1"/>
          <p:nvPr/>
        </p:nvSpPr>
        <p:spPr>
          <a:xfrm>
            <a:off x="628651" y="1394624"/>
            <a:ext cx="7886699" cy="34163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The problem Statement for the proposed model to build a machine learning model for anomaly detection is to develop a reliable and efficient system that can accurately identify and detect fraudulent activities, suspicious activities, network intrusions, and other abnormal events that are challenging to detect. The model should apply appropriate data science techniques such as variable identification, data preprocessing, and visualization to build a model based on a previous dataset where the algorithm learns and gets trained using various algorithms for better comparisons. The goal is to evaluate the performance metrics of the model and compare them to select the most appropriate algorithm for anomaly detection. The proposed model aims to contribute to the development of an efficient and effective anomaly detection system that can help organizations prevent security breaches and protect their critical assets and data from potential threats.</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type="title"/>
          </p:nvPr>
        </p:nvSpPr>
        <p:spPr>
          <a:xfrm>
            <a:off x="628650" y="382559"/>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Proposed System</a:t>
            </a:r>
            <a:endParaRPr b="1" sz="3600">
              <a:latin typeface="Times New Roman"/>
              <a:ea typeface="Times New Roman"/>
              <a:cs typeface="Times New Roman"/>
              <a:sym typeface="Times New Roman"/>
            </a:endParaRPr>
          </a:p>
        </p:txBody>
      </p:sp>
      <p:sp>
        <p:nvSpPr>
          <p:cNvPr id="150" name="Google Shape;150;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151" name="Google Shape;151;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2" name="Google Shape;152;p8"/>
          <p:cNvSpPr txBox="1"/>
          <p:nvPr/>
        </p:nvSpPr>
        <p:spPr>
          <a:xfrm>
            <a:off x="628650" y="1545705"/>
            <a:ext cx="7886699" cy="2585323"/>
          </a:xfrm>
          <a:prstGeom prst="rect">
            <a:avLst/>
          </a:prstGeom>
          <a:noFill/>
          <a:ln>
            <a:noFill/>
          </a:ln>
        </p:spPr>
        <p:txBody>
          <a:bodyPr anchorCtr="0" anchor="t" bIns="45700" lIns="91425" spcFirstLastPara="1" rIns="91425" wrap="square" tIns="45700">
            <a:spAutoFit/>
          </a:bodyPr>
          <a:lstStyle/>
          <a:p>
            <a:pPr indent="457200" lvl="0" marL="0" marR="0" rtl="0" algn="just">
              <a:spcBef>
                <a:spcPts val="0"/>
              </a:spcBef>
              <a:spcAft>
                <a:spcPts val="0"/>
              </a:spcAft>
              <a:buNone/>
            </a:pPr>
            <a:r>
              <a:rPr lang="en-US" sz="1800">
                <a:solidFill>
                  <a:srgbClr val="000000"/>
                </a:solidFill>
                <a:latin typeface="Times New Roman"/>
                <a:ea typeface="Times New Roman"/>
                <a:cs typeface="Times New Roman"/>
                <a:sym typeface="Times New Roman"/>
              </a:rPr>
              <a:t>The proposed model is to build a machine learning model for anomaly detection. Anomaly detection is an important technique for recognizing fraud activities, suspicious activities, network intrusion, and other abnormal events that may have great significance but are difficult to detect. The machine learning model is built by applying proper data science techniques like variable identification which is the dependent and independent variables. Then the pre-processing and visualization of the data is done. The model is build based on the previous dataset where the algorithm learn data and get trained different algorithms are used for better comparisons. The performance metrics are calculated and compared.</a:t>
            </a:r>
            <a:endParaRPr sz="1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type="title"/>
          </p:nvPr>
        </p:nvSpPr>
        <p:spPr>
          <a:xfrm>
            <a:off x="628650" y="382560"/>
            <a:ext cx="788670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Software / Hardware used</a:t>
            </a:r>
            <a:endParaRPr b="1" sz="3600">
              <a:latin typeface="Times New Roman"/>
              <a:ea typeface="Times New Roman"/>
              <a:cs typeface="Times New Roman"/>
              <a:sym typeface="Times New Roman"/>
            </a:endParaRPr>
          </a:p>
        </p:txBody>
      </p:sp>
      <p:sp>
        <p:nvSpPr>
          <p:cNvPr id="158" name="Google Shape;158;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11-04-2023</a:t>
            </a:r>
            <a:endParaRPr/>
          </a:p>
        </p:txBody>
      </p:sp>
      <p:sp>
        <p:nvSpPr>
          <p:cNvPr id="159" name="Google Shape;159;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0" name="Google Shape;160;p9"/>
          <p:cNvSpPr txBox="1"/>
          <p:nvPr/>
        </p:nvSpPr>
        <p:spPr>
          <a:xfrm>
            <a:off x="830179" y="1332604"/>
            <a:ext cx="6268452" cy="357194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en-US" sz="1800">
                <a:solidFill>
                  <a:srgbClr val="000000"/>
                </a:solidFill>
                <a:latin typeface="Times New Roman"/>
                <a:ea typeface="Times New Roman"/>
                <a:cs typeface="Times New Roman"/>
                <a:sym typeface="Times New Roman"/>
              </a:rPr>
              <a:t>1. Software Requirements:</a:t>
            </a:r>
            <a:endParaRPr sz="1400">
              <a:solidFill>
                <a:schemeClr val="dk1"/>
              </a:solidFill>
              <a:latin typeface="Calibri"/>
              <a:ea typeface="Calibri"/>
              <a:cs typeface="Calibri"/>
              <a:sym typeface="Calibri"/>
            </a:endParaRPr>
          </a:p>
          <a:p>
            <a:pPr indent="0" lvl="0" marL="457200" marR="0" rtl="0" algn="just">
              <a:lnSpc>
                <a:spcPct val="150000"/>
              </a:lnSpc>
              <a:spcBef>
                <a:spcPts val="800"/>
              </a:spcBef>
              <a:spcAft>
                <a:spcPts val="0"/>
              </a:spcAft>
              <a:buNone/>
            </a:pPr>
            <a:r>
              <a:rPr lang="en-US" sz="1800">
                <a:solidFill>
                  <a:srgbClr val="000000"/>
                </a:solidFill>
                <a:latin typeface="Times New Roman"/>
                <a:ea typeface="Times New Roman"/>
                <a:cs typeface="Times New Roman"/>
                <a:sym typeface="Times New Roman"/>
              </a:rPr>
              <a:t>Operating System 		: Windows 10 or later</a:t>
            </a:r>
            <a:endParaRPr sz="1400">
              <a:solidFill>
                <a:schemeClr val="dk1"/>
              </a:solidFill>
              <a:latin typeface="Calibri"/>
              <a:ea typeface="Calibri"/>
              <a:cs typeface="Calibri"/>
              <a:sym typeface="Calibri"/>
            </a:endParaRPr>
          </a:p>
          <a:p>
            <a:pPr indent="0" lvl="0" marL="457200" marR="0" rtl="0" algn="just">
              <a:lnSpc>
                <a:spcPct val="150000"/>
              </a:lnSpc>
              <a:spcBef>
                <a:spcPts val="800"/>
              </a:spcBef>
              <a:spcAft>
                <a:spcPts val="0"/>
              </a:spcAft>
              <a:buNone/>
            </a:pPr>
            <a:r>
              <a:rPr lang="en-US" sz="1800">
                <a:solidFill>
                  <a:srgbClr val="000000"/>
                </a:solidFill>
                <a:latin typeface="Times New Roman"/>
                <a:ea typeface="Times New Roman"/>
                <a:cs typeface="Times New Roman"/>
                <a:sym typeface="Times New Roman"/>
              </a:rPr>
              <a:t> Tool   			        : Anaconda with Jupyter Notebook</a:t>
            </a:r>
            <a:endParaRPr sz="1400">
              <a:solidFill>
                <a:schemeClr val="dk1"/>
              </a:solidFill>
              <a:latin typeface="Calibri"/>
              <a:ea typeface="Calibri"/>
              <a:cs typeface="Calibri"/>
              <a:sym typeface="Calibri"/>
            </a:endParaRPr>
          </a:p>
          <a:p>
            <a:pPr indent="0" lvl="0" marL="0" marR="0" rtl="0" algn="just">
              <a:lnSpc>
                <a:spcPct val="150000"/>
              </a:lnSpc>
              <a:spcBef>
                <a:spcPts val="800"/>
              </a:spcBef>
              <a:spcAft>
                <a:spcPts val="0"/>
              </a:spcAft>
              <a:buNone/>
            </a:pPr>
            <a:r>
              <a:rPr lang="en-US" sz="1800">
                <a:solidFill>
                  <a:srgbClr val="000000"/>
                </a:solidFill>
                <a:latin typeface="Times New Roman"/>
                <a:ea typeface="Times New Roman"/>
                <a:cs typeface="Times New Roman"/>
                <a:sym typeface="Times New Roman"/>
              </a:rPr>
              <a:t>2. Hardware requirements:</a:t>
            </a:r>
            <a:endParaRPr sz="1400">
              <a:solidFill>
                <a:schemeClr val="dk1"/>
              </a:solidFill>
              <a:latin typeface="Calibri"/>
              <a:ea typeface="Calibri"/>
              <a:cs typeface="Calibri"/>
              <a:sym typeface="Calibri"/>
            </a:endParaRPr>
          </a:p>
          <a:p>
            <a:pPr indent="0" lvl="0" marL="457200" marR="0" rtl="0" algn="just">
              <a:lnSpc>
                <a:spcPct val="150000"/>
              </a:lnSpc>
              <a:spcBef>
                <a:spcPts val="800"/>
              </a:spcBef>
              <a:spcAft>
                <a:spcPts val="0"/>
              </a:spcAft>
              <a:buNone/>
            </a:pPr>
            <a:r>
              <a:rPr lang="en-US" sz="1800">
                <a:solidFill>
                  <a:srgbClr val="000000"/>
                </a:solidFill>
                <a:latin typeface="Times New Roman"/>
                <a:ea typeface="Times New Roman"/>
                <a:cs typeface="Times New Roman"/>
                <a:sym typeface="Times New Roman"/>
              </a:rPr>
              <a:t>Processor   			: Intel i3</a:t>
            </a:r>
            <a:endParaRPr sz="1400">
              <a:solidFill>
                <a:schemeClr val="dk1"/>
              </a:solidFill>
              <a:latin typeface="Calibri"/>
              <a:ea typeface="Calibri"/>
              <a:cs typeface="Calibri"/>
              <a:sym typeface="Calibri"/>
            </a:endParaRPr>
          </a:p>
          <a:p>
            <a:pPr indent="0" lvl="0" marL="457200" marR="0" rtl="0" algn="just">
              <a:lnSpc>
                <a:spcPct val="150000"/>
              </a:lnSpc>
              <a:spcBef>
                <a:spcPts val="800"/>
              </a:spcBef>
              <a:spcAft>
                <a:spcPts val="0"/>
              </a:spcAft>
              <a:buNone/>
            </a:pPr>
            <a:r>
              <a:rPr lang="en-US" sz="1800">
                <a:solidFill>
                  <a:srgbClr val="000000"/>
                </a:solidFill>
                <a:latin typeface="Times New Roman"/>
                <a:ea typeface="Times New Roman"/>
                <a:cs typeface="Times New Roman"/>
                <a:sym typeface="Times New Roman"/>
              </a:rPr>
              <a:t>Hard disk   			: minimum 80 GB</a:t>
            </a:r>
            <a:endParaRPr sz="1400">
              <a:solidFill>
                <a:schemeClr val="dk1"/>
              </a:solidFill>
              <a:latin typeface="Calibri"/>
              <a:ea typeface="Calibri"/>
              <a:cs typeface="Calibri"/>
              <a:sym typeface="Calibri"/>
            </a:endParaRPr>
          </a:p>
          <a:p>
            <a:pPr indent="0" lvl="0" marL="457200" marR="0" rtl="0" algn="just">
              <a:lnSpc>
                <a:spcPct val="150000"/>
              </a:lnSpc>
              <a:spcBef>
                <a:spcPts val="800"/>
              </a:spcBef>
              <a:spcAft>
                <a:spcPts val="0"/>
              </a:spcAft>
              <a:buNone/>
            </a:pPr>
            <a:r>
              <a:rPr lang="en-US" sz="1800">
                <a:solidFill>
                  <a:srgbClr val="000000"/>
                </a:solidFill>
                <a:latin typeface="Times New Roman"/>
                <a:ea typeface="Times New Roman"/>
                <a:cs typeface="Times New Roman"/>
                <a:sym typeface="Times New Roman"/>
              </a:rPr>
              <a:t>RAM        			: minimum 2 GB</a:t>
            </a:r>
            <a:endParaRPr sz="1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2020-12-27T14:21:20Z</dcterms:created>
  <dc:creator>SENTHILKUMAR G</dc:creator>
</cp:coreProperties>
</file>