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0"/>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askerville Display PT" charset="1" panose="02030602080406020203"/>
      <p:regular r:id="rId10"/>
    </p:embeddedFont>
    <p:embeddedFont>
      <p:font typeface="Baskerville Display PT Bold" charset="1" panose="02030702080406020203"/>
      <p:regular r:id="rId11"/>
    </p:embeddedFont>
    <p:embeddedFont>
      <p:font typeface="Baskerville Display PT Italics" charset="1" panose="02030602080406090203"/>
      <p:regular r:id="rId12"/>
    </p:embeddedFont>
    <p:embeddedFont>
      <p:font typeface="Baskerville Display PT Bold Italics" charset="1" panose="02030702080406090203"/>
      <p:regular r:id="rId13"/>
    </p:embeddedFont>
    <p:embeddedFont>
      <p:font typeface="Times New Roman" charset="1" panose="02030502070405020303"/>
      <p:regular r:id="rId14"/>
    </p:embeddedFont>
    <p:embeddedFont>
      <p:font typeface="Times New Roman Bold" charset="1" panose="02030802070405020303"/>
      <p:regular r:id="rId15"/>
    </p:embeddedFont>
    <p:embeddedFont>
      <p:font typeface="Times New Roman Italics" charset="1" panose="02030502070405090303"/>
      <p:regular r:id="rId16"/>
    </p:embeddedFont>
    <p:embeddedFont>
      <p:font typeface="Times New Roman Bold Italics" charset="1" panose="02030802070405090303"/>
      <p:regular r:id="rId17"/>
    </p:embeddedFont>
    <p:embeddedFont>
      <p:font typeface="Times New Roman Medium" charset="1" panose="02030502070405020303"/>
      <p:regular r:id="rId18"/>
    </p:embeddedFont>
    <p:embeddedFont>
      <p:font typeface="Times New Roman Medium Italics" charset="1" panose="02030502070405090303"/>
      <p:regular r:id="rId19"/>
    </p:embeddedFont>
    <p:embeddedFont>
      <p:font typeface="Times New Roman Semi-Bold" charset="1" panose="02030702070405020303"/>
      <p:regular r:id="rId20"/>
    </p:embeddedFont>
    <p:embeddedFont>
      <p:font typeface="Times New Roman Semi-Bold Italics" charset="1" panose="02030702070405090303"/>
      <p:regular r:id="rId21"/>
    </p:embeddedFont>
    <p:embeddedFont>
      <p:font typeface="Times New Roman Ultra-Bold" charset="1" panose="02030902070405020303"/>
      <p:regular r:id="rId22"/>
    </p:embeddedFont>
    <p:embeddedFont>
      <p:font typeface="Arial" charset="1" panose="020B0502020202020204"/>
      <p:regular r:id="rId23"/>
    </p:embeddedFont>
    <p:embeddedFont>
      <p:font typeface="Arial Bold" charset="1" panose="020B0802020202020204"/>
      <p:regular r:id="rId24"/>
    </p:embeddedFont>
    <p:embeddedFont>
      <p:font typeface="Arial Italics" charset="1" panose="020B0502020202090204"/>
      <p:regular r:id="rId25"/>
    </p:embeddedFont>
    <p:embeddedFont>
      <p:font typeface="Arial Bold Italics" charset="1" panose="020B080202020209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40" Target="notesMasters/notesMaster1.xml" Type="http://schemas.openxmlformats.org/officeDocument/2006/relationships/notesMaster"/><Relationship Id="rId41" Target="theme/theme2.xml" Type="http://schemas.openxmlformats.org/officeDocument/2006/relationships/theme"/><Relationship Id="rId42" Target="notesSlides/notesSlide1.xml" Type="http://schemas.openxmlformats.org/officeDocument/2006/relationships/notesSlide"/><Relationship Id="rId43" Target="notesSlides/notesSlide2.xml" Type="http://schemas.openxmlformats.org/officeDocument/2006/relationships/notesSlide"/><Relationship Id="rId44" Target="notesSlides/notesSlide3.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These are the list of chapters that we are going to cover in these foundation codes. Those are chapter one what are AI and ML? chapter 2 applied Python programming in AI,  and chapter 3 is exploratory data analysis for ML. </a:t>
            </a:r>
          </a:p>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very much for joining this PPT, keep learning.</a:t>
            </a:r>
          </a:p>
          <a:p>
            <a:r>
              <a:rPr lang="en-US"/>
              <a:t>15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github.com/Penyamine/Project/tree/main/Issue_Tracker"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819150" y="-7144"/>
            <a:ext cx="7522368" cy="10294144"/>
          </a:xfrm>
          <a:custGeom>
            <a:avLst/>
            <a:gdLst/>
            <a:ahLst/>
            <a:cxnLst/>
            <a:rect r="r" b="b" t="t" l="l"/>
            <a:pathLst>
              <a:path h="10294144" w="7522368">
                <a:moveTo>
                  <a:pt x="0" y="0"/>
                </a:moveTo>
                <a:lnTo>
                  <a:pt x="7522368" y="0"/>
                </a:lnTo>
                <a:lnTo>
                  <a:pt x="7522368" y="10294144"/>
                </a:lnTo>
                <a:lnTo>
                  <a:pt x="0" y="102941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descr="A close up of a sign  Description automatically generated"/>
          <p:cNvSpPr/>
          <p:nvPr/>
        </p:nvSpPr>
        <p:spPr>
          <a:xfrm flipH="false" flipV="false" rot="0">
            <a:off x="10676514" y="761600"/>
            <a:ext cx="2327956" cy="778220"/>
          </a:xfrm>
          <a:custGeom>
            <a:avLst/>
            <a:gdLst/>
            <a:ahLst/>
            <a:cxnLst/>
            <a:rect r="r" b="b" t="t" l="l"/>
            <a:pathLst>
              <a:path h="778220" w="2327956">
                <a:moveTo>
                  <a:pt x="0" y="0"/>
                </a:moveTo>
                <a:lnTo>
                  <a:pt x="2327956" y="0"/>
                </a:lnTo>
                <a:lnTo>
                  <a:pt x="2327956" y="778220"/>
                </a:lnTo>
                <a:lnTo>
                  <a:pt x="0" y="778220"/>
                </a:lnTo>
                <a:lnTo>
                  <a:pt x="0" y="0"/>
                </a:lnTo>
                <a:close/>
              </a:path>
            </a:pathLst>
          </a:custGeom>
          <a:blipFill>
            <a:blip r:embed="rId7"/>
            <a:stretch>
              <a:fillRect l="0" t="0" r="0" b="0"/>
            </a:stretch>
          </a:blipFill>
        </p:spPr>
      </p:sp>
      <p:sp>
        <p:nvSpPr>
          <p:cNvPr name="Freeform 5" id="5"/>
          <p:cNvSpPr/>
          <p:nvPr/>
        </p:nvSpPr>
        <p:spPr>
          <a:xfrm flipH="false" flipV="false" rot="0">
            <a:off x="8516284" y="736214"/>
            <a:ext cx="1575550" cy="828994"/>
          </a:xfrm>
          <a:custGeom>
            <a:avLst/>
            <a:gdLst/>
            <a:ahLst/>
            <a:cxnLst/>
            <a:rect r="r" b="b" t="t" l="l"/>
            <a:pathLst>
              <a:path h="828994" w="1575550">
                <a:moveTo>
                  <a:pt x="0" y="0"/>
                </a:moveTo>
                <a:lnTo>
                  <a:pt x="1575550" y="0"/>
                </a:lnTo>
                <a:lnTo>
                  <a:pt x="1575550" y="828994"/>
                </a:lnTo>
                <a:lnTo>
                  <a:pt x="0" y="828994"/>
                </a:lnTo>
                <a:lnTo>
                  <a:pt x="0" y="0"/>
                </a:lnTo>
                <a:close/>
              </a:path>
            </a:pathLst>
          </a:custGeom>
          <a:blipFill>
            <a:blip r:embed="rId8"/>
            <a:stretch>
              <a:fillRect l="0" t="-25868" r="0" b="0"/>
            </a:stretch>
          </a:blipFill>
        </p:spPr>
      </p:sp>
      <p:sp>
        <p:nvSpPr>
          <p:cNvPr name="AutoShape 6" id="6"/>
          <p:cNvSpPr/>
          <p:nvPr/>
        </p:nvSpPr>
        <p:spPr>
          <a:xfrm rot="5342714">
            <a:off x="9812543" y="1150711"/>
            <a:ext cx="1143263" cy="0"/>
          </a:xfrm>
          <a:prstGeom prst="line">
            <a:avLst/>
          </a:prstGeom>
          <a:ln cap="rnd" w="9525">
            <a:solidFill>
              <a:srgbClr val="FFFFFF"/>
            </a:solidFill>
            <a:prstDash val="solid"/>
            <a:headEnd type="none" len="sm" w="sm"/>
            <a:tailEnd type="none" len="sm" w="sm"/>
          </a:ln>
        </p:spPr>
      </p:sp>
      <p:sp>
        <p:nvSpPr>
          <p:cNvPr name="AutoShape 7" id="7"/>
          <p:cNvSpPr/>
          <p:nvPr/>
        </p:nvSpPr>
        <p:spPr>
          <a:xfrm rot="5342714">
            <a:off x="12725179" y="1150711"/>
            <a:ext cx="1143263" cy="0"/>
          </a:xfrm>
          <a:prstGeom prst="line">
            <a:avLst/>
          </a:prstGeom>
          <a:ln cap="rnd" w="9525">
            <a:solidFill>
              <a:srgbClr val="FFFFFF"/>
            </a:solidFill>
            <a:prstDash val="solid"/>
            <a:headEnd type="none" len="sm" w="sm"/>
            <a:tailEnd type="none" len="sm" w="sm"/>
          </a:ln>
        </p:spPr>
      </p:sp>
      <p:sp>
        <p:nvSpPr>
          <p:cNvPr name="Freeform 8" id="8"/>
          <p:cNvSpPr/>
          <p:nvPr/>
        </p:nvSpPr>
        <p:spPr>
          <a:xfrm flipH="false" flipV="false" rot="0">
            <a:off x="13589154" y="787296"/>
            <a:ext cx="2804762" cy="726828"/>
          </a:xfrm>
          <a:custGeom>
            <a:avLst/>
            <a:gdLst/>
            <a:ahLst/>
            <a:cxnLst/>
            <a:rect r="r" b="b" t="t" l="l"/>
            <a:pathLst>
              <a:path h="726828" w="2804762">
                <a:moveTo>
                  <a:pt x="0" y="0"/>
                </a:moveTo>
                <a:lnTo>
                  <a:pt x="2804762" y="0"/>
                </a:lnTo>
                <a:lnTo>
                  <a:pt x="2804762" y="726828"/>
                </a:lnTo>
                <a:lnTo>
                  <a:pt x="0" y="726828"/>
                </a:lnTo>
                <a:lnTo>
                  <a:pt x="0" y="0"/>
                </a:lnTo>
                <a:close/>
              </a:path>
            </a:pathLst>
          </a:custGeom>
          <a:blipFill>
            <a:blip r:embed="rId9"/>
            <a:stretch>
              <a:fillRect l="-2753" t="0" r="-2753" b="0"/>
            </a:stretch>
          </a:blipFill>
        </p:spPr>
      </p:sp>
      <p:sp>
        <p:nvSpPr>
          <p:cNvPr name="AutoShape 9" id="9"/>
          <p:cNvSpPr/>
          <p:nvPr/>
        </p:nvSpPr>
        <p:spPr>
          <a:xfrm rot="5342714">
            <a:off x="7652313" y="1150711"/>
            <a:ext cx="1143263" cy="0"/>
          </a:xfrm>
          <a:prstGeom prst="line">
            <a:avLst/>
          </a:prstGeom>
          <a:ln cap="rnd" w="9525">
            <a:solidFill>
              <a:srgbClr val="FFFFFF"/>
            </a:solidFill>
            <a:prstDash val="solid"/>
            <a:headEnd type="none" len="sm" w="sm"/>
            <a:tailEnd type="none" len="sm" w="sm"/>
          </a:ln>
        </p:spPr>
      </p:sp>
      <p:sp>
        <p:nvSpPr>
          <p:cNvPr name="Freeform 10" id="10" descr="A blue and black text  Description automatically generated"/>
          <p:cNvSpPr/>
          <p:nvPr/>
        </p:nvSpPr>
        <p:spPr>
          <a:xfrm flipH="false" flipV="false" rot="0">
            <a:off x="4299092" y="510670"/>
            <a:ext cx="3632512" cy="908128"/>
          </a:xfrm>
          <a:custGeom>
            <a:avLst/>
            <a:gdLst/>
            <a:ahLst/>
            <a:cxnLst/>
            <a:rect r="r" b="b" t="t" l="l"/>
            <a:pathLst>
              <a:path h="908128" w="3632512">
                <a:moveTo>
                  <a:pt x="0" y="0"/>
                </a:moveTo>
                <a:lnTo>
                  <a:pt x="3632512" y="0"/>
                </a:lnTo>
                <a:lnTo>
                  <a:pt x="3632512" y="908128"/>
                </a:lnTo>
                <a:lnTo>
                  <a:pt x="0" y="908128"/>
                </a:lnTo>
                <a:lnTo>
                  <a:pt x="0" y="0"/>
                </a:lnTo>
                <a:close/>
              </a:path>
            </a:pathLst>
          </a:custGeom>
          <a:blipFill>
            <a:blip r:embed="rId10"/>
            <a:stretch>
              <a:fillRect l="0" t="0" r="0" b="0"/>
            </a:stretch>
          </a:blipFill>
        </p:spPr>
      </p:sp>
      <p:sp>
        <p:nvSpPr>
          <p:cNvPr name="TextBox 11" id="11"/>
          <p:cNvSpPr txBox="true"/>
          <p:nvPr/>
        </p:nvSpPr>
        <p:spPr>
          <a:xfrm rot="0">
            <a:off x="2737364" y="1952342"/>
            <a:ext cx="15358488" cy="10865406"/>
          </a:xfrm>
          <a:prstGeom prst="rect">
            <a:avLst/>
          </a:prstGeom>
        </p:spPr>
        <p:txBody>
          <a:bodyPr anchor="t" rtlCol="false" tIns="0" lIns="0" bIns="0" rIns="0">
            <a:spAutoFit/>
          </a:bodyPr>
          <a:lstStyle/>
          <a:p>
            <a:pPr algn="l">
              <a:lnSpc>
                <a:spcPts val="6719"/>
              </a:lnSpc>
            </a:pPr>
            <a:r>
              <a:rPr lang="en-US" sz="5599" spc="100">
                <a:solidFill>
                  <a:srgbClr val="000000"/>
                </a:solidFill>
                <a:latin typeface="Baskerville Display PT Bold"/>
              </a:rPr>
              <a:t>COMPLIANT MANAGEMENT SYSTEM </a:t>
            </a:r>
            <a:r>
              <a:rPr lang="en-US" sz="5599" spc="100">
                <a:solidFill>
                  <a:srgbClr val="000000"/>
                </a:solidFill>
                <a:latin typeface="Baskerville Display PT"/>
              </a:rPr>
              <a:t>  </a:t>
            </a:r>
          </a:p>
          <a:p>
            <a:pPr algn="l">
              <a:lnSpc>
                <a:spcPts val="4800"/>
              </a:lnSpc>
            </a:pPr>
            <a:r>
              <a:rPr lang="en-US" sz="4000" spc="71">
                <a:solidFill>
                  <a:srgbClr val="000000"/>
                </a:solidFill>
                <a:latin typeface="Arial"/>
              </a:rPr>
              <a:t>  </a:t>
            </a:r>
          </a:p>
          <a:p>
            <a:pPr algn="l">
              <a:lnSpc>
                <a:spcPts val="4800"/>
              </a:lnSpc>
            </a:pPr>
          </a:p>
          <a:p>
            <a:pPr algn="l">
              <a:lnSpc>
                <a:spcPts val="4800"/>
              </a:lnSpc>
            </a:pPr>
            <a:r>
              <a:rPr lang="en-US" sz="4000" spc="71">
                <a:solidFill>
                  <a:srgbClr val="000000"/>
                </a:solidFill>
                <a:latin typeface="Arial"/>
              </a:rPr>
              <a:t>   </a:t>
            </a:r>
          </a:p>
          <a:p>
            <a:pPr algn="l">
              <a:lnSpc>
                <a:spcPts val="4800"/>
              </a:lnSpc>
            </a:pPr>
            <a:r>
              <a:rPr lang="en-US" sz="4000" spc="71">
                <a:solidFill>
                  <a:srgbClr val="000000"/>
                </a:solidFill>
                <a:latin typeface="Arial Bold"/>
              </a:rPr>
              <a:t>    Team Members:                               Guide:</a:t>
            </a:r>
          </a:p>
          <a:p>
            <a:pPr algn="l">
              <a:lnSpc>
                <a:spcPts val="4800"/>
              </a:lnSpc>
            </a:pPr>
            <a:r>
              <a:rPr lang="en-US" sz="4000" spc="71">
                <a:solidFill>
                  <a:srgbClr val="000000"/>
                </a:solidFill>
                <a:latin typeface="Arial"/>
              </a:rPr>
              <a:t>            Penyamine  M                               Mrs.R.Umamaheshwari</a:t>
            </a:r>
          </a:p>
          <a:p>
            <a:pPr algn="l">
              <a:lnSpc>
                <a:spcPts val="4800"/>
              </a:lnSpc>
            </a:pPr>
            <a:r>
              <a:rPr lang="en-US" sz="4000" spc="71">
                <a:solidFill>
                  <a:srgbClr val="000000"/>
                </a:solidFill>
                <a:latin typeface="Arial"/>
              </a:rPr>
              <a:t>            Vasanthkumar M</a:t>
            </a:r>
          </a:p>
          <a:p>
            <a:pPr algn="l">
              <a:lnSpc>
                <a:spcPts val="4800"/>
              </a:lnSpc>
            </a:pPr>
            <a:r>
              <a:rPr lang="en-US" sz="4000" spc="71">
                <a:solidFill>
                  <a:srgbClr val="000000"/>
                </a:solidFill>
                <a:latin typeface="Arial"/>
              </a:rPr>
              <a:t>            Manikandan  M</a:t>
            </a:r>
          </a:p>
          <a:p>
            <a:pPr algn="l">
              <a:lnSpc>
                <a:spcPts val="4800"/>
              </a:lnSpc>
            </a:pPr>
            <a:r>
              <a:rPr lang="en-US" sz="4000" spc="71">
                <a:solidFill>
                  <a:srgbClr val="000000"/>
                </a:solidFill>
                <a:latin typeface="Arial"/>
              </a:rPr>
              <a:t>            Tamizh S</a:t>
            </a:r>
          </a:p>
          <a:p>
            <a:pPr algn="l">
              <a:lnSpc>
                <a:spcPts val="4800"/>
              </a:lnSpc>
            </a:pPr>
          </a:p>
          <a:p>
            <a:pPr algn="l">
              <a:lnSpc>
                <a:spcPts val="4800"/>
              </a:lnSpc>
            </a:pPr>
          </a:p>
          <a:p>
            <a:pPr algn="l">
              <a:lnSpc>
                <a:spcPts val="4800"/>
              </a:lnSpc>
            </a:pPr>
          </a:p>
          <a:p>
            <a:pPr algn="l">
              <a:lnSpc>
                <a:spcPts val="4800"/>
              </a:lnSpc>
            </a:pPr>
          </a:p>
          <a:p>
            <a:pPr algn="l">
              <a:lnSpc>
                <a:spcPts val="4800"/>
              </a:lnSpc>
            </a:pPr>
          </a:p>
          <a:p>
            <a:pPr algn="l">
              <a:lnSpc>
                <a:spcPts val="4800"/>
              </a:lnSpc>
            </a:pPr>
            <a:r>
              <a:rPr lang="en-US" sz="4000" spc="71">
                <a:solidFill>
                  <a:srgbClr val="000000"/>
                </a:solidFill>
                <a:latin typeface="Arial"/>
              </a:rPr>
              <a:t>                  </a:t>
            </a:r>
          </a:p>
          <a:p>
            <a:pPr algn="ctr">
              <a:lnSpc>
                <a:spcPts val="3359"/>
              </a:lnSpc>
            </a:pPr>
            <a:r>
              <a:rPr lang="en-US" sz="2799" spc="50">
                <a:solidFill>
                  <a:srgbClr val="000000"/>
                </a:solidFill>
                <a:latin typeface="Arial"/>
              </a:rPr>
              <a:t>      </a:t>
            </a:r>
          </a:p>
          <a:p>
            <a:pPr algn="ctr">
              <a:lnSpc>
                <a:spcPts val="4800"/>
              </a:lnSpc>
            </a:pPr>
          </a:p>
          <a:p>
            <a:pPr algn="ctr">
              <a:lnSpc>
                <a:spcPts val="48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17908" y="728684"/>
            <a:ext cx="14845190" cy="927140"/>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CONCLUSION</a:t>
            </a:r>
          </a:p>
        </p:txBody>
      </p:sp>
      <p:sp>
        <p:nvSpPr>
          <p:cNvPr name="TextBox 4" id="4"/>
          <p:cNvSpPr txBox="true"/>
          <p:nvPr/>
        </p:nvSpPr>
        <p:spPr>
          <a:xfrm rot="0">
            <a:off x="4003040" y="2752036"/>
            <a:ext cx="13253720" cy="3881794"/>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a:rPr>
              <a:t>In conclusion, "The Issue Tracker" project aims to revolutionize complaint management by providing a web application that enables users to register and track their complaints related to streetlights, water pipes leakages, and road renovation.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415454" y="222846"/>
            <a:ext cx="6585398" cy="927140"/>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FUTURE SCOPE</a:t>
            </a:r>
          </a:p>
        </p:txBody>
      </p:sp>
      <p:sp>
        <p:nvSpPr>
          <p:cNvPr name="TextBox 4" id="4"/>
          <p:cNvSpPr txBox="true"/>
          <p:nvPr/>
        </p:nvSpPr>
        <p:spPr>
          <a:xfrm rot="0">
            <a:off x="3393438" y="1691519"/>
            <a:ext cx="14193518" cy="6686550"/>
          </a:xfrm>
          <a:prstGeom prst="rect">
            <a:avLst/>
          </a:prstGeom>
        </p:spPr>
        <p:txBody>
          <a:bodyPr anchor="t" rtlCol="false" tIns="0" lIns="0" bIns="0" rIns="0">
            <a:spAutoFit/>
          </a:bodyPr>
          <a:lstStyle/>
          <a:p>
            <a:pPr algn="l">
              <a:lnSpc>
                <a:spcPts val="4800"/>
              </a:lnSpc>
            </a:pPr>
            <a:r>
              <a:rPr lang="en-US" sz="4000">
                <a:solidFill>
                  <a:srgbClr val="000000"/>
                </a:solidFill>
                <a:latin typeface="Times New Roman Bold"/>
              </a:rPr>
              <a:t>1)Mobile Application:</a:t>
            </a:r>
          </a:p>
          <a:p>
            <a:pPr algn="l">
              <a:lnSpc>
                <a:spcPts val="4800"/>
              </a:lnSpc>
            </a:pPr>
          </a:p>
          <a:p>
            <a:pPr algn="l">
              <a:lnSpc>
                <a:spcPts val="4800"/>
              </a:lnSpc>
            </a:pPr>
            <a:r>
              <a:rPr lang="en-US" sz="4000">
                <a:solidFill>
                  <a:srgbClr val="000000"/>
                </a:solidFill>
                <a:latin typeface="Times New Roman"/>
              </a:rPr>
              <a:t>       Developing a mobile application alongside the web application can enhance accessibility and convenience for users. Mobile apps can provide additional features such as push notifications,Direct Conact to admin.</a:t>
            </a:r>
          </a:p>
          <a:p>
            <a:pPr algn="l">
              <a:lnSpc>
                <a:spcPts val="4800"/>
              </a:lnSpc>
            </a:pPr>
            <a:r>
              <a:rPr lang="en-US" sz="4000">
                <a:solidFill>
                  <a:srgbClr val="000000"/>
                </a:solidFill>
                <a:latin typeface="Times New Roman Bold"/>
              </a:rPr>
              <a:t>2)Social Media Integration:</a:t>
            </a:r>
          </a:p>
          <a:p>
            <a:pPr algn="l">
              <a:lnSpc>
                <a:spcPts val="4800"/>
              </a:lnSpc>
            </a:pPr>
          </a:p>
          <a:p>
            <a:pPr algn="l">
              <a:lnSpc>
                <a:spcPts val="4800"/>
              </a:lnSpc>
            </a:pPr>
            <a:r>
              <a:rPr lang="en-US" sz="4000">
                <a:solidFill>
                  <a:srgbClr val="000000"/>
                </a:solidFill>
                <a:latin typeface="Times New Roman"/>
              </a:rPr>
              <a:t>           Integrating the system with social media platforms can provide an additional channel for users to report complaints and raise awareness about community issues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62658" y="339578"/>
            <a:ext cx="10147894" cy="684744"/>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FUTURE SCOPE</a:t>
            </a:r>
          </a:p>
        </p:txBody>
      </p:sp>
      <p:sp>
        <p:nvSpPr>
          <p:cNvPr name="TextBox 4" id="4"/>
          <p:cNvSpPr txBox="true"/>
          <p:nvPr/>
        </p:nvSpPr>
        <p:spPr>
          <a:xfrm rot="0">
            <a:off x="2575889" y="1302812"/>
            <a:ext cx="14350242" cy="9086850"/>
          </a:xfrm>
          <a:prstGeom prst="rect">
            <a:avLst/>
          </a:prstGeom>
        </p:spPr>
        <p:txBody>
          <a:bodyPr anchor="t" rtlCol="false" tIns="0" lIns="0" bIns="0" rIns="0">
            <a:spAutoFit/>
          </a:bodyPr>
          <a:lstStyle/>
          <a:p>
            <a:pPr algn="l">
              <a:lnSpc>
                <a:spcPts val="4800"/>
              </a:lnSpc>
            </a:pPr>
            <a:r>
              <a:rPr lang="en-US" sz="4000">
                <a:solidFill>
                  <a:srgbClr val="000000"/>
                </a:solidFill>
                <a:latin typeface="Times New Roman Bold"/>
              </a:rPr>
              <a:t>3)Artificial Intelligence and Machine Learning:</a:t>
            </a:r>
          </a:p>
          <a:p>
            <a:pPr algn="l">
              <a:lnSpc>
                <a:spcPts val="4800"/>
              </a:lnSpc>
            </a:pPr>
          </a:p>
          <a:p>
            <a:pPr algn="l">
              <a:lnSpc>
                <a:spcPts val="4800"/>
              </a:lnSpc>
            </a:pPr>
            <a:r>
              <a:rPr lang="en-US" sz="4000">
                <a:solidFill>
                  <a:srgbClr val="000000"/>
                </a:solidFill>
                <a:latin typeface="Times New Roman"/>
              </a:rPr>
              <a:t>     Implementing AI and ML algorithms can enhance the system's capabilities. For example, natural language processing can assist in analyzing complaint descriptions and categorizing them accurately. </a:t>
            </a:r>
          </a:p>
          <a:p>
            <a:pPr algn="l">
              <a:lnSpc>
                <a:spcPts val="4800"/>
              </a:lnSpc>
            </a:pPr>
          </a:p>
          <a:p>
            <a:pPr algn="l">
              <a:lnSpc>
                <a:spcPts val="4800"/>
              </a:lnSpc>
            </a:pPr>
          </a:p>
          <a:p>
            <a:pPr algn="l">
              <a:lnSpc>
                <a:spcPts val="4800"/>
              </a:lnSpc>
            </a:pPr>
          </a:p>
          <a:p>
            <a:pPr algn="l">
              <a:lnSpc>
                <a:spcPts val="4800"/>
              </a:lnSpc>
            </a:pPr>
          </a:p>
          <a:p>
            <a:pPr algn="l">
              <a:lnSpc>
                <a:spcPts val="4800"/>
              </a:lnSpc>
            </a:pPr>
          </a:p>
          <a:p>
            <a:pPr algn="l">
              <a:lnSpc>
                <a:spcPts val="4800"/>
              </a:lnSpc>
            </a:pPr>
          </a:p>
          <a:p>
            <a:pPr algn="l">
              <a:lnSpc>
                <a:spcPts val="4800"/>
              </a:lnSpc>
            </a:pPr>
          </a:p>
          <a:p>
            <a:pPr algn="l">
              <a:lnSpc>
                <a:spcPts val="4800"/>
              </a:lnSpc>
            </a:pPr>
          </a:p>
          <a:p>
            <a:pPr algn="l">
              <a:lnSpc>
                <a:spcPts val="48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6414349" y="4050422"/>
            <a:ext cx="5459300" cy="1001653"/>
          </a:xfrm>
          <a:prstGeom prst="rect">
            <a:avLst/>
          </a:prstGeom>
        </p:spPr>
        <p:txBody>
          <a:bodyPr anchor="t" rtlCol="false" tIns="0" lIns="0" bIns="0" rIns="0">
            <a:spAutoFit/>
          </a:bodyPr>
          <a:lstStyle/>
          <a:p>
            <a:pPr algn="ctr">
              <a:lnSpc>
                <a:spcPts val="7200"/>
              </a:lnSpc>
            </a:pPr>
            <a:r>
              <a:rPr lang="en-US" sz="6000">
                <a:solidFill>
                  <a:srgbClr val="000000"/>
                </a:solidFill>
                <a:latin typeface="Times New Roman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819150" y="-7144"/>
            <a:ext cx="7522368" cy="10294144"/>
          </a:xfrm>
          <a:custGeom>
            <a:avLst/>
            <a:gdLst/>
            <a:ahLst/>
            <a:cxnLst/>
            <a:rect r="r" b="b" t="t" l="l"/>
            <a:pathLst>
              <a:path h="10294144" w="7522368">
                <a:moveTo>
                  <a:pt x="0" y="0"/>
                </a:moveTo>
                <a:lnTo>
                  <a:pt x="7522368" y="0"/>
                </a:lnTo>
                <a:lnTo>
                  <a:pt x="7522368" y="10294144"/>
                </a:lnTo>
                <a:lnTo>
                  <a:pt x="0" y="102941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3368536" y="392526"/>
            <a:ext cx="4019102" cy="927140"/>
          </a:xfrm>
          <a:prstGeom prst="rect">
            <a:avLst/>
          </a:prstGeom>
        </p:spPr>
        <p:txBody>
          <a:bodyPr anchor="t" rtlCol="false" tIns="0" lIns="0" bIns="0" rIns="0">
            <a:spAutoFit/>
          </a:bodyPr>
          <a:lstStyle/>
          <a:p>
            <a:pPr algn="l">
              <a:lnSpc>
                <a:spcPts val="5759"/>
              </a:lnSpc>
            </a:pPr>
            <a:r>
              <a:rPr lang="en-US" sz="4800" u="sng">
                <a:solidFill>
                  <a:srgbClr val="000000"/>
                </a:solidFill>
                <a:latin typeface="Times New Roman Bold"/>
              </a:rPr>
              <a:t>OUTLINE</a:t>
            </a:r>
          </a:p>
        </p:txBody>
      </p:sp>
      <p:sp>
        <p:nvSpPr>
          <p:cNvPr name="TextBox 5" id="5"/>
          <p:cNvSpPr txBox="true"/>
          <p:nvPr/>
        </p:nvSpPr>
        <p:spPr>
          <a:xfrm rot="0">
            <a:off x="5783366" y="1313896"/>
            <a:ext cx="12220804" cy="7513558"/>
          </a:xfrm>
          <a:prstGeom prst="rect">
            <a:avLst/>
          </a:prstGeom>
        </p:spPr>
        <p:txBody>
          <a:bodyPr anchor="t" rtlCol="false" tIns="0" lIns="0" bIns="0" rIns="0">
            <a:spAutoFit/>
          </a:bodyPr>
          <a:lstStyle/>
          <a:p>
            <a:pPr algn="l" marL="1158240" indent="-579120" lvl="1">
              <a:lnSpc>
                <a:spcPts val="5759"/>
              </a:lnSpc>
              <a:buFont typeface="Arial"/>
              <a:buChar char="•"/>
            </a:pPr>
            <a:r>
              <a:rPr lang="en-US" sz="4800">
                <a:solidFill>
                  <a:srgbClr val="000000"/>
                </a:solidFill>
                <a:latin typeface="Times New Roman"/>
              </a:rPr>
              <a:t>Abstract     </a:t>
            </a:r>
          </a:p>
          <a:p>
            <a:pPr algn="l" marL="1158240" indent="-579120" lvl="1">
              <a:lnSpc>
                <a:spcPts val="5759"/>
              </a:lnSpc>
              <a:buFont typeface="Arial"/>
              <a:buChar char="•"/>
            </a:pPr>
            <a:r>
              <a:rPr lang="en-US" sz="4800">
                <a:solidFill>
                  <a:srgbClr val="000000"/>
                </a:solidFill>
                <a:latin typeface="Times New Roman"/>
              </a:rPr>
              <a:t>Problem Statement</a:t>
            </a:r>
          </a:p>
          <a:p>
            <a:pPr algn="l" marL="1158240" indent="-579120" lvl="1">
              <a:lnSpc>
                <a:spcPts val="5759"/>
              </a:lnSpc>
              <a:buFont typeface="Arial"/>
              <a:buChar char="•"/>
            </a:pPr>
            <a:r>
              <a:rPr lang="en-US" sz="4800">
                <a:solidFill>
                  <a:srgbClr val="000000"/>
                </a:solidFill>
                <a:latin typeface="Times New Roman"/>
              </a:rPr>
              <a:t>Aim &amp; Objectives</a:t>
            </a:r>
          </a:p>
          <a:p>
            <a:pPr algn="l" marL="1158240" indent="-579120" lvl="1">
              <a:lnSpc>
                <a:spcPts val="5759"/>
              </a:lnSpc>
              <a:buFont typeface="Arial"/>
              <a:buChar char="•"/>
            </a:pPr>
            <a:r>
              <a:rPr lang="en-US" sz="4800">
                <a:solidFill>
                  <a:srgbClr val="000000"/>
                </a:solidFill>
                <a:latin typeface="Times New Roman"/>
              </a:rPr>
              <a:t>Proposed System/Solution</a:t>
            </a:r>
          </a:p>
          <a:p>
            <a:pPr algn="l" marL="1158240" indent="-579120" lvl="1">
              <a:lnSpc>
                <a:spcPts val="5759"/>
              </a:lnSpc>
              <a:buFont typeface="Arial"/>
              <a:buChar char="•"/>
            </a:pPr>
            <a:r>
              <a:rPr lang="en-US" sz="4800">
                <a:solidFill>
                  <a:srgbClr val="000000"/>
                </a:solidFill>
                <a:latin typeface="Times New Roman"/>
              </a:rPr>
              <a:t>Data Flow Diagram</a:t>
            </a:r>
          </a:p>
          <a:p>
            <a:pPr algn="l" marL="1158240" indent="-579120" lvl="1">
              <a:lnSpc>
                <a:spcPts val="5759"/>
              </a:lnSpc>
              <a:buFont typeface="Arial"/>
              <a:buChar char="•"/>
            </a:pPr>
            <a:r>
              <a:rPr lang="en-US" sz="4800">
                <a:solidFill>
                  <a:srgbClr val="000000"/>
                </a:solidFill>
                <a:latin typeface="Times New Roman"/>
              </a:rPr>
              <a:t>System Development Approach  </a:t>
            </a:r>
          </a:p>
          <a:p>
            <a:pPr algn="l" marL="1158240" indent="-579120" lvl="1">
              <a:lnSpc>
                <a:spcPts val="5759"/>
              </a:lnSpc>
              <a:buFont typeface="Arial"/>
              <a:buChar char="•"/>
            </a:pPr>
            <a:r>
              <a:rPr lang="en-US" sz="4800">
                <a:solidFill>
                  <a:srgbClr val="000000"/>
                </a:solidFill>
                <a:latin typeface="Times New Roman"/>
              </a:rPr>
              <a:t>Algorithm &amp; Deployment  </a:t>
            </a:r>
          </a:p>
          <a:p>
            <a:pPr algn="l" marL="1158240" indent="-579120" lvl="1">
              <a:lnSpc>
                <a:spcPts val="5759"/>
              </a:lnSpc>
              <a:buFont typeface="Arial"/>
              <a:buChar char="•"/>
            </a:pPr>
            <a:r>
              <a:rPr lang="en-US" sz="4800">
                <a:solidFill>
                  <a:srgbClr val="000000"/>
                </a:solidFill>
                <a:latin typeface="Times New Roman"/>
              </a:rPr>
              <a:t>Conclusion</a:t>
            </a:r>
          </a:p>
          <a:p>
            <a:pPr algn="l" marL="1158240" indent="-579120" lvl="1">
              <a:lnSpc>
                <a:spcPts val="5759"/>
              </a:lnSpc>
              <a:buFont typeface="Arial"/>
              <a:buChar char="•"/>
            </a:pPr>
            <a:r>
              <a:rPr lang="en-US" sz="4800">
                <a:solidFill>
                  <a:srgbClr val="000000"/>
                </a:solidFill>
                <a:latin typeface="Times New Roman"/>
              </a:rPr>
              <a:t>Future Scope</a:t>
            </a:r>
          </a:p>
          <a:p>
            <a:pPr algn="l" marL="1158240" indent="-579120" lvl="1">
              <a:lnSpc>
                <a:spcPts val="5759"/>
              </a:lnSpc>
              <a:buFont typeface="Arial"/>
              <a:buChar char="•"/>
            </a:pPr>
            <a:r>
              <a:rPr lang="en-US" sz="4800">
                <a:solidFill>
                  <a:srgbClr val="000000"/>
                </a:solidFill>
                <a:latin typeface="Times New Roman"/>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04172" y="159662"/>
            <a:ext cx="3760248" cy="927140"/>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ABSTRACT:</a:t>
            </a:r>
          </a:p>
        </p:txBody>
      </p:sp>
      <p:sp>
        <p:nvSpPr>
          <p:cNvPr name="TextBox 4" id="4"/>
          <p:cNvSpPr txBox="true"/>
          <p:nvPr/>
        </p:nvSpPr>
        <p:spPr>
          <a:xfrm rot="0">
            <a:off x="2173280" y="1109642"/>
            <a:ext cx="16151238" cy="8479394"/>
          </a:xfrm>
          <a:prstGeom prst="rect">
            <a:avLst/>
          </a:prstGeom>
        </p:spPr>
        <p:txBody>
          <a:bodyPr anchor="t" rtlCol="false" tIns="0" lIns="0" bIns="0" rIns="0">
            <a:spAutoFit/>
          </a:bodyPr>
          <a:lstStyle/>
          <a:p>
            <a:pPr algn="l" marL="868680" indent="-434340" lvl="1">
              <a:lnSpc>
                <a:spcPts val="4320"/>
              </a:lnSpc>
              <a:buFont typeface="Arial"/>
              <a:buChar char="•"/>
            </a:pPr>
            <a:r>
              <a:rPr lang="en-US" sz="3600">
                <a:solidFill>
                  <a:srgbClr val="000000"/>
                </a:solidFill>
                <a:latin typeface="Times New Roman"/>
              </a:rPr>
              <a:t>The project aims to create a web application called "The Issue Tracker" that serves as a reliable complaint management system for improved customer service.</a:t>
            </a:r>
          </a:p>
          <a:p>
            <a:pPr algn="l" marL="868680" indent="-434340" lvl="1">
              <a:lnSpc>
                <a:spcPts val="4320"/>
              </a:lnSpc>
            </a:pPr>
          </a:p>
          <a:p>
            <a:pPr algn="l" marL="868680" indent="-434340" lvl="1">
              <a:lnSpc>
                <a:spcPts val="4320"/>
              </a:lnSpc>
              <a:buFont typeface="Arial"/>
              <a:buChar char="•"/>
            </a:pPr>
            <a:r>
              <a:rPr lang="en-US" sz="3600">
                <a:solidFill>
                  <a:srgbClr val="000000"/>
                </a:solidFill>
                <a:latin typeface="Times New Roman"/>
              </a:rPr>
              <a:t>The project aims to enhance customer service by providing a reliable and efficient platform for individuals to report their complaints.</a:t>
            </a:r>
          </a:p>
          <a:p>
            <a:pPr algn="l" marL="868680" indent="-434340" lvl="1">
              <a:lnSpc>
                <a:spcPts val="4320"/>
              </a:lnSpc>
            </a:pPr>
          </a:p>
          <a:p>
            <a:pPr algn="l" marL="868680" indent="-434340" lvl="1">
              <a:lnSpc>
                <a:spcPts val="4320"/>
              </a:lnSpc>
              <a:buFont typeface="Arial"/>
              <a:buChar char="•"/>
            </a:pPr>
            <a:r>
              <a:rPr lang="en-US" sz="3600">
                <a:solidFill>
                  <a:srgbClr val="000000"/>
                </a:solidFill>
                <a:latin typeface="Times New Roman"/>
              </a:rPr>
              <a:t>By offering a user-friendly web application, users can easily raise tickets, track the progress of their complaints, and receive timely updates on the resolution process.</a:t>
            </a:r>
          </a:p>
          <a:p>
            <a:pPr algn="l" marL="868680" indent="-434340" lvl="1">
              <a:lnSpc>
                <a:spcPts val="4320"/>
              </a:lnSpc>
            </a:pPr>
          </a:p>
          <a:p>
            <a:pPr algn="l" marL="868680" indent="-434340" lvl="1">
              <a:lnSpc>
                <a:spcPts val="4320"/>
              </a:lnSpc>
              <a:buFont typeface="Arial"/>
              <a:buChar char="•"/>
            </a:pPr>
            <a:r>
              <a:rPr lang="en-US" sz="3600">
                <a:solidFill>
                  <a:srgbClr val="000000"/>
                </a:solidFill>
                <a:latin typeface="Times New Roman"/>
              </a:rPr>
              <a:t>The project seeks to promote transparency and accountability in complaint management</a:t>
            </a:r>
          </a:p>
          <a:p>
            <a:pPr algn="l" marL="868680" indent="-434340" lvl="1">
              <a:lnSpc>
                <a:spcPts val="4320"/>
              </a:lnSpc>
            </a:pPr>
          </a:p>
          <a:p>
            <a:pPr algn="l" marL="868680" indent="-434340" lvl="1">
              <a:lnSpc>
                <a:spcPts val="4320"/>
              </a:lnSpc>
              <a:buFont typeface="Arial"/>
              <a:buChar char="•"/>
            </a:pPr>
            <a:r>
              <a:rPr lang="en-US" sz="3600">
                <a:solidFill>
                  <a:srgbClr val="000000"/>
                </a:solidFill>
                <a:latin typeface="Times New Roman"/>
              </a:rPr>
              <a:t>Users can register for an account on the web application and log in to access their complaint management features. Users can track the status of their complaint in their personal page on the web application.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5134" y="119046"/>
            <a:ext cx="9324284" cy="1336230"/>
          </a:xfrm>
          <a:prstGeom prst="rect">
            <a:avLst/>
          </a:prstGeom>
        </p:spPr>
        <p:txBody>
          <a:bodyPr anchor="t" rtlCol="false" tIns="0" lIns="0" bIns="0" rIns="0">
            <a:spAutoFit/>
          </a:bodyPr>
          <a:lstStyle/>
          <a:p>
            <a:pPr algn="ctr">
              <a:lnSpc>
                <a:spcPts val="6719"/>
              </a:lnSpc>
            </a:pPr>
            <a:r>
              <a:rPr lang="en-US" sz="5599" u="sng">
                <a:solidFill>
                  <a:srgbClr val="000000"/>
                </a:solidFill>
                <a:latin typeface="Times New Roman Bold"/>
              </a:rPr>
              <a:t>PROBLEM  STATEMENT:</a:t>
            </a:r>
          </a:p>
        </p:txBody>
      </p:sp>
      <p:sp>
        <p:nvSpPr>
          <p:cNvPr name="TextBox 4" id="4"/>
          <p:cNvSpPr txBox="true"/>
          <p:nvPr/>
        </p:nvSpPr>
        <p:spPr>
          <a:xfrm rot="0">
            <a:off x="3046946" y="1712176"/>
            <a:ext cx="13990318" cy="5359122"/>
          </a:xfrm>
          <a:prstGeom prst="rect">
            <a:avLst/>
          </a:prstGeom>
        </p:spPr>
        <p:txBody>
          <a:bodyPr anchor="t" rtlCol="false" tIns="0" lIns="0" bIns="0" rIns="0">
            <a:spAutoFit/>
          </a:bodyPr>
          <a:lstStyle/>
          <a:p>
            <a:pPr algn="l">
              <a:lnSpc>
                <a:spcPts val="5759"/>
              </a:lnSpc>
            </a:pPr>
            <a:r>
              <a:rPr lang="en-US" sz="4800">
                <a:solidFill>
                  <a:srgbClr val="000000"/>
                </a:solidFill>
                <a:latin typeface="Times New Roman"/>
              </a:rPr>
              <a:t>     The people have met problems to complain about corruption in Government Offices and problems with Streetlights, water pipes leakages and road renovation. So people have to visit the admin to complain about these problems .It takes long time and money . There is a need for solution to enhance efficiency and improving  customer service.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12070" y="864868"/>
            <a:ext cx="2127112" cy="927140"/>
          </a:xfrm>
          <a:prstGeom prst="rect">
            <a:avLst/>
          </a:prstGeom>
        </p:spPr>
        <p:txBody>
          <a:bodyPr anchor="t" rtlCol="false" tIns="0" lIns="0" bIns="0" rIns="0">
            <a:spAutoFit/>
          </a:bodyPr>
          <a:lstStyle/>
          <a:p>
            <a:pPr algn="l">
              <a:lnSpc>
                <a:spcPts val="5759"/>
              </a:lnSpc>
            </a:pPr>
            <a:r>
              <a:rPr lang="en-US" sz="4800" u="sng">
                <a:solidFill>
                  <a:srgbClr val="000000"/>
                </a:solidFill>
                <a:latin typeface="Times New Roman Bold"/>
              </a:rPr>
              <a:t>AIM:</a:t>
            </a:r>
          </a:p>
        </p:txBody>
      </p:sp>
      <p:sp>
        <p:nvSpPr>
          <p:cNvPr name="TextBox 4" id="4"/>
          <p:cNvSpPr txBox="true"/>
          <p:nvPr/>
        </p:nvSpPr>
        <p:spPr>
          <a:xfrm rot="0">
            <a:off x="3134546" y="1948548"/>
            <a:ext cx="13751992" cy="4238625"/>
          </a:xfrm>
          <a:prstGeom prst="rect">
            <a:avLst/>
          </a:prstGeom>
        </p:spPr>
        <p:txBody>
          <a:bodyPr anchor="t" rtlCol="false" tIns="0" lIns="0" bIns="0" rIns="0">
            <a:spAutoFit/>
          </a:bodyPr>
          <a:lstStyle/>
          <a:p>
            <a:pPr algn="l">
              <a:lnSpc>
                <a:spcPts val="4799"/>
              </a:lnSpc>
            </a:pPr>
            <a:r>
              <a:rPr lang="en-US" sz="3999">
                <a:solidFill>
                  <a:srgbClr val="000000"/>
                </a:solidFill>
                <a:latin typeface="Times New Roman"/>
              </a:rPr>
              <a:t>     The project aims to create a web application called "The Issue Tracker" that serves as a reliable complaint management system for improved customer service. The main objective is to provide a smart and simple method for individuals to register complaints, track their progress, and resolve them online, eliminating the need for frequent visits to administrative offices</a:t>
            </a:r>
          </a:p>
          <a:p>
            <a:pPr algn="l">
              <a:lnSpc>
                <a:spcPts val="4439"/>
              </a:lnSpc>
            </a:pPr>
          </a:p>
        </p:txBody>
      </p:sp>
      <p:sp>
        <p:nvSpPr>
          <p:cNvPr name="TextBox 5" id="5"/>
          <p:cNvSpPr txBox="true"/>
          <p:nvPr/>
        </p:nvSpPr>
        <p:spPr>
          <a:xfrm rot="0">
            <a:off x="2053828" y="5629425"/>
            <a:ext cx="4291844" cy="1665804"/>
          </a:xfrm>
          <a:prstGeom prst="rect">
            <a:avLst/>
          </a:prstGeom>
        </p:spPr>
        <p:txBody>
          <a:bodyPr anchor="t" rtlCol="false" tIns="0" lIns="0" bIns="0" rIns="0">
            <a:spAutoFit/>
          </a:bodyPr>
          <a:lstStyle/>
          <a:p>
            <a:pPr algn="l">
              <a:lnSpc>
                <a:spcPts val="5759"/>
              </a:lnSpc>
            </a:pPr>
            <a:r>
              <a:rPr lang="en-US" sz="4800" u="sng">
                <a:solidFill>
                  <a:srgbClr val="000000"/>
                </a:solidFill>
                <a:latin typeface="Times New Roman Bold"/>
              </a:rPr>
              <a:t>   OBJECTIVE:</a:t>
            </a:r>
          </a:p>
        </p:txBody>
      </p:sp>
      <p:sp>
        <p:nvSpPr>
          <p:cNvPr name="TextBox 6" id="6"/>
          <p:cNvSpPr txBox="true"/>
          <p:nvPr/>
        </p:nvSpPr>
        <p:spPr>
          <a:xfrm rot="0">
            <a:off x="3134546" y="6424227"/>
            <a:ext cx="13751992" cy="4886325"/>
          </a:xfrm>
          <a:prstGeom prst="rect">
            <a:avLst/>
          </a:prstGeom>
        </p:spPr>
        <p:txBody>
          <a:bodyPr anchor="t" rtlCol="false" tIns="0" lIns="0" bIns="0" rIns="0">
            <a:spAutoFit/>
          </a:bodyPr>
          <a:lstStyle/>
          <a:p>
            <a:pPr algn="l" marL="965200" indent="-482600" lvl="1">
              <a:lnSpc>
                <a:spcPts val="4800"/>
              </a:lnSpc>
              <a:buFont typeface="Arial"/>
              <a:buChar char="•"/>
            </a:pPr>
            <a:r>
              <a:rPr lang="en-US" sz="4000">
                <a:solidFill>
                  <a:srgbClr val="000000"/>
                </a:solidFill>
                <a:latin typeface="Times New Roman"/>
              </a:rPr>
              <a:t>Develop a responsive HTML-based frontend to facilitate seamless user interaction with the Compliant management system.</a:t>
            </a:r>
          </a:p>
          <a:p>
            <a:pPr algn="l" marL="965200" indent="-482600" lvl="1">
              <a:lnSpc>
                <a:spcPts val="4800"/>
              </a:lnSpc>
              <a:buFont typeface="Arial"/>
              <a:buChar char="•"/>
            </a:pPr>
            <a:r>
              <a:rPr lang="en-US" sz="4000">
                <a:solidFill>
                  <a:srgbClr val="000000"/>
                </a:solidFill>
                <a:latin typeface="Times New Roman"/>
              </a:rPr>
              <a:t>Implement Pyhton Flask  for robust backend logic, ensuring secure user authentication and Receiving Current Status for Issuers.</a:t>
            </a:r>
          </a:p>
          <a:p>
            <a:pPr algn="l" marL="965200" indent="-482600" lvl="1">
              <a:lnSpc>
                <a:spcPts val="4800"/>
              </a:lnSpc>
            </a:pPr>
          </a:p>
          <a:p>
            <a:pPr algn="l" marL="965200" indent="-482600" lvl="1">
              <a:lnSpc>
                <a:spcPts val="48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39210" y="1302662"/>
            <a:ext cx="8483208" cy="927140"/>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PROPOSED SOLUTION:</a:t>
            </a:r>
          </a:p>
        </p:txBody>
      </p:sp>
      <p:sp>
        <p:nvSpPr>
          <p:cNvPr name="TextBox 4" id="4"/>
          <p:cNvSpPr txBox="true"/>
          <p:nvPr/>
        </p:nvSpPr>
        <p:spPr>
          <a:xfrm rot="0">
            <a:off x="2733040" y="3134995"/>
            <a:ext cx="14655988" cy="3419475"/>
          </a:xfrm>
          <a:prstGeom prst="rect">
            <a:avLst/>
          </a:prstGeom>
        </p:spPr>
        <p:txBody>
          <a:bodyPr anchor="t" rtlCol="false" tIns="0" lIns="0" bIns="0" rIns="0">
            <a:spAutoFit/>
          </a:bodyPr>
          <a:lstStyle/>
          <a:p>
            <a:pPr algn="l">
              <a:lnSpc>
                <a:spcPts val="5280"/>
              </a:lnSpc>
            </a:pPr>
            <a:r>
              <a:rPr lang="en-US" sz="4400">
                <a:solidFill>
                  <a:srgbClr val="000000"/>
                </a:solidFill>
                <a:latin typeface="Times New Roman"/>
              </a:rPr>
              <a:t>Develop a Frontend with HTML Pages , CSS and  For Backend Python Flask App to provide a access for Issuers about current status of a problem and Good Interface  to Admin for Assigning a agent and Upload a current status of a problem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81438" y="151102"/>
            <a:ext cx="9667293" cy="9944433"/>
          </a:xfrm>
          <a:custGeom>
            <a:avLst/>
            <a:gdLst/>
            <a:ahLst/>
            <a:cxnLst/>
            <a:rect r="r" b="b" t="t" l="l"/>
            <a:pathLst>
              <a:path h="9944433" w="9667293">
                <a:moveTo>
                  <a:pt x="0" y="0"/>
                </a:moveTo>
                <a:lnTo>
                  <a:pt x="9667293" y="0"/>
                </a:lnTo>
                <a:lnTo>
                  <a:pt x="9667293" y="9944433"/>
                </a:lnTo>
                <a:lnTo>
                  <a:pt x="0" y="9944433"/>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13926" y="353756"/>
            <a:ext cx="11178964" cy="927140"/>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SYSTEM DEPLOYMENT APPROACH:</a:t>
            </a:r>
          </a:p>
        </p:txBody>
      </p:sp>
      <p:sp>
        <p:nvSpPr>
          <p:cNvPr name="TextBox 4" id="4"/>
          <p:cNvSpPr txBox="true"/>
          <p:nvPr/>
        </p:nvSpPr>
        <p:spPr>
          <a:xfrm rot="0">
            <a:off x="3850640" y="2372993"/>
            <a:ext cx="13863318" cy="3086100"/>
          </a:xfrm>
          <a:prstGeom prst="rect">
            <a:avLst/>
          </a:prstGeom>
        </p:spPr>
        <p:txBody>
          <a:bodyPr anchor="t" rtlCol="false" tIns="0" lIns="0" bIns="0" rIns="0">
            <a:spAutoFit/>
          </a:bodyPr>
          <a:lstStyle/>
          <a:p>
            <a:pPr algn="l">
              <a:lnSpc>
                <a:spcPts val="4800"/>
              </a:lnSpc>
            </a:pPr>
            <a:r>
              <a:rPr lang="en-US" sz="4000">
                <a:solidFill>
                  <a:srgbClr val="000000"/>
                </a:solidFill>
                <a:latin typeface="Times New Roman Bold"/>
              </a:rPr>
              <a:t>Technologies Used</a:t>
            </a:r>
            <a:r>
              <a:rPr lang="en-US" sz="4000">
                <a:solidFill>
                  <a:srgbClr val="000000"/>
                </a:solidFill>
                <a:latin typeface="Times New Roman"/>
              </a:rPr>
              <a:t>: </a:t>
            </a:r>
          </a:p>
          <a:p>
            <a:pPr algn="l">
              <a:lnSpc>
                <a:spcPts val="4800"/>
              </a:lnSpc>
            </a:pPr>
            <a:r>
              <a:rPr lang="en-US" sz="4000">
                <a:solidFill>
                  <a:srgbClr val="000000"/>
                </a:solidFill>
                <a:latin typeface="Times New Roman"/>
              </a:rPr>
              <a:t>    • Programming Languages: HTML, CSS </a:t>
            </a:r>
          </a:p>
          <a:p>
            <a:pPr algn="l">
              <a:lnSpc>
                <a:spcPts val="4800"/>
              </a:lnSpc>
            </a:pPr>
            <a:r>
              <a:rPr lang="en-US" sz="4000">
                <a:solidFill>
                  <a:srgbClr val="000000"/>
                </a:solidFill>
                <a:latin typeface="Times New Roman"/>
              </a:rPr>
              <a:t>    • Backend Framework : Python Flask </a:t>
            </a:r>
          </a:p>
          <a:p>
            <a:pPr algn="l">
              <a:lnSpc>
                <a:spcPts val="4800"/>
              </a:lnSpc>
            </a:pPr>
            <a:r>
              <a:rPr lang="en-US" sz="4000">
                <a:solidFill>
                  <a:srgbClr val="000000"/>
                </a:solidFill>
                <a:latin typeface="Times New Roman"/>
              </a:rPr>
              <a:t>    • Database: MySQL </a:t>
            </a:r>
          </a:p>
          <a:p>
            <a:pPr algn="l">
              <a:lnSpc>
                <a:spcPts val="4800"/>
              </a:lnSpc>
            </a:pPr>
            <a:r>
              <a:rPr lang="en-US" sz="4000">
                <a:solidFill>
                  <a:srgbClr val="000000"/>
                </a:solidFill>
                <a:latin typeface="Times New Roman"/>
              </a:rPr>
              <a:t>    • Deployment: Docker containers with Kubernetes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sp>
        <p:nvSpPr>
          <p:cNvPr name="Freeform 2" id="2"/>
          <p:cNvSpPr/>
          <p:nvPr/>
        </p:nvSpPr>
        <p:spPr>
          <a:xfrm flipH="false" flipV="false" rot="0">
            <a:off x="226218" y="0"/>
            <a:ext cx="3655220" cy="10287002"/>
          </a:xfrm>
          <a:custGeom>
            <a:avLst/>
            <a:gdLst/>
            <a:ahLst/>
            <a:cxnLst/>
            <a:rect r="r" b="b" t="t" l="l"/>
            <a:pathLst>
              <a:path h="10287002" w="3655220">
                <a:moveTo>
                  <a:pt x="0" y="0"/>
                </a:moveTo>
                <a:lnTo>
                  <a:pt x="3655220" y="0"/>
                </a:lnTo>
                <a:lnTo>
                  <a:pt x="3655220" y="10287002"/>
                </a:lnTo>
                <a:lnTo>
                  <a:pt x="0" y="10287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74774" y="332190"/>
            <a:ext cx="9690908" cy="927140"/>
          </a:xfrm>
          <a:prstGeom prst="rect">
            <a:avLst/>
          </a:prstGeom>
        </p:spPr>
        <p:txBody>
          <a:bodyPr anchor="t" rtlCol="false" tIns="0" lIns="0" bIns="0" rIns="0">
            <a:spAutoFit/>
          </a:bodyPr>
          <a:lstStyle/>
          <a:p>
            <a:pPr algn="ctr">
              <a:lnSpc>
                <a:spcPts val="5759"/>
              </a:lnSpc>
            </a:pPr>
            <a:r>
              <a:rPr lang="en-US" sz="4800" u="sng">
                <a:solidFill>
                  <a:srgbClr val="000000"/>
                </a:solidFill>
                <a:latin typeface="Times New Roman Bold"/>
              </a:rPr>
              <a:t>ALGORITHM &amp; DEPLOYMENT:</a:t>
            </a:r>
          </a:p>
        </p:txBody>
      </p:sp>
      <p:sp>
        <p:nvSpPr>
          <p:cNvPr name="TextBox 4" id="4"/>
          <p:cNvSpPr txBox="true"/>
          <p:nvPr/>
        </p:nvSpPr>
        <p:spPr>
          <a:xfrm rot="0">
            <a:off x="1991314" y="1757364"/>
            <a:ext cx="15267986" cy="6686550"/>
          </a:xfrm>
          <a:prstGeom prst="rect">
            <a:avLst/>
          </a:prstGeom>
        </p:spPr>
        <p:txBody>
          <a:bodyPr anchor="t" rtlCol="false" tIns="0" lIns="0" bIns="0" rIns="0">
            <a:spAutoFit/>
          </a:bodyPr>
          <a:lstStyle/>
          <a:p>
            <a:pPr algn="l">
              <a:lnSpc>
                <a:spcPts val="4800"/>
              </a:lnSpc>
            </a:pPr>
            <a:r>
              <a:rPr lang="en-US" sz="4000" u="sng">
                <a:solidFill>
                  <a:srgbClr val="000000"/>
                </a:solidFill>
                <a:latin typeface="Times New Roman Bold"/>
              </a:rPr>
              <a:t>Algorithm</a:t>
            </a:r>
            <a:r>
              <a:rPr lang="en-US" sz="4000">
                <a:solidFill>
                  <a:srgbClr val="000000"/>
                </a:solidFill>
                <a:latin typeface="Times New Roman Bold"/>
              </a:rPr>
              <a:t>:</a:t>
            </a:r>
          </a:p>
          <a:p>
            <a:pPr algn="l">
              <a:lnSpc>
                <a:spcPts val="4800"/>
              </a:lnSpc>
            </a:pPr>
            <a:r>
              <a:rPr lang="en-US" sz="4000">
                <a:solidFill>
                  <a:srgbClr val="000000"/>
                </a:solidFill>
                <a:latin typeface="Times New Roman"/>
              </a:rPr>
              <a:t>The project described above involves the implementation of various algorithms for different functionalities, but it doesn't specifically refer to a single algorithm by name. Instead, it encompasses a combination of algorithms for tasks such as user authentication, Upload a Problem for Users, Assigning a agent for admin and Upload a current status for Agent.</a:t>
            </a:r>
          </a:p>
          <a:p>
            <a:pPr algn="l">
              <a:lnSpc>
                <a:spcPts val="4800"/>
              </a:lnSpc>
            </a:pPr>
          </a:p>
          <a:p>
            <a:pPr algn="l">
              <a:lnSpc>
                <a:spcPts val="4799"/>
              </a:lnSpc>
            </a:pPr>
            <a:r>
              <a:rPr lang="en-US" sz="3999" u="sng">
                <a:solidFill>
                  <a:srgbClr val="000000"/>
                </a:solidFill>
                <a:latin typeface="Arial Bold"/>
              </a:rPr>
              <a:t>Deployment:</a:t>
            </a:r>
            <a:r>
              <a:rPr lang="en-US" sz="3999" u="sng">
                <a:solidFill>
                  <a:srgbClr val="000000"/>
                </a:solidFill>
                <a:latin typeface="Arial Bold"/>
                <a:hlinkClick r:id="rId4" tooltip="https://github.com/Penyamine/Project/tree/main/Issue_Tracker"/>
              </a:rPr>
              <a:t>https://aswhttps://github.com/Penyamine/Project/tree/main/Issue_Tracker</a:t>
            </a:r>
          </a:p>
          <a:p>
            <a:pPr algn="l">
              <a:lnSpc>
                <a:spcPts val="48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DAF6rygzmXo</dc:identifier>
  <dcterms:modified xsi:type="dcterms:W3CDTF">2011-08-01T06:04:30Z</dcterms:modified>
  <cp:revision>1</cp:revision>
  <dc:title>Mani Anna  PPT.pptx</dc:title>
</cp:coreProperties>
</file>