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8" r:id="rId3"/>
    <p:sldId id="280" r:id="rId4"/>
    <p:sldId id="275" r:id="rId5"/>
    <p:sldId id="271" r:id="rId6"/>
    <p:sldId id="272" r:id="rId7"/>
    <p:sldId id="273" r:id="rId8"/>
    <p:sldId id="285" r:id="rId9"/>
    <p:sldId id="281" r:id="rId10"/>
    <p:sldId id="288" r:id="rId11"/>
    <p:sldId id="282" r:id="rId12"/>
    <p:sldId id="289" r:id="rId13"/>
    <p:sldId id="291" r:id="rId14"/>
    <p:sldId id="292" r:id="rId15"/>
    <p:sldId id="276" r:id="rId16"/>
    <p:sldId id="290" r:id="rId17"/>
    <p:sldId id="278" r:id="rId18"/>
    <p:sldId id="277" r:id="rId19"/>
    <p:sldId id="279" r:id="rId2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2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3529" autoAdjust="0"/>
  </p:normalViewPr>
  <p:slideViewPr>
    <p:cSldViewPr snapToGrid="0">
      <p:cViewPr varScale="1">
        <p:scale>
          <a:sx n="84" d="100"/>
          <a:sy n="84" d="100"/>
        </p:scale>
        <p:origin x="912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900068D-FBF8-411D-B70D-8968D4A61F13}" type="datetime4"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2021년 10월 19일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‹#›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C6D7D15B-FD7D-4887-ADA5-9902E5560478}" type="datetime4">
              <a:rPr lang="ko-KR" altLang="en-US" smtClean="0"/>
              <a:pPr/>
              <a:t>2021년 10월 19일</a:t>
            </a:fld>
            <a:endParaRPr 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 dirty="0"/>
              <a:t>마스터 텍스트 스타일을 편집하려면 클릭하세요.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1B9A179D-2D27-49E2-B022-8EDDA2EFE6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sz="1200" i="1" noProof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 슬라이드의 이미지를 변경하려면 그림을 선택하고 삭제합니다</a:t>
            </a:r>
            <a:r>
              <a:rPr lang="en-US" altLang="ko-KR" sz="1200" i="1" noProof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ko-KR" altLang="en-US" sz="1200" i="1" noProof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그런 다음 개체 틀의 그림 아이콘을 클릭하여 고유한 이미지를 삽입합니다</a:t>
            </a:r>
            <a:r>
              <a:rPr lang="en-US" altLang="ko-KR" sz="1200" i="1" noProof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10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576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2405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2672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13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4268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14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073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15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36806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16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69204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17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4722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18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7887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19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0386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486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3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5477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4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344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5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7227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6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3619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7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4570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8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7065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9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6319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ko-KR" altLang="en-US" sz="1800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7" name="자유형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ko-KR" altLang="en-US" sz="1800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ko-KR" altLang="en-US" sz="1800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1FD5E6-36BD-4F8A-A1CA-07CBACCD6594}" type="datetime4">
              <a:rPr lang="ko-KR" altLang="en-US" noProof="0" smtClean="0"/>
              <a:t>2021년 10월 19일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이 있는 2개의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</p:txBody>
      </p:sp>
      <p:sp>
        <p:nvSpPr>
          <p:cNvPr id="8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3" name="텍스트 개체 틀 3"/>
          <p:cNvSpPr>
            <a:spLocks noGrp="1"/>
          </p:cNvSpPr>
          <p:nvPr>
            <p:ph type="body" sz="half" idx="14" hasCustomPrompt="1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42FAB582-927B-487A-BD21-D76139019305}" type="datetime4">
              <a:rPr lang="ko-KR" altLang="en-US" noProof="0" smtClean="0"/>
              <a:t>2021년 10월 19일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7F8E3F6-DE14-48B2-B2BC-6FABA9630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31B1DE-81A1-4BDD-BDE5-6601948343C0}" type="datetime4">
              <a:rPr lang="ko-KR" altLang="en-US" noProof="0" smtClean="0"/>
              <a:t>2021년 10월 19일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>
            <a:lvl1pPr rtl="0"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813B298D-8FA2-4A62-8691-B258E7067687}" type="datetime4">
              <a:rPr lang="ko-KR" altLang="en-US" noProof="0" smtClean="0"/>
              <a:t>2021년 10월 19일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7F8E3F6-DE14-48B2-B2BC-6FABA9630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245A9C5E-E627-48D1-ADD7-D71C116E683C}" type="datetime4">
              <a:rPr lang="ko-KR" altLang="en-US" noProof="0" smtClean="0"/>
              <a:t>2021년 10월 19일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7F8E3F6-DE14-48B2-B2BC-6FABA9630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그림이 있는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sz="1800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1" name="자유형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ko-KR" altLang="en-US" sz="1800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2" name="자유형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ko-KR" altLang="en-US" sz="1800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15" name="그림 개체 틀 14" descr="이미지를 추가할 수 있는 빈 개체 틀입니다. 개체 틀을 클릭하고 추가할 이미지를 선택하세요.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>
              <a:buNone/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sz="1800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" name="자유형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ko-KR" altLang="en-US" sz="1800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9" name="자유형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ko-KR" altLang="en-US" sz="1800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0" name="자유형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ko-KR" altLang="en-US" sz="1800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 rtl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>
            <a:lvl1pPr rtl="0"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>
            <a:lvl1pPr rtl="0"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32D1C103-EFE9-4BB1-B53E-AD39ACBC5B7E}" type="datetime4">
              <a:rPr lang="ko-KR" altLang="en-US" smtClean="0"/>
              <a:t>2021년 10월 19일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7F8E3F6-DE14-48B2-B2BC-6FABA9630FB8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26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>
            <a:lvl1pPr rtl="0"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26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>
            <a:lvl1pPr rtl="0"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0754BA47-E573-4699-9CF6-6F2656305B1D}" type="datetime4">
              <a:rPr lang="ko-KR" altLang="en-US" noProof="0" smtClean="0"/>
              <a:t>2021년 10월 19일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7F8E3F6-DE14-48B2-B2BC-6FABA9630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F3BEEC-8900-4CF8-99EF-610A93197721}" type="datetime4">
              <a:rPr lang="ko-KR" altLang="en-US" noProof="0" smtClean="0"/>
              <a:t>2021년 10월 19일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3526DF-DB0C-40D7-8F61-5C64C0CBE873}" type="datetime4">
              <a:rPr lang="ko-KR" altLang="en-US" noProof="0" smtClean="0"/>
              <a:t>2021년 10월 19일</a:t>
            </a:fld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7EDABD-2B71-4A06-9A46-BFAE1B2F0DD0}" type="datetime4">
              <a:rPr lang="ko-KR" altLang="en-US" noProof="0" smtClean="0"/>
              <a:t>2021년 10월 19일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2A73C14D-45D0-4798-907D-5219F2AA0161}" type="datetime4">
              <a:rPr lang="ko-KR" altLang="en-US" noProof="0" smtClean="0"/>
              <a:t>2021년 10월 19일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7F8E3F6-DE14-48B2-B2BC-6FABA9630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바탕" panose="02030600000101010101" pitchFamily="18" charset="-127"/>
          <a:ea typeface="바탕" panose="02030600000101010101" pitchFamily="18" charset="-127"/>
          <a:cs typeface="+mj-cs"/>
        </a:defRPr>
      </a:lvl1pPr>
    </p:titleStyle>
    <p:bodyStyle>
      <a:lvl1pPr marL="274320" indent="-274320" algn="l" defTabSz="914400" rtl="0" eaLnBrk="1" latinLnBrk="1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54864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82296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10972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13258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15544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86854" y="1607271"/>
            <a:ext cx="5534607" cy="2483465"/>
          </a:xfrm>
        </p:spPr>
        <p:txBody>
          <a:bodyPr rtlCol="0">
            <a:normAutofit/>
          </a:bodyPr>
          <a:lstStyle/>
          <a:p>
            <a:r>
              <a:rPr lang="en-US" altLang="ko-KR" dirty="0" smtClean="0"/>
              <a:t>C2C</a:t>
            </a:r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환전</a:t>
            </a:r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/>
            </a:r>
            <a:b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	ZERO</a:t>
            </a:r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수수료</a:t>
            </a:r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/>
            </a:r>
            <a:b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		</a:t>
            </a:r>
            <a:r>
              <a:rPr lang="ko-KR" altLang="en-US" dirty="0" err="1" smtClean="0"/>
              <a:t>마켓플레이스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5655905" cy="587829"/>
          </a:xfrm>
        </p:spPr>
        <p:txBody>
          <a:bodyPr rtlCol="0"/>
          <a:lstStyle/>
          <a:p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팀 프로젝트 </a:t>
            </a:r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| </a:t>
            </a:r>
            <a:r>
              <a:rPr lang="ko-KR" altLang="en-US" dirty="0"/>
              <a:t>서지환 양민석 신찬호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8" name="그림 개체 틀 7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9" r="95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 rtlCol="0"/>
              <a:lstStyle/>
              <a:p>
                <a:r>
                  <a:rPr lang="ko-KR" altLang="en-US" dirty="0"/>
                  <a:t>프로젝트 개요</a:t>
                </a:r>
                <a:r>
                  <a:rPr lang="ko-KR" altLang="en-US" dirty="0" smtClean="0"/>
                  <a:t> 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ko-KR" altLang="en-US" sz="2000" dirty="0"/>
                  <a:t>사례분석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Ⅱ</m:t>
                    </m:r>
                  </m:oMath>
                </a14:m>
                <a:endParaRPr lang="en-US" altLang="ko-KR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mc:Choice>
        <mc:Fallback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1651" b="-9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Google Shape;164;p20"/>
          <p:cNvGraphicFramePr/>
          <p:nvPr>
            <p:extLst>
              <p:ext uri="{D42A27DB-BD31-4B8C-83A1-F6EECF244321}">
                <p14:modId xmlns:p14="http://schemas.microsoft.com/office/powerpoint/2010/main" val="814299223"/>
              </p:ext>
            </p:extLst>
          </p:nvPr>
        </p:nvGraphicFramePr>
        <p:xfrm>
          <a:off x="3762341" y="1722882"/>
          <a:ext cx="8128000" cy="49891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863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41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50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 dirty="0" smtClean="0">
                          <a:solidFill>
                            <a:schemeClr val="dk1"/>
                          </a:solidFill>
                          <a:latin typeface="SimSun" panose="02010600030101010101" pitchFamily="2" charset="-122"/>
                          <a:ea typeface="에스코어 드림 5 Medium" panose="020B0503030302020204" pitchFamily="34" charset="-127"/>
                          <a:cs typeface="Arial"/>
                          <a:sym typeface="Arial"/>
                        </a:rPr>
                        <a:t>소 개</a:t>
                      </a:r>
                      <a:endParaRPr sz="14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+mn-ea"/>
                          <a:cs typeface="+mn-cs"/>
                        </a:rPr>
                        <a:t>은행업무 전반에 걸친 상호협의와 조정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+mn-ea"/>
                          <a:cs typeface="+mn-cs"/>
                        </a:rPr>
                        <a:t>정책건의를 통해 은행권 공동의 현안과제를 효율적으로 풀어나가기 위하여 설립된 법인이다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ea typeface="+mn-ea"/>
                        <a:cs typeface="+mn-cs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84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 smtClean="0">
                          <a:solidFill>
                            <a:schemeClr val="dk1"/>
                          </a:solidFill>
                          <a:latin typeface="SimSun" panose="02010600030101010101" pitchFamily="2" charset="-122"/>
                          <a:ea typeface="에스코어 드림 5 Medium" panose="020B0503030302020204" pitchFamily="34" charset="-127"/>
                          <a:cs typeface="Arial"/>
                          <a:sym typeface="Arial"/>
                        </a:rPr>
                        <a:t>특 징</a:t>
                      </a:r>
                      <a:endParaRPr sz="140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+mn-ea"/>
                          <a:cs typeface="+mn-cs"/>
                        </a:rPr>
                        <a:t>각 은행에서의 대출 금리와 수수료 확인 등 여러 가지 서비스를 편하게 확인 할 수 있다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 dirty="0">
                        <a:latin typeface="SimSun" panose="02010600030101010101" pitchFamily="2" charset="-122"/>
                        <a:ea typeface="SimSun" panose="02010600030101010101" pitchFamily="2" charset="-122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5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 smtClean="0">
                          <a:solidFill>
                            <a:schemeClr val="dk1"/>
                          </a:solidFill>
                          <a:latin typeface="SimSun" panose="02010600030101010101" pitchFamily="2" charset="-122"/>
                          <a:ea typeface="에스코어 드림 5 Medium" panose="020B0503030302020204" pitchFamily="34" charset="-127"/>
                          <a:cs typeface="Arial"/>
                          <a:sym typeface="Arial"/>
                        </a:rPr>
                        <a:t>장 점</a:t>
                      </a:r>
                      <a:endParaRPr sz="140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+mn-ea"/>
                          <a:cs typeface="+mn-cs"/>
                        </a:rPr>
                        <a:t>각 은행사이트에서 확인해야 할 정보를 한눈에 바라볼 수 있고 신뢰도 또한 높아 사기의 위험은 없으며 각 금융 상품에 대한 정보를 쉽게 파악하고 수수료와 금리에 대한 비교분석하기 좋다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 dirty="0">
                        <a:latin typeface="SimSun" panose="02010600030101010101" pitchFamily="2" charset="-122"/>
                        <a:ea typeface="SimSun" panose="02010600030101010101" pitchFamily="2" charset="-122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6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 smtClean="0">
                          <a:solidFill>
                            <a:schemeClr val="dk1"/>
                          </a:solidFill>
                          <a:latin typeface="SimSun" panose="02010600030101010101" pitchFamily="2" charset="-122"/>
                          <a:ea typeface="에스코어 드림 5 Medium" panose="020B0503030302020204" pitchFamily="34" charset="-127"/>
                          <a:cs typeface="Arial"/>
                          <a:sym typeface="Arial"/>
                        </a:rPr>
                        <a:t>단 점</a:t>
                      </a:r>
                      <a:endParaRPr sz="140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+mn-ea"/>
                          <a:cs typeface="+mn-cs"/>
                        </a:rPr>
                        <a:t>금융상품이나 대출 환전을 신청하려면 각 은행사이트에 집적 접속해야 하며 사이트 내에서 금융상품이나 대출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/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+mn-ea"/>
                          <a:cs typeface="+mn-cs"/>
                        </a:rPr>
                        <a:t>환전 등의 서비스를 제공하지는 않는다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latin typeface="SimSun" panose="02010600030101010101" pitchFamily="2" charset="-122"/>
                        <a:ea typeface="SimSun" panose="02010600030101010101" pitchFamily="2" charset="-122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4098" name="Picture 2" descr="은행연합회 - Home | Faceboo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02" y="3051137"/>
            <a:ext cx="2285873" cy="22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3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 rtlCol="0"/>
              <a:lstStyle/>
              <a:p>
                <a:r>
                  <a:rPr lang="ko-KR" altLang="en-US" dirty="0"/>
                  <a:t>프로젝트 개요</a:t>
                </a:r>
                <a:r>
                  <a:rPr lang="ko-KR" altLang="en-US" dirty="0" smtClean="0"/>
                  <a:t> 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ko-KR" altLang="en-US" sz="2000" dirty="0"/>
                  <a:t>사례분석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Ⅲ</m:t>
                    </m:r>
                  </m:oMath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1651" b="-9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https://cdn.discordapp.com/attachments/895673107078058035/899895237319753728/unkn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21" y="1831340"/>
            <a:ext cx="5550079" cy="471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cdn.discordapp.com/attachments/895673107078058036/899898221810302986/unkn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504" y="2359221"/>
            <a:ext cx="6120280" cy="400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88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 rtlCol="0"/>
              <a:lstStyle/>
              <a:p>
                <a:r>
                  <a:rPr lang="ko-KR" altLang="en-US" dirty="0"/>
                  <a:t>프로젝트 개요</a:t>
                </a:r>
                <a:r>
                  <a:rPr lang="ko-KR" altLang="en-US" dirty="0" smtClean="0"/>
                  <a:t> 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ko-KR" altLang="en-US" sz="2000" dirty="0"/>
                  <a:t>사례분석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Ⅲ</m:t>
                    </m:r>
                  </m:oMath>
                </a14:m>
                <a:endParaRPr lang="en-US" altLang="ko-KR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mc:Choice>
        <mc:Fallback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1651" b="-9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Google Shape;164;p20"/>
          <p:cNvGraphicFramePr/>
          <p:nvPr>
            <p:extLst>
              <p:ext uri="{D42A27DB-BD31-4B8C-83A1-F6EECF244321}">
                <p14:modId xmlns:p14="http://schemas.microsoft.com/office/powerpoint/2010/main" val="3343528813"/>
              </p:ext>
            </p:extLst>
          </p:nvPr>
        </p:nvGraphicFramePr>
        <p:xfrm>
          <a:off x="3762341" y="1722882"/>
          <a:ext cx="8128000" cy="48550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863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41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50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 dirty="0">
                          <a:solidFill>
                            <a:schemeClr val="dk1"/>
                          </a:solidFill>
                          <a:latin typeface="SimSun" panose="02010600030101010101" pitchFamily="2" charset="-122"/>
                          <a:ea typeface="에스코어 드림 5 Medium" panose="020B0503030302020204" pitchFamily="34" charset="-127"/>
                          <a:cs typeface="Arial"/>
                          <a:sym typeface="Arial"/>
                        </a:rPr>
                        <a:t>소 개</a:t>
                      </a:r>
                      <a:endParaRPr sz="14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에스코어 드림 5 Medium" panose="020B0503030302020204"/>
                          <a:cs typeface="+mn-cs"/>
                        </a:rPr>
                        <a:t>호주 </a:t>
                      </a:r>
                      <a:r>
                        <a:rPr lang="ko-KR" alt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에스코어 드림 5 Medium" panose="020B0503030302020204"/>
                          <a:cs typeface="+mn-cs"/>
                        </a:rPr>
                        <a:t>멜번의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에스코어 드림 5 Medium" panose="020B0503030302020204"/>
                          <a:cs typeface="+mn-cs"/>
                        </a:rPr>
                        <a:t> 한인 커뮤니티 구인구직이나 현지정보 개인광고 등이 이루어 지고 있다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.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84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>
                          <a:solidFill>
                            <a:schemeClr val="dk1"/>
                          </a:solidFill>
                          <a:latin typeface="SimSun" panose="02010600030101010101" pitchFamily="2" charset="-122"/>
                          <a:ea typeface="에스코어 드림 5 Medium" panose="020B0503030302020204" pitchFamily="34" charset="-127"/>
                          <a:cs typeface="Arial"/>
                          <a:sym typeface="Arial"/>
                        </a:rPr>
                        <a:t>특 징</a:t>
                      </a:r>
                      <a:endParaRPr sz="140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+mn-ea"/>
                          <a:cs typeface="+mn-cs"/>
                        </a:rPr>
                        <a:t>호주 </a:t>
                      </a:r>
                      <a:r>
                        <a:rPr lang="ko-KR" alt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+mn-ea"/>
                          <a:cs typeface="+mn-cs"/>
                        </a:rPr>
                        <a:t>멜번에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+mn-ea"/>
                          <a:cs typeface="+mn-cs"/>
                        </a:rPr>
                        <a:t> 거주중인 한인들이 이용하는 사이트로써 개인간의 달러 직거래 메뉴가 있으며 달러와 원의 교환을 게시판에서 글을 작성하여 거래가 이루어 지고 있다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.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5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>
                          <a:solidFill>
                            <a:schemeClr val="dk1"/>
                          </a:solidFill>
                          <a:latin typeface="SimSun" panose="02010600030101010101" pitchFamily="2" charset="-122"/>
                          <a:ea typeface="에스코어 드림 5 Medium" panose="020B0503030302020204" pitchFamily="34" charset="-127"/>
                          <a:cs typeface="Arial"/>
                          <a:sym typeface="Arial"/>
                        </a:rPr>
                        <a:t>장 점</a:t>
                      </a:r>
                      <a:endParaRPr sz="140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+mn-ea"/>
                          <a:cs typeface="+mn-cs"/>
                        </a:rPr>
                        <a:t>호주 </a:t>
                      </a:r>
                      <a:r>
                        <a:rPr lang="ko-KR" alt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+mn-ea"/>
                          <a:cs typeface="+mn-cs"/>
                        </a:rPr>
                        <a:t>멜번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+mn-ea"/>
                          <a:cs typeface="+mn-cs"/>
                        </a:rPr>
                        <a:t> 현지에서 달러를 교환하기 매우 좋으며 수수료가 부담되지 않고 근처 한인들의 정보를 통해 구인구직이나 지역정보를 얻기에 매우 편리하다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.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6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>
                          <a:solidFill>
                            <a:schemeClr val="dk1"/>
                          </a:solidFill>
                          <a:latin typeface="SimSun" panose="02010600030101010101" pitchFamily="2" charset="-122"/>
                          <a:ea typeface="에스코어 드림 5 Medium" panose="020B0503030302020204" pitchFamily="34" charset="-127"/>
                          <a:cs typeface="Arial"/>
                          <a:sym typeface="Arial"/>
                        </a:rPr>
                        <a:t>단 점</a:t>
                      </a:r>
                      <a:endParaRPr sz="140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+mn-ea"/>
                          <a:cs typeface="+mn-cs"/>
                        </a:rPr>
                        <a:t>호주 </a:t>
                      </a:r>
                      <a:r>
                        <a:rPr lang="ko-KR" alt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+mn-ea"/>
                          <a:cs typeface="+mn-cs"/>
                        </a:rPr>
                        <a:t>멜번에서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+mn-ea"/>
                          <a:cs typeface="+mn-cs"/>
                        </a:rPr>
                        <a:t> 직거래를 해야 하며 호주달러로만 바꿀 수 있다는 제한이 있다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. 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+mn-ea"/>
                          <a:cs typeface="+mn-cs"/>
                        </a:rPr>
                        <a:t>거래는 연락처를 남겨놓고 연락을 하는 방식으로만 이루어지며 환율 조회는 사이트 내에서 제공해주지 않으며 다른 사이트에서 찾아봐야 한다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.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5124" name="Picture 4" descr="https://woorimel.com/assets/images/logo/logo-280p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83" y="3384448"/>
            <a:ext cx="26670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8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 rtlCol="0"/>
              <a:lstStyle/>
              <a:p>
                <a:r>
                  <a:rPr lang="ko-KR" altLang="en-US" dirty="0"/>
                  <a:t>프로젝트 개요</a:t>
                </a:r>
                <a:r>
                  <a:rPr lang="ko-KR" altLang="en-US" dirty="0" smtClean="0"/>
                  <a:t> 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ko-KR" altLang="en-US" sz="2000" dirty="0"/>
                  <a:t>사례분석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Ⅳ</m:t>
                    </m:r>
                  </m:oMath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1651" b="-9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6" name="Picture 4" descr="https://cdn.discordapp.com/attachments/895673107078058036/899867195528601600/conotoxia_traffi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32" y="1964955"/>
            <a:ext cx="3382475" cy="226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s://cdn.discordapp.com/attachments/895673107078058036/899867153715585024/conotoxia_exchan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240" y="1994418"/>
            <a:ext cx="4299519" cy="223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18" y="4572952"/>
            <a:ext cx="4331578" cy="20776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555" y="4572952"/>
            <a:ext cx="4331579" cy="207760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4292" y="1969561"/>
            <a:ext cx="3617708" cy="225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8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 rtlCol="0"/>
              <a:lstStyle/>
              <a:p>
                <a:r>
                  <a:rPr lang="ko-KR" altLang="en-US" dirty="0"/>
                  <a:t>프로젝트 개요</a:t>
                </a:r>
                <a:r>
                  <a:rPr lang="ko-KR" altLang="en-US" dirty="0" smtClean="0"/>
                  <a:t> 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ko-KR" altLang="en-US" sz="2000" dirty="0" smtClean="0"/>
                  <a:t>사례분석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Ⅳ</m:t>
                    </m:r>
                  </m:oMath>
                </a14:m>
                <a:endParaRPr lang="en-US" altLang="ko-KR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mc:Choice>
        <mc:Fallback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1651" b="-9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Google Shape;164;p20"/>
          <p:cNvGraphicFramePr/>
          <p:nvPr>
            <p:extLst>
              <p:ext uri="{D42A27DB-BD31-4B8C-83A1-F6EECF244321}">
                <p14:modId xmlns:p14="http://schemas.microsoft.com/office/powerpoint/2010/main" val="3149878206"/>
              </p:ext>
            </p:extLst>
          </p:nvPr>
        </p:nvGraphicFramePr>
        <p:xfrm>
          <a:off x="3762341" y="1722882"/>
          <a:ext cx="8128000" cy="489241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863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41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50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 dirty="0">
                          <a:solidFill>
                            <a:schemeClr val="dk1"/>
                          </a:solidFill>
                          <a:latin typeface="SimSun" panose="02010600030101010101" pitchFamily="2" charset="-122"/>
                          <a:ea typeface="에스코어 드림 5 Medium" panose="020B0503030302020204" pitchFamily="34" charset="-127"/>
                          <a:cs typeface="Arial"/>
                          <a:sym typeface="Arial"/>
                        </a:rPr>
                        <a:t>소 개</a:t>
                      </a:r>
                      <a:endParaRPr sz="14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+mn-ea"/>
                          <a:cs typeface="+mn-cs"/>
                        </a:rPr>
                        <a:t>폴란드 환전거래소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. 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+mn-ea"/>
                          <a:cs typeface="+mn-cs"/>
                        </a:rPr>
                        <a:t>가상화폐 등 전자금융서비스</a:t>
                      </a:r>
                      <a:endParaRPr sz="1400" u="none" strike="noStrike" cap="none" dirty="0">
                        <a:latin typeface="SimSun" panose="02010600030101010101" pitchFamily="2" charset="-122"/>
                        <a:ea typeface="SimSun" panose="02010600030101010101" pitchFamily="2" charset="-122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84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>
                          <a:solidFill>
                            <a:schemeClr val="dk1"/>
                          </a:solidFill>
                          <a:latin typeface="SimSun" panose="02010600030101010101" pitchFamily="2" charset="-122"/>
                          <a:ea typeface="에스코어 드림 5 Medium" panose="020B0503030302020204" pitchFamily="34" charset="-127"/>
                          <a:cs typeface="Arial"/>
                          <a:sym typeface="Arial"/>
                        </a:rPr>
                        <a:t>특 징</a:t>
                      </a:r>
                      <a:endParaRPr sz="140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+mn-ea"/>
                          <a:cs typeface="+mn-cs"/>
                        </a:rPr>
                        <a:t>다중통화카드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+mn-ea"/>
                          <a:cs typeface="+mn-cs"/>
                        </a:rPr>
                        <a:t>환전소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+mn-ea"/>
                          <a:cs typeface="+mn-cs"/>
                        </a:rPr>
                        <a:t>대출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+mn-ea"/>
                          <a:cs typeface="+mn-cs"/>
                        </a:rPr>
                        <a:t>송금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+mn-ea"/>
                          <a:cs typeface="+mn-cs"/>
                        </a:rPr>
                        <a:t>암호화폐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+mn-ea"/>
                          <a:cs typeface="+mn-cs"/>
                        </a:rPr>
                        <a:t>게임용 소액결제 등 각종 금융서비스 제공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. (</a:t>
                      </a:r>
                      <a:r>
                        <a:rPr lang="ko-KR" alt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+mn-ea"/>
                          <a:cs typeface="+mn-cs"/>
                        </a:rPr>
                        <a:t>기술스택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: </a:t>
                      </a:r>
                      <a:r>
                        <a:rPr lang="en-US" altLang="ko-KR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LiveSession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, </a:t>
                      </a:r>
                      <a:r>
                        <a:rPr lang="en-US" altLang="ko-KR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CloudFlare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, jQuery, Bootstrap, </a:t>
                      </a:r>
                      <a:r>
                        <a:rPr lang="en-US" altLang="ko-KR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Vue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, Babel, </a:t>
                      </a:r>
                      <a:r>
                        <a:rPr lang="en-US" altLang="ko-KR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GoogleCloud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, </a:t>
                      </a:r>
                      <a:r>
                        <a:rPr lang="en-US" altLang="ko-KR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nginx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, React(</a:t>
                      </a:r>
                      <a:r>
                        <a:rPr lang="en-US" altLang="ko-KR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moblie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),</a:t>
                      </a:r>
                      <a:r>
                        <a:rPr lang="en-US" altLang="ko-KR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Linode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, Braintree ...)</a:t>
                      </a:r>
                      <a:r>
                        <a:rPr lang="ko-KR" altLang="en-US" sz="1400" dirty="0" smtClean="0">
                          <a:latin typeface="SimSun" panose="02010600030101010101" pitchFamily="2" charset="-122"/>
                        </a:rPr>
                        <a:t/>
                      </a:r>
                      <a:br>
                        <a:rPr lang="ko-KR" altLang="en-US" sz="1400" dirty="0" smtClean="0">
                          <a:latin typeface="SimSun" panose="02010600030101010101" pitchFamily="2" charset="-122"/>
                        </a:rPr>
                      </a:br>
                      <a:endParaRPr sz="1400" b="0" u="none" strike="noStrike" cap="none" dirty="0">
                        <a:latin typeface="SimSun" panose="02010600030101010101" pitchFamily="2" charset="-122"/>
                        <a:ea typeface="SimSun" panose="02010600030101010101" pitchFamily="2" charset="-122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5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>
                          <a:solidFill>
                            <a:schemeClr val="dk1"/>
                          </a:solidFill>
                          <a:latin typeface="SimSun" panose="02010600030101010101" pitchFamily="2" charset="-122"/>
                          <a:ea typeface="에스코어 드림 5 Medium" panose="020B0503030302020204" pitchFamily="34" charset="-127"/>
                          <a:cs typeface="Arial"/>
                          <a:sym typeface="Arial"/>
                        </a:rPr>
                        <a:t>장 점</a:t>
                      </a:r>
                      <a:endParaRPr sz="140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+mn-ea"/>
                          <a:cs typeface="+mn-cs"/>
                        </a:rPr>
                        <a:t>금융서비스 카테고리 전반이 도전적이고 일관성 있음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. 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+mn-ea"/>
                          <a:cs typeface="+mn-cs"/>
                        </a:rPr>
                        <a:t>비즈니스 연계성 높음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kern="1200" cap="none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  <a:sym typeface="Arial"/>
                        </a:rPr>
                        <a:t>B2C </a:t>
                      </a:r>
                      <a:r>
                        <a:rPr lang="ko-KR" altLang="en-US" sz="1400" b="0" i="0" u="none" strike="noStrike" kern="1200" cap="none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  <a:sym typeface="Arial"/>
                        </a:rPr>
                        <a:t>환전에 더불어 </a:t>
                      </a:r>
                      <a:r>
                        <a:rPr lang="en-US" altLang="ko-KR" sz="1400" b="0" i="0" u="none" strike="noStrike" kern="1200" cap="none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  <a:sym typeface="Arial"/>
                        </a:rPr>
                        <a:t>C2C </a:t>
                      </a:r>
                      <a:r>
                        <a:rPr lang="ko-KR" altLang="en-US" sz="1400" b="0" i="0" u="none" strike="noStrike" kern="1200" cap="none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  <a:sym typeface="Arial"/>
                        </a:rPr>
                        <a:t>환전</a:t>
                      </a:r>
                      <a:r>
                        <a:rPr lang="ko-KR" altLang="en-US" sz="1400" b="0" i="0" u="none" strike="noStrike" kern="1200" cap="none" baseline="0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  <a:sym typeface="Arial"/>
                        </a:rPr>
                        <a:t> 서비스를 제공</a:t>
                      </a:r>
                      <a:r>
                        <a:rPr lang="en-US" altLang="ko-KR" sz="1400" b="0" i="0" u="none" strike="noStrike" kern="1200" cap="none" baseline="0" dirty="0" smtClean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u="none" strike="noStrike" cap="none" dirty="0" smtClean="0">
                          <a:latin typeface="SimSun" panose="02010600030101010101" pitchFamily="2" charset="-122"/>
                          <a:ea typeface="SimSun" panose="02010600030101010101" pitchFamily="2" charset="-122"/>
                          <a:cs typeface="Arial"/>
                          <a:sym typeface="Arial"/>
                        </a:rPr>
                        <a:t>환전방법이 </a:t>
                      </a:r>
                      <a:r>
                        <a:rPr lang="ko-KR" altLang="en-US" sz="1400" b="0" u="none" strike="noStrike" cap="none" dirty="0" err="1" smtClean="0">
                          <a:latin typeface="SimSun" panose="02010600030101010101" pitchFamily="2" charset="-122"/>
                          <a:ea typeface="SimSun" panose="02010600030101010101" pitchFamily="2" charset="-122"/>
                          <a:cs typeface="Arial"/>
                          <a:sym typeface="Arial"/>
                        </a:rPr>
                        <a:t>충전식</a:t>
                      </a:r>
                      <a:r>
                        <a:rPr lang="en-US" altLang="ko-KR" sz="1400" b="0" u="none" strike="noStrike" cap="none" dirty="0" smtClean="0">
                          <a:latin typeface="SimSun" panose="02010600030101010101" pitchFamily="2" charset="-122"/>
                          <a:ea typeface="SimSun" panose="02010600030101010101" pitchFamily="2" charset="-122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400" b="0" u="none" strike="noStrike" cap="none" dirty="0" smtClean="0">
                          <a:latin typeface="SimSun" panose="02010600030101010101" pitchFamily="2" charset="-122"/>
                          <a:ea typeface="SimSun" panose="02010600030101010101" pitchFamily="2" charset="-122"/>
                          <a:cs typeface="Arial"/>
                          <a:sym typeface="Arial"/>
                        </a:rPr>
                        <a:t> 보안상 신뢰성이 높음</a:t>
                      </a:r>
                      <a:r>
                        <a:rPr lang="en-US" altLang="ko-KR" sz="1400" b="0" u="none" strike="noStrike" cap="none" dirty="0" smtClean="0">
                          <a:latin typeface="SimSun" panose="02010600030101010101" pitchFamily="2" charset="-122"/>
                          <a:ea typeface="SimSun" panose="02010600030101010101" pitchFamily="2" charset="-122"/>
                          <a:cs typeface="Arial"/>
                          <a:sym typeface="Arial"/>
                        </a:rPr>
                        <a:t>.</a:t>
                      </a:r>
                      <a:endParaRPr sz="1400" b="0" u="none" strike="noStrike" cap="none" dirty="0">
                        <a:latin typeface="SimSun" panose="02010600030101010101" pitchFamily="2" charset="-122"/>
                        <a:ea typeface="SimSun" panose="02010600030101010101" pitchFamily="2" charset="-122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6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>
                          <a:solidFill>
                            <a:schemeClr val="dk1"/>
                          </a:solidFill>
                          <a:latin typeface="SimSun" panose="02010600030101010101" pitchFamily="2" charset="-122"/>
                          <a:ea typeface="에스코어 드림 5 Medium" panose="020B0503030302020204" pitchFamily="34" charset="-127"/>
                          <a:cs typeface="Arial"/>
                          <a:sym typeface="Arial"/>
                        </a:rPr>
                        <a:t>단 점</a:t>
                      </a:r>
                      <a:endParaRPr sz="140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u="none" strike="noStrike" cap="none" dirty="0" smtClean="0">
                          <a:latin typeface="SimSun" panose="02010600030101010101" pitchFamily="2" charset="-122"/>
                          <a:ea typeface="SimSun" panose="02010600030101010101" pitchFamily="2" charset="-122"/>
                          <a:cs typeface="Arial"/>
                          <a:sym typeface="Arial"/>
                        </a:rPr>
                        <a:t>충전을 안 하면 사전에 환전 방식을 알기 어려움</a:t>
                      </a:r>
                      <a:r>
                        <a:rPr lang="en-US" altLang="ko-KR" sz="1400" u="none" strike="noStrike" cap="none" dirty="0" smtClean="0">
                          <a:latin typeface="SimSun" panose="02010600030101010101" pitchFamily="2" charset="-122"/>
                          <a:ea typeface="SimSun" panose="02010600030101010101" pitchFamily="2" charset="-122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u="none" strike="noStrike" cap="none" dirty="0" smtClean="0">
                          <a:latin typeface="SimSun" panose="02010600030101010101" pitchFamily="2" charset="-122"/>
                          <a:ea typeface="SimSun" panose="02010600030101010101" pitchFamily="2" charset="-122"/>
                          <a:cs typeface="Arial"/>
                          <a:sym typeface="Arial"/>
                        </a:rPr>
                        <a:t>한국 원</a:t>
                      </a:r>
                      <a:r>
                        <a:rPr lang="en-US" altLang="ko-KR" sz="1400" u="none" strike="noStrike" cap="none" dirty="0" smtClean="0">
                          <a:latin typeface="SimSun" panose="02010600030101010101" pitchFamily="2" charset="-122"/>
                          <a:ea typeface="SimSun" panose="02010600030101010101" pitchFamily="2" charset="-122"/>
                          <a:cs typeface="Arial"/>
                          <a:sym typeface="Arial"/>
                        </a:rPr>
                        <a:t>(₩)</a:t>
                      </a:r>
                      <a:r>
                        <a:rPr lang="ko-KR" altLang="en-US" sz="1400" u="none" strike="noStrike" cap="none" baseline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  <a:cs typeface="Arial"/>
                          <a:sym typeface="Arial"/>
                        </a:rPr>
                        <a:t> 환전이 존재하지 않음</a:t>
                      </a:r>
                      <a:r>
                        <a:rPr lang="en-US" altLang="ko-KR" sz="1400" u="none" strike="noStrike" cap="none" baseline="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  <a:cs typeface="Arial"/>
                          <a:sym typeface="Arial"/>
                        </a:rPr>
                        <a:t>.</a:t>
                      </a:r>
                      <a:endParaRPr lang="en-US" altLang="ko-KR" sz="1400" u="none" strike="noStrike" cap="none" dirty="0" smtClean="0">
                        <a:latin typeface="SimSun" panose="02010600030101010101" pitchFamily="2" charset="-122"/>
                        <a:ea typeface="SimSun" panose="02010600030101010101" pitchFamily="2" charset="-122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46" y="3707374"/>
            <a:ext cx="3422731" cy="96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2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프로젝트 개요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2000" dirty="0" smtClean="0"/>
              <a:t>프로세스 다이어그램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030" y="1755013"/>
            <a:ext cx="8663940" cy="492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5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1021" y="1122946"/>
            <a:ext cx="6400800" cy="2560320"/>
          </a:xfrm>
        </p:spPr>
        <p:txBody>
          <a:bodyPr rtlCol="0"/>
          <a:lstStyle/>
          <a:p>
            <a:pPr rtl="0"/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프로젝트 </a:t>
            </a:r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진행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1021" y="3891451"/>
            <a:ext cx="37698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팀원별</a:t>
            </a:r>
            <a:r>
              <a:rPr lang="ko-KR" altLang="en-US" dirty="0"/>
              <a:t>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프로젝트 일정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협업내용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WBS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7226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프로젝트 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2000" dirty="0" err="1" smtClean="0"/>
              <a:t>팀원별</a:t>
            </a:r>
            <a:r>
              <a:rPr lang="ko-KR" altLang="en-US" sz="2000" dirty="0" smtClean="0"/>
              <a:t> 역할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2052" name="Picture 4" descr="https://www.nicepng.com/png/detail/144-1446162_pin-businessman-clipart-png-flat-user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5" y="2504249"/>
            <a:ext cx="2313813" cy="211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www.nicepng.com/png/detail/144-1446162_pin-businessman-clipart-png-flat-user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135" y="2504249"/>
            <a:ext cx="2313813" cy="211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www.nicepng.com/png/detail/144-1446162_pin-businessman-clipart-png-flat-user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095" y="2504249"/>
            <a:ext cx="2313813" cy="211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1812" y="4745736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신찬호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개발자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83731" y="4745736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양민석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개발자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51732" y="4745736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서지환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개발자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71812" y="52430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환전로비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83179" y="524308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마켓플레이스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51732" y="5243084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프라이빗</a:t>
            </a:r>
            <a:r>
              <a:rPr lang="ko-KR" altLang="en-US" dirty="0" smtClean="0"/>
              <a:t> 거래매니저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545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프로젝트 진행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2000" dirty="0" smtClean="0"/>
              <a:t>프로젝트 일정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3160" y="2368296"/>
            <a:ext cx="5840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		</a:t>
            </a:r>
            <a:r>
              <a:rPr lang="ko-KR" altLang="en-US" dirty="0" smtClean="0"/>
              <a:t>주제선정</a:t>
            </a:r>
            <a:r>
              <a:rPr lang="en-US" altLang="ko-KR" dirty="0"/>
              <a:t>, </a:t>
            </a:r>
            <a:r>
              <a:rPr lang="ko-KR" altLang="en-US" dirty="0"/>
              <a:t>사례분석</a:t>
            </a:r>
            <a:r>
              <a:rPr lang="en-US" altLang="ko-KR" dirty="0"/>
              <a:t>, </a:t>
            </a:r>
            <a:r>
              <a:rPr lang="ko-KR" altLang="en-US" dirty="0"/>
              <a:t>프로세스 모델링 </a:t>
            </a:r>
          </a:p>
        </p:txBody>
      </p:sp>
    </p:spTree>
    <p:extLst>
      <p:ext uri="{BB962C8B-B14F-4D97-AF65-F5344CB8AC3E}">
        <p14:creationId xmlns:p14="http://schemas.microsoft.com/office/powerpoint/2010/main" val="65755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프로젝트 </a:t>
            </a:r>
            <a:r>
              <a:rPr lang="ko-KR" altLang="en-US" dirty="0" smtClean="0"/>
              <a:t>진행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2000" dirty="0" smtClean="0"/>
              <a:t>협업내용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065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목차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프로젝트 개요</a:t>
            </a:r>
            <a:endParaRPr lang="en-US" altLang="ko-KR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rtl="0"/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프로젝트 진행</a:t>
            </a:r>
            <a:endParaRPr lang="en-US" altLang="ko-KR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rtl="0"/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구성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1021" y="1122946"/>
            <a:ext cx="6400800" cy="2560320"/>
          </a:xfrm>
        </p:spPr>
        <p:txBody>
          <a:bodyPr rtlCol="0"/>
          <a:lstStyle/>
          <a:p>
            <a:pPr rtl="0"/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프로젝트 </a:t>
            </a:r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개요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1021" y="3891451"/>
            <a:ext cx="37698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주제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사용기술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동기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선정사유 및 사례분석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프로세스 다이어그램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56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프로젝트 개요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2000" dirty="0" smtClean="0"/>
              <a:t>주제</a:t>
            </a:r>
            <a:endParaRPr lang="en-US" altLang="ko-KR" sz="2000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617366" y="773559"/>
            <a:ext cx="9279234" cy="27850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chemeClr val="tx1"/>
                </a:solidFill>
              </a:rPr>
              <a:t>사용자간 거래</a:t>
            </a:r>
            <a:r>
              <a:rPr lang="en-US" altLang="ko-KR" dirty="0" smtClean="0">
                <a:solidFill>
                  <a:schemeClr val="tx1"/>
                </a:solidFill>
              </a:rPr>
              <a:t>(C2C)</a:t>
            </a:r>
            <a:r>
              <a:rPr lang="ko-KR" altLang="en-US" dirty="0" smtClean="0">
                <a:solidFill>
                  <a:schemeClr val="tx1"/>
                </a:solidFill>
              </a:rPr>
              <a:t> 환전서비스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r>
              <a:rPr lang="ko-KR" altLang="en-US" dirty="0" err="1" smtClean="0">
                <a:solidFill>
                  <a:schemeClr val="tx1"/>
                </a:solidFill>
              </a:rPr>
              <a:t>마이크로서비스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아키텍처기반 개인계정관리</a:t>
            </a:r>
          </a:p>
        </p:txBody>
      </p:sp>
    </p:spTree>
    <p:extLst>
      <p:ext uri="{BB962C8B-B14F-4D97-AF65-F5344CB8AC3E}">
        <p14:creationId xmlns:p14="http://schemas.microsoft.com/office/powerpoint/2010/main" val="415686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프로젝트 개요</a:t>
            </a:r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/>
            </a:r>
            <a:b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ko-KR" altLang="en-US" sz="2000" dirty="0" smtClean="0"/>
              <a:t>사용기술 및 서비스</a:t>
            </a:r>
            <a:endParaRPr lang="en-US" altLang="ko-KR" sz="20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587945" y="2435903"/>
            <a:ext cx="1954381" cy="2792325"/>
            <a:chOff x="511757" y="1995826"/>
            <a:chExt cx="1954381" cy="2792325"/>
          </a:xfrm>
        </p:grpSpPr>
        <p:grpSp>
          <p:nvGrpSpPr>
            <p:cNvPr id="10" name="그룹 9"/>
            <p:cNvGrpSpPr/>
            <p:nvPr/>
          </p:nvGrpSpPr>
          <p:grpSpPr>
            <a:xfrm>
              <a:off x="511757" y="1995826"/>
              <a:ext cx="1954381" cy="1743907"/>
              <a:chOff x="511757" y="1995826"/>
              <a:chExt cx="1954381" cy="1743907"/>
            </a:xfrm>
          </p:grpSpPr>
          <p:pic>
            <p:nvPicPr>
              <p:cNvPr id="2050" name="Picture 2" descr="https://cdn.icon-icons.com/icons2/2248/PNG/512/electron_framework_icon_137669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0184" y="2182205"/>
                <a:ext cx="1557528" cy="15575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511757" y="1995826"/>
                <a:ext cx="19543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프레임워크 및 라이브러리</a:t>
                </a:r>
                <a:endParaRPr lang="ko-KR" altLang="en-US" sz="1200" dirty="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791480" y="4141820"/>
              <a:ext cx="13949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React</a:t>
              </a:r>
            </a:p>
            <a:p>
              <a:r>
                <a:rPr lang="en-US" altLang="ko-KR" dirty="0" smtClean="0"/>
                <a:t>Spring </a:t>
              </a:r>
              <a:r>
                <a:rPr lang="en-US" altLang="ko-KR" dirty="0"/>
                <a:t>Boot</a:t>
              </a:r>
              <a:endParaRPr lang="ko-KR" altLang="en-US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084743" y="2433336"/>
            <a:ext cx="1559241" cy="3381359"/>
            <a:chOff x="2757227" y="1960790"/>
            <a:chExt cx="1559241" cy="3381359"/>
          </a:xfrm>
        </p:grpSpPr>
        <p:grpSp>
          <p:nvGrpSpPr>
            <p:cNvPr id="11" name="그룹 10"/>
            <p:cNvGrpSpPr/>
            <p:nvPr/>
          </p:nvGrpSpPr>
          <p:grpSpPr>
            <a:xfrm>
              <a:off x="2757227" y="1960790"/>
              <a:ext cx="1559241" cy="1778943"/>
              <a:chOff x="2757227" y="1960790"/>
              <a:chExt cx="1559241" cy="1778943"/>
            </a:xfrm>
          </p:grpSpPr>
          <p:pic>
            <p:nvPicPr>
              <p:cNvPr id="2052" name="Picture 4" descr="https://cdn-icons-png.flaticon.com/512/2362/2362371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7227" y="2180492"/>
                <a:ext cx="1559241" cy="15592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3290625" y="1960790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smtClean="0"/>
                  <a:t>언어</a:t>
                </a:r>
                <a:endParaRPr lang="ko-KR" altLang="en-US" sz="1200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2840982" y="4141820"/>
              <a:ext cx="13917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HTML5</a:t>
              </a:r>
            </a:p>
            <a:p>
              <a:r>
                <a:rPr lang="en-US" altLang="ko-KR" dirty="0" smtClean="0"/>
                <a:t>Typescript</a:t>
              </a:r>
            </a:p>
            <a:p>
              <a:r>
                <a:rPr lang="en-US" altLang="ko-KR" dirty="0" smtClean="0"/>
                <a:t>CSS3/SASS</a:t>
              </a:r>
            </a:p>
            <a:p>
              <a:r>
                <a:rPr lang="en-US" altLang="ko-KR" dirty="0" smtClean="0"/>
                <a:t>Java</a:t>
              </a:r>
              <a:endParaRPr lang="ko-KR" altLang="en-US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972220" y="2433336"/>
            <a:ext cx="2095754" cy="2884659"/>
            <a:chOff x="4704723" y="1903491"/>
            <a:chExt cx="2095754" cy="2884659"/>
          </a:xfrm>
        </p:grpSpPr>
        <p:grpSp>
          <p:nvGrpSpPr>
            <p:cNvPr id="12" name="그룹 11"/>
            <p:cNvGrpSpPr/>
            <p:nvPr/>
          </p:nvGrpSpPr>
          <p:grpSpPr>
            <a:xfrm>
              <a:off x="4704723" y="1903491"/>
              <a:ext cx="2095754" cy="1836241"/>
              <a:chOff x="4704723" y="1903491"/>
              <a:chExt cx="2095754" cy="1836241"/>
            </a:xfrm>
          </p:grpSpPr>
          <p:pic>
            <p:nvPicPr>
              <p:cNvPr id="2056" name="Picture 8" descr="https://icon-library.com/images/middleware-icon/middleware-icon-24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4723" y="2180491"/>
                <a:ext cx="2095754" cy="15592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5348836" y="1903491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err="1" smtClean="0"/>
                  <a:t>미들웨어</a:t>
                </a:r>
                <a:endParaRPr lang="ko-KR" altLang="en-US" sz="1200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5123613" y="4141819"/>
              <a:ext cx="12522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RabbitMQ</a:t>
              </a:r>
              <a:endParaRPr lang="en-US" altLang="ko-KR" dirty="0"/>
            </a:p>
            <a:p>
              <a:r>
                <a:rPr lang="en-US" altLang="ko-KR" dirty="0" err="1" smtClean="0"/>
                <a:t>NginX</a:t>
              </a:r>
              <a:endParaRPr lang="ko-KR" altLang="en-US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7474260" y="2433336"/>
            <a:ext cx="1398140" cy="2884659"/>
            <a:chOff x="7303172" y="1903491"/>
            <a:chExt cx="1398140" cy="2884659"/>
          </a:xfrm>
        </p:grpSpPr>
        <p:grpSp>
          <p:nvGrpSpPr>
            <p:cNvPr id="13" name="그룹 12"/>
            <p:cNvGrpSpPr/>
            <p:nvPr/>
          </p:nvGrpSpPr>
          <p:grpSpPr>
            <a:xfrm>
              <a:off x="7338965" y="1903491"/>
              <a:ext cx="1282504" cy="1697872"/>
              <a:chOff x="7338965" y="1903491"/>
              <a:chExt cx="1282504" cy="1697872"/>
            </a:xfrm>
          </p:grpSpPr>
          <p:pic>
            <p:nvPicPr>
              <p:cNvPr id="2066" name="Picture 18" descr="https://cdn-icons-png.flaticon.com/512/149/149206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38965" y="2318859"/>
                <a:ext cx="1282504" cy="12825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7448244" y="1903491"/>
                <a:ext cx="1107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데이터베이스</a:t>
                </a:r>
                <a:endParaRPr lang="ko-KR" altLang="en-US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303172" y="4141819"/>
              <a:ext cx="13981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PostgreSQL</a:t>
              </a:r>
            </a:p>
            <a:p>
              <a:r>
                <a:rPr lang="en-US" altLang="ko-KR" dirty="0" err="1" smtClean="0"/>
                <a:t>Redis</a:t>
              </a:r>
              <a:endParaRPr lang="ko-KR" altLang="en-US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9703284" y="2439428"/>
            <a:ext cx="1842171" cy="3133383"/>
            <a:chOff x="9159957" y="1886297"/>
            <a:chExt cx="1842171" cy="3133383"/>
          </a:xfrm>
        </p:grpSpPr>
        <p:grpSp>
          <p:nvGrpSpPr>
            <p:cNvPr id="14" name="그룹 13"/>
            <p:cNvGrpSpPr/>
            <p:nvPr/>
          </p:nvGrpSpPr>
          <p:grpSpPr>
            <a:xfrm>
              <a:off x="9159957" y="1886297"/>
              <a:ext cx="1574955" cy="1780447"/>
              <a:chOff x="9159957" y="1886297"/>
              <a:chExt cx="1574955" cy="1780447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59957" y="2091789"/>
                <a:ext cx="1574955" cy="1574955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9677969" y="1886297"/>
                <a:ext cx="538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AWS</a:t>
                </a:r>
                <a:endParaRPr lang="ko-KR" altLang="en-US" sz="1200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9159957" y="4096350"/>
              <a:ext cx="184217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EC2</a:t>
              </a:r>
            </a:p>
            <a:p>
              <a:r>
                <a:rPr lang="en-US" altLang="ko-KR" dirty="0" smtClean="0"/>
                <a:t>RDS</a:t>
              </a:r>
            </a:p>
            <a:p>
              <a:r>
                <a:rPr lang="en-US" altLang="ko-KR" dirty="0" smtClean="0"/>
                <a:t>API GATEWAY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199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프로젝트 개요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2000" dirty="0" smtClean="0"/>
              <a:t>동기 및 선정사유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79315" y="2800566"/>
            <a:ext cx="1014984" cy="965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환율 조회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725924" y="2800567"/>
            <a:ext cx="1014984" cy="965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수수료 비교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059168" y="1912576"/>
            <a:ext cx="1307592" cy="1307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은행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35029" y="2566372"/>
            <a:ext cx="1433518" cy="1433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059168" y="3464966"/>
            <a:ext cx="1307592" cy="1307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환전소</a:t>
            </a:r>
            <a:endParaRPr lang="ko-KR" altLang="en-US" dirty="0"/>
          </a:p>
        </p:txBody>
      </p:sp>
      <p:sp>
        <p:nvSpPr>
          <p:cNvPr id="21" name="오른쪽 화살표 20"/>
          <p:cNvSpPr/>
          <p:nvPr/>
        </p:nvSpPr>
        <p:spPr>
          <a:xfrm>
            <a:off x="2266907" y="3118974"/>
            <a:ext cx="393192" cy="345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4113515" y="3118974"/>
            <a:ext cx="393192" cy="345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 rot="20259937">
            <a:off x="6203442" y="2819263"/>
            <a:ext cx="393192" cy="345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 rot="776781">
            <a:off x="6186209" y="3504613"/>
            <a:ext cx="393192" cy="345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톱니 모양의 오른쪽 화살표 28"/>
          <p:cNvSpPr/>
          <p:nvPr/>
        </p:nvSpPr>
        <p:spPr>
          <a:xfrm rot="16200000">
            <a:off x="2750723" y="4383983"/>
            <a:ext cx="1312684" cy="325222"/>
          </a:xfrm>
          <a:prstGeom prst="notched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톱니 모양의 오른쪽 화살표 29"/>
          <p:cNvSpPr/>
          <p:nvPr/>
        </p:nvSpPr>
        <p:spPr>
          <a:xfrm rot="16200000">
            <a:off x="4577075" y="4383983"/>
            <a:ext cx="1312683" cy="325222"/>
          </a:xfrm>
          <a:prstGeom prst="notched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167699" y="5327492"/>
            <a:ext cx="2678015" cy="106070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시장 점유 확보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Market Share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7059168" y="5080604"/>
            <a:ext cx="1307592" cy="130759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C2C</a:t>
            </a:r>
          </a:p>
          <a:p>
            <a:pPr algn="ctr"/>
            <a:r>
              <a:rPr lang="ko-KR" altLang="en-US" dirty="0" smtClean="0"/>
              <a:t>채널 개척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550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 rtlCol="0"/>
              <a:lstStyle/>
              <a:p>
                <a:r>
                  <a:rPr lang="ko-KR" altLang="en-US" dirty="0"/>
                  <a:t>프로젝트 개요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sz="2000" dirty="0" smtClean="0"/>
                  <a:t>사례분석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Ⅰ</m:t>
                    </m:r>
                  </m:oMath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1651" b="-9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507" y="1806795"/>
            <a:ext cx="4245970" cy="341898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38" y="1806796"/>
            <a:ext cx="4245971" cy="34189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272" y="3242403"/>
            <a:ext cx="4245972" cy="341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7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 rtlCol="0"/>
              <a:lstStyle/>
              <a:p>
                <a:r>
                  <a:rPr lang="ko-KR" altLang="en-US" dirty="0"/>
                  <a:t>프로젝트 </a:t>
                </a:r>
                <a:r>
                  <a:rPr lang="ko-KR" altLang="en-US" dirty="0" smtClean="0"/>
                  <a:t>개요 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ko-KR" altLang="en-US" sz="2000" dirty="0"/>
                  <a:t>사례분석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Ⅰ</m:t>
                    </m:r>
                  </m:oMath>
                </a14:m>
                <a:endParaRPr lang="en-US" altLang="ko-KR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mc:Choice>
        <mc:Fallback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1651" b="-9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Google Shape;164;p20"/>
          <p:cNvGraphicFramePr/>
          <p:nvPr>
            <p:extLst>
              <p:ext uri="{D42A27DB-BD31-4B8C-83A1-F6EECF244321}">
                <p14:modId xmlns:p14="http://schemas.microsoft.com/office/powerpoint/2010/main" val="569150926"/>
              </p:ext>
            </p:extLst>
          </p:nvPr>
        </p:nvGraphicFramePr>
        <p:xfrm>
          <a:off x="3762341" y="1722882"/>
          <a:ext cx="8128000" cy="495753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863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41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50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 dirty="0">
                          <a:solidFill>
                            <a:schemeClr val="dk1"/>
                          </a:solidFill>
                          <a:latin typeface="SimSun" panose="02010600030101010101" pitchFamily="2" charset="-122"/>
                          <a:ea typeface="에스코어 드림 5 Medium" panose="020B0503030302020204" pitchFamily="34" charset="-127"/>
                          <a:cs typeface="Arial"/>
                          <a:sym typeface="Arial"/>
                        </a:rPr>
                        <a:t>소 개</a:t>
                      </a:r>
                      <a:endParaRPr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latin typeface="SimSun" panose="02010600030101010101" pitchFamily="2" charset="-122"/>
                          <a:ea typeface="에스코어 드림 5 Medium" panose="020B0503030302020204" pitchFamily="34" charset="-127"/>
                          <a:cs typeface="Arial"/>
                          <a:sym typeface="Arial"/>
                        </a:rPr>
                        <a:t>웹사이트와 </a:t>
                      </a:r>
                      <a:r>
                        <a:rPr lang="ko-KR" altLang="en-US" sz="1400" b="0" i="0" u="none" strike="noStrike" cap="none" dirty="0" err="1" smtClean="0">
                          <a:solidFill>
                            <a:srgbClr val="000000"/>
                          </a:solidFill>
                          <a:latin typeface="SimSun" panose="02010600030101010101" pitchFamily="2" charset="-122"/>
                          <a:ea typeface="에스코어 드림 5 Medium" panose="020B0503030302020204" pitchFamily="34" charset="-127"/>
                          <a:cs typeface="Arial"/>
                          <a:sym typeface="Arial"/>
                        </a:rPr>
                        <a:t>모바일앱을</a:t>
                      </a:r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latin typeface="SimSun" panose="02010600030101010101" pitchFamily="2" charset="-122"/>
                          <a:ea typeface="에스코어 드림 5 Medium" panose="020B0503030302020204" pitchFamily="34" charset="-127"/>
                          <a:cs typeface="Arial"/>
                          <a:sym typeface="Arial"/>
                        </a:rPr>
                        <a:t> 통해 다양한 금융정보를 제공하는 위치기반 금융검색플랫폼입니다</a:t>
                      </a:r>
                      <a:r>
                        <a:rPr lang="en-US" altLang="ko-KR" sz="1400" b="0" i="0" u="none" strike="noStrike" cap="none" dirty="0" smtClean="0">
                          <a:solidFill>
                            <a:srgbClr val="000000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u="none" strike="noStrike" cap="none" dirty="0" smtClean="0">
                          <a:latin typeface="SimSun" panose="02010600030101010101" pitchFamily="2" charset="-122"/>
                          <a:ea typeface="에스코어 드림 5 Medium" panose="020B0503030302020204" pitchFamily="34" charset="-127"/>
                          <a:cs typeface="Arial"/>
                          <a:sym typeface="Arial"/>
                        </a:rPr>
                        <a:t>자신에게 딱 맞는 금융기관을 찾아 쉽고 편리한 금융생활을 할 수 있도록 합니다</a:t>
                      </a:r>
                      <a:r>
                        <a:rPr lang="en-US" altLang="ko-KR" sz="1400" u="none" strike="noStrike" cap="none" dirty="0" smtClean="0">
                          <a:latin typeface="SimSun" panose="02010600030101010101" pitchFamily="2" charset="-122"/>
                          <a:ea typeface="SimSun" panose="02010600030101010101" pitchFamily="2" charset="-122"/>
                          <a:cs typeface="Arial"/>
                          <a:sym typeface="Arial"/>
                        </a:rPr>
                        <a:t>.</a:t>
                      </a:r>
                      <a:endParaRPr sz="1400" u="none" strike="noStrike" cap="none" dirty="0">
                        <a:latin typeface="SimSun" panose="02010600030101010101" pitchFamily="2" charset="-122"/>
                        <a:ea typeface="SimSun" panose="02010600030101010101" pitchFamily="2" charset="-122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84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>
                          <a:solidFill>
                            <a:schemeClr val="dk1"/>
                          </a:solidFill>
                          <a:latin typeface="SimSun" panose="02010600030101010101" pitchFamily="2" charset="-122"/>
                          <a:ea typeface="에스코어 드림 5 Medium" panose="020B0503030302020204" pitchFamily="34" charset="-127"/>
                          <a:cs typeface="Arial"/>
                          <a:sym typeface="Arial"/>
                        </a:rPr>
                        <a:t>특 징</a:t>
                      </a:r>
                      <a:endParaRPr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0" i="0" u="none" strike="noStrike" cap="none" dirty="0" smtClean="0">
                          <a:solidFill>
                            <a:srgbClr val="000000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Arial"/>
                          <a:sym typeface="Arial"/>
                        </a:rPr>
                        <a:t>2015</a:t>
                      </a:r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latin typeface="SimSun" panose="02010600030101010101" pitchFamily="2" charset="-122"/>
                          <a:ea typeface="에스코어 드림 5 Medium" panose="020B0503030302020204" pitchFamily="34" charset="-127"/>
                          <a:cs typeface="Arial"/>
                          <a:sym typeface="Arial"/>
                        </a:rPr>
                        <a:t>년 실시간 환율 검색 엔진 출시</a:t>
                      </a:r>
                      <a:endParaRPr lang="en-US" altLang="ko-KR" sz="1400" b="0" i="0" u="none" strike="noStrike" cap="none" dirty="0" smtClean="0">
                        <a:solidFill>
                          <a:srgbClr val="000000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u="none" strike="noStrike" cap="none" dirty="0" smtClean="0">
                          <a:latin typeface="SimSun" panose="02010600030101010101" pitchFamily="2" charset="-122"/>
                          <a:ea typeface="에스코어 드림 5 Medium" panose="020B0503030302020204" pitchFamily="34" charset="-127"/>
                          <a:cs typeface="Arial"/>
                          <a:sym typeface="Arial"/>
                        </a:rPr>
                        <a:t>세계최초의 </a:t>
                      </a:r>
                      <a:r>
                        <a:rPr lang="en-US" altLang="ko-KR" sz="1400" b="0" u="none" strike="noStrike" cap="none" dirty="0" smtClean="0">
                          <a:latin typeface="SimSun" panose="02010600030101010101" pitchFamily="2" charset="-122"/>
                          <a:ea typeface="SimSun" panose="02010600030101010101" pitchFamily="2" charset="-122"/>
                          <a:cs typeface="Arial"/>
                          <a:sym typeface="Arial"/>
                        </a:rPr>
                        <a:t>O2O</a:t>
                      </a:r>
                      <a:r>
                        <a:rPr lang="ko-KR" altLang="en-US" sz="1400" b="0" u="none" strike="noStrike" cap="none" dirty="0" smtClean="0">
                          <a:latin typeface="SimSun" panose="02010600030101010101" pitchFamily="2" charset="-122"/>
                          <a:ea typeface="에스코어 드림 5 Medium" panose="020B0503030302020204" pitchFamily="34" charset="-127"/>
                          <a:cs typeface="Arial"/>
                          <a:sym typeface="Arial"/>
                        </a:rPr>
                        <a:t>환전 거래규모 </a:t>
                      </a:r>
                      <a:r>
                        <a:rPr lang="en-US" altLang="ko-KR" sz="1400" b="0" u="none" strike="noStrike" cap="none" dirty="0" smtClean="0">
                          <a:latin typeface="SimSun" panose="02010600030101010101" pitchFamily="2" charset="-122"/>
                          <a:ea typeface="SimSun" panose="02010600030101010101" pitchFamily="2" charset="-122"/>
                          <a:cs typeface="Arial"/>
                          <a:sym typeface="Arial"/>
                        </a:rPr>
                        <a:t>2000</a:t>
                      </a:r>
                      <a:r>
                        <a:rPr lang="ko-KR" altLang="en-US" sz="1400" b="0" u="none" strike="noStrike" cap="none" dirty="0" err="1" smtClean="0">
                          <a:latin typeface="SimSun" panose="02010600030101010101" pitchFamily="2" charset="-122"/>
                          <a:ea typeface="에스코어 드림 5 Medium" panose="020B0503030302020204" pitchFamily="34" charset="-127"/>
                          <a:cs typeface="Arial"/>
                          <a:sym typeface="Arial"/>
                        </a:rPr>
                        <a:t>억원</a:t>
                      </a:r>
                      <a:r>
                        <a:rPr lang="ko-KR" altLang="en-US" sz="1400" b="0" u="none" strike="noStrike" cap="none" dirty="0" smtClean="0">
                          <a:latin typeface="SimSun" panose="02010600030101010101" pitchFamily="2" charset="-122"/>
                          <a:ea typeface="에스코어 드림 5 Medium" panose="020B0503030302020204" pitchFamily="34" charset="-127"/>
                          <a:cs typeface="Arial"/>
                          <a:sym typeface="Arial"/>
                        </a:rPr>
                        <a:t> 돌파</a:t>
                      </a:r>
                      <a:endParaRPr lang="en-US" altLang="ko-KR" sz="1400" b="0" u="none" strike="noStrike" cap="none" dirty="0" smtClean="0">
                        <a:latin typeface="SimSun" panose="02010600030101010101" pitchFamily="2" charset="-122"/>
                        <a:ea typeface="에스코어 드림 5 Medium" panose="020B0503030302020204" pitchFamily="34" charset="-127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u="none" strike="noStrike" cap="none" dirty="0" smtClean="0">
                          <a:latin typeface="SimSun" panose="02010600030101010101" pitchFamily="2" charset="-122"/>
                          <a:ea typeface="SimSun" panose="02010600030101010101" pitchFamily="2" charset="-122"/>
                          <a:cs typeface="Arial"/>
                          <a:sym typeface="Arial"/>
                        </a:rPr>
                        <a:t>여행자 보험은 </a:t>
                      </a:r>
                      <a:r>
                        <a:rPr lang="en-US" altLang="ko-KR" sz="1400" b="0" u="none" strike="noStrike" cap="none" dirty="0" smtClean="0">
                          <a:latin typeface="SimSun" panose="02010600030101010101" pitchFamily="2" charset="-122"/>
                          <a:ea typeface="SimSun" panose="02010600030101010101" pitchFamily="2" charset="-122"/>
                          <a:cs typeface="Arial"/>
                          <a:sym typeface="Arial"/>
                        </a:rPr>
                        <a:t>300</a:t>
                      </a:r>
                      <a:r>
                        <a:rPr lang="ko-KR" altLang="en-US" sz="1400" b="0" u="none" strike="noStrike" cap="none" dirty="0" smtClean="0">
                          <a:latin typeface="SimSun" panose="02010600030101010101" pitchFamily="2" charset="-122"/>
                          <a:ea typeface="SimSun" panose="02010600030101010101" pitchFamily="2" charset="-122"/>
                          <a:cs typeface="Arial"/>
                          <a:sym typeface="Arial"/>
                        </a:rPr>
                        <a:t>만 명 이상이 가입한 국내 </a:t>
                      </a:r>
                      <a:r>
                        <a:rPr lang="en-US" altLang="ko-KR" sz="1400" b="0" u="none" strike="noStrike" cap="none" dirty="0" smtClean="0">
                          <a:latin typeface="SimSun" panose="02010600030101010101" pitchFamily="2" charset="-122"/>
                          <a:ea typeface="SimSun" panose="02010600030101010101" pitchFamily="2" charset="-122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1400" b="0" u="none" strike="noStrike" cap="none" dirty="0" smtClean="0">
                          <a:latin typeface="SimSun" panose="02010600030101010101" pitchFamily="2" charset="-122"/>
                          <a:ea typeface="SimSun" panose="02010600030101010101" pitchFamily="2" charset="-122"/>
                          <a:cs typeface="Arial"/>
                          <a:sym typeface="Arial"/>
                        </a:rPr>
                        <a:t>위 플랫폼</a:t>
                      </a:r>
                      <a:endParaRPr lang="en-US" altLang="ko-KR" sz="1400" b="0" u="none" strike="noStrike" cap="none" dirty="0" smtClean="0">
                        <a:latin typeface="SimSun" panose="02010600030101010101" pitchFamily="2" charset="-122"/>
                        <a:ea typeface="SimSun" panose="02010600030101010101" pitchFamily="2" charset="-122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u="none" strike="noStrike" cap="none" dirty="0" smtClean="0">
                          <a:latin typeface="SimSun" panose="02010600030101010101" pitchFamily="2" charset="-122"/>
                          <a:ea typeface="에스코어 드림 5 Medium" panose="020B0503030302020204" pitchFamily="34" charset="-127"/>
                          <a:cs typeface="Arial"/>
                          <a:sym typeface="Arial"/>
                        </a:rPr>
                        <a:t>금융위원회가 혁신금융서비스로 지정한 </a:t>
                      </a:r>
                      <a:r>
                        <a:rPr lang="en-US" altLang="ko-KR" sz="1400" b="0" u="none" strike="noStrike" cap="none" dirty="0" smtClean="0">
                          <a:latin typeface="SimSun" panose="02010600030101010101" pitchFamily="2" charset="-122"/>
                          <a:ea typeface="SimSun" panose="02010600030101010101" pitchFamily="2" charset="-122"/>
                          <a:cs typeface="Arial"/>
                          <a:sym typeface="Arial"/>
                        </a:rPr>
                        <a:t>“</a:t>
                      </a:r>
                      <a:r>
                        <a:rPr lang="ko-KR" altLang="en-US" sz="1400" b="0" u="none" strike="noStrike" cap="none" dirty="0" smtClean="0">
                          <a:latin typeface="SimSun" panose="02010600030101010101" pitchFamily="2" charset="-122"/>
                          <a:ea typeface="에스코어 드림 5 Medium" panose="020B0503030302020204" pitchFamily="34" charset="-127"/>
                          <a:cs typeface="Arial"/>
                          <a:sym typeface="Arial"/>
                        </a:rPr>
                        <a:t>대출검색엔진</a:t>
                      </a:r>
                      <a:r>
                        <a:rPr lang="en-US" altLang="ko-KR" sz="1400" b="0" u="none" strike="noStrike" cap="none" dirty="0" smtClean="0">
                          <a:latin typeface="SimSun" panose="02010600030101010101" pitchFamily="2" charset="-122"/>
                          <a:ea typeface="SimSun" panose="02010600030101010101" pitchFamily="2" charset="-122"/>
                          <a:cs typeface="Arial"/>
                          <a:sym typeface="Arial"/>
                        </a:rPr>
                        <a:t>”</a:t>
                      </a:r>
                      <a:endParaRPr sz="1400" b="0" u="none" strike="noStrike" cap="none" dirty="0">
                        <a:latin typeface="SimSun" panose="02010600030101010101" pitchFamily="2" charset="-122"/>
                        <a:ea typeface="SimSun" panose="02010600030101010101" pitchFamily="2" charset="-122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5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>
                          <a:solidFill>
                            <a:schemeClr val="dk1"/>
                          </a:solidFill>
                          <a:latin typeface="SimSun" panose="02010600030101010101" pitchFamily="2" charset="-122"/>
                          <a:ea typeface="에스코어 드림 5 Medium" panose="020B0503030302020204" pitchFamily="34" charset="-127"/>
                          <a:cs typeface="Arial"/>
                          <a:sym typeface="Arial"/>
                        </a:rPr>
                        <a:t>장 점</a:t>
                      </a:r>
                      <a:endParaRPr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0" i="0" u="none" strike="noStrike" cap="none" dirty="0" smtClean="0">
                          <a:solidFill>
                            <a:srgbClr val="000000"/>
                          </a:solidFill>
                          <a:latin typeface="SimSun" panose="02010600030101010101" pitchFamily="2" charset="-122"/>
                          <a:ea typeface="에스코어 드림 5 Medium" panose="020B0503030302020204" pitchFamily="34" charset="-127"/>
                          <a:cs typeface="Arial"/>
                          <a:sym typeface="Arial"/>
                        </a:rPr>
                        <a:t>API </a:t>
                      </a:r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latin typeface="SimSun" panose="02010600030101010101" pitchFamily="2" charset="-122"/>
                          <a:ea typeface="에스코어 드림 5 Medium" panose="020B0503030302020204" pitchFamily="34" charset="-127"/>
                          <a:cs typeface="Arial"/>
                          <a:sym typeface="Arial"/>
                        </a:rPr>
                        <a:t>구현을 꺼리는 금융회사나 구현 자체가 어려운 소규모 금융기관들까지 손쉽게 참여가 가능</a:t>
                      </a:r>
                      <a:endParaRPr lang="en-US" altLang="ko-KR" sz="1400" b="0" i="0" u="none" strike="noStrike" cap="none" dirty="0" smtClean="0">
                        <a:solidFill>
                          <a:srgbClr val="000000"/>
                        </a:solidFill>
                        <a:latin typeface="SimSun" panose="02010600030101010101" pitchFamily="2" charset="-122"/>
                        <a:ea typeface="에스코어 드림 5 Medium" panose="020B0503030302020204" pitchFamily="34" charset="-127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0" i="0" u="none" strike="noStrike" cap="none" dirty="0" smtClean="0">
                          <a:solidFill>
                            <a:srgbClr val="000000"/>
                          </a:solidFill>
                          <a:latin typeface="SimSun" panose="02010600030101010101" pitchFamily="2" charset="-122"/>
                          <a:ea typeface="에스코어 드림 5 Medium" panose="020B0503030302020204" pitchFamily="34" charset="-127"/>
                          <a:cs typeface="Arial"/>
                          <a:sym typeface="Arial"/>
                        </a:rPr>
                        <a:t>1~2</a:t>
                      </a:r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latin typeface="SimSun" panose="02010600030101010101" pitchFamily="2" charset="-122"/>
                          <a:ea typeface="에스코어 드림 5 Medium" panose="020B0503030302020204" pitchFamily="34" charset="-127"/>
                          <a:cs typeface="Arial"/>
                          <a:sym typeface="Arial"/>
                        </a:rPr>
                        <a:t>곳 금융기관과의 제휴로 서비스를 시작한 </a:t>
                      </a:r>
                      <a:r>
                        <a:rPr lang="en-US" altLang="ko-KR" sz="1400" b="0" i="0" u="none" strike="noStrike" cap="none" dirty="0" smtClean="0">
                          <a:solidFill>
                            <a:srgbClr val="000000"/>
                          </a:solidFill>
                          <a:latin typeface="SimSun" panose="02010600030101010101" pitchFamily="2" charset="-122"/>
                          <a:ea typeface="에스코어 드림 5 Medium" panose="020B0503030302020204" pitchFamily="34" charset="-127"/>
                          <a:cs typeface="Arial"/>
                          <a:sym typeface="Arial"/>
                        </a:rPr>
                        <a:t>API </a:t>
                      </a:r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latin typeface="SimSun" panose="02010600030101010101" pitchFamily="2" charset="-122"/>
                          <a:ea typeface="에스코어 드림 5 Medium" panose="020B0503030302020204" pitchFamily="34" charset="-127"/>
                          <a:cs typeface="Arial"/>
                          <a:sym typeface="Arial"/>
                        </a:rPr>
                        <a:t>방식 업체들과 달리 </a:t>
                      </a:r>
                      <a:r>
                        <a:rPr lang="ko-KR" altLang="en-US" sz="1400" b="0" i="0" u="none" strike="noStrike" cap="none" dirty="0" err="1" smtClean="0">
                          <a:solidFill>
                            <a:srgbClr val="000000"/>
                          </a:solidFill>
                          <a:latin typeface="SimSun" panose="02010600030101010101" pitchFamily="2" charset="-122"/>
                          <a:ea typeface="에스코어 드림 5 Medium" panose="020B0503030302020204" pitchFamily="34" charset="-127"/>
                          <a:cs typeface="Arial"/>
                          <a:sym typeface="Arial"/>
                        </a:rPr>
                        <a:t>마이뱅크는</a:t>
                      </a:r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latin typeface="SimSun" panose="02010600030101010101" pitchFamily="2" charset="-122"/>
                          <a:ea typeface="에스코어 드림 5 Medium" panose="020B0503030302020204" pitchFamily="34" charset="-127"/>
                          <a:cs typeface="Arial"/>
                          <a:sym typeface="Arial"/>
                        </a:rPr>
                        <a:t> 현재 </a:t>
                      </a:r>
                      <a:r>
                        <a:rPr lang="en-US" altLang="ko-KR" sz="1400" b="0" i="0" u="none" strike="noStrike" cap="none" dirty="0" smtClean="0">
                          <a:solidFill>
                            <a:srgbClr val="000000"/>
                          </a:solidFill>
                          <a:latin typeface="SimSun" panose="02010600030101010101" pitchFamily="2" charset="-122"/>
                          <a:ea typeface="에스코어 드림 5 Medium" panose="020B0503030302020204" pitchFamily="34" charset="-127"/>
                          <a:cs typeface="Arial"/>
                          <a:sym typeface="Arial"/>
                        </a:rPr>
                        <a:t>55</a:t>
                      </a:r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latin typeface="SimSun" panose="02010600030101010101" pitchFamily="2" charset="-122"/>
                          <a:ea typeface="에스코어 드림 5 Medium" panose="020B0503030302020204" pitchFamily="34" charset="-127"/>
                          <a:cs typeface="Arial"/>
                          <a:sym typeface="Arial"/>
                        </a:rPr>
                        <a:t>곳의 금융기관이 제휴해 입찰에 참여</a:t>
                      </a:r>
                      <a:endParaRPr lang="en-US" altLang="ko-KR" sz="1400" b="0" i="0" u="none" strike="noStrike" cap="none" dirty="0" smtClean="0">
                        <a:solidFill>
                          <a:srgbClr val="000000"/>
                        </a:solidFill>
                        <a:latin typeface="SimSun" panose="02010600030101010101" pitchFamily="2" charset="-122"/>
                        <a:ea typeface="에스코어 드림 5 Medium" panose="020B0503030302020204" pitchFamily="34" charset="-127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u="none" strike="noStrike" cap="none" dirty="0" smtClean="0">
                          <a:latin typeface="SimSun" panose="02010600030101010101" pitchFamily="2" charset="-122"/>
                          <a:ea typeface="SimSun" panose="02010600030101010101" pitchFamily="2" charset="-122"/>
                          <a:cs typeface="Arial"/>
                          <a:sym typeface="Arial"/>
                        </a:rPr>
                        <a:t>사용자가 손쉽게 환율 관련 정보를 얻을 수 있음</a:t>
                      </a:r>
                      <a:endParaRPr sz="1400" b="0" u="none" strike="noStrike" cap="none" dirty="0">
                        <a:latin typeface="SimSun" panose="02010600030101010101" pitchFamily="2" charset="-122"/>
                        <a:ea typeface="SimSun" panose="02010600030101010101" pitchFamily="2" charset="-122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6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>
                          <a:solidFill>
                            <a:schemeClr val="dk1"/>
                          </a:solidFill>
                          <a:latin typeface="SimSun" panose="02010600030101010101" pitchFamily="2" charset="-122"/>
                          <a:ea typeface="에스코어 드림 5 Medium" panose="020B0503030302020204" pitchFamily="34" charset="-127"/>
                          <a:cs typeface="Arial"/>
                          <a:sym typeface="Arial"/>
                        </a:rPr>
                        <a:t>단 점</a:t>
                      </a:r>
                      <a:endParaRPr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latin typeface="SimSun" panose="02010600030101010101" pitchFamily="2" charset="-122"/>
                          <a:ea typeface="에스코어 드림 5 Medium" panose="020B0503030302020204" pitchFamily="34" charset="-127"/>
                          <a:cs typeface="Arial"/>
                          <a:sym typeface="Arial"/>
                        </a:rPr>
                        <a:t>최소금액과 </a:t>
                      </a:r>
                      <a:r>
                        <a:rPr lang="ko-KR" altLang="en-US" sz="1400" b="0" i="0" u="none" strike="noStrike" cap="none" dirty="0" err="1" smtClean="0">
                          <a:solidFill>
                            <a:srgbClr val="000000"/>
                          </a:solidFill>
                          <a:latin typeface="SimSun" panose="02010600030101010101" pitchFamily="2" charset="-122"/>
                          <a:ea typeface="에스코어 드림 5 Medium" panose="020B0503030302020204" pitchFamily="34" charset="-127"/>
                          <a:cs typeface="Arial"/>
                          <a:sym typeface="Arial"/>
                        </a:rPr>
                        <a:t>배송료가</a:t>
                      </a:r>
                      <a:r>
                        <a:rPr lang="ko-KR" altLang="en-US" sz="1400" b="0" i="0" u="none" strike="noStrike" cap="none" dirty="0" smtClean="0">
                          <a:solidFill>
                            <a:srgbClr val="000000"/>
                          </a:solidFill>
                          <a:latin typeface="SimSun" panose="02010600030101010101" pitchFamily="2" charset="-122"/>
                          <a:ea typeface="에스코어 드림 5 Medium" panose="020B0503030302020204" pitchFamily="34" charset="-127"/>
                          <a:cs typeface="Arial"/>
                          <a:sym typeface="Arial"/>
                        </a:rPr>
                        <a:t> 존재한다</a:t>
                      </a:r>
                      <a:endParaRPr lang="en-US" altLang="ko-KR" sz="1400" b="0" i="0" u="none" strike="noStrike" cap="none" dirty="0" smtClean="0">
                        <a:solidFill>
                          <a:srgbClr val="000000"/>
                        </a:solidFill>
                        <a:latin typeface="SimSun" panose="02010600030101010101" pitchFamily="2" charset="-122"/>
                        <a:ea typeface="에스코어 드림 5 Medium" panose="020B0503030302020204" pitchFamily="34" charset="-127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u="none" strike="noStrike" cap="none" dirty="0" smtClean="0">
                          <a:latin typeface="SimSun" panose="02010600030101010101" pitchFamily="2" charset="-122"/>
                          <a:ea typeface="SimSun" panose="02010600030101010101" pitchFamily="2" charset="-122"/>
                          <a:cs typeface="Arial"/>
                          <a:sym typeface="Arial"/>
                        </a:rPr>
                        <a:t>담당자가 직접 돈을 들고 와야 거래 가능하다</a:t>
                      </a:r>
                      <a:endParaRPr sz="1400" u="none" strike="noStrike" cap="none" dirty="0">
                        <a:latin typeface="SimSun" panose="02010600030101010101" pitchFamily="2" charset="-122"/>
                        <a:ea typeface="SimSun" panose="02010600030101010101" pitchFamily="2" charset="-122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3074" name="Picture 2" descr="마이뱅크 | 쉽고 편리한 금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11" y="3324089"/>
            <a:ext cx="3238874" cy="170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44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 rtlCol="0"/>
              <a:lstStyle/>
              <a:p>
                <a:r>
                  <a:rPr lang="ko-KR" altLang="en-US" dirty="0"/>
                  <a:t>프로젝트 개요</a:t>
                </a:r>
                <a:r>
                  <a:rPr lang="ko-KR" altLang="en-US" dirty="0" smtClean="0"/>
                  <a:t> 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ko-KR" altLang="en-US" sz="2000" dirty="0"/>
                  <a:t>사례분석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Ⅱ</m:t>
                    </m:r>
                  </m:oMath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1651" b="-9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6" y="1763458"/>
            <a:ext cx="5224272" cy="48875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132" y="1763458"/>
            <a:ext cx="5227892" cy="489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73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영업 방향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83_TF03431374.potx" id="{C6C6E71E-75A9-4BAF-B7F5-D3593E46347E}" vid="{8C3DCD4C-5030-4628-A885-13E24930480A}"/>
    </a:ext>
  </a:extLst>
</a:theme>
</file>

<file path=ppt/theme/theme2.xml><?xml version="1.0" encoding="utf-8"?>
<a:theme xmlns:a="http://schemas.openxmlformats.org/drawingml/2006/main" name="Office 테마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방향 프레젠테이션(와이드스크린)</Template>
  <TotalTime>635</TotalTime>
  <Words>548</Words>
  <Application>Microsoft Office PowerPoint</Application>
  <PresentationFormat>와이드스크린</PresentationFormat>
  <Paragraphs>129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SimSun</vt:lpstr>
      <vt:lpstr>맑은 고딕</vt:lpstr>
      <vt:lpstr>바탕</vt:lpstr>
      <vt:lpstr>에스코어 드림 5 Medium</vt:lpstr>
      <vt:lpstr>Arial</vt:lpstr>
      <vt:lpstr>Book Antiqua</vt:lpstr>
      <vt:lpstr>Cambria Math</vt:lpstr>
      <vt:lpstr>영업 방향 16X9</vt:lpstr>
      <vt:lpstr>C2C환전  ZERO수수료   마켓플레이스</vt:lpstr>
      <vt:lpstr>목차</vt:lpstr>
      <vt:lpstr>프로젝트 개요</vt:lpstr>
      <vt:lpstr>프로젝트 개요 주제</vt:lpstr>
      <vt:lpstr>프로젝트 개요 사용기술 및 서비스</vt:lpstr>
      <vt:lpstr>프로젝트 개요 동기 및 선정사유</vt:lpstr>
      <vt:lpstr>프로젝트 개요  사례분석Ⅰ</vt:lpstr>
      <vt:lpstr>프로젝트 개요  사례분석Ⅰ</vt:lpstr>
      <vt:lpstr>프로젝트 개요  사례분석Ⅱ</vt:lpstr>
      <vt:lpstr>프로젝트 개요  사례분석Ⅱ</vt:lpstr>
      <vt:lpstr>프로젝트 개요  사례분석Ⅲ</vt:lpstr>
      <vt:lpstr>프로젝트 개요  사례분석Ⅲ</vt:lpstr>
      <vt:lpstr>프로젝트 개요  사례분석Ⅳ</vt:lpstr>
      <vt:lpstr>프로젝트 개요  사례분석Ⅳ</vt:lpstr>
      <vt:lpstr>프로젝트 개요 프로세스 다이어그램</vt:lpstr>
      <vt:lpstr>프로젝트 진행</vt:lpstr>
      <vt:lpstr>프로젝트 진행 팀원별 역할</vt:lpstr>
      <vt:lpstr>프로젝트 진행  프로젝트 일정</vt:lpstr>
      <vt:lpstr>프로젝트 진행 협업내용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그림 레이아웃이 있는 제목</dc:title>
  <dc:creator>Microsoft 계정</dc:creator>
  <cp:lastModifiedBy>Microsoft 계정</cp:lastModifiedBy>
  <cp:revision>45</cp:revision>
  <dcterms:created xsi:type="dcterms:W3CDTF">2021-10-19T00:49:20Z</dcterms:created>
  <dcterms:modified xsi:type="dcterms:W3CDTF">2021-10-19T11:27:23Z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