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815" r:id="rId1"/>
  </p:sldMasterIdLst>
  <p:notesMasterIdLst>
    <p:notesMasterId r:id="rId49"/>
  </p:notesMasterIdLst>
  <p:sldIdLst>
    <p:sldId id="257" r:id="rId2"/>
    <p:sldId id="328" r:id="rId3"/>
    <p:sldId id="314" r:id="rId4"/>
    <p:sldId id="271" r:id="rId5"/>
    <p:sldId id="259" r:id="rId6"/>
    <p:sldId id="304" r:id="rId7"/>
    <p:sldId id="305" r:id="rId8"/>
    <p:sldId id="281" r:id="rId9"/>
    <p:sldId id="306" r:id="rId10"/>
    <p:sldId id="272" r:id="rId11"/>
    <p:sldId id="282" r:id="rId12"/>
    <p:sldId id="307" r:id="rId13"/>
    <p:sldId id="308" r:id="rId14"/>
    <p:sldId id="309" r:id="rId15"/>
    <p:sldId id="310" r:id="rId16"/>
    <p:sldId id="285" r:id="rId17"/>
    <p:sldId id="284" r:id="rId18"/>
    <p:sldId id="311" r:id="rId19"/>
    <p:sldId id="315" r:id="rId20"/>
    <p:sldId id="312" r:id="rId21"/>
    <p:sldId id="316" r:id="rId22"/>
    <p:sldId id="317" r:id="rId23"/>
    <p:sldId id="318" r:id="rId24"/>
    <p:sldId id="267" r:id="rId25"/>
    <p:sldId id="261" r:id="rId26"/>
    <p:sldId id="269" r:id="rId27"/>
    <p:sldId id="262" r:id="rId28"/>
    <p:sldId id="268" r:id="rId29"/>
    <p:sldId id="264" r:id="rId30"/>
    <p:sldId id="300" r:id="rId31"/>
    <p:sldId id="286" r:id="rId32"/>
    <p:sldId id="330" r:id="rId33"/>
    <p:sldId id="320" r:id="rId34"/>
    <p:sldId id="287" r:id="rId35"/>
    <p:sldId id="321" r:id="rId36"/>
    <p:sldId id="322" r:id="rId37"/>
    <p:sldId id="301" r:id="rId38"/>
    <p:sldId id="292" r:id="rId39"/>
    <p:sldId id="325" r:id="rId40"/>
    <p:sldId id="323" r:id="rId41"/>
    <p:sldId id="326" r:id="rId42"/>
    <p:sldId id="294" r:id="rId43"/>
    <p:sldId id="327" r:id="rId44"/>
    <p:sldId id="295" r:id="rId45"/>
    <p:sldId id="296" r:id="rId46"/>
    <p:sldId id="329" r:id="rId47"/>
    <p:sldId id="31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C000"/>
    <a:srgbClr val="6C6C6C"/>
    <a:srgbClr val="FFFFFF"/>
    <a:srgbClr val="6F7172"/>
    <a:srgbClr val="C4C4C4"/>
    <a:srgbClr val="788385"/>
    <a:srgbClr val="93B2B9"/>
    <a:srgbClr val="A1B8BD"/>
    <a:srgbClr val="E06666"/>
    <a:srgbClr val="40D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7.647%" autoAdjust="0"/>
    <p:restoredTop sz="94.66%"/>
  </p:normalViewPr>
  <p:slideViewPr>
    <p:cSldViewPr snapToGrid="0">
      <p:cViewPr varScale="1">
        <p:scale>
          <a:sx n="75" d="100"/>
          <a:sy n="75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slide" Target="slides/slide46.xml"/><Relationship Id="rId50" Type="http://purl.oclc.org/ooxml/officeDocument/relationships/presProps" Target="pres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41" Type="http://purl.oclc.org/ooxml/officeDocument/relationships/slide" Target="slides/slide40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3" Type="http://purl.oclc.org/ooxml/officeDocument/relationships/tableStyles" Target="tableStyle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notesMaster" Target="notesMasters/notesMaster1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theme" Target="theme/theme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slide" Target="slides/slide47.xml"/><Relationship Id="rId8" Type="http://purl.oclc.org/ooxml/officeDocument/relationships/slide" Target="slides/slide7.xml"/><Relationship Id="rId51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2A295-A5EE-4D8C-9AFA-54E80A4F38B2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6E3EE-A3D1-4106-8431-2F264B69FB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4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2c02633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2c02633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94338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2c02633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2c02633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7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%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%">
                <a:schemeClr val="tx2"/>
              </a:gs>
              <a:gs pos="100%">
                <a:schemeClr val="bg2">
                  <a:lumMod val="60%"/>
                  <a:lumOff val="40%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%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705903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9015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957819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%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%"/>
                      <a:lumOff val="35%"/>
                      <a:alpha val="40%"/>
                    </a:schemeClr>
                  </a:glow>
                  <a:outerShdw blurRad="28575" dist="38100" dir="14040000" algn="tl" rotWithShape="0">
                    <a:srgbClr val="000000">
                      <a:alpha val="25%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91522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408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809474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%"/>
              </a:lnSpc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837768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683016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/>
          <p:nvPr/>
        </p:nvSpPr>
        <p:spPr>
          <a:xfrm>
            <a:off x="1" y="58834"/>
            <a:ext cx="5751500" cy="586583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867" cy="58608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2000" cy="33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797973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982449"/>
      </p:ext>
    </p:extLst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Calibri"/>
              <a:buChar char="●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■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●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○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■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●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○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alibri"/>
              <a:buChar char="■"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32464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771583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%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506707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93324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%"/>
              </a:lnSpc>
              <a:buNone/>
              <a:defRPr sz="24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97005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02321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96185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317262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%"/>
                <a:lumOff val="40%"/>
                <a:alpha val="60%"/>
              </a:schemeClr>
            </a:solidFill>
            <a:miter lim="800%"/>
          </a:ln>
          <a:effectLst>
            <a:outerShdw blurRad="88900" dist="38100" dir="5400000" algn="t" rotWithShape="0">
              <a:prstClr val="black">
                <a:alpha val="40%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8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slideLayout" Target="../slideLayouts/slideLayout18.xml"/><Relationship Id="rId3" Type="http://purl.oclc.org/ooxml/officeDocument/relationships/slideLayout" Target="../slideLayouts/slideLayout3.xml"/><Relationship Id="rId21" Type="http://purl.oclc.org/ooxml/officeDocument/relationships/image" Target="../media/image2.png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theme" Target="../theme/theme1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slideLayout" Target="../slideLayouts/slideLayout19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0%">
              <a:schemeClr val="accent1">
                <a:lumMod val="5%"/>
                <a:lumOff val="95%"/>
              </a:schemeClr>
            </a:gs>
            <a:gs pos="74%">
              <a:schemeClr val="accent1">
                <a:lumMod val="45%"/>
                <a:lumOff val="55%"/>
              </a:schemeClr>
            </a:gs>
            <a:gs pos="83%">
              <a:schemeClr val="accent1">
                <a:lumMod val="45%"/>
                <a:lumOff val="55%"/>
              </a:schemeClr>
            </a:gs>
            <a:gs pos="100%">
              <a:schemeClr val="accent1">
                <a:lumMod val="30%"/>
                <a:lumOff val="70%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%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%">
                  <a:schemeClr val="tx2"/>
                </a:gs>
                <a:gs pos="100%">
                  <a:schemeClr val="bg2">
                    <a:lumMod val="60%"/>
                    <a:lumOff val="40%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%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%">
                  <a:schemeClr val="tx2">
                    <a:alpha val="80%"/>
                  </a:schemeClr>
                </a:gs>
                <a:gs pos="100%">
                  <a:schemeClr val="bg2">
                    <a:lumMod val="60%"/>
                    <a:lumOff val="40%"/>
                    <a:alpha val="60%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334056C9-864B-42ED-9703-E13A4E16A287}" type="datetimeFigureOut">
              <a:rPr lang="it-IT" smtClean="0"/>
              <a:t>07/06/2022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%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40F04507-94F0-446C-A921-5292A1B2B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644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3600" kern="1200" cap="all" baseline="0%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%"/>
        </a:lnSpc>
        <a:spcBef>
          <a:spcPts val="1000"/>
        </a:spcBef>
        <a:buSzPct val="125%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%"/>
        </a:lnSpc>
        <a:spcBef>
          <a:spcPts val="500"/>
        </a:spcBef>
        <a:buSzPct val="125%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5.svg"/><Relationship Id="rId7" Type="http://purl.oclc.org/ooxml/officeDocument/relationships/image" Target="../media/image9.svg"/><Relationship Id="rId2" Type="http://purl.oclc.org/ooxml/officeDocument/relationships/image" Target="../media/image4.png"/><Relationship Id="rId1" Type="http://purl.oclc.org/ooxml/officeDocument/relationships/slideLayout" Target="../slideLayouts/slideLayout2.xml"/><Relationship Id="rId6" Type="http://purl.oclc.org/ooxml/officeDocument/relationships/image" Target="../media/image8.png"/><Relationship Id="rId5" Type="http://purl.oclc.org/ooxml/officeDocument/relationships/image" Target="../media/image7.svg"/><Relationship Id="rId4" Type="http://purl.oclc.org/ooxml/officeDocument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2.xml"/><Relationship Id="rId4" Type="http://purl.oclc.org/ooxml/officeDocument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15.png"/><Relationship Id="rId2" Type="http://purl.oclc.org/ooxml/officeDocument/relationships/image" Target="../media/image14.jpg"/><Relationship Id="rId1" Type="http://purl.oclc.org/ooxml/officeDocument/relationships/slideLayout" Target="../slideLayouts/slideLayout9.xml"/><Relationship Id="rId5" Type="http://purl.oclc.org/ooxml/officeDocument/relationships/image" Target="../media/image17.png"/><Relationship Id="rId4" Type="http://purl.oclc.org/ooxml/officeDocument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3" Type="http://purl.oclc.org/ooxml/officeDocument/relationships/image" Target="../media/image19.tiff"/><Relationship Id="rId2" Type="http://purl.oclc.org/ooxml/officeDocument/relationships/image" Target="../media/image18.png"/><Relationship Id="rId1" Type="http://purl.oclc.org/ooxml/officeDocument/relationships/slideLayout" Target="../slideLayouts/slideLayout2.xml"/><Relationship Id="rId6" Type="http://purl.oclc.org/ooxml/officeDocument/relationships/image" Target="../media/image22.emf"/><Relationship Id="rId5" Type="http://purl.oclc.org/ooxml/officeDocument/relationships/image" Target="../media/image21.jpeg"/><Relationship Id="rId4" Type="http://purl.oclc.org/ooxml/officeDocument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8" Type="http://purl.oclc.org/ooxml/officeDocument/relationships/hyperlink" Target="https://www.google.it/search?hl=it&amp;tbo=p&amp;tbm=bks&amp;q=inauthor:%22Mario+Cordero%22&amp;source=gbs_metadata_r&amp;cad=3" TargetMode="External"/><Relationship Id="rId3" Type="http://purl.oclc.org/ooxml/officeDocument/relationships/image" Target="../media/image24.png"/><Relationship Id="rId7" Type="http://purl.oclc.org/ooxml/officeDocument/relationships/hyperlink" Target="https://www.google.it/search?hl=it&amp;tbo=p&amp;tbm=bks&amp;q=inauthor:%22Rinaldo+Comba%22&amp;source=gbs_metadata_r&amp;cad=3" TargetMode="External"/><Relationship Id="rId2" Type="http://purl.oclc.org/ooxml/officeDocument/relationships/image" Target="../media/image23.png"/><Relationship Id="rId1" Type="http://purl.oclc.org/ooxml/officeDocument/relationships/slideLayout" Target="../slideLayouts/slideLayout9.xml"/><Relationship Id="rId6" Type="http://purl.oclc.org/ooxml/officeDocument/relationships/hyperlink" Target="https://www.google.it/search?hl=it&amp;tbo=p&amp;tbm=bks&amp;q=bibliogroup:%22Storia+e+storiografia%22&amp;source=gbs_metadata_r&amp;cad=3" TargetMode="External"/><Relationship Id="rId5" Type="http://purl.oclc.org/ooxml/officeDocument/relationships/image" Target="../media/image26.png"/><Relationship Id="rId4" Type="http://purl.oclc.org/ooxml/officeDocument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purl.oclc.org/ooxml/officeDocument/relationships/image" Target="../media/image27.png"/><Relationship Id="rId1" Type="http://purl.oclc.org/ooxml/officeDocument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purl.oclc.org/ooxml/officeDocument/relationships/image" Target="../media/image28.jpg"/><Relationship Id="rId1" Type="http://purl.oclc.org/ooxml/officeDocument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purl.oclc.org/ooxml/officeDocument/relationships/image" Target="../media/image29.png"/><Relationship Id="rId2" Type="http://purl.oclc.org/ooxml/officeDocument/relationships/image" Target="../media/image28.jpg"/><Relationship Id="rId1" Type="http://purl.oclc.org/ooxml/officeDocument/relationships/slideLayout" Target="../slideLayouts/slideLayout2.xml"/><Relationship Id="rId4" Type="http://purl.oclc.org/ooxml/officeDocument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28.jpg"/><Relationship Id="rId2" Type="http://purl.oclc.org/ooxml/officeDocument/relationships/image" Target="../media/image10.png"/><Relationship Id="rId1" Type="http://purl.oclc.org/ooxml/officeDocument/relationships/slideLayout" Target="../slideLayouts/slideLayout2.xml"/><Relationship Id="rId5" Type="http://purl.oclc.org/ooxml/officeDocument/relationships/image" Target="../media/image32.png"/><Relationship Id="rId4" Type="http://purl.oclc.org/ooxml/officeDocument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purl.oclc.org/ooxml/officeDocument/relationships/image" Target="../media/image28.jpg"/><Relationship Id="rId1" Type="http://purl.oclc.org/ooxml/officeDocument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29.png"/><Relationship Id="rId2" Type="http://purl.oclc.org/ooxml/officeDocument/relationships/image" Target="../media/image28.jpg"/><Relationship Id="rId1" Type="http://purl.oclc.org/ooxml/officeDocument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purl.oclc.org/ooxml/officeDocument/relationships/image" Target="../media/image33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purl.oclc.org/ooxml/officeDocument/relationships/image" Target="../media/image33.png"/><Relationship Id="rId1" Type="http://purl.oclc.org/ooxml/officeDocument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purl.oclc.org/ooxml/officeDocument/relationships/image" Target="../media/image34.png"/><Relationship Id="rId2" Type="http://purl.oclc.org/ooxml/officeDocument/relationships/image" Target="../media/image33.png"/><Relationship Id="rId1" Type="http://purl.oclc.org/ooxml/officeDocument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purl.oclc.org/ooxml/officeDocument/relationships/image" Target="../media/image28.jpg"/><Relationship Id="rId2" Type="http://purl.oclc.org/ooxml/officeDocument/relationships/image" Target="../media/image33.png"/><Relationship Id="rId1" Type="http://purl.oclc.org/ooxml/officeDocument/relationships/slideLayout" Target="../slideLayouts/slideLayout2.xml"/><Relationship Id="rId5" Type="http://purl.oclc.org/ooxml/officeDocument/relationships/image" Target="../media/image9.svg"/><Relationship Id="rId4" Type="http://purl.oclc.org/ooxml/officeDocument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37246" y="2784046"/>
            <a:ext cx="8445500" cy="1289908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latin typeface="Arial" pitchFamily="34" charset="0"/>
                <a:cs typeface="Arial" pitchFamily="34" charset="0"/>
              </a:rPr>
              <a:t>Estrazione di conoscenza Per una </a:t>
            </a:r>
          </a:p>
          <a:p>
            <a:pPr algn="ctr"/>
            <a:r>
              <a:rPr lang="it-IT" sz="2800" dirty="0">
                <a:latin typeface="Arial" pitchFamily="34" charset="0"/>
                <a:cs typeface="Arial" pitchFamily="34" charset="0"/>
              </a:rPr>
              <a:t>storiografia digitale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836385" y="479781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Arial" pitchFamily="34" charset="0"/>
                <a:cs typeface="Arial" pitchFamily="34" charset="0"/>
              </a:rPr>
              <a:t>Relatore:</a:t>
            </a:r>
          </a:p>
          <a:p>
            <a:pPr algn="r"/>
            <a:r>
              <a:rPr lang="it-IT" b="1" dirty="0">
                <a:latin typeface="Arial" pitchFamily="34" charset="0"/>
                <a:cs typeface="Arial" pitchFamily="34" charset="0"/>
              </a:rPr>
              <a:t>Vincenzo Lombardo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639616" y="4797816"/>
            <a:ext cx="399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Candidato:</a:t>
            </a:r>
          </a:p>
          <a:p>
            <a:r>
              <a:rPr lang="it-IT" b="1" dirty="0">
                <a:latin typeface="Arial" pitchFamily="34" charset="0"/>
                <a:cs typeface="Arial" pitchFamily="34" charset="0"/>
              </a:rPr>
              <a:t>Biondi Giuseppe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E65231C-25F0-4AC7-8C9E-BDBC3234F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%"/>
          </a:blip>
          <a:stretch>
            <a:fillRect/>
          </a:stretch>
        </p:blipFill>
        <p:spPr>
          <a:xfrm>
            <a:off x="9724817" y="95764"/>
            <a:ext cx="1683554" cy="1672379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 bwMode="auto">
          <a:xfrm>
            <a:off x="2467183" y="211874"/>
            <a:ext cx="7452320" cy="144016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%"/>
          </a:bodyPr>
          <a:lstStyle/>
          <a:p>
            <a:pPr algn="ctr" fontAlgn="base">
              <a:spcBef>
                <a:spcPct val="0%"/>
              </a:spcBef>
              <a:spcAft>
                <a:spcPct val="0%"/>
              </a:spcAft>
              <a:defRPr/>
            </a:pPr>
            <a:r>
              <a:rPr lang="it-IT" sz="3100" kern="0" dirty="0">
                <a:solidFill>
                  <a:schemeClr val="tx2"/>
                </a:solidFill>
                <a:latin typeface="+mj-lt"/>
                <a:ea typeface="+mj-ea"/>
                <a:cs typeface="Times New Roman"/>
              </a:rPr>
              <a:t>Università degli Studi di Torino</a:t>
            </a:r>
            <a:br>
              <a:rPr lang="it-IT" sz="3100" kern="0" dirty="0">
                <a:solidFill>
                  <a:schemeClr val="tx2"/>
                </a:solidFill>
                <a:latin typeface="+mj-lt"/>
                <a:ea typeface="+mj-ea"/>
                <a:cs typeface="Times New Roman"/>
              </a:rPr>
            </a:br>
            <a:r>
              <a:rPr lang="it-IT" sz="3100" kern="0" dirty="0">
                <a:solidFill>
                  <a:schemeClr val="tx2"/>
                </a:solidFill>
                <a:latin typeface="+mj-lt"/>
                <a:ea typeface="+mj-ea"/>
                <a:cs typeface="Times New Roman"/>
              </a:rPr>
              <a:t>Dipartimento di Informatica</a:t>
            </a:r>
            <a:br>
              <a:rPr lang="it-IT" sz="3100" kern="0" dirty="0">
                <a:solidFill>
                  <a:schemeClr val="tx2"/>
                </a:solidFill>
                <a:latin typeface="+mj-lt"/>
                <a:ea typeface="+mj-ea"/>
                <a:cs typeface="Times New Roman"/>
              </a:rPr>
            </a:br>
            <a:r>
              <a:rPr lang="it-IT" sz="3100" kern="0" dirty="0">
                <a:solidFill>
                  <a:schemeClr val="tx2"/>
                </a:solidFill>
                <a:latin typeface="+mj-lt"/>
                <a:ea typeface="+mj-ea"/>
                <a:cs typeface="Times New Roman"/>
              </a:rPr>
              <a:t>Corso di Laurea Magistrale in Informatica</a:t>
            </a:r>
          </a:p>
        </p:txBody>
      </p:sp>
      <p:cxnSp>
        <p:nvCxnSpPr>
          <p:cNvPr id="12" name="Connettore 1 11"/>
          <p:cNvCxnSpPr/>
          <p:nvPr/>
        </p:nvCxnSpPr>
        <p:spPr>
          <a:xfrm>
            <a:off x="2639616" y="1844824"/>
            <a:ext cx="684076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892190" y="5823494"/>
            <a:ext cx="684076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968452C-FAD7-4A32-8F97-ACCB5D227A0C}"/>
              </a:ext>
            </a:extLst>
          </p:cNvPr>
          <p:cNvSpPr txBox="1"/>
          <p:nvPr/>
        </p:nvSpPr>
        <p:spPr>
          <a:xfrm>
            <a:off x="4127499" y="6025126"/>
            <a:ext cx="449714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>
                <a:cs typeface="Times New Roman"/>
              </a:rPr>
              <a:t>Anno Accademico 2020 - 2021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F8EE7-2C91-9F48-7FCD-D899AB4C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dirty="0">
                <a:solidFill>
                  <a:schemeClr val="bg2">
                    <a:lumMod val="50%"/>
                  </a:schemeClr>
                </a:solidFill>
              </a:rPr>
              <a:t>task</a:t>
            </a:r>
            <a:br>
              <a:rPr lang="it-IT" dirty="0"/>
            </a:b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(NER)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71CBE06-8A9F-D182-0EF5-39CB16359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438" y="2097088"/>
            <a:ext cx="4878389" cy="3541714"/>
          </a:xfr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>
            <a:normAutofit fontScale="85%" lnSpcReduction="20%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I confratelli di Santa Croce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commissionano (</a:t>
            </a:r>
            <a:r>
              <a:rPr lang="it-IT" sz="2400" dirty="0"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1658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it-IT" sz="2400" dirty="0"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1660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) un ciclo di dodici tele a </a:t>
            </a:r>
            <a:r>
              <a:rPr lang="it-IT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Lorenzo Gastaldi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Il modello decorativo di riferimento è quello della </a:t>
            </a:r>
            <a:r>
              <a:rPr lang="it-IT" sz="2400" dirty="0"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Confraternita di Santa Croce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it-IT" sz="2400" dirty="0"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Cuneo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, dove nel </a:t>
            </a:r>
            <a:r>
              <a:rPr lang="it-IT" sz="2400" dirty="0"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1626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sono allestite le tele con i </a:t>
            </a:r>
            <a:r>
              <a:rPr lang="it-IT" sz="2400" dirty="0"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Miracoli della Vera Croce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dipinti nel </a:t>
            </a:r>
            <a:r>
              <a:rPr lang="it-IT" sz="2400" dirty="0"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1626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it-IT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Giulio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it-IT" sz="2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Giovanni Battista Bruno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4" name="Google Shape;649;p43">
            <a:extLst>
              <a:ext uri="{FF2B5EF4-FFF2-40B4-BE49-F238E27FC236}">
                <a16:creationId xmlns:a16="http://schemas.microsoft.com/office/drawing/2014/main" id="{60E52FDA-2D78-7AF2-ADA1-760D0A003DA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173485" y="2849526"/>
            <a:ext cx="1682898" cy="241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b="1" dirty="0">
                <a:latin typeface="Calibri"/>
                <a:ea typeface="Calibri"/>
                <a:cs typeface="Calibri"/>
                <a:sym typeface="Calibri"/>
              </a:rPr>
              <a:t>classi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Persone  </a:t>
            </a:r>
            <a:endParaRPr sz="1700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dirty="0">
                <a:solidFill>
                  <a:srgbClr val="292929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Località</a:t>
            </a:r>
            <a:endParaRPr sz="1700" dirty="0">
              <a:solidFill>
                <a:srgbClr val="292929"/>
              </a:solidFill>
              <a:highlight>
                <a:srgbClr val="E066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>
                <a:solidFill>
                  <a:srgbClr val="292929"/>
                </a:solidFill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700" dirty="0">
              <a:solidFill>
                <a:srgbClr val="292929"/>
              </a:solidFill>
              <a:highlight>
                <a:srgbClr val="6D9EE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>
                <a:solidFill>
                  <a:srgbClr val="292929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Organizzazioni</a:t>
            </a:r>
            <a:endParaRPr sz="1700" dirty="0">
              <a:solidFill>
                <a:srgbClr val="292929"/>
              </a:solidFill>
              <a:highlight>
                <a:srgbClr val="93C47D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>
                <a:solidFill>
                  <a:srgbClr val="292929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Misto</a:t>
            </a:r>
            <a:endParaRPr sz="1700" dirty="0">
              <a:solidFill>
                <a:srgbClr val="292929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271370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1672D-A4D3-6B55-9150-FEECABB6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1800" b="0" i="0" u="none" strike="noStrike" kern="1200" cap="all" spc="0" normalizeH="0" baseline="0%" noProof="0" dirty="0">
                <a:ln>
                  <a:noFill/>
                </a:ln>
                <a:solidFill>
                  <a:srgbClr val="D8D8D8">
                    <a:lumMod val="50%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task</a:t>
            </a:r>
            <a:br>
              <a:rPr lang="it-IT" dirty="0"/>
            </a:br>
            <a:r>
              <a:rPr lang="it-IT" dirty="0" err="1"/>
              <a:t>EntitY</a:t>
            </a:r>
            <a:r>
              <a:rPr lang="it-IT" dirty="0"/>
              <a:t> linking (EL)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4E739-EE7D-520A-A7DA-12B3E3AD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000" y="3429000"/>
            <a:ext cx="9677400" cy="1039814"/>
          </a:xfr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I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confratelli di</a:t>
            </a:r>
            <a:r>
              <a:rPr lang="it-IT" b="0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Santa Croce</a:t>
            </a:r>
            <a:r>
              <a:rPr lang="it-IT" b="1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commissionano</a:t>
            </a: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 (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1658</a:t>
            </a: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 -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1660</a:t>
            </a: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) un ciclo di dodici tele a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Lorenzo Gastaldi</a:t>
            </a:r>
            <a:r>
              <a:rPr lang="it-IT" b="1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it-IT" b="0" i="0" dirty="0">
              <a:solidFill>
                <a:srgbClr val="414042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9640274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4E739-EE7D-520A-A7DA-12B3E3AD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000" y="3429000"/>
            <a:ext cx="9677400" cy="1039814"/>
          </a:xfr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/>
          <a:lstStyle/>
          <a:p>
            <a:pPr marL="0" indent="0" algn="l">
              <a:buNone/>
            </a:pP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I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confratelli di</a:t>
            </a:r>
            <a:r>
              <a:rPr lang="it-IT" b="0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Santa Croce</a:t>
            </a:r>
            <a:r>
              <a:rPr lang="it-IT" b="1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commissionano</a:t>
            </a: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 (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1658</a:t>
            </a: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 -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1660</a:t>
            </a:r>
            <a:r>
              <a:rPr lang="it-IT" b="0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) un ciclo di dodici tele a </a:t>
            </a:r>
            <a:r>
              <a:rPr lang="it-IT" b="1" i="0" u="sng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Lorenzo Gastaldi</a:t>
            </a:r>
            <a:r>
              <a:rPr lang="it-IT" b="1" i="0" dirty="0">
                <a:solidFill>
                  <a:srgbClr val="414042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it-IT" b="0" i="0" dirty="0">
              <a:solidFill>
                <a:srgbClr val="414042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2145ACF-C56A-158D-DCFC-3F1EDC59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60" y="4265312"/>
            <a:ext cx="2165680" cy="12435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401672D-A4D3-6B55-9150-FEECABB6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1800" b="0" i="0" u="none" strike="noStrike" kern="1200" cap="all" spc="0" normalizeH="0" baseline="0%" noProof="0" dirty="0">
                <a:ln>
                  <a:noFill/>
                </a:ln>
                <a:solidFill>
                  <a:srgbClr val="D8D8D8">
                    <a:lumMod val="50%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task</a:t>
            </a:r>
            <a:br>
              <a:rPr lang="it-IT" dirty="0"/>
            </a:br>
            <a:r>
              <a:rPr lang="it-IT" dirty="0" err="1"/>
              <a:t>EntitY</a:t>
            </a:r>
            <a:r>
              <a:rPr lang="it-IT" dirty="0"/>
              <a:t> linking (EL)</a:t>
            </a:r>
          </a:p>
        </p:txBody>
      </p:sp>
      <p:sp>
        <p:nvSpPr>
          <p:cNvPr id="5" name="Google Shape;501;p36">
            <a:extLst>
              <a:ext uri="{FF2B5EF4-FFF2-40B4-BE49-F238E27FC236}">
                <a16:creationId xmlns:a16="http://schemas.microsoft.com/office/drawing/2014/main" id="{7165CF52-0ADA-409D-2581-26FCF67F8EFC}"/>
              </a:ext>
            </a:extLst>
          </p:cNvPr>
          <p:cNvSpPr/>
          <p:nvPr/>
        </p:nvSpPr>
        <p:spPr>
          <a:xfrm>
            <a:off x="1170666" y="2755902"/>
            <a:ext cx="4201433" cy="39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i="1" dirty="0">
                <a:latin typeface="Calibri"/>
                <a:ea typeface="Calibri"/>
                <a:cs typeface="Calibri"/>
                <a:sym typeface="Calibri"/>
              </a:rPr>
              <a:t>https://www.wikidata.org/wiki/Q81175539</a:t>
            </a:r>
            <a:endParaRPr sz="1733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01;p36">
            <a:extLst>
              <a:ext uri="{FF2B5EF4-FFF2-40B4-BE49-F238E27FC236}">
                <a16:creationId xmlns:a16="http://schemas.microsoft.com/office/drawing/2014/main" id="{1D3C4D04-4817-A110-711F-9361ADADCE51}"/>
              </a:ext>
            </a:extLst>
          </p:cNvPr>
          <p:cNvSpPr/>
          <p:nvPr/>
        </p:nvSpPr>
        <p:spPr>
          <a:xfrm>
            <a:off x="5727700" y="2413302"/>
            <a:ext cx="3754600" cy="39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i="1" dirty="0">
                <a:latin typeface="Calibri"/>
                <a:ea typeface="Calibri"/>
                <a:cs typeface="Calibri"/>
                <a:sym typeface="Calibri"/>
              </a:rPr>
              <a:t>https://www.wikidata.org/wiki/Q6991</a:t>
            </a:r>
          </a:p>
        </p:txBody>
      </p:sp>
      <p:sp>
        <p:nvSpPr>
          <p:cNvPr id="7" name="Google Shape;501;p36">
            <a:extLst>
              <a:ext uri="{FF2B5EF4-FFF2-40B4-BE49-F238E27FC236}">
                <a16:creationId xmlns:a16="http://schemas.microsoft.com/office/drawing/2014/main" id="{07F31D67-D6EA-81B9-33E2-31F671C4CCD5}"/>
              </a:ext>
            </a:extLst>
          </p:cNvPr>
          <p:cNvSpPr/>
          <p:nvPr/>
        </p:nvSpPr>
        <p:spPr>
          <a:xfrm>
            <a:off x="3977366" y="4900712"/>
            <a:ext cx="4455433" cy="39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i="1" dirty="0">
                <a:latin typeface="Calibri"/>
                <a:ea typeface="Calibri"/>
                <a:cs typeface="Calibri"/>
                <a:sym typeface="Calibri"/>
              </a:rPr>
              <a:t>https://www.wikidata.org/wiki/Q112111539</a:t>
            </a:r>
            <a:endParaRPr sz="1733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01;p36">
            <a:extLst>
              <a:ext uri="{FF2B5EF4-FFF2-40B4-BE49-F238E27FC236}">
                <a16:creationId xmlns:a16="http://schemas.microsoft.com/office/drawing/2014/main" id="{65A232B1-A0AC-203E-1FEF-8D272FAF5A92}"/>
              </a:ext>
            </a:extLst>
          </p:cNvPr>
          <p:cNvSpPr/>
          <p:nvPr/>
        </p:nvSpPr>
        <p:spPr>
          <a:xfrm>
            <a:off x="8056400" y="2984400"/>
            <a:ext cx="3754600" cy="39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i="1" dirty="0">
                <a:latin typeface="Calibri"/>
                <a:ea typeface="Calibri"/>
                <a:cs typeface="Calibri"/>
                <a:sym typeface="Calibri"/>
              </a:rPr>
              <a:t>https://www.wikidata.org/wiki/Q7001</a:t>
            </a:r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6B45B3E4-0C7D-38A8-15B7-31F3B0D118A8}"/>
              </a:ext>
            </a:extLst>
          </p:cNvPr>
          <p:cNvCxnSpPr>
            <a:endCxn id="5" idx="1"/>
          </p:cNvCxnSpPr>
          <p:nvPr/>
        </p:nvCxnSpPr>
        <p:spPr>
          <a:xfrm rot="16200000" flipV="1">
            <a:off x="956784" y="3166584"/>
            <a:ext cx="577898" cy="150134"/>
          </a:xfrm>
          <a:prstGeom prst="curvedConnector4">
            <a:avLst>
              <a:gd name="adj1" fmla="val 32973"/>
              <a:gd name="adj2" fmla="val 2522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242C8268-99C4-D4D8-BD99-724FD9B6BD66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>
            <a:off x="5727701" y="2610103"/>
            <a:ext cx="1092203" cy="920499"/>
          </a:xfrm>
          <a:prstGeom prst="curvedConnector3">
            <a:avLst>
              <a:gd name="adj1" fmla="val 1092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414C57FA-AE05-5B2F-A60E-624F4D0D067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7784150" y="3258351"/>
            <a:ext cx="349401" cy="195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80F74C5C-CB32-CA3D-228E-492FCF8F6ED6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338827" y="4458973"/>
            <a:ext cx="754112" cy="5229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77475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4026-4DF3-9EB2-DE76-66BDF234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1800" b="0" i="0" u="none" strike="noStrike" kern="1200" cap="all" spc="0" normalizeH="0" baseline="0%" noProof="0" dirty="0">
                <a:ln>
                  <a:noFill/>
                </a:ln>
                <a:solidFill>
                  <a:srgbClr val="D8D8D8">
                    <a:lumMod val="50%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tecnica</a:t>
            </a:r>
            <a:br>
              <a:rPr lang="it-IT" dirty="0"/>
            </a:b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B8A73EF-7701-F0D0-43A7-01913D11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4933147" cy="685800"/>
          </a:xfrm>
        </p:spPr>
        <p:txBody>
          <a:bodyPr/>
          <a:lstStyle/>
          <a:p>
            <a:r>
              <a:rPr lang="it-IT" dirty="0" err="1"/>
              <a:t>Ner</a:t>
            </a:r>
            <a:r>
              <a:rPr lang="it-IT" dirty="0"/>
              <a:t> </a:t>
            </a: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0001899-708C-E290-B0A3-EC4D57BDF53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4951411" cy="348137"/>
          </a:xfrm>
        </p:spPr>
        <p:txBody>
          <a:bodyPr>
            <a:normAutofit lnSpcReduction="10%"/>
          </a:bodyPr>
          <a:lstStyle/>
          <a:p>
            <a:r>
              <a:rPr lang="it-IT" sz="1600" dirty="0"/>
              <a:t>Utile per riconoscere </a:t>
            </a:r>
            <a:r>
              <a:rPr lang="it-IT" sz="1600" u="sng" dirty="0"/>
              <a:t>classi specifiche </a:t>
            </a:r>
            <a:r>
              <a:rPr lang="it-IT" sz="1600" dirty="0"/>
              <a:t>del dominio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328A0F1-DAE8-BDCF-4C4A-80BBFC259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2840" y="2674463"/>
            <a:ext cx="4933679" cy="685800"/>
          </a:xfrm>
        </p:spPr>
        <p:txBody>
          <a:bodyPr/>
          <a:lstStyle/>
          <a:p>
            <a:r>
              <a:rPr lang="it-IT" dirty="0"/>
              <a:t>El </a:t>
            </a: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96D80D1-5C16-E077-056D-1C8A5BB2243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096000" y="3360263"/>
            <a:ext cx="4951411" cy="659972"/>
          </a:xfrm>
        </p:spPr>
        <p:txBody>
          <a:bodyPr/>
          <a:lstStyle/>
          <a:p>
            <a:r>
              <a:rPr lang="it-IT" dirty="0"/>
              <a:t>Utile per riconoscere entità ambigue ma che in un determinato dominio assumono un </a:t>
            </a:r>
            <a:r>
              <a:rPr lang="it-IT" u="sng" dirty="0"/>
              <a:t>preciso significato</a:t>
            </a:r>
            <a:r>
              <a:rPr lang="it-IT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117531-9754-CC46-1FEF-9DFF99B60061}"/>
              </a:ext>
            </a:extLst>
          </p:cNvPr>
          <p:cNvSpPr txBox="1"/>
          <p:nvPr/>
        </p:nvSpPr>
        <p:spPr>
          <a:xfrm>
            <a:off x="1006475" y="4020235"/>
            <a:ext cx="4416425" cy="9233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La prima data utile per ricostruire l’attività di Giovanni Mazzucco è il 1481, quando firma gli affreschi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8916B91-FD6C-151E-3CB1-3E846A3B41ED}"/>
              </a:ext>
            </a:extLst>
          </p:cNvPr>
          <p:cNvSpPr txBox="1"/>
          <p:nvPr/>
        </p:nvSpPr>
        <p:spPr>
          <a:xfrm>
            <a:off x="6112840" y="4059704"/>
            <a:ext cx="4951411" cy="9233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La prima data utile per ricostruire l’attività di Giovanni Mazzucco è il 1481, quando firma gli affreschi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9020952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4026-4DF3-9EB2-DE76-66BDF234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1800" b="0" i="0" u="none" strike="noStrike" kern="1200" cap="all" spc="0" normalizeH="0" baseline="0%" noProof="0" dirty="0">
                <a:ln>
                  <a:noFill/>
                </a:ln>
                <a:solidFill>
                  <a:srgbClr val="D8D8D8">
                    <a:lumMod val="50%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tecnica</a:t>
            </a:r>
            <a:br>
              <a:rPr lang="it-IT" dirty="0"/>
            </a:b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B8A73EF-7701-F0D0-43A7-01913D11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4933147" cy="685800"/>
          </a:xfrm>
        </p:spPr>
        <p:txBody>
          <a:bodyPr/>
          <a:lstStyle/>
          <a:p>
            <a:r>
              <a:rPr lang="it-IT" dirty="0" err="1"/>
              <a:t>Ner</a:t>
            </a:r>
            <a:r>
              <a:rPr lang="it-IT" dirty="0"/>
              <a:t> </a:t>
            </a: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0001899-708C-E290-B0A3-EC4D57BDF53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4951411" cy="348137"/>
          </a:xfrm>
        </p:spPr>
        <p:txBody>
          <a:bodyPr>
            <a:normAutofit lnSpcReduction="10%"/>
          </a:bodyPr>
          <a:lstStyle/>
          <a:p>
            <a:r>
              <a:rPr lang="it-IT" sz="1600" dirty="0"/>
              <a:t>Utile per riconoscere </a:t>
            </a:r>
            <a:r>
              <a:rPr lang="it-IT" sz="1600" u="sng" dirty="0"/>
              <a:t>classi specifiche </a:t>
            </a:r>
            <a:r>
              <a:rPr lang="it-IT" sz="1600" dirty="0"/>
              <a:t>del dominio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328A0F1-DAE8-BDCF-4C4A-80BBFC259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2840" y="2674463"/>
            <a:ext cx="4933679" cy="685800"/>
          </a:xfrm>
        </p:spPr>
        <p:txBody>
          <a:bodyPr/>
          <a:lstStyle/>
          <a:p>
            <a:r>
              <a:rPr lang="it-IT" dirty="0"/>
              <a:t>El </a:t>
            </a: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96D80D1-5C16-E077-056D-1C8A5BB2243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096000" y="3360263"/>
            <a:ext cx="4951411" cy="659972"/>
          </a:xfrm>
        </p:spPr>
        <p:txBody>
          <a:bodyPr/>
          <a:lstStyle/>
          <a:p>
            <a:r>
              <a:rPr lang="it-IT" dirty="0"/>
              <a:t>Utile per riconoscere entità ambigue ma che in un determinato dominio assumono un </a:t>
            </a:r>
            <a:r>
              <a:rPr lang="it-IT" u="sng" dirty="0"/>
              <a:t>preciso significato</a:t>
            </a:r>
            <a:r>
              <a:rPr lang="it-IT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117531-9754-CC46-1FEF-9DFF99B60061}"/>
              </a:ext>
            </a:extLst>
          </p:cNvPr>
          <p:cNvSpPr txBox="1"/>
          <p:nvPr/>
        </p:nvSpPr>
        <p:spPr>
          <a:xfrm>
            <a:off x="1006475" y="4020235"/>
            <a:ext cx="4416425" cy="9233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La prima data utile per ricostruire l’attività di </a:t>
            </a:r>
            <a:r>
              <a:rPr lang="it" dirty="0">
                <a:solidFill>
                  <a:srgbClr val="222222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Giovanni Mazzucco</a:t>
            </a:r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è il 1481, quando firma gli affreschi</a:t>
            </a:r>
            <a:endParaRPr lang="it-IT" dirty="0"/>
          </a:p>
        </p:txBody>
      </p:sp>
      <p:sp>
        <p:nvSpPr>
          <p:cNvPr id="13" name="Google Shape;501;p36">
            <a:extLst>
              <a:ext uri="{FF2B5EF4-FFF2-40B4-BE49-F238E27FC236}">
                <a16:creationId xmlns:a16="http://schemas.microsoft.com/office/drawing/2014/main" id="{F375B718-23B8-AF11-EA27-AF6B606E60AB}"/>
              </a:ext>
            </a:extLst>
          </p:cNvPr>
          <p:cNvSpPr/>
          <p:nvPr/>
        </p:nvSpPr>
        <p:spPr>
          <a:xfrm>
            <a:off x="1057499" y="5100143"/>
            <a:ext cx="3134634" cy="1202322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dirty="0" err="1">
                <a:latin typeface="Calibri"/>
                <a:ea typeface="Calibri"/>
                <a:cs typeface="Calibri"/>
                <a:sym typeface="Calibri"/>
              </a:rPr>
              <a:t>Gazetteer</a:t>
            </a:r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 per la classe </a:t>
            </a:r>
            <a:r>
              <a:rPr lang="it" sz="1600" dirty="0">
                <a:solidFill>
                  <a:srgbClr val="222222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Pittore</a:t>
            </a:r>
            <a:r>
              <a:rPr lang="it" sz="1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" sz="1733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Giovanni Mazzucco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" sz="1733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Lorenzo Gastaldi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" sz="1733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Leonardo</a:t>
            </a:r>
            <a:endParaRPr lang="it-IT" sz="1733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483C04CE-626C-C8D4-1D80-4760B974604B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1006475" y="4481900"/>
            <a:ext cx="51024" cy="1219404"/>
          </a:xfrm>
          <a:prstGeom prst="curvedConnector3">
            <a:avLst>
              <a:gd name="adj1" fmla="val 54802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8916B91-FD6C-151E-3CB1-3E846A3B41ED}"/>
              </a:ext>
            </a:extLst>
          </p:cNvPr>
          <p:cNvSpPr txBox="1"/>
          <p:nvPr/>
        </p:nvSpPr>
        <p:spPr>
          <a:xfrm>
            <a:off x="6112840" y="4059704"/>
            <a:ext cx="4951411" cy="9233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La prima data utile per ricostruire l’attività di Giovanni Mazzucco è il 1481, quando firma gli affreschi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885674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4026-4DF3-9EB2-DE76-66BDF234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1800" b="0" i="0" u="none" strike="noStrike" kern="1200" cap="all" spc="0" normalizeH="0" baseline="0%" noProof="0" dirty="0">
                <a:ln>
                  <a:noFill/>
                </a:ln>
                <a:solidFill>
                  <a:srgbClr val="D8D8D8">
                    <a:lumMod val="50%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tecnica</a:t>
            </a:r>
            <a:br>
              <a:rPr lang="it-IT" dirty="0"/>
            </a:b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B8A73EF-7701-F0D0-43A7-01913D11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4933147" cy="685800"/>
          </a:xfrm>
        </p:spPr>
        <p:txBody>
          <a:bodyPr/>
          <a:lstStyle/>
          <a:p>
            <a:r>
              <a:rPr lang="it-IT" dirty="0" err="1"/>
              <a:t>Ner</a:t>
            </a:r>
            <a:r>
              <a:rPr lang="it-IT" dirty="0"/>
              <a:t> </a:t>
            </a: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0001899-708C-E290-B0A3-EC4D57BDF53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4951411" cy="348137"/>
          </a:xfrm>
        </p:spPr>
        <p:txBody>
          <a:bodyPr>
            <a:normAutofit lnSpcReduction="10%"/>
          </a:bodyPr>
          <a:lstStyle/>
          <a:p>
            <a:r>
              <a:rPr lang="it-IT" sz="1600" dirty="0"/>
              <a:t>Utile per riconoscere </a:t>
            </a:r>
            <a:r>
              <a:rPr lang="it-IT" sz="1600" u="sng" dirty="0"/>
              <a:t>classi specifiche </a:t>
            </a:r>
            <a:r>
              <a:rPr lang="it-IT" sz="1600" dirty="0"/>
              <a:t>del dominio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328A0F1-DAE8-BDCF-4C4A-80BBFC259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2840" y="2674463"/>
            <a:ext cx="4933679" cy="685800"/>
          </a:xfrm>
        </p:spPr>
        <p:txBody>
          <a:bodyPr/>
          <a:lstStyle/>
          <a:p>
            <a:r>
              <a:rPr lang="it-IT" dirty="0"/>
              <a:t>El </a:t>
            </a:r>
            <a:r>
              <a:rPr lang="it-IT" dirty="0" err="1"/>
              <a:t>gazetteer</a:t>
            </a:r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96D80D1-5C16-E077-056D-1C8A5BB2243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096000" y="3360263"/>
            <a:ext cx="4951411" cy="659972"/>
          </a:xfrm>
        </p:spPr>
        <p:txBody>
          <a:bodyPr/>
          <a:lstStyle/>
          <a:p>
            <a:r>
              <a:rPr lang="it-IT" dirty="0"/>
              <a:t>Utile per riconoscere entità ambigue ma che in un determinato dominio assumono un </a:t>
            </a:r>
            <a:r>
              <a:rPr lang="it-IT" u="sng" dirty="0"/>
              <a:t>preciso significato</a:t>
            </a:r>
            <a:r>
              <a:rPr lang="it-IT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117531-9754-CC46-1FEF-9DFF99B60061}"/>
              </a:ext>
            </a:extLst>
          </p:cNvPr>
          <p:cNvSpPr txBox="1"/>
          <p:nvPr/>
        </p:nvSpPr>
        <p:spPr>
          <a:xfrm>
            <a:off x="1006475" y="4020235"/>
            <a:ext cx="4416425" cy="9233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La prima data utile per ricostruire l’attività di </a:t>
            </a:r>
            <a:r>
              <a:rPr lang="it" dirty="0">
                <a:solidFill>
                  <a:srgbClr val="222222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Giovanni Mazzucco</a:t>
            </a:r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è il 1481, quando firma gli affreschi</a:t>
            </a:r>
            <a:endParaRPr lang="it-IT" dirty="0"/>
          </a:p>
        </p:txBody>
      </p:sp>
      <p:sp>
        <p:nvSpPr>
          <p:cNvPr id="13" name="Google Shape;501;p36">
            <a:extLst>
              <a:ext uri="{FF2B5EF4-FFF2-40B4-BE49-F238E27FC236}">
                <a16:creationId xmlns:a16="http://schemas.microsoft.com/office/drawing/2014/main" id="{F375B718-23B8-AF11-EA27-AF6B606E60AB}"/>
              </a:ext>
            </a:extLst>
          </p:cNvPr>
          <p:cNvSpPr/>
          <p:nvPr/>
        </p:nvSpPr>
        <p:spPr>
          <a:xfrm>
            <a:off x="1057499" y="5100143"/>
            <a:ext cx="3134634" cy="1202322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dirty="0" err="1">
                <a:latin typeface="Calibri"/>
                <a:ea typeface="Calibri"/>
                <a:cs typeface="Calibri"/>
                <a:sym typeface="Calibri"/>
              </a:rPr>
              <a:t>Gazetteer</a:t>
            </a:r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 per la classe </a:t>
            </a:r>
            <a:r>
              <a:rPr lang="it" sz="1600" dirty="0">
                <a:solidFill>
                  <a:srgbClr val="222222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Pittore</a:t>
            </a:r>
            <a:r>
              <a:rPr lang="it" sz="16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" sz="1733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Giovanni Mazzucco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" sz="1733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Lorenzo Gastaldi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" sz="1733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Leonardo</a:t>
            </a:r>
            <a:endParaRPr lang="it-IT" sz="1733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483C04CE-626C-C8D4-1D80-4760B974604B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1006475" y="4481900"/>
            <a:ext cx="51024" cy="1219404"/>
          </a:xfrm>
          <a:prstGeom prst="curvedConnector3">
            <a:avLst>
              <a:gd name="adj1" fmla="val 54802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Google Shape;501;p36">
            <a:extLst>
              <a:ext uri="{FF2B5EF4-FFF2-40B4-BE49-F238E27FC236}">
                <a16:creationId xmlns:a16="http://schemas.microsoft.com/office/drawing/2014/main" id="{7DC39748-C29B-EC62-B1D7-4A9807122AAB}"/>
              </a:ext>
            </a:extLst>
          </p:cNvPr>
          <p:cNvSpPr/>
          <p:nvPr/>
        </p:nvSpPr>
        <p:spPr>
          <a:xfrm>
            <a:off x="5626100" y="5100143"/>
            <a:ext cx="6451601" cy="1202322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i="1" dirty="0" err="1">
                <a:latin typeface="Calibri"/>
                <a:ea typeface="Calibri"/>
                <a:cs typeface="Calibri"/>
                <a:sym typeface="Calibri"/>
              </a:rPr>
              <a:t>Gazetteer</a:t>
            </a:r>
            <a:r>
              <a:rPr lang="it-IT" sz="1733" i="1" dirty="0">
                <a:latin typeface="Calibri"/>
                <a:ea typeface="Calibri"/>
                <a:cs typeface="Calibri"/>
                <a:sym typeface="Calibri"/>
              </a:rPr>
              <a:t> dei concetti presenti in HSG: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33" i="1" dirty="0">
                <a:latin typeface="Calibri"/>
                <a:ea typeface="Calibri"/>
                <a:cs typeface="Calibri"/>
                <a:sym typeface="Calibri"/>
              </a:rPr>
              <a:t>Giovanni Mazzucco &gt;  </a:t>
            </a:r>
            <a:r>
              <a:rPr lang="it-IT" sz="1733" i="1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https://www.hsg.org/giovanni_mazzucco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33" i="1" dirty="0">
                <a:latin typeface="Calibri"/>
                <a:ea typeface="Calibri"/>
                <a:cs typeface="Calibri"/>
                <a:sym typeface="Calibri"/>
              </a:rPr>
              <a:t>Entracque &gt; </a:t>
            </a:r>
            <a:r>
              <a:rPr lang="it-IT" sz="1733" i="1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https://www.hsg.org/entracque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sz="1733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8916B91-FD6C-151E-3CB1-3E846A3B41ED}"/>
              </a:ext>
            </a:extLst>
          </p:cNvPr>
          <p:cNvSpPr txBox="1"/>
          <p:nvPr/>
        </p:nvSpPr>
        <p:spPr>
          <a:xfrm>
            <a:off x="6112840" y="4059704"/>
            <a:ext cx="4951411" cy="9233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La prima data utile per ricostruire l’attività di </a:t>
            </a:r>
            <a:r>
              <a:rPr lang="it" dirty="0">
                <a:solidFill>
                  <a:srgbClr val="222222"/>
                </a:solidFill>
                <a:highlight>
                  <a:srgbClr val="E06666"/>
                </a:highlight>
                <a:latin typeface="Calibri"/>
                <a:ea typeface="Calibri"/>
                <a:cs typeface="Calibri"/>
                <a:sym typeface="Calibri"/>
              </a:rPr>
              <a:t>Giovanni Mazzucco</a:t>
            </a:r>
            <a:r>
              <a:rPr lang="it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è il 1481, quando firma gli affreschi</a:t>
            </a:r>
            <a:endParaRPr lang="it-IT" dirty="0"/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A1B88799-505E-6161-6C78-E7D65CF35A53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rot="10800000" flipH="1">
            <a:off x="5626100" y="4521370"/>
            <a:ext cx="486740" cy="1179935"/>
          </a:xfrm>
          <a:prstGeom prst="curvedConnector3">
            <a:avLst>
              <a:gd name="adj1" fmla="val -4696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3160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A564F64-5CF7-EE5F-6A69-5CBBB9B1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3493862" cy="2387600"/>
          </a:xfrm>
        </p:spPr>
        <p:txBody>
          <a:bodyPr/>
          <a:lstStyle/>
          <a:p>
            <a:r>
              <a:rPr lang="it-IT" dirty="0"/>
              <a:t>Estrazione di relazioni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B6B694BF-76E8-76F5-2C62-EB4A39D23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6043182" cy="2379916"/>
          </a:xfrm>
        </p:spPr>
        <p:txBody>
          <a:bodyPr>
            <a:normAutofit/>
          </a:bodyPr>
          <a:lstStyle/>
          <a:p>
            <a:r>
              <a:rPr lang="it-IT" dirty="0"/>
              <a:t>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Open </a:t>
            </a:r>
            <a:r>
              <a:rPr lang="it-IT" dirty="0" err="1"/>
              <a:t>ie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4046987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C9F0083-25F4-7A72-AEF5-691AE9DA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1800" b="0" i="0" u="none" strike="noStrike" kern="1200" cap="all" spc="0" normalizeH="0" baseline="0%" noProof="0" dirty="0">
                <a:ln>
                  <a:noFill/>
                </a:ln>
                <a:solidFill>
                  <a:srgbClr val="D8D8D8">
                    <a:lumMod val="50%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task</a:t>
            </a:r>
            <a:br>
              <a:rPr lang="it-IT" dirty="0"/>
            </a:br>
            <a:r>
              <a:rPr lang="it-IT" dirty="0"/>
              <a:t>Open </a:t>
            </a:r>
            <a:r>
              <a:rPr lang="it-IT" dirty="0" err="1"/>
              <a:t>ie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3A87F76-7B4D-C37A-1AC7-150AD64BD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695864" cy="1478570"/>
          </a:xfr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it-IT" dirty="0"/>
              <a:t>Durante il Seicento </a:t>
            </a:r>
            <a:r>
              <a:rPr lang="it-IT" b="1" u="sng" dirty="0"/>
              <a:t>gli entracquesi vendono ovini e bovini</a:t>
            </a:r>
            <a:r>
              <a:rPr lang="it-IT" u="sng" dirty="0"/>
              <a:t> </a:t>
            </a:r>
            <a:r>
              <a:rPr lang="it-IT" dirty="0"/>
              <a:t>ai macelli di Grasse, Nizza e Genova</a:t>
            </a:r>
          </a:p>
        </p:txBody>
      </p:sp>
    </p:spTree>
    <p:extLst>
      <p:ext uri="{BB962C8B-B14F-4D97-AF65-F5344CB8AC3E}">
        <p14:creationId xmlns:p14="http://schemas.microsoft.com/office/powerpoint/2010/main" val="2469802385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C9F0083-25F4-7A72-AEF5-691AE9DA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1800" b="0" i="0" u="none" strike="noStrike" kern="1200" cap="all" spc="0" normalizeH="0" baseline="0%" noProof="0" dirty="0">
                <a:ln>
                  <a:noFill/>
                </a:ln>
                <a:solidFill>
                  <a:srgbClr val="D8D8D8">
                    <a:lumMod val="50%"/>
                  </a:srgbClr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task</a:t>
            </a:r>
            <a:br>
              <a:rPr lang="it-IT" dirty="0"/>
            </a:br>
            <a:r>
              <a:rPr lang="it-IT" dirty="0"/>
              <a:t>Open </a:t>
            </a:r>
            <a:r>
              <a:rPr lang="it-IT" dirty="0" err="1"/>
              <a:t>ie</a:t>
            </a:r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3A87F76-7B4D-C37A-1AC7-150AD64BD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695864" cy="1478570"/>
          </a:xfr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it-IT" dirty="0"/>
              <a:t>Durante il Seicento </a:t>
            </a:r>
            <a:r>
              <a:rPr lang="it-IT" b="1" u="sng" dirty="0"/>
              <a:t>gli entracquesi vendono ovini e bovini</a:t>
            </a:r>
            <a:r>
              <a:rPr lang="it-IT" u="sng" dirty="0"/>
              <a:t> </a:t>
            </a:r>
            <a:r>
              <a:rPr lang="it-IT" dirty="0"/>
              <a:t>ai macelli di Grasse, Nizza e Genova</a:t>
            </a:r>
          </a:p>
        </p:txBody>
      </p: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BC2A5F00-2F8A-62BF-A5DA-C9CB9624C5E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5537200" y="2988771"/>
            <a:ext cx="300074" cy="1200898"/>
          </a:xfrm>
          <a:prstGeom prst="curvedConnector4">
            <a:avLst>
              <a:gd name="adj1" fmla="val -76181"/>
              <a:gd name="adj2" fmla="val 807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22D0E636-95CE-3E3F-5D70-A1222E5CC581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>
            <a:off x="5837274" y="2988771"/>
            <a:ext cx="2946400" cy="20032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Google Shape;501;p36">
            <a:extLst>
              <a:ext uri="{FF2B5EF4-FFF2-40B4-BE49-F238E27FC236}">
                <a16:creationId xmlns:a16="http://schemas.microsoft.com/office/drawing/2014/main" id="{85018288-F929-6ECE-CEB2-BDFCD2F318B7}"/>
              </a:ext>
            </a:extLst>
          </p:cNvPr>
          <p:cNvSpPr/>
          <p:nvPr/>
        </p:nvSpPr>
        <p:spPr>
          <a:xfrm>
            <a:off x="3554768" y="4189669"/>
            <a:ext cx="3964864" cy="39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%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(entracquesi; vendono; ovini)</a:t>
            </a:r>
          </a:p>
        </p:txBody>
      </p:sp>
      <p:sp>
        <p:nvSpPr>
          <p:cNvPr id="22" name="Google Shape;501;p36">
            <a:extLst>
              <a:ext uri="{FF2B5EF4-FFF2-40B4-BE49-F238E27FC236}">
                <a16:creationId xmlns:a16="http://schemas.microsoft.com/office/drawing/2014/main" id="{E70B95AA-0231-927D-ED03-268A5CBD6D0A}"/>
              </a:ext>
            </a:extLst>
          </p:cNvPr>
          <p:cNvSpPr/>
          <p:nvPr/>
        </p:nvSpPr>
        <p:spPr>
          <a:xfrm>
            <a:off x="6700874" y="4992055"/>
            <a:ext cx="4165600" cy="39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%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(entracquesi; vendono; bovini)</a:t>
            </a:r>
          </a:p>
        </p:txBody>
      </p:sp>
    </p:spTree>
    <p:extLst>
      <p:ext uri="{BB962C8B-B14F-4D97-AF65-F5344CB8AC3E}">
        <p14:creationId xmlns:p14="http://schemas.microsoft.com/office/powerpoint/2010/main" val="1652530597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127CF-BD4B-2867-FE32-43D963A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E1CD4-A829-42DC-2AF4-C3F34B24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6978"/>
            <a:ext cx="9905999" cy="3912503"/>
          </a:xfrm>
        </p:spPr>
        <p:txBody>
          <a:bodyPr>
            <a:normAutofit lnSpcReduction="10%"/>
          </a:bodyPr>
          <a:lstStyle/>
          <a:p>
            <a:r>
              <a:rPr lang="it-IT" dirty="0">
                <a:solidFill>
                  <a:srgbClr val="788385"/>
                </a:solidFill>
              </a:rPr>
              <a:t>Estrazione di informazioni:</a:t>
            </a:r>
          </a:p>
          <a:p>
            <a:pPr lvl="1"/>
            <a:r>
              <a:rPr lang="it-IT" dirty="0" err="1">
                <a:solidFill>
                  <a:srgbClr val="788385"/>
                </a:solidFill>
              </a:rPr>
              <a:t>Wrapping</a:t>
            </a:r>
            <a:endParaRPr lang="it-IT" dirty="0">
              <a:solidFill>
                <a:srgbClr val="788385"/>
              </a:solidFill>
            </a:endParaRPr>
          </a:p>
          <a:p>
            <a:pPr lvl="1"/>
            <a:r>
              <a:rPr lang="it-IT" dirty="0">
                <a:solidFill>
                  <a:srgbClr val="788385"/>
                </a:solidFill>
              </a:rPr>
              <a:t>Estrazione di entità</a:t>
            </a:r>
          </a:p>
          <a:p>
            <a:pPr lvl="1"/>
            <a:r>
              <a:rPr lang="it-IT" dirty="0">
                <a:solidFill>
                  <a:srgbClr val="788385"/>
                </a:solidFill>
              </a:rPr>
              <a:t>Estrazione di relazioni</a:t>
            </a:r>
          </a:p>
          <a:p>
            <a:r>
              <a:rPr lang="it-IT" b="1" dirty="0">
                <a:solidFill>
                  <a:schemeClr val="bg1"/>
                </a:solidFill>
              </a:rPr>
              <a:t>Dominio storico</a:t>
            </a:r>
          </a:p>
          <a:p>
            <a:r>
              <a:rPr lang="it-IT" dirty="0" err="1">
                <a:solidFill>
                  <a:schemeClr val="bg2">
                    <a:lumMod val="50%"/>
                  </a:schemeClr>
                </a:solidFill>
              </a:rPr>
              <a:t>HiStoryGraphia</a:t>
            </a:r>
            <a:endParaRPr lang="it-IT" dirty="0">
              <a:solidFill>
                <a:schemeClr val="bg2">
                  <a:lumMod val="50%"/>
                </a:schemeClr>
              </a:solidFill>
            </a:endParaRP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Il modulo Storytelling2Knowledge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Sperimentazione e risultati</a:t>
            </a:r>
          </a:p>
        </p:txBody>
      </p:sp>
    </p:spTree>
    <p:extLst>
      <p:ext uri="{BB962C8B-B14F-4D97-AF65-F5344CB8AC3E}">
        <p14:creationId xmlns:p14="http://schemas.microsoft.com/office/powerpoint/2010/main" val="6884117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ADD18-83DD-986B-4F2B-52BC1EE0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0AE029-DC31-40E7-021D-A8366F76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>
                <a:solidFill>
                  <a:schemeClr val="bg1"/>
                </a:solidFill>
              </a:rPr>
              <a:t>HiStoryGraphia</a:t>
            </a:r>
            <a:r>
              <a:rPr lang="it-IT" dirty="0"/>
              <a:t> è un progetto di ricerca per la </a:t>
            </a:r>
            <a:r>
              <a:rPr lang="it-IT" b="1" dirty="0"/>
              <a:t>raccolta di contenuti</a:t>
            </a:r>
            <a:r>
              <a:rPr lang="it-IT" dirty="0"/>
              <a:t> </a:t>
            </a:r>
            <a:r>
              <a:rPr lang="it-IT" b="1" dirty="0"/>
              <a:t>storici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Graphique 18" descr="Users">
            <a:extLst>
              <a:ext uri="{FF2B5EF4-FFF2-40B4-BE49-F238E27FC236}">
                <a16:creationId xmlns:a16="http://schemas.microsoft.com/office/drawing/2014/main" id="{199B365A-8C82-D7AA-735A-DCA156773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006" y="3601244"/>
            <a:ext cx="914400" cy="914400"/>
          </a:xfrm>
          <a:prstGeom prst="rect">
            <a:avLst/>
          </a:prstGeom>
        </p:spPr>
      </p:pic>
      <p:pic>
        <p:nvPicPr>
          <p:cNvPr id="8" name="Elemento grafico 7" descr="Document">
            <a:extLst>
              <a:ext uri="{FF2B5EF4-FFF2-40B4-BE49-F238E27FC236}">
                <a16:creationId xmlns:a16="http://schemas.microsoft.com/office/drawing/2014/main" id="{1098DB06-C9EE-F395-24AF-3752DBDE7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7511" y="3298985"/>
            <a:ext cx="569914" cy="569914"/>
          </a:xfrm>
          <a:prstGeom prst="rect">
            <a:avLst/>
          </a:prstGeom>
        </p:spPr>
      </p:pic>
      <p:pic>
        <p:nvPicPr>
          <p:cNvPr id="9" name="Elemento grafico 8" descr="Document">
            <a:extLst>
              <a:ext uri="{FF2B5EF4-FFF2-40B4-BE49-F238E27FC236}">
                <a16:creationId xmlns:a16="http://schemas.microsoft.com/office/drawing/2014/main" id="{E429EC99-3FBE-D79E-BA52-A57D4951C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6178" y="3070385"/>
            <a:ext cx="569914" cy="569914"/>
          </a:xfrm>
          <a:prstGeom prst="rect">
            <a:avLst/>
          </a:prstGeom>
        </p:spPr>
      </p:pic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E45228D5-0629-16EE-5E5A-A6E201975C55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3123406" y="3878027"/>
            <a:ext cx="3976827" cy="1804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362761-39BF-35E7-F2A4-F69307BB53C4}"/>
              </a:ext>
            </a:extLst>
          </p:cNvPr>
          <p:cNvSpPr txBox="1"/>
          <p:nvPr/>
        </p:nvSpPr>
        <p:spPr>
          <a:xfrm>
            <a:off x="4219967" y="3280578"/>
            <a:ext cx="129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nuovi contenuti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182FD492-ACDF-FDFB-ABEC-5C357692346D}"/>
              </a:ext>
            </a:extLst>
          </p:cNvPr>
          <p:cNvSpPr/>
          <p:nvPr/>
        </p:nvSpPr>
        <p:spPr>
          <a:xfrm>
            <a:off x="4480122" y="4875214"/>
            <a:ext cx="1932385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Modulo estrazione informazioni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0DBC83D-7F0A-E947-C621-469737EC246F}"/>
              </a:ext>
            </a:extLst>
          </p:cNvPr>
          <p:cNvSpPr txBox="1"/>
          <p:nvPr/>
        </p:nvSpPr>
        <p:spPr>
          <a:xfrm>
            <a:off x="7648575" y="5021948"/>
            <a:ext cx="17748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Risorse </a:t>
            </a:r>
          </a:p>
          <a:p>
            <a:r>
              <a:rPr lang="it-IT" b="1" dirty="0"/>
              <a:t>open-source  lingua italiana</a:t>
            </a:r>
            <a:endParaRPr lang="it-IT" dirty="0"/>
          </a:p>
        </p:txBody>
      </p:sp>
      <p:pic>
        <p:nvPicPr>
          <p:cNvPr id="19" name="Elemento grafico 18" descr="Freccia: leggera curva con riempimento a tinta unita">
            <a:extLst>
              <a:ext uri="{FF2B5EF4-FFF2-40B4-BE49-F238E27FC236}">
                <a16:creationId xmlns:a16="http://schemas.microsoft.com/office/drawing/2014/main" id="{55FAE209-5862-28AD-656D-2028C2EFB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73663" flipH="1">
            <a:off x="6551020" y="5009310"/>
            <a:ext cx="1098427" cy="9144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66209B2-70BA-4CFE-3C77-7F056F474769}"/>
              </a:ext>
            </a:extLst>
          </p:cNvPr>
          <p:cNvSpPr txBox="1"/>
          <p:nvPr/>
        </p:nvSpPr>
        <p:spPr>
          <a:xfrm>
            <a:off x="7100233" y="3554861"/>
            <a:ext cx="3440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 err="1">
                <a:solidFill>
                  <a:schemeClr val="bg1"/>
                </a:solidFill>
              </a:rPr>
              <a:t>HiStoryGraphia</a:t>
            </a:r>
            <a:endParaRPr lang="it-IT" sz="3600" dirty="0"/>
          </a:p>
        </p:txBody>
      </p: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B5FC51BA-A1AC-020D-561D-263CB68AF379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841674" y="4270573"/>
            <a:ext cx="914400" cy="2948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28048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0D4C40-E1B2-22C7-4A1D-81149DB62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Dominio storico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3AD75E-1CA4-9EF7-A17A-67D7D54A9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734610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97F5475-F123-EA15-5FEF-6685299D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di vita dell’informazione storica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4ACC376-4285-7E6D-B6C1-D9CBEA8D6D93}"/>
              </a:ext>
            </a:extLst>
          </p:cNvPr>
          <p:cNvSpPr/>
          <p:nvPr/>
        </p:nvSpPr>
        <p:spPr>
          <a:xfrm>
            <a:off x="2037346" y="3661662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07D9E62-C032-25DD-3838-BED17F7ED23D}"/>
              </a:ext>
            </a:extLst>
          </p:cNvPr>
          <p:cNvSpPr/>
          <p:nvPr/>
        </p:nvSpPr>
        <p:spPr>
          <a:xfrm>
            <a:off x="3707731" y="2421627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Arricchimento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7449124-CE32-6B47-A48D-FE4EAB84A03E}"/>
              </a:ext>
            </a:extLst>
          </p:cNvPr>
          <p:cNvSpPr/>
          <p:nvPr/>
        </p:nvSpPr>
        <p:spPr>
          <a:xfrm>
            <a:off x="6402805" y="2421627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Montaggio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2C904C4-66DA-4535-C3AB-0223B2CF7895}"/>
              </a:ext>
            </a:extLst>
          </p:cNvPr>
          <p:cNvSpPr/>
          <p:nvPr/>
        </p:nvSpPr>
        <p:spPr>
          <a:xfrm>
            <a:off x="8073190" y="3661662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Recupero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5E3128E-78A3-D73D-CEC7-C3EDDD43A601}"/>
              </a:ext>
            </a:extLst>
          </p:cNvPr>
          <p:cNvSpPr/>
          <p:nvPr/>
        </p:nvSpPr>
        <p:spPr>
          <a:xfrm>
            <a:off x="6402805" y="4941386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BF39FA1-0C91-2635-500F-47F11D69D892}"/>
              </a:ext>
            </a:extLst>
          </p:cNvPr>
          <p:cNvSpPr/>
          <p:nvPr/>
        </p:nvSpPr>
        <p:spPr>
          <a:xfrm>
            <a:off x="3707731" y="4941386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Presentazione</a:t>
            </a:r>
          </a:p>
        </p:txBody>
      </p:sp>
      <p:sp>
        <p:nvSpPr>
          <p:cNvPr id="18" name="Freccia in su 17">
            <a:extLst>
              <a:ext uri="{FF2B5EF4-FFF2-40B4-BE49-F238E27FC236}">
                <a16:creationId xmlns:a16="http://schemas.microsoft.com/office/drawing/2014/main" id="{D44A6DBB-EA0B-BFCF-9825-ADBD12F95382}"/>
              </a:ext>
            </a:extLst>
          </p:cNvPr>
          <p:cNvSpPr/>
          <p:nvPr/>
        </p:nvSpPr>
        <p:spPr>
          <a:xfrm rot="2494032">
            <a:off x="3186061" y="3036435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su 18">
            <a:extLst>
              <a:ext uri="{FF2B5EF4-FFF2-40B4-BE49-F238E27FC236}">
                <a16:creationId xmlns:a16="http://schemas.microsoft.com/office/drawing/2014/main" id="{31775846-1226-6A7A-CC70-43283E80DA15}"/>
              </a:ext>
            </a:extLst>
          </p:cNvPr>
          <p:cNvSpPr/>
          <p:nvPr/>
        </p:nvSpPr>
        <p:spPr>
          <a:xfrm rot="5400000">
            <a:off x="5637797" y="2539360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>
            <a:extLst>
              <a:ext uri="{FF2B5EF4-FFF2-40B4-BE49-F238E27FC236}">
                <a16:creationId xmlns:a16="http://schemas.microsoft.com/office/drawing/2014/main" id="{F454C028-1401-A7EA-1677-3EC51C8BCCFD}"/>
              </a:ext>
            </a:extLst>
          </p:cNvPr>
          <p:cNvSpPr/>
          <p:nvPr/>
        </p:nvSpPr>
        <p:spPr>
          <a:xfrm rot="16200000">
            <a:off x="5702544" y="5059119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su 20">
            <a:extLst>
              <a:ext uri="{FF2B5EF4-FFF2-40B4-BE49-F238E27FC236}">
                <a16:creationId xmlns:a16="http://schemas.microsoft.com/office/drawing/2014/main" id="{6E91E602-1423-4D81-8982-BB1EEB352FC7}"/>
              </a:ext>
            </a:extLst>
          </p:cNvPr>
          <p:cNvSpPr/>
          <p:nvPr/>
        </p:nvSpPr>
        <p:spPr>
          <a:xfrm rot="8531185">
            <a:off x="8089657" y="3071401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su 21">
            <a:extLst>
              <a:ext uri="{FF2B5EF4-FFF2-40B4-BE49-F238E27FC236}">
                <a16:creationId xmlns:a16="http://schemas.microsoft.com/office/drawing/2014/main" id="{D91BDA07-23F6-F392-D358-ECD1B6D766F0}"/>
              </a:ext>
            </a:extLst>
          </p:cNvPr>
          <p:cNvSpPr/>
          <p:nvPr/>
        </p:nvSpPr>
        <p:spPr>
          <a:xfrm rot="13651362">
            <a:off x="8090942" y="4530623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in su 22">
            <a:extLst>
              <a:ext uri="{FF2B5EF4-FFF2-40B4-BE49-F238E27FC236}">
                <a16:creationId xmlns:a16="http://schemas.microsoft.com/office/drawing/2014/main" id="{51821E18-DF71-814B-8E70-FC08877D2101}"/>
              </a:ext>
            </a:extLst>
          </p:cNvPr>
          <p:cNvSpPr/>
          <p:nvPr/>
        </p:nvSpPr>
        <p:spPr>
          <a:xfrm rot="18825423">
            <a:off x="3121190" y="4491044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201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26168-B3BF-4D09-0B85-C203EB02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07" y="428228"/>
            <a:ext cx="9905998" cy="1478570"/>
          </a:xfrm>
        </p:spPr>
        <p:txBody>
          <a:bodyPr/>
          <a:lstStyle/>
          <a:p>
            <a:r>
              <a:rPr lang="it-IT" dirty="0" err="1"/>
              <a:t>Historygraphia</a:t>
            </a:r>
            <a:r>
              <a:rPr lang="it-IT" dirty="0"/>
              <a:t> workflow</a:t>
            </a:r>
          </a:p>
        </p:txBody>
      </p:sp>
      <p:sp>
        <p:nvSpPr>
          <p:cNvPr id="40" name="Google Shape;296;p25">
            <a:extLst>
              <a:ext uri="{FF2B5EF4-FFF2-40B4-BE49-F238E27FC236}">
                <a16:creationId xmlns:a16="http://schemas.microsoft.com/office/drawing/2014/main" id="{271C4421-8E25-BF42-A860-57DDB54B76DB}"/>
              </a:ext>
            </a:extLst>
          </p:cNvPr>
          <p:cNvSpPr txBox="1"/>
          <p:nvPr/>
        </p:nvSpPr>
        <p:spPr>
          <a:xfrm>
            <a:off x="553186" y="3772286"/>
            <a:ext cx="153519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arrazioni create da esperti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97;p25">
            <a:extLst>
              <a:ext uri="{FF2B5EF4-FFF2-40B4-BE49-F238E27FC236}">
                <a16:creationId xmlns:a16="http://schemas.microsoft.com/office/drawing/2014/main" id="{504490A1-937D-BF93-5CF4-E6D775CF5328}"/>
              </a:ext>
            </a:extLst>
          </p:cNvPr>
          <p:cNvSpPr txBox="1"/>
          <p:nvPr/>
        </p:nvSpPr>
        <p:spPr>
          <a:xfrm>
            <a:off x="779608" y="1599124"/>
            <a:ext cx="284672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Estrazione conoscenza</a:t>
            </a:r>
          </a:p>
          <a:p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(NER, EL, </a:t>
            </a:r>
            <a:r>
              <a:rPr lang="it-IT" sz="1400" dirty="0" err="1">
                <a:latin typeface="Calibri"/>
                <a:ea typeface="Calibri"/>
                <a:cs typeface="Calibri"/>
                <a:sym typeface="Calibri"/>
              </a:rPr>
              <a:t>Gazetteers</a:t>
            </a: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e Annotazione con metadati</a:t>
            </a:r>
          </a:p>
        </p:txBody>
      </p:sp>
      <p:sp>
        <p:nvSpPr>
          <p:cNvPr id="42" name="Google Shape;298;p25">
            <a:extLst>
              <a:ext uri="{FF2B5EF4-FFF2-40B4-BE49-F238E27FC236}">
                <a16:creationId xmlns:a16="http://schemas.microsoft.com/office/drawing/2014/main" id="{15C13993-407F-9210-071F-FD72C2AAF339}"/>
              </a:ext>
            </a:extLst>
          </p:cNvPr>
          <p:cNvSpPr txBox="1"/>
          <p:nvPr/>
        </p:nvSpPr>
        <p:spPr>
          <a:xfrm>
            <a:off x="8012928" y="1852582"/>
            <a:ext cx="211971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Using KG to update HSG database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300;p25">
            <a:extLst>
              <a:ext uri="{FF2B5EF4-FFF2-40B4-BE49-F238E27FC236}">
                <a16:creationId xmlns:a16="http://schemas.microsoft.com/office/drawing/2014/main" id="{8550434B-76BF-7047-D99B-BE7570BE6E10}"/>
              </a:ext>
            </a:extLst>
          </p:cNvPr>
          <p:cNvSpPr/>
          <p:nvPr/>
        </p:nvSpPr>
        <p:spPr>
          <a:xfrm>
            <a:off x="928892" y="3099097"/>
            <a:ext cx="858600" cy="756600"/>
          </a:xfrm>
          <a:prstGeom prst="vertic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 dirty="0">
                <a:latin typeface="Calibri"/>
                <a:ea typeface="Calibri"/>
                <a:cs typeface="Calibri"/>
                <a:sym typeface="Calibri"/>
              </a:rPr>
              <a:t>Entracque – Confraternita di Santa Croce</a:t>
            </a:r>
            <a:endParaRPr sz="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4;p25">
            <a:extLst>
              <a:ext uri="{FF2B5EF4-FFF2-40B4-BE49-F238E27FC236}">
                <a16:creationId xmlns:a16="http://schemas.microsoft.com/office/drawing/2014/main" id="{180C1706-F482-51AB-56C3-AA074FD7D9C4}"/>
              </a:ext>
            </a:extLst>
          </p:cNvPr>
          <p:cNvSpPr/>
          <p:nvPr/>
        </p:nvSpPr>
        <p:spPr>
          <a:xfrm>
            <a:off x="6275136" y="1567329"/>
            <a:ext cx="312744" cy="20361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05;p25">
            <a:extLst>
              <a:ext uri="{FF2B5EF4-FFF2-40B4-BE49-F238E27FC236}">
                <a16:creationId xmlns:a16="http://schemas.microsoft.com/office/drawing/2014/main" id="{D836688B-3643-7CC8-8673-44C2CE653E99}"/>
              </a:ext>
            </a:extLst>
          </p:cNvPr>
          <p:cNvSpPr/>
          <p:nvPr/>
        </p:nvSpPr>
        <p:spPr>
          <a:xfrm>
            <a:off x="7013135" y="1353857"/>
            <a:ext cx="385683" cy="176332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306;p25">
            <a:extLst>
              <a:ext uri="{FF2B5EF4-FFF2-40B4-BE49-F238E27FC236}">
                <a16:creationId xmlns:a16="http://schemas.microsoft.com/office/drawing/2014/main" id="{2394E763-EF65-55EA-4E26-F8940AEE8232}"/>
              </a:ext>
            </a:extLst>
          </p:cNvPr>
          <p:cNvSpPr/>
          <p:nvPr/>
        </p:nvSpPr>
        <p:spPr>
          <a:xfrm>
            <a:off x="6871516" y="1696130"/>
            <a:ext cx="312744" cy="20361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307;p25">
            <a:extLst>
              <a:ext uri="{FF2B5EF4-FFF2-40B4-BE49-F238E27FC236}">
                <a16:creationId xmlns:a16="http://schemas.microsoft.com/office/drawing/2014/main" id="{E26E9D8F-7EC2-68A3-E8AE-79E43EEDFF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6587880" y="1442023"/>
            <a:ext cx="425255" cy="227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308;p25">
            <a:extLst>
              <a:ext uri="{FF2B5EF4-FFF2-40B4-BE49-F238E27FC236}">
                <a16:creationId xmlns:a16="http://schemas.microsoft.com/office/drawing/2014/main" id="{6B0A234F-3EE0-A2D3-B70A-7684D34B2CA6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587880" y="1669134"/>
            <a:ext cx="283636" cy="128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309;p25">
            <a:extLst>
              <a:ext uri="{FF2B5EF4-FFF2-40B4-BE49-F238E27FC236}">
                <a16:creationId xmlns:a16="http://schemas.microsoft.com/office/drawing/2014/main" id="{A014FA0F-E3E7-0364-C9F4-83D0BC1EBEFC}"/>
              </a:ext>
            </a:extLst>
          </p:cNvPr>
          <p:cNvSpPr txBox="1"/>
          <p:nvPr/>
        </p:nvSpPr>
        <p:spPr>
          <a:xfrm>
            <a:off x="4442521" y="1425154"/>
            <a:ext cx="187395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strazione Knowledge Graph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310;p25">
            <a:extLst>
              <a:ext uri="{FF2B5EF4-FFF2-40B4-BE49-F238E27FC236}">
                <a16:creationId xmlns:a16="http://schemas.microsoft.com/office/drawing/2014/main" id="{AB1C9B92-1694-A922-0B81-4270CC59A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74470" y="4147692"/>
            <a:ext cx="1686000" cy="1214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313;p25">
            <a:extLst>
              <a:ext uri="{FF2B5EF4-FFF2-40B4-BE49-F238E27FC236}">
                <a16:creationId xmlns:a16="http://schemas.microsoft.com/office/drawing/2014/main" id="{90AF774B-E232-DD9D-AF2F-382B1E97F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92" y="4925103"/>
            <a:ext cx="1804088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314;p25">
            <a:extLst>
              <a:ext uri="{FF2B5EF4-FFF2-40B4-BE49-F238E27FC236}">
                <a16:creationId xmlns:a16="http://schemas.microsoft.com/office/drawing/2014/main" id="{409C72BA-D9DC-E24E-BCD5-04264D2756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698" y="5119916"/>
            <a:ext cx="1924799" cy="111964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315;p25">
            <a:extLst>
              <a:ext uri="{FF2B5EF4-FFF2-40B4-BE49-F238E27FC236}">
                <a16:creationId xmlns:a16="http://schemas.microsoft.com/office/drawing/2014/main" id="{A10B0CB5-FDC0-B408-A09E-451AED7585DE}"/>
              </a:ext>
            </a:extLst>
          </p:cNvPr>
          <p:cNvSpPr/>
          <p:nvPr/>
        </p:nvSpPr>
        <p:spPr>
          <a:xfrm>
            <a:off x="6322480" y="4930496"/>
            <a:ext cx="855225" cy="92650"/>
          </a:xfrm>
          <a:custGeom>
            <a:avLst/>
            <a:gdLst/>
            <a:ahLst/>
            <a:cxnLst/>
            <a:rect l="l" t="t" r="r" b="b"/>
            <a:pathLst>
              <a:path w="34209" h="3706" extrusionOk="0">
                <a:moveTo>
                  <a:pt x="34209" y="0"/>
                </a:moveTo>
                <a:cubicBezTo>
                  <a:pt x="32743" y="570"/>
                  <a:pt x="29974" y="2851"/>
                  <a:pt x="25413" y="3421"/>
                </a:cubicBezTo>
                <a:cubicBezTo>
                  <a:pt x="20852" y="3991"/>
                  <a:pt x="11078" y="3421"/>
                  <a:pt x="6842" y="3421"/>
                </a:cubicBezTo>
                <a:cubicBezTo>
                  <a:pt x="2607" y="3421"/>
                  <a:pt x="1140" y="3421"/>
                  <a:pt x="0" y="342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" name="Google Shape;316;p25">
            <a:extLst>
              <a:ext uri="{FF2B5EF4-FFF2-40B4-BE49-F238E27FC236}">
                <a16:creationId xmlns:a16="http://schemas.microsoft.com/office/drawing/2014/main" id="{9BA9CC93-5AB3-7952-380C-47C552825632}"/>
              </a:ext>
            </a:extLst>
          </p:cNvPr>
          <p:cNvSpPr/>
          <p:nvPr/>
        </p:nvSpPr>
        <p:spPr>
          <a:xfrm>
            <a:off x="10358581" y="4520535"/>
            <a:ext cx="366600" cy="354300"/>
          </a:xfrm>
          <a:prstGeom prst="vertic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317;p25">
            <a:extLst>
              <a:ext uri="{FF2B5EF4-FFF2-40B4-BE49-F238E27FC236}">
                <a16:creationId xmlns:a16="http://schemas.microsoft.com/office/drawing/2014/main" id="{455E7E2A-36DE-8162-EB96-E859E51C8975}"/>
              </a:ext>
            </a:extLst>
          </p:cNvPr>
          <p:cNvSpPr/>
          <p:nvPr/>
        </p:nvSpPr>
        <p:spPr>
          <a:xfrm>
            <a:off x="10590556" y="4801536"/>
            <a:ext cx="366600" cy="354300"/>
          </a:xfrm>
          <a:prstGeom prst="vertic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18;p25">
            <a:extLst>
              <a:ext uri="{FF2B5EF4-FFF2-40B4-BE49-F238E27FC236}">
                <a16:creationId xmlns:a16="http://schemas.microsoft.com/office/drawing/2014/main" id="{19D02B3B-6E9D-697D-BDCB-D9098A0DB420}"/>
              </a:ext>
            </a:extLst>
          </p:cNvPr>
          <p:cNvSpPr/>
          <p:nvPr/>
        </p:nvSpPr>
        <p:spPr>
          <a:xfrm>
            <a:off x="10828981" y="5155847"/>
            <a:ext cx="366600" cy="354300"/>
          </a:xfrm>
          <a:prstGeom prst="vertic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319;p25">
            <a:extLst>
              <a:ext uri="{FF2B5EF4-FFF2-40B4-BE49-F238E27FC236}">
                <a16:creationId xmlns:a16="http://schemas.microsoft.com/office/drawing/2014/main" id="{6D5FE85F-17CE-FFE4-C168-6E415F536E04}"/>
              </a:ext>
            </a:extLst>
          </p:cNvPr>
          <p:cNvCxnSpPr>
            <a:endCxn id="60" idx="1"/>
          </p:cNvCxnSpPr>
          <p:nvPr/>
        </p:nvCxnSpPr>
        <p:spPr>
          <a:xfrm rot="10800000" flipH="1">
            <a:off x="10132869" y="4697685"/>
            <a:ext cx="270000" cy="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320;p25">
            <a:extLst>
              <a:ext uri="{FF2B5EF4-FFF2-40B4-BE49-F238E27FC236}">
                <a16:creationId xmlns:a16="http://schemas.microsoft.com/office/drawing/2014/main" id="{B083F2D3-B63B-4C3C-E3E4-BA44DEB4A5CF}"/>
              </a:ext>
            </a:extLst>
          </p:cNvPr>
          <p:cNvCxnSpPr>
            <a:endCxn id="61" idx="1"/>
          </p:cNvCxnSpPr>
          <p:nvPr/>
        </p:nvCxnSpPr>
        <p:spPr>
          <a:xfrm>
            <a:off x="10132644" y="4764786"/>
            <a:ext cx="502200" cy="21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321;p25">
            <a:extLst>
              <a:ext uri="{FF2B5EF4-FFF2-40B4-BE49-F238E27FC236}">
                <a16:creationId xmlns:a16="http://schemas.microsoft.com/office/drawing/2014/main" id="{0A241F19-B868-8EFC-0E57-E65E63A614DA}"/>
              </a:ext>
            </a:extLst>
          </p:cNvPr>
          <p:cNvCxnSpPr>
            <a:endCxn id="62" idx="1"/>
          </p:cNvCxnSpPr>
          <p:nvPr/>
        </p:nvCxnSpPr>
        <p:spPr>
          <a:xfrm>
            <a:off x="10144869" y="4752797"/>
            <a:ext cx="728400" cy="5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Rettangolo con angoli arrotondati 101">
            <a:extLst>
              <a:ext uri="{FF2B5EF4-FFF2-40B4-BE49-F238E27FC236}">
                <a16:creationId xmlns:a16="http://schemas.microsoft.com/office/drawing/2014/main" id="{A7ABA93F-C62C-1924-B1DB-FCD2A49744E7}"/>
              </a:ext>
            </a:extLst>
          </p:cNvPr>
          <p:cNvSpPr/>
          <p:nvPr/>
        </p:nvSpPr>
        <p:spPr>
          <a:xfrm>
            <a:off x="1909677" y="3275634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</a:t>
            </a:r>
          </a:p>
        </p:txBody>
      </p: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3F9371B5-61B4-3436-DE7B-11FF7DB2C0F6}"/>
              </a:ext>
            </a:extLst>
          </p:cNvPr>
          <p:cNvSpPr/>
          <p:nvPr/>
        </p:nvSpPr>
        <p:spPr>
          <a:xfrm>
            <a:off x="3580062" y="2035599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Arricchimento</a:t>
            </a:r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7F4DACE5-6E38-4C88-FEAB-8CFE597C63AD}"/>
              </a:ext>
            </a:extLst>
          </p:cNvPr>
          <p:cNvSpPr/>
          <p:nvPr/>
        </p:nvSpPr>
        <p:spPr>
          <a:xfrm>
            <a:off x="6275136" y="2035599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Montaggio</a:t>
            </a:r>
          </a:p>
        </p:txBody>
      </p:sp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4A8550C1-3281-6727-8C97-3ED20FE6D6B6}"/>
              </a:ext>
            </a:extLst>
          </p:cNvPr>
          <p:cNvSpPr/>
          <p:nvPr/>
        </p:nvSpPr>
        <p:spPr>
          <a:xfrm>
            <a:off x="7945521" y="3275634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Recupero</a:t>
            </a:r>
          </a:p>
        </p:txBody>
      </p:sp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96DF37FA-A81C-69F4-603F-8B1C8605BAAC}"/>
              </a:ext>
            </a:extLst>
          </p:cNvPr>
          <p:cNvSpPr/>
          <p:nvPr/>
        </p:nvSpPr>
        <p:spPr>
          <a:xfrm>
            <a:off x="6275136" y="4555358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</a:t>
            </a:r>
          </a:p>
        </p:txBody>
      </p:sp>
      <p:sp>
        <p:nvSpPr>
          <p:cNvPr id="107" name="Rettangolo con angoli arrotondati 106">
            <a:extLst>
              <a:ext uri="{FF2B5EF4-FFF2-40B4-BE49-F238E27FC236}">
                <a16:creationId xmlns:a16="http://schemas.microsoft.com/office/drawing/2014/main" id="{0C3A0199-545A-CBE0-82D2-8F5C2C8B4624}"/>
              </a:ext>
            </a:extLst>
          </p:cNvPr>
          <p:cNvSpPr/>
          <p:nvPr/>
        </p:nvSpPr>
        <p:spPr>
          <a:xfrm>
            <a:off x="3580062" y="4555358"/>
            <a:ext cx="1670385" cy="721895"/>
          </a:xfrm>
          <a:prstGeom prst="roundRect">
            <a:avLst>
              <a:gd name="adj" fmla="val 26667"/>
            </a:avLst>
          </a:prstGeom>
          <a:solidFill>
            <a:schemeClr val="tx1">
              <a:lumMod val="25%"/>
              <a:lumOff val="75%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Presentazione</a:t>
            </a:r>
          </a:p>
        </p:txBody>
      </p:sp>
      <p:sp>
        <p:nvSpPr>
          <p:cNvPr id="108" name="Freccia in su 107">
            <a:extLst>
              <a:ext uri="{FF2B5EF4-FFF2-40B4-BE49-F238E27FC236}">
                <a16:creationId xmlns:a16="http://schemas.microsoft.com/office/drawing/2014/main" id="{45B910B6-F2E4-7332-27FA-3317BB487ABB}"/>
              </a:ext>
            </a:extLst>
          </p:cNvPr>
          <p:cNvSpPr/>
          <p:nvPr/>
        </p:nvSpPr>
        <p:spPr>
          <a:xfrm rot="2494032">
            <a:off x="3058392" y="2650407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Freccia in su 108">
            <a:extLst>
              <a:ext uri="{FF2B5EF4-FFF2-40B4-BE49-F238E27FC236}">
                <a16:creationId xmlns:a16="http://schemas.microsoft.com/office/drawing/2014/main" id="{C8F4064F-6E48-5E42-9F46-38FA8FFA1793}"/>
              </a:ext>
            </a:extLst>
          </p:cNvPr>
          <p:cNvSpPr/>
          <p:nvPr/>
        </p:nvSpPr>
        <p:spPr>
          <a:xfrm rot="5400000">
            <a:off x="5510128" y="2153332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Freccia in su 109">
            <a:extLst>
              <a:ext uri="{FF2B5EF4-FFF2-40B4-BE49-F238E27FC236}">
                <a16:creationId xmlns:a16="http://schemas.microsoft.com/office/drawing/2014/main" id="{355E27AA-E0CC-F555-CBF2-1239C75AECC8}"/>
              </a:ext>
            </a:extLst>
          </p:cNvPr>
          <p:cNvSpPr/>
          <p:nvPr/>
        </p:nvSpPr>
        <p:spPr>
          <a:xfrm rot="16200000">
            <a:off x="5574875" y="4673091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Freccia in su 110">
            <a:extLst>
              <a:ext uri="{FF2B5EF4-FFF2-40B4-BE49-F238E27FC236}">
                <a16:creationId xmlns:a16="http://schemas.microsoft.com/office/drawing/2014/main" id="{57C1F3FA-3B9D-1F21-8E62-BA15D5D08C2F}"/>
              </a:ext>
            </a:extLst>
          </p:cNvPr>
          <p:cNvSpPr/>
          <p:nvPr/>
        </p:nvSpPr>
        <p:spPr>
          <a:xfrm rot="8531185">
            <a:off x="7961988" y="2685373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Freccia in su 111">
            <a:extLst>
              <a:ext uri="{FF2B5EF4-FFF2-40B4-BE49-F238E27FC236}">
                <a16:creationId xmlns:a16="http://schemas.microsoft.com/office/drawing/2014/main" id="{DA258EE7-77EB-5503-F989-0431800A8FC0}"/>
              </a:ext>
            </a:extLst>
          </p:cNvPr>
          <p:cNvSpPr/>
          <p:nvPr/>
        </p:nvSpPr>
        <p:spPr>
          <a:xfrm rot="13651362">
            <a:off x="7963273" y="4144595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Freccia in su 112">
            <a:extLst>
              <a:ext uri="{FF2B5EF4-FFF2-40B4-BE49-F238E27FC236}">
                <a16:creationId xmlns:a16="http://schemas.microsoft.com/office/drawing/2014/main" id="{7D3B14BD-8879-686B-EC4B-7EC8FFDD4A26}"/>
              </a:ext>
            </a:extLst>
          </p:cNvPr>
          <p:cNvSpPr/>
          <p:nvPr/>
        </p:nvSpPr>
        <p:spPr>
          <a:xfrm rot="18825423">
            <a:off x="2993521" y="4105016"/>
            <a:ext cx="505326" cy="486428"/>
          </a:xfrm>
          <a:prstGeom prst="upArrow">
            <a:avLst/>
          </a:prstGeom>
          <a:solidFill>
            <a:srgbClr val="C4C4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533241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127CF-BD4B-2867-FE32-43D963A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E1CD4-A829-42DC-2AF4-C3F34B24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6978"/>
            <a:ext cx="9905999" cy="3912503"/>
          </a:xfrm>
        </p:spPr>
        <p:txBody>
          <a:bodyPr>
            <a:normAutofit lnSpcReduction="10%"/>
          </a:bodyPr>
          <a:lstStyle/>
          <a:p>
            <a:r>
              <a:rPr lang="it-IT" dirty="0">
                <a:solidFill>
                  <a:srgbClr val="6F7172"/>
                </a:solidFill>
              </a:rPr>
              <a:t>Estrazione di informazioni:</a:t>
            </a:r>
          </a:p>
          <a:p>
            <a:pPr lvl="1"/>
            <a:r>
              <a:rPr lang="it-IT" dirty="0" err="1">
                <a:solidFill>
                  <a:srgbClr val="6F7172"/>
                </a:solidFill>
              </a:rPr>
              <a:t>Wrapping</a:t>
            </a:r>
            <a:endParaRPr lang="it-IT" dirty="0">
              <a:solidFill>
                <a:srgbClr val="6F7172"/>
              </a:solidFill>
            </a:endParaRPr>
          </a:p>
          <a:p>
            <a:pPr lvl="1"/>
            <a:r>
              <a:rPr lang="it-IT" dirty="0">
                <a:solidFill>
                  <a:srgbClr val="6F7172"/>
                </a:solidFill>
              </a:rPr>
              <a:t>Estrazione di entità</a:t>
            </a:r>
          </a:p>
          <a:p>
            <a:pPr lvl="1"/>
            <a:r>
              <a:rPr lang="it-IT" dirty="0">
                <a:solidFill>
                  <a:srgbClr val="6F7172"/>
                </a:solidFill>
              </a:rPr>
              <a:t>Estrazione di relazioni</a:t>
            </a:r>
          </a:p>
          <a:p>
            <a:r>
              <a:rPr lang="it-IT" dirty="0">
                <a:solidFill>
                  <a:srgbClr val="6C6C6C"/>
                </a:solidFill>
              </a:rPr>
              <a:t>Dominio storico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HiStoryGraphia</a:t>
            </a:r>
            <a:endParaRPr lang="it-IT" b="1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Il modulo Storytelling2Knowledge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Sperimentazione e risultati</a:t>
            </a:r>
          </a:p>
        </p:txBody>
      </p:sp>
    </p:spTree>
    <p:extLst>
      <p:ext uri="{BB962C8B-B14F-4D97-AF65-F5344CB8AC3E}">
        <p14:creationId xmlns:p14="http://schemas.microsoft.com/office/powerpoint/2010/main" val="1035522829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0D4C40-E1B2-22C7-4A1D-81149DB62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historygraphia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3AD75E-1CA4-9EF7-A17A-67D7D54A9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Contesto del progetto</a:t>
            </a:r>
          </a:p>
        </p:txBody>
      </p:sp>
    </p:spTree>
    <p:extLst>
      <p:ext uri="{BB962C8B-B14F-4D97-AF65-F5344CB8AC3E}">
        <p14:creationId xmlns:p14="http://schemas.microsoft.com/office/powerpoint/2010/main" val="3234775637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egnaposto immagine 5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D5095F4-E8F2-B275-F01F-AAE1AC2DA3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.189%" b="4.189%"/>
          <a:stretch>
            <a:fillRect/>
          </a:stretch>
        </p:blipFill>
        <p:spPr>
          <a:xfrm>
            <a:off x="8607686" y="691878"/>
            <a:ext cx="2747251" cy="1557608"/>
          </a:xfrm>
          <a:prstGeom prst="round2DiagRect">
            <a:avLst>
              <a:gd name="adj1" fmla="val 23729"/>
              <a:gd name="adj2" fmla="val 0"/>
            </a:avLst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55ECB87A-D6E1-CA44-CBC5-EA9C26A5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HISTORYGRAPHIA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2C283B4-6B2B-3D45-6870-14629705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2678114"/>
          </a:xfrm>
        </p:spPr>
        <p:txBody>
          <a:bodyPr>
            <a:normAutofit/>
          </a:bodyPr>
          <a:lstStyle/>
          <a:p>
            <a:r>
              <a:rPr lang="it-IT" sz="1800" dirty="0"/>
              <a:t>Progetto di ricerca dell’Università degli studi di Torino, finalizzato alla raccolta di contenuti storici per: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Preservarli nel tempo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Diffonderli (ricerca, turismo)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Interconnetterli </a:t>
            </a:r>
          </a:p>
          <a:p>
            <a:r>
              <a:rPr lang="it-IT" sz="1800" dirty="0"/>
              <a:t>Tramite partecipazione attiva dell’utente</a:t>
            </a:r>
          </a:p>
        </p:txBody>
      </p:sp>
      <p:pic>
        <p:nvPicPr>
          <p:cNvPr id="3" name="Elemento grafico 2" descr="Utente con riempimento a tinta unita">
            <a:extLst>
              <a:ext uri="{FF2B5EF4-FFF2-40B4-BE49-F238E27FC236}">
                <a16:creationId xmlns:a16="http://schemas.microsoft.com/office/drawing/2014/main" id="{37382E72-7809-8AEB-6682-1B9E8B01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7089" y="4063447"/>
            <a:ext cx="914400" cy="914400"/>
          </a:xfrm>
          <a:prstGeom prst="rect">
            <a:avLst/>
          </a:prstGeom>
        </p:spPr>
      </p:pic>
      <p:pic>
        <p:nvPicPr>
          <p:cNvPr id="10" name="Google Shape;87;p16">
            <a:extLst>
              <a:ext uri="{FF2B5EF4-FFF2-40B4-BE49-F238E27FC236}">
                <a16:creationId xmlns:a16="http://schemas.microsoft.com/office/drawing/2014/main" id="{5FC638B6-0E84-CD51-992F-4DE402FEAAE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1205" y="3425548"/>
            <a:ext cx="2504496" cy="117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AD91D9-62E1-86EC-113C-5D286852AFEF}"/>
              </a:ext>
            </a:extLst>
          </p:cNvPr>
          <p:cNvSpPr txBox="1"/>
          <p:nvPr/>
        </p:nvSpPr>
        <p:spPr>
          <a:xfrm>
            <a:off x="5896031" y="5187956"/>
            <a:ext cx="2182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Può inserire una nuova narrazione</a:t>
            </a:r>
            <a:r>
              <a:rPr lang="it-IT" dirty="0"/>
              <a:t>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974440-8441-7111-84D2-4534B877E3A0}"/>
              </a:ext>
            </a:extLst>
          </p:cNvPr>
          <p:cNvSpPr txBox="1"/>
          <p:nvPr/>
        </p:nvSpPr>
        <p:spPr>
          <a:xfrm>
            <a:off x="5911489" y="3627225"/>
            <a:ext cx="200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Può effettuare una ricerca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C35AFB4-4C2E-42F6-42B7-2E1D83D8D366}"/>
              </a:ext>
            </a:extLst>
          </p:cNvPr>
          <p:cNvSpPr txBox="1"/>
          <p:nvPr/>
        </p:nvSpPr>
        <p:spPr>
          <a:xfrm>
            <a:off x="5058821" y="4868871"/>
            <a:ext cx="91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Utente</a:t>
            </a:r>
          </a:p>
        </p:txBody>
      </p: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1EE54C7C-E598-787C-BDA6-4232D47B8C7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5911489" y="4011005"/>
            <a:ext cx="2209716" cy="509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81759166-1AD1-E552-F2AA-737CCF409DA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11489" y="4520647"/>
            <a:ext cx="2365088" cy="8176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Google Shape;300;p25">
            <a:extLst>
              <a:ext uri="{FF2B5EF4-FFF2-40B4-BE49-F238E27FC236}">
                <a16:creationId xmlns:a16="http://schemas.microsoft.com/office/drawing/2014/main" id="{54DBF356-2F21-ADC5-C799-65B91E36F0B4}"/>
              </a:ext>
            </a:extLst>
          </p:cNvPr>
          <p:cNvSpPr/>
          <p:nvPr/>
        </p:nvSpPr>
        <p:spPr>
          <a:xfrm>
            <a:off x="8422266" y="4762031"/>
            <a:ext cx="1120997" cy="1152436"/>
          </a:xfrm>
          <a:prstGeom prst="verticalScrol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1" dirty="0">
                <a:latin typeface="Calibri"/>
                <a:ea typeface="Calibri"/>
                <a:cs typeface="Calibri"/>
                <a:sym typeface="Calibri"/>
              </a:rPr>
              <a:t>Entracque – Confraternita di Santa Croce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993161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iangolo 46">
            <a:extLst>
              <a:ext uri="{FF2B5EF4-FFF2-40B4-BE49-F238E27FC236}">
                <a16:creationId xmlns:a16="http://schemas.microsoft.com/office/drawing/2014/main" id="{FA34D72E-E41D-3675-0A76-6FB3960D62C1}"/>
              </a:ext>
            </a:extLst>
          </p:cNvPr>
          <p:cNvSpPr/>
          <p:nvPr/>
        </p:nvSpPr>
        <p:spPr>
          <a:xfrm>
            <a:off x="10292656" y="5047767"/>
            <a:ext cx="1689913" cy="1101240"/>
          </a:xfrm>
          <a:prstGeom prst="triangle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%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%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riangolo 27">
            <a:extLst>
              <a:ext uri="{FF2B5EF4-FFF2-40B4-BE49-F238E27FC236}">
                <a16:creationId xmlns:a16="http://schemas.microsoft.com/office/drawing/2014/main" id="{9A0F42E6-29E7-E99B-4A1B-19EA3BFC865A}"/>
              </a:ext>
            </a:extLst>
          </p:cNvPr>
          <p:cNvSpPr/>
          <p:nvPr/>
        </p:nvSpPr>
        <p:spPr>
          <a:xfrm>
            <a:off x="518259" y="3429000"/>
            <a:ext cx="1616684" cy="1153509"/>
          </a:xfrm>
          <a:prstGeom prst="triangle">
            <a:avLst/>
          </a:prstGeom>
          <a:solidFill>
            <a:srgbClr val="C00000"/>
          </a:solidFill>
          <a:ln w="12700" cap="flat" cmpd="sng" algn="ctr">
            <a:solidFill>
              <a:sysClr val="windowText" lastClr="000000"/>
            </a:solidFill>
            <a:prstDash val="solid"/>
            <a:miter lim="800%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Nuvola 4">
            <a:extLst>
              <a:ext uri="{FF2B5EF4-FFF2-40B4-BE49-F238E27FC236}">
                <a16:creationId xmlns:a16="http://schemas.microsoft.com/office/drawing/2014/main" id="{ACB333EC-11E7-30D9-3C4B-E3876E67FB77}"/>
              </a:ext>
            </a:extLst>
          </p:cNvPr>
          <p:cNvSpPr/>
          <p:nvPr/>
        </p:nvSpPr>
        <p:spPr>
          <a:xfrm>
            <a:off x="1397477" y="2767676"/>
            <a:ext cx="4804392" cy="2464757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Triangolo 31">
            <a:extLst>
              <a:ext uri="{FF2B5EF4-FFF2-40B4-BE49-F238E27FC236}">
                <a16:creationId xmlns:a16="http://schemas.microsoft.com/office/drawing/2014/main" id="{192E0542-A26C-1548-2BFB-E9AFC85EF343}"/>
              </a:ext>
            </a:extLst>
          </p:cNvPr>
          <p:cNvSpPr/>
          <p:nvPr/>
        </p:nvSpPr>
        <p:spPr>
          <a:xfrm>
            <a:off x="8395334" y="483792"/>
            <a:ext cx="3147152" cy="878110"/>
          </a:xfrm>
          <a:prstGeom prst="triangle">
            <a:avLst/>
          </a:prstGeom>
          <a:solidFill>
            <a:sysClr val="window" lastClr="FFFFFF">
              <a:lumMod val="85%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%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%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CBA756B-0347-60C1-6E9C-FF4D53DCC5F6}"/>
              </a:ext>
            </a:extLst>
          </p:cNvPr>
          <p:cNvSpPr/>
          <p:nvPr/>
        </p:nvSpPr>
        <p:spPr>
          <a:xfrm>
            <a:off x="9498893" y="157452"/>
            <a:ext cx="1056689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%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54FBF4-5431-0478-9F1D-929BDDF35A13}"/>
              </a:ext>
            </a:extLst>
          </p:cNvPr>
          <p:cNvSpPr txBox="1"/>
          <p:nvPr/>
        </p:nvSpPr>
        <p:spPr>
          <a:xfrm>
            <a:off x="1036929" y="899845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piattaforma si divide in tre livelli di rappresentazione</a:t>
            </a:r>
          </a:p>
        </p:txBody>
      </p:sp>
      <p:sp>
        <p:nvSpPr>
          <p:cNvPr id="48" name="Nuvola 47">
            <a:extLst>
              <a:ext uri="{FF2B5EF4-FFF2-40B4-BE49-F238E27FC236}">
                <a16:creationId xmlns:a16="http://schemas.microsoft.com/office/drawing/2014/main" id="{18C61499-4B3C-47D9-420A-CFB135F2C96A}"/>
              </a:ext>
            </a:extLst>
          </p:cNvPr>
          <p:cNvSpPr/>
          <p:nvPr/>
        </p:nvSpPr>
        <p:spPr>
          <a:xfrm>
            <a:off x="5810865" y="3553615"/>
            <a:ext cx="5226037" cy="3074102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Nuvola 48">
            <a:extLst>
              <a:ext uri="{FF2B5EF4-FFF2-40B4-BE49-F238E27FC236}">
                <a16:creationId xmlns:a16="http://schemas.microsoft.com/office/drawing/2014/main" id="{1730618B-AE6A-B1CC-5B44-77A4F67BFCE6}"/>
              </a:ext>
            </a:extLst>
          </p:cNvPr>
          <p:cNvSpPr/>
          <p:nvPr/>
        </p:nvSpPr>
        <p:spPr>
          <a:xfrm>
            <a:off x="6201869" y="899845"/>
            <a:ext cx="4770544" cy="2653770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D70C4C6-F193-A7ED-17DB-BEC55227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61" y="3138935"/>
            <a:ext cx="4030995" cy="1672261"/>
          </a:xfrm>
          <a:prstGeom prst="rect">
            <a:avLst/>
          </a:prstGeom>
        </p:spPr>
      </p:pic>
      <p:sp>
        <p:nvSpPr>
          <p:cNvPr id="36" name="Rettangolo 35">
            <a:extLst>
              <a:ext uri="{FF2B5EF4-FFF2-40B4-BE49-F238E27FC236}">
                <a16:creationId xmlns:a16="http://schemas.microsoft.com/office/drawing/2014/main" id="{41B1EF09-CDBC-1279-E847-FA75B368FA5A}"/>
              </a:ext>
            </a:extLst>
          </p:cNvPr>
          <p:cNvSpPr/>
          <p:nvPr/>
        </p:nvSpPr>
        <p:spPr>
          <a:xfrm>
            <a:off x="474991" y="3250450"/>
            <a:ext cx="1489192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%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Narrazioni</a:t>
            </a:r>
            <a:endParaRPr kumimoji="0" lang="en-US" b="1" i="0" u="none" strike="noStrike" kern="0" cap="none" spc="0" normalizeH="0" baseline="0%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7C20299E-9F68-209E-271F-54C326746A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304" y="1486855"/>
            <a:ext cx="1747740" cy="930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Immagine 74">
            <a:extLst>
              <a:ext uri="{FF2B5EF4-FFF2-40B4-BE49-F238E27FC236}">
                <a16:creationId xmlns:a16="http://schemas.microsoft.com/office/drawing/2014/main" id="{5B2C5929-5F2F-59C6-5C04-D75E861D5F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6109" y="2080247"/>
            <a:ext cx="1683993" cy="1129446"/>
          </a:xfrm>
          <a:prstGeom prst="rect">
            <a:avLst/>
          </a:prstGeom>
          <a:scene3d>
            <a:camera prst="perspectiveRelaxed" fov="0">
              <a:rot lat="0" lon="0" rev="0"/>
            </a:camera>
            <a:lightRig rig="threePt" dir="t"/>
          </a:scene3d>
        </p:spPr>
      </p:pic>
      <p:pic>
        <p:nvPicPr>
          <p:cNvPr id="77" name="Immagine 76">
            <a:extLst>
              <a:ext uri="{FF2B5EF4-FFF2-40B4-BE49-F238E27FC236}">
                <a16:creationId xmlns:a16="http://schemas.microsoft.com/office/drawing/2014/main" id="{A083B978-3F17-0004-FE86-7468BEFDB16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7277" y="1397276"/>
            <a:ext cx="937523" cy="155011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A597FA-8BC9-CF7E-796E-CBE7D311BD85}"/>
              </a:ext>
            </a:extLst>
          </p:cNvPr>
          <p:cNvSpPr txBox="1"/>
          <p:nvPr/>
        </p:nvSpPr>
        <p:spPr>
          <a:xfrm>
            <a:off x="7079924" y="1274409"/>
            <a:ext cx="601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Mappe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0B080D1-5CD5-E90D-AB3B-F50120B832ED}"/>
              </a:ext>
            </a:extLst>
          </p:cNvPr>
          <p:cNvSpPr txBox="1"/>
          <p:nvPr/>
        </p:nvSpPr>
        <p:spPr>
          <a:xfrm>
            <a:off x="9684518" y="1151055"/>
            <a:ext cx="80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Schermata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AC326CC-B638-FE45-6CEB-99FBE8A5435D}"/>
              </a:ext>
            </a:extLst>
          </p:cNvPr>
          <p:cNvSpPr txBox="1"/>
          <p:nvPr/>
        </p:nvSpPr>
        <p:spPr>
          <a:xfrm>
            <a:off x="7155796" y="2780602"/>
            <a:ext cx="587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Archivi</a:t>
            </a:r>
          </a:p>
        </p:txBody>
      </p:sp>
      <p:pic>
        <p:nvPicPr>
          <p:cNvPr id="81" name="Immagine 80">
            <a:extLst>
              <a:ext uri="{FF2B5EF4-FFF2-40B4-BE49-F238E27FC236}">
                <a16:creationId xmlns:a16="http://schemas.microsoft.com/office/drawing/2014/main" id="{267B4600-ECA6-2486-88F5-B00D1D7D16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870" y="4057371"/>
            <a:ext cx="4114094" cy="2046444"/>
          </a:xfrm>
          <a:prstGeom prst="rect">
            <a:avLst/>
          </a:prstGeom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ED8D417A-B025-91E6-97D9-ACC506321AED}"/>
              </a:ext>
            </a:extLst>
          </p:cNvPr>
          <p:cNvSpPr/>
          <p:nvPr/>
        </p:nvSpPr>
        <p:spPr>
          <a:xfrm>
            <a:off x="10363439" y="4863101"/>
            <a:ext cx="1619130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%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Conoscenza</a:t>
            </a:r>
            <a:endParaRPr kumimoji="0" lang="en-US" b="1" i="0" u="none" strike="noStrike" kern="0" cap="none" spc="0" normalizeH="0" baseline="0%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A7C221E8-90B1-A585-93B8-1059E78F23D4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2996418" y="2644970"/>
            <a:ext cx="4689691" cy="547944"/>
          </a:xfrm>
          <a:prstGeom prst="bentConnector3">
            <a:avLst>
              <a:gd name="adj1" fmla="val 940"/>
            </a:avLst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EFFCF3CA-21D7-00B1-BE5E-D3C32EF48700}"/>
              </a:ext>
            </a:extLst>
          </p:cNvPr>
          <p:cNvCxnSpPr>
            <a:cxnSpLocks/>
            <a:endCxn id="77" idx="2"/>
          </p:cNvCxnSpPr>
          <p:nvPr/>
        </p:nvCxnSpPr>
        <p:spPr>
          <a:xfrm rot="5400000" flipH="1" flipV="1">
            <a:off x="8982528" y="3792234"/>
            <a:ext cx="1758358" cy="68663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D3FE9859-2416-92CD-4DFE-A6EF1AB80EEB}"/>
              </a:ext>
            </a:extLst>
          </p:cNvPr>
          <p:cNvCxnSpPr>
            <a:cxnSpLocks/>
          </p:cNvCxnSpPr>
          <p:nvPr/>
        </p:nvCxnSpPr>
        <p:spPr>
          <a:xfrm>
            <a:off x="4241395" y="4395019"/>
            <a:ext cx="2249475" cy="310725"/>
          </a:xfrm>
          <a:prstGeom prst="bentConnector3">
            <a:avLst>
              <a:gd name="adj1" fmla="val -1795"/>
            </a:avLst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87068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uvola 14">
            <a:extLst>
              <a:ext uri="{FF2B5EF4-FFF2-40B4-BE49-F238E27FC236}">
                <a16:creationId xmlns:a16="http://schemas.microsoft.com/office/drawing/2014/main" id="{AFC057E7-90C2-D0C2-88F8-818C3DBC7A63}"/>
              </a:ext>
            </a:extLst>
          </p:cNvPr>
          <p:cNvSpPr/>
          <p:nvPr/>
        </p:nvSpPr>
        <p:spPr>
          <a:xfrm>
            <a:off x="5927476" y="4143621"/>
            <a:ext cx="5375881" cy="2543369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FF6B1A-562A-761E-235D-5A6BDBA0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867" y="896494"/>
            <a:ext cx="1333309" cy="18713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CDD3A29-A719-6727-8A0B-555C40B4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82" y="2247090"/>
            <a:ext cx="1352612" cy="16629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138F2B-5EBD-D921-A734-01B9628E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69" y="4568321"/>
            <a:ext cx="2556707" cy="1546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8FAC4ED-FA4C-0F09-2B5E-85A8A819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31058"/>
            <a:ext cx="4824220" cy="16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997F7A-9467-91AF-9B0C-982A5591CD50}"/>
              </a:ext>
            </a:extLst>
          </p:cNvPr>
          <p:cNvSpPr txBox="1"/>
          <p:nvPr/>
        </p:nvSpPr>
        <p:spPr>
          <a:xfrm>
            <a:off x="271635" y="2013552"/>
            <a:ext cx="44507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Narrazione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(+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illustrazione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riferimento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mappa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Entracque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connessa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narrazione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del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pittore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Gastaldi </a:t>
            </a:r>
            <a:endParaRPr lang="en-US" b="0" dirty="0">
              <a:effectLst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6601DC8-8B09-C5ED-08E0-1CD283872595}"/>
              </a:ext>
            </a:extLst>
          </p:cNvPr>
          <p:cNvSpPr txBox="1"/>
          <p:nvPr/>
        </p:nvSpPr>
        <p:spPr>
          <a:xfrm>
            <a:off x="1597317" y="3078587"/>
            <a:ext cx="3104059" cy="203132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 “La chiesa della confraternita viene edificata nel 1538, segno dell’affermazione di un notabilato che controlla la vita economica e sociale della comunità e sviluppatosi…” …</a:t>
            </a:r>
            <a:endParaRPr lang="it-IT" b="0" dirty="0">
              <a:effectLst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F5DBD6A-AE9C-7D0E-A1C6-B16EBFA63DB4}"/>
              </a:ext>
            </a:extLst>
          </p:cNvPr>
          <p:cNvSpPr txBox="1"/>
          <p:nvPr/>
        </p:nvSpPr>
        <p:spPr>
          <a:xfrm>
            <a:off x="7514722" y="2841344"/>
            <a:ext cx="3908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200" b="0" i="1" u="none" strike="noStrike" dirty="0">
                <a:solidFill>
                  <a:srgbClr val="000000"/>
                </a:solidFill>
                <a:effectLst/>
                <a:latin typeface="+mj-lt"/>
              </a:rPr>
              <a:t>Entracque: una comunità alpina tra Medioevo ed Età moderna </a:t>
            </a:r>
            <a:r>
              <a:rPr lang="it-IT" sz="1200" b="0" i="1" u="none" strike="noStrike" dirty="0">
                <a:solidFill>
                  <a:srgbClr val="6611CC"/>
                </a:solidFill>
                <a:effectLst/>
                <a:latin typeface="+mj-lt"/>
                <a:hlinkClick r:id="rId6"/>
              </a:rPr>
              <a:t>Volume 12 di Storia e storiografia</a:t>
            </a:r>
            <a:r>
              <a:rPr lang="it-IT" sz="1200" b="0" i="1" u="none" strike="noStrike" dirty="0">
                <a:solidFill>
                  <a:srgbClr val="6611CC"/>
                </a:solidFill>
                <a:effectLst/>
                <a:latin typeface="+mj-lt"/>
              </a:rPr>
              <a:t>, </a:t>
            </a:r>
            <a:r>
              <a:rPr lang="it-IT" sz="1200" b="0" i="0" u="none" strike="noStrike" dirty="0">
                <a:solidFill>
                  <a:srgbClr val="6611CC"/>
                </a:solidFill>
                <a:effectLst/>
                <a:latin typeface="+mj-lt"/>
                <a:hlinkClick r:id="rId7"/>
              </a:rPr>
              <a:t>Rinaldo Comba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it-IT" sz="1200" b="0" i="0" u="none" strike="noStrike" dirty="0">
                <a:solidFill>
                  <a:srgbClr val="6611CC"/>
                </a:solidFill>
                <a:effectLst/>
                <a:latin typeface="+mj-lt"/>
                <a:hlinkClick r:id="rId8"/>
              </a:rPr>
              <a:t>Mario Cordero</a:t>
            </a:r>
            <a:r>
              <a:rPr lang="it-IT" sz="1200" b="0" i="0" u="none" strike="noStrike" dirty="0">
                <a:solidFill>
                  <a:srgbClr val="6611CC"/>
                </a:solidFill>
                <a:effectLst/>
                <a:latin typeface="+mj-lt"/>
              </a:rPr>
              <a:t>. 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Società per gli studi storici, archeologici ed artistici della provincia di Cuneo, 1997</a:t>
            </a:r>
            <a:endParaRPr lang="it-IT" sz="1200" b="0" dirty="0">
              <a:effectLst/>
              <a:latin typeface="+mj-lt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DCE2E5A-2604-00A8-668B-8926B842E550}"/>
              </a:ext>
            </a:extLst>
          </p:cNvPr>
          <p:cNvSpPr txBox="1"/>
          <p:nvPr/>
        </p:nvSpPr>
        <p:spPr>
          <a:xfrm>
            <a:off x="9187345" y="2398470"/>
            <a:ext cx="76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Fonte</a:t>
            </a:r>
            <a:endParaRPr lang="en-US" b="0" dirty="0">
              <a:effectLst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E074C1C-1783-C25D-49BB-FDF3E69991AC}"/>
              </a:ext>
            </a:extLst>
          </p:cNvPr>
          <p:cNvSpPr txBox="1"/>
          <p:nvPr/>
        </p:nvSpPr>
        <p:spPr>
          <a:xfrm>
            <a:off x="6905766" y="4568321"/>
            <a:ext cx="1651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Grafo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conoscenza</a:t>
            </a:r>
            <a:endParaRPr lang="en-US" b="0" dirty="0">
              <a:effectLst/>
            </a:endParaRP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6661D3CA-500A-F09F-17F3-9FCAE27883B6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4701376" y="3256843"/>
            <a:ext cx="2813346" cy="837407"/>
          </a:xfrm>
          <a:prstGeom prst="curvedConnector3">
            <a:avLst>
              <a:gd name="adj1" fmla="val 68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497D4AD7-7675-FB4B-8734-E4E2B7E0AD12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>
            <a:off x="4701376" y="4094250"/>
            <a:ext cx="1242775" cy="1321056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FF8B80B-CA79-DB3C-DB6C-0295A5CDE3BE}"/>
              </a:ext>
            </a:extLst>
          </p:cNvPr>
          <p:cNvSpPr txBox="1"/>
          <p:nvPr/>
        </p:nvSpPr>
        <p:spPr>
          <a:xfrm>
            <a:off x="1084997" y="6599646"/>
            <a:ext cx="34051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chemeClr val="bg1">
                    <a:lumMod val="90%"/>
                    <a:lumOff val="10%"/>
                  </a:schemeClr>
                </a:solidFill>
                <a:effectLst/>
                <a:latin typeface="+mj-lt"/>
              </a:rPr>
              <a:t>Fonte: http://www.confraternite.it/confraternita/3174</a:t>
            </a:r>
            <a:br>
              <a:rPr lang="en-US" sz="1100" dirty="0">
                <a:solidFill>
                  <a:schemeClr val="bg1">
                    <a:lumMod val="90%"/>
                    <a:lumOff val="10%"/>
                  </a:schemeClr>
                </a:solidFill>
                <a:latin typeface="+mj-lt"/>
              </a:rPr>
            </a:br>
            <a:endParaRPr lang="it-IT" sz="1100" dirty="0">
              <a:solidFill>
                <a:schemeClr val="bg1">
                  <a:lumMod val="90%"/>
                  <a:lumOff val="10%"/>
                </a:schemeClr>
              </a:solidFill>
              <a:latin typeface="+mj-lt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3541981-8956-D285-8ED8-FD34B89D8E51}"/>
              </a:ext>
            </a:extLst>
          </p:cNvPr>
          <p:cNvSpPr txBox="1"/>
          <p:nvPr/>
        </p:nvSpPr>
        <p:spPr>
          <a:xfrm>
            <a:off x="1311171" y="265414"/>
            <a:ext cx="74394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4000" b="1" u="none" strike="noStrike" dirty="0">
                <a:solidFill>
                  <a:srgbClr val="000000"/>
                </a:solidFill>
                <a:effectLst/>
                <a:latin typeface="+mj-lt"/>
              </a:rPr>
              <a:t>Esempio: Confraternita di Santa Croce a Entracque</a:t>
            </a:r>
            <a:endParaRPr lang="it-IT" sz="40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668253"/>
      </p:ext>
    </p:extLst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97485F57-360A-7F6F-5356-0F41BD03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di ricerca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B4E0101-D5C3-95B7-3511-439E00E1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b="1" dirty="0"/>
              <a:t>Goal:</a:t>
            </a:r>
          </a:p>
          <a:p>
            <a:r>
              <a:rPr lang="it-IT" dirty="0"/>
              <a:t>Automatizzare il processo di estrazione della conoscenza</a:t>
            </a:r>
          </a:p>
          <a:p>
            <a:r>
              <a:rPr lang="it-IT" b="1" dirty="0"/>
              <a:t>Output:</a:t>
            </a:r>
          </a:p>
          <a:p>
            <a:r>
              <a:rPr lang="it-IT" dirty="0"/>
              <a:t>Dato un testo, si vuole estrarre un grafo di conoscenza con le principali entità e relazioni</a:t>
            </a:r>
          </a:p>
        </p:txBody>
      </p:sp>
      <p:pic>
        <p:nvPicPr>
          <p:cNvPr id="12" name="Google Shape;155;p20">
            <a:extLst>
              <a:ext uri="{FF2B5EF4-FFF2-40B4-BE49-F238E27FC236}">
                <a16:creationId xmlns:a16="http://schemas.microsoft.com/office/drawing/2014/main" id="{3682BBB0-6C23-C1A0-799E-1149F5916F8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28.61%" t="43.015%" r="34.283%" b="17.84%"/>
          <a:stretch/>
        </p:blipFill>
        <p:spPr>
          <a:xfrm>
            <a:off x="6276105" y="2802193"/>
            <a:ext cx="4557252" cy="261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831F5B7-AA11-3BD6-E9FB-396EDF75F28E}"/>
              </a:ext>
            </a:extLst>
          </p:cNvPr>
          <p:cNvSpPr/>
          <p:nvPr/>
        </p:nvSpPr>
        <p:spPr>
          <a:xfrm>
            <a:off x="5700068" y="2617527"/>
            <a:ext cx="1489192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%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Narrazioni</a:t>
            </a:r>
            <a:endParaRPr kumimoji="0" lang="en-US" b="1" i="0" u="none" strike="noStrike" kern="0" cap="none" spc="0" normalizeH="0" baseline="0%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68C1038-A183-52CC-5AD7-663CF6AC3454}"/>
              </a:ext>
            </a:extLst>
          </p:cNvPr>
          <p:cNvSpPr/>
          <p:nvPr/>
        </p:nvSpPr>
        <p:spPr>
          <a:xfrm>
            <a:off x="9790264" y="4715617"/>
            <a:ext cx="1619130" cy="36933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%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Conoscenza</a:t>
            </a:r>
            <a:endParaRPr kumimoji="0" lang="en-US" b="1" i="0" u="none" strike="noStrike" kern="0" cap="none" spc="0" normalizeH="0" baseline="0%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2033084"/>
      </p:ext>
    </p:extLst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2FB14-9AA9-AABE-A020-C6780DFB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</a:t>
            </a:r>
            <a:br>
              <a:rPr lang="it-IT" dirty="0"/>
            </a:br>
            <a:r>
              <a:rPr lang="it-IT" sz="2000" dirty="0"/>
              <a:t>Cappella di San Bernardo</a:t>
            </a:r>
            <a:br>
              <a:rPr lang="it-IT" dirty="0"/>
            </a:b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96C1B8-E9C7-6E15-AAF4-6CC045ED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3856037" cy="4175378"/>
          </a:xfr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>
            <a:normAutofit fontScale="92.5%" lnSpcReduction="20%"/>
          </a:bodyPr>
          <a:lstStyle/>
          <a:p>
            <a:r>
              <a:rPr lang="it-IT" dirty="0"/>
              <a:t>…</a:t>
            </a:r>
          </a:p>
          <a:p>
            <a:r>
              <a:rPr lang="it-IT" dirty="0"/>
              <a:t>[Committenza] : </a:t>
            </a:r>
            <a:r>
              <a:rPr lang="it-IT" b="1" dirty="0"/>
              <a:t>L’edificazione della cappella e la sua decorazione</a:t>
            </a:r>
            <a:r>
              <a:rPr lang="it-IT" dirty="0"/>
              <a:t> ad affresco sono realizzati su </a:t>
            </a:r>
            <a:r>
              <a:rPr lang="it-IT" b="1" dirty="0"/>
              <a:t>commissione del parroco del paese </a:t>
            </a:r>
            <a:r>
              <a:rPr lang="it-IT" dirty="0"/>
              <a:t>con la partecipazione di alcuni notabili (che identifichiamo nelle figure affrescate ai margini della lunetta con l’Incoronazione della Vergine, abbigliate in vesti moderne e più caratterizzate  nella fisionomia rispetto agli altri personaggi), illustri </a:t>
            </a:r>
            <a:r>
              <a:rPr lang="it-IT" b="1" dirty="0"/>
              <a:t>membri della confraternita di Santa Croce</a:t>
            </a:r>
            <a:r>
              <a:rPr lang="it-IT" dirty="0"/>
              <a:t>, da poco istituita in paese come filiazione della più importante congregazione cuneese [fonte: la confraternita di Santa Croce di Cuneo concede un aiuto in denaro il 7 marzo 1473].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  <p:sp>
        <p:nvSpPr>
          <p:cNvPr id="6" name="Google Shape;249;p22">
            <a:extLst>
              <a:ext uri="{FF2B5EF4-FFF2-40B4-BE49-F238E27FC236}">
                <a16:creationId xmlns:a16="http://schemas.microsoft.com/office/drawing/2014/main" id="{A57D92CE-E3E0-F02C-A2FF-A2F8843F106C}"/>
              </a:ext>
            </a:extLst>
          </p:cNvPr>
          <p:cNvSpPr/>
          <p:nvPr/>
        </p:nvSpPr>
        <p:spPr>
          <a:xfrm>
            <a:off x="5394980" y="4204374"/>
            <a:ext cx="2093600" cy="73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" sz="1333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Committenza </a:t>
            </a:r>
            <a:r>
              <a:rPr lang="it" sz="1333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edificazione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it" sz="1333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Cappella San Bernardo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it" sz="1333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Castelletto Stura</a:t>
            </a:r>
            <a:endParaRPr sz="1333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0;p22">
            <a:extLst>
              <a:ext uri="{FF2B5EF4-FFF2-40B4-BE49-F238E27FC236}">
                <a16:creationId xmlns:a16="http://schemas.microsoft.com/office/drawing/2014/main" id="{2B9C551C-06A9-26ED-0A1D-9EA149211F99}"/>
              </a:ext>
            </a:extLst>
          </p:cNvPr>
          <p:cNvSpPr/>
          <p:nvPr/>
        </p:nvSpPr>
        <p:spPr>
          <a:xfrm>
            <a:off x="5572758" y="3153350"/>
            <a:ext cx="2084400" cy="73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" sz="1333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Committenza </a:t>
            </a:r>
            <a:r>
              <a:rPr lang="it" sz="1333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Decorazione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it" sz="1333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Cappella San Bernardo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it" sz="1333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Castelletto Stura</a:t>
            </a:r>
            <a:endParaRPr sz="1333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5;p22">
            <a:extLst>
              <a:ext uri="{FF2B5EF4-FFF2-40B4-BE49-F238E27FC236}">
                <a16:creationId xmlns:a16="http://schemas.microsoft.com/office/drawing/2014/main" id="{232A778A-E04C-FAEC-CE17-5ECD586B18C4}"/>
              </a:ext>
            </a:extLst>
          </p:cNvPr>
          <p:cNvSpPr/>
          <p:nvPr/>
        </p:nvSpPr>
        <p:spPr>
          <a:xfrm>
            <a:off x="10231445" y="4346808"/>
            <a:ext cx="1981600" cy="32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" sz="13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Parroco Castelletto Stura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58;p22">
            <a:extLst>
              <a:ext uri="{FF2B5EF4-FFF2-40B4-BE49-F238E27FC236}">
                <a16:creationId xmlns:a16="http://schemas.microsoft.com/office/drawing/2014/main" id="{F8B6ECB1-6A84-0A87-7328-F014004930B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57158" y="3522750"/>
            <a:ext cx="2574287" cy="988258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%"/>
            <a:headEnd type="none" w="sm" len="sm"/>
            <a:tailEnd type="triangle" w="med" len="med"/>
          </a:ln>
        </p:spPr>
      </p:cxnSp>
      <p:cxnSp>
        <p:nvCxnSpPr>
          <p:cNvPr id="10" name="Google Shape;259;p22">
            <a:extLst>
              <a:ext uri="{FF2B5EF4-FFF2-40B4-BE49-F238E27FC236}">
                <a16:creationId xmlns:a16="http://schemas.microsoft.com/office/drawing/2014/main" id="{88939187-CB13-CFEB-27B3-AD13851CF17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488580" y="4511008"/>
            <a:ext cx="2742865" cy="62766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%"/>
            <a:headEnd type="none" w="sm" len="sm"/>
            <a:tailEnd type="triangle" w="med" len="med"/>
          </a:ln>
        </p:spPr>
      </p:cxnSp>
      <p:sp>
        <p:nvSpPr>
          <p:cNvPr id="11" name="Google Shape;260;p22">
            <a:extLst>
              <a:ext uri="{FF2B5EF4-FFF2-40B4-BE49-F238E27FC236}">
                <a16:creationId xmlns:a16="http://schemas.microsoft.com/office/drawing/2014/main" id="{CDD334AD-2ADF-8204-475D-68A09C092A3D}"/>
              </a:ext>
            </a:extLst>
          </p:cNvPr>
          <p:cNvSpPr/>
          <p:nvPr/>
        </p:nvSpPr>
        <p:spPr>
          <a:xfrm>
            <a:off x="9536760" y="5163822"/>
            <a:ext cx="2404427" cy="5332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" sz="13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Confraternita SantaCroce Castelletto Stura</a:t>
            </a:r>
            <a:endParaRPr sz="13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61;p22">
            <a:extLst>
              <a:ext uri="{FF2B5EF4-FFF2-40B4-BE49-F238E27FC236}">
                <a16:creationId xmlns:a16="http://schemas.microsoft.com/office/drawing/2014/main" id="{5901EC6D-61EE-01F4-D211-FE1D6B4244E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488580" y="4573774"/>
            <a:ext cx="2048180" cy="856697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%"/>
            <a:headEnd type="none" w="sm" len="sm"/>
            <a:tailEnd type="triangle" w="med" len="med"/>
          </a:ln>
        </p:spPr>
      </p:cxnSp>
      <p:cxnSp>
        <p:nvCxnSpPr>
          <p:cNvPr id="13" name="Google Shape;262;p22">
            <a:extLst>
              <a:ext uri="{FF2B5EF4-FFF2-40B4-BE49-F238E27FC236}">
                <a16:creationId xmlns:a16="http://schemas.microsoft.com/office/drawing/2014/main" id="{A2B63B36-629E-2477-5D79-3BBA8AB600C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657158" y="3522750"/>
            <a:ext cx="1879602" cy="1907721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%"/>
            <a:headEnd type="none" w="sm" len="sm"/>
            <a:tailEnd type="triangle" w="med" len="med"/>
          </a:ln>
        </p:spPr>
      </p:cxnSp>
      <p:sp>
        <p:nvSpPr>
          <p:cNvPr id="14" name="Google Shape;265;p22">
            <a:extLst>
              <a:ext uri="{FF2B5EF4-FFF2-40B4-BE49-F238E27FC236}">
                <a16:creationId xmlns:a16="http://schemas.microsoft.com/office/drawing/2014/main" id="{7CC79899-E50E-4E90-049A-32E062226516}"/>
              </a:ext>
            </a:extLst>
          </p:cNvPr>
          <p:cNvSpPr/>
          <p:nvPr/>
        </p:nvSpPr>
        <p:spPr>
          <a:xfrm>
            <a:off x="10797065" y="3187117"/>
            <a:ext cx="1096400" cy="53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lnSpc>
                <a:spcPct val="115%"/>
              </a:lnSpc>
              <a:buClr>
                <a:srgbClr val="000000"/>
              </a:buClr>
            </a:pPr>
            <a:r>
              <a:rPr lang="it" sz="13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Giovanni Mazzucco</a:t>
            </a:r>
            <a:endParaRPr sz="13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68;p22">
            <a:extLst>
              <a:ext uri="{FF2B5EF4-FFF2-40B4-BE49-F238E27FC236}">
                <a16:creationId xmlns:a16="http://schemas.microsoft.com/office/drawing/2014/main" id="{800E8A82-55C3-3A65-7A3C-002BDB92FE87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7657158" y="3453917"/>
            <a:ext cx="3139907" cy="68833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%"/>
            <a:headEnd type="none" w="sm" len="sm"/>
            <a:tailEnd type="triangle" w="med" len="med"/>
          </a:ln>
        </p:spPr>
      </p:cxnSp>
      <p:sp>
        <p:nvSpPr>
          <p:cNvPr id="16" name="Google Shape;269;p22">
            <a:extLst>
              <a:ext uri="{FF2B5EF4-FFF2-40B4-BE49-F238E27FC236}">
                <a16:creationId xmlns:a16="http://schemas.microsoft.com/office/drawing/2014/main" id="{51DFDCA0-6C86-F7AC-23D1-07C7B6DFACDC}"/>
              </a:ext>
            </a:extLst>
          </p:cNvPr>
          <p:cNvSpPr/>
          <p:nvPr/>
        </p:nvSpPr>
        <p:spPr>
          <a:xfrm>
            <a:off x="7457536" y="6189165"/>
            <a:ext cx="1591200" cy="32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lnSpc>
                <a:spcPct val="115%"/>
              </a:lnSpc>
              <a:buClr>
                <a:srgbClr val="000000"/>
              </a:buClr>
            </a:pPr>
            <a:r>
              <a:rPr lang="it" sz="13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Intorno del 1480</a:t>
            </a:r>
            <a:endParaRPr sz="13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61;p22">
            <a:extLst>
              <a:ext uri="{FF2B5EF4-FFF2-40B4-BE49-F238E27FC236}">
                <a16:creationId xmlns:a16="http://schemas.microsoft.com/office/drawing/2014/main" id="{7F213440-A55C-B49A-CBF0-BDC965B0FDA9}"/>
              </a:ext>
            </a:extLst>
          </p:cNvPr>
          <p:cNvCxnSpPr>
            <a:cxnSpLocks/>
            <a:stCxn id="6" idx="3"/>
            <a:endCxn id="16" idx="0"/>
          </p:cNvCxnSpPr>
          <p:nvPr/>
        </p:nvCxnSpPr>
        <p:spPr>
          <a:xfrm>
            <a:off x="7488580" y="4573774"/>
            <a:ext cx="764556" cy="1615391"/>
          </a:xfrm>
          <a:prstGeom prst="curved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%"/>
            <a:headEnd type="none" w="sm" len="sm"/>
            <a:tailEnd type="triangle" w="med" len="med"/>
          </a:ln>
        </p:spPr>
      </p:cxnSp>
      <p:sp>
        <p:nvSpPr>
          <p:cNvPr id="25" name="Google Shape;264;p22">
            <a:extLst>
              <a:ext uri="{FF2B5EF4-FFF2-40B4-BE49-F238E27FC236}">
                <a16:creationId xmlns:a16="http://schemas.microsoft.com/office/drawing/2014/main" id="{04F5FC5F-B0D9-6295-39FA-B9E513A5B5E8}"/>
              </a:ext>
            </a:extLst>
          </p:cNvPr>
          <p:cNvSpPr txBox="1"/>
          <p:nvPr/>
        </p:nvSpPr>
        <p:spPr>
          <a:xfrm>
            <a:off x="8661627" y="4893231"/>
            <a:ext cx="98560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it" sz="1333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 cliente</a:t>
            </a:r>
            <a:endParaRPr sz="1333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4;p22">
            <a:extLst>
              <a:ext uri="{FF2B5EF4-FFF2-40B4-BE49-F238E27FC236}">
                <a16:creationId xmlns:a16="http://schemas.microsoft.com/office/drawing/2014/main" id="{E7550A43-6EE1-764B-B6FF-F07692A22EF4}"/>
              </a:ext>
            </a:extLst>
          </p:cNvPr>
          <p:cNvSpPr txBox="1"/>
          <p:nvPr/>
        </p:nvSpPr>
        <p:spPr>
          <a:xfrm>
            <a:off x="9370531" y="4011587"/>
            <a:ext cx="98560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it" sz="1333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 cliente</a:t>
            </a:r>
            <a:endParaRPr sz="1333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64;p22">
            <a:extLst>
              <a:ext uri="{FF2B5EF4-FFF2-40B4-BE49-F238E27FC236}">
                <a16:creationId xmlns:a16="http://schemas.microsoft.com/office/drawing/2014/main" id="{9C387509-2068-C2B4-D251-7E7F2C5802D4}"/>
              </a:ext>
            </a:extLst>
          </p:cNvPr>
          <p:cNvSpPr txBox="1"/>
          <p:nvPr/>
        </p:nvSpPr>
        <p:spPr>
          <a:xfrm>
            <a:off x="9794045" y="2992340"/>
            <a:ext cx="98560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it" sz="1333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 agente</a:t>
            </a:r>
            <a:endParaRPr sz="1333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64;p22">
            <a:extLst>
              <a:ext uri="{FF2B5EF4-FFF2-40B4-BE49-F238E27FC236}">
                <a16:creationId xmlns:a16="http://schemas.microsoft.com/office/drawing/2014/main" id="{988FCEC7-3F67-840D-15C9-925442F4D153}"/>
              </a:ext>
            </a:extLst>
          </p:cNvPr>
          <p:cNvSpPr txBox="1"/>
          <p:nvPr/>
        </p:nvSpPr>
        <p:spPr>
          <a:xfrm>
            <a:off x="7189259" y="5568099"/>
            <a:ext cx="1130445" cy="5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it-IT" sz="1333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 i</a:t>
            </a:r>
            <a:r>
              <a:rPr lang="it" sz="1333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ntervallo temporale</a:t>
            </a:r>
            <a:endParaRPr sz="1333" i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62;p22">
            <a:extLst>
              <a:ext uri="{FF2B5EF4-FFF2-40B4-BE49-F238E27FC236}">
                <a16:creationId xmlns:a16="http://schemas.microsoft.com/office/drawing/2014/main" id="{BDA5BB65-670F-CF06-7F02-A17AD7DD6CE1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7657158" y="3522750"/>
            <a:ext cx="595978" cy="2666415"/>
          </a:xfrm>
          <a:prstGeom prst="curvedConnector2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%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27419258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127CF-BD4B-2867-FE32-43D963A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E1CD4-A829-42DC-2AF4-C3F34B24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6978"/>
            <a:ext cx="9905999" cy="3912503"/>
          </a:xfrm>
        </p:spPr>
        <p:txBody>
          <a:bodyPr>
            <a:normAutofit lnSpcReduction="10%"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Estrazione di informazioni:</a:t>
            </a:r>
          </a:p>
          <a:p>
            <a:pPr lvl="1"/>
            <a:r>
              <a:rPr lang="it-IT" b="1" dirty="0" err="1">
                <a:solidFill>
                  <a:schemeClr val="bg1"/>
                </a:solidFill>
              </a:rPr>
              <a:t>Wrapping</a:t>
            </a:r>
            <a:endParaRPr lang="it-IT" b="1" dirty="0">
              <a:solidFill>
                <a:schemeClr val="bg1"/>
              </a:solidFill>
            </a:endParaRPr>
          </a:p>
          <a:p>
            <a:pPr lvl="1"/>
            <a:r>
              <a:rPr lang="it-IT" b="1" dirty="0">
                <a:solidFill>
                  <a:schemeClr val="bg1"/>
                </a:solidFill>
              </a:rPr>
              <a:t>Estrazione di entità</a:t>
            </a:r>
          </a:p>
          <a:p>
            <a:pPr lvl="1"/>
            <a:r>
              <a:rPr lang="it-IT" b="1" dirty="0">
                <a:solidFill>
                  <a:schemeClr val="bg1"/>
                </a:solidFill>
              </a:rPr>
              <a:t>Estrazione di relazioni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Dominio storico</a:t>
            </a:r>
          </a:p>
          <a:p>
            <a:r>
              <a:rPr lang="it-IT" dirty="0" err="1">
                <a:solidFill>
                  <a:schemeClr val="bg2">
                    <a:lumMod val="50%"/>
                  </a:schemeClr>
                </a:solidFill>
              </a:rPr>
              <a:t>HiStoryGraphia</a:t>
            </a:r>
            <a:endParaRPr lang="it-IT" dirty="0">
              <a:solidFill>
                <a:schemeClr val="bg2">
                  <a:lumMod val="50%"/>
                </a:schemeClr>
              </a:solidFill>
            </a:endParaRP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Il modulo Storytelling2Knowledge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Sperimentazione e risultati</a:t>
            </a:r>
          </a:p>
        </p:txBody>
      </p:sp>
    </p:spTree>
    <p:extLst>
      <p:ext uri="{BB962C8B-B14F-4D97-AF65-F5344CB8AC3E}">
        <p14:creationId xmlns:p14="http://schemas.microsoft.com/office/powerpoint/2010/main" val="3229387738"/>
      </p:ext>
    </p:extLst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127CF-BD4B-2867-FE32-43D963A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E1CD4-A829-42DC-2AF4-C3F34B24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6978"/>
            <a:ext cx="9905999" cy="391250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2">
                    <a:lumMod val="50%"/>
                  </a:schemeClr>
                </a:solidFill>
              </a:rPr>
              <a:t>HiStoryGraphia</a:t>
            </a:r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 – contesto del progetto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Estrazione di informazioni:</a:t>
            </a:r>
          </a:p>
          <a:p>
            <a:pPr lvl="1"/>
            <a:r>
              <a:rPr lang="it-IT" dirty="0" err="1">
                <a:solidFill>
                  <a:schemeClr val="bg2">
                    <a:lumMod val="50%"/>
                  </a:schemeClr>
                </a:solidFill>
              </a:rPr>
              <a:t>Wrapping</a:t>
            </a:r>
            <a:endParaRPr lang="it-IT" dirty="0">
              <a:solidFill>
                <a:schemeClr val="bg2">
                  <a:lumMod val="50%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Estrazione di entità</a:t>
            </a:r>
          </a:p>
          <a:p>
            <a:pPr lvl="1"/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Estrazione di relazioni</a:t>
            </a:r>
          </a:p>
          <a:p>
            <a:r>
              <a:rPr lang="it-IT" dirty="0">
                <a:solidFill>
                  <a:schemeClr val="bg1"/>
                </a:solidFill>
              </a:rPr>
              <a:t>Il modulo Storytelling2Knowledge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Sperimentazione e risultati</a:t>
            </a:r>
          </a:p>
        </p:txBody>
      </p:sp>
    </p:spTree>
    <p:extLst>
      <p:ext uri="{BB962C8B-B14F-4D97-AF65-F5344CB8AC3E}">
        <p14:creationId xmlns:p14="http://schemas.microsoft.com/office/powerpoint/2010/main" val="3427168761"/>
      </p:ext>
    </p:extLst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DBB06DC-37B5-F5A5-B5FB-568A5768D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Il modulo Storytelling2Knowledge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553DC-03F2-46C8-CFE7-4488E8D2D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073198"/>
      </p:ext>
    </p:extLst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DCF767F-E946-D385-B8E1-B806D449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63F7F691-030B-48C3-B181-04EE548FA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.333%" t="3.454%" r="2.171%" b="3.324%"/>
          <a:stretch/>
        </p:blipFill>
        <p:spPr>
          <a:xfrm>
            <a:off x="2809790" y="2187035"/>
            <a:ext cx="6569244" cy="39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00078"/>
      </p:ext>
    </p:extLst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33A114B-94C4-A894-0D73-3E95BC464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.333%" t="3.454%" r="2.171%" b="3.324%"/>
          <a:stretch/>
        </p:blipFill>
        <p:spPr>
          <a:xfrm>
            <a:off x="4217484" y="2097088"/>
            <a:ext cx="6569244" cy="3910264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8DCF767F-E946-D385-B8E1-B806D449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7B2F1AF-2E07-78D8-2023-B29762331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1" y="2373554"/>
            <a:ext cx="1547001" cy="55293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52B2666-0260-689E-3694-CCC6C005C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9" y="4536426"/>
            <a:ext cx="2236327" cy="552932"/>
          </a:xfrm>
          <a:prstGeom prst="rect">
            <a:avLst/>
          </a:prstGeom>
        </p:spPr>
      </p:pic>
      <p:sp>
        <p:nvSpPr>
          <p:cNvPr id="22" name="Google Shape;501;p36">
            <a:extLst>
              <a:ext uri="{FF2B5EF4-FFF2-40B4-BE49-F238E27FC236}">
                <a16:creationId xmlns:a16="http://schemas.microsoft.com/office/drawing/2014/main" id="{473395C7-42EC-0F04-6791-B729A3F1146F}"/>
              </a:ext>
            </a:extLst>
          </p:cNvPr>
          <p:cNvSpPr/>
          <p:nvPr/>
        </p:nvSpPr>
        <p:spPr>
          <a:xfrm>
            <a:off x="1586282" y="2902473"/>
            <a:ext cx="2295358" cy="147857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LOC – Località</a:t>
            </a:r>
          </a:p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PER – Persona</a:t>
            </a:r>
          </a:p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ORG – Organizzazioni</a:t>
            </a:r>
          </a:p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MISC – Misto</a:t>
            </a:r>
          </a:p>
        </p:txBody>
      </p:sp>
      <p:sp>
        <p:nvSpPr>
          <p:cNvPr id="23" name="Google Shape;501;p36">
            <a:extLst>
              <a:ext uri="{FF2B5EF4-FFF2-40B4-BE49-F238E27FC236}">
                <a16:creationId xmlns:a16="http://schemas.microsoft.com/office/drawing/2014/main" id="{5E0527CB-5028-0501-4F57-5ED4FB24A725}"/>
              </a:ext>
            </a:extLst>
          </p:cNvPr>
          <p:cNvSpPr/>
          <p:nvPr/>
        </p:nvSpPr>
        <p:spPr>
          <a:xfrm>
            <a:off x="1540735" y="5089358"/>
            <a:ext cx="2295358" cy="100221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LOC – Località</a:t>
            </a:r>
          </a:p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PER – Persona</a:t>
            </a:r>
          </a:p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ORG – Organizzazioni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94E8238-AC88-05F3-7C01-96C453CC85F5}"/>
              </a:ext>
            </a:extLst>
          </p:cNvPr>
          <p:cNvSpPr/>
          <p:nvPr/>
        </p:nvSpPr>
        <p:spPr>
          <a:xfrm>
            <a:off x="5835316" y="3299070"/>
            <a:ext cx="821363" cy="3464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8C05390-CC92-5DA4-4D00-92ED80A8895F}"/>
              </a:ext>
            </a:extLst>
          </p:cNvPr>
          <p:cNvSpPr/>
          <p:nvPr/>
        </p:nvSpPr>
        <p:spPr>
          <a:xfrm>
            <a:off x="5661275" y="3705725"/>
            <a:ext cx="1124536" cy="3464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30CB25F6-0AD7-2062-3C98-0AC1D796B4BB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>
            <a:off x="2359782" y="2650020"/>
            <a:ext cx="3475534" cy="8222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D3AD074A-F899-B343-E1E7-138C5412ACF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133282" y="3878973"/>
            <a:ext cx="2527993" cy="11261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628343-0F19-205C-0663-C026F7FDC416}"/>
              </a:ext>
            </a:extLst>
          </p:cNvPr>
          <p:cNvSpPr txBox="1"/>
          <p:nvPr/>
        </p:nvSpPr>
        <p:spPr>
          <a:xfrm>
            <a:off x="1141413" y="1693330"/>
            <a:ext cx="13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6C6C6C"/>
                </a:solidFill>
              </a:rPr>
              <a:t>Moduli NER</a:t>
            </a:r>
          </a:p>
        </p:txBody>
      </p:sp>
    </p:spTree>
    <p:extLst>
      <p:ext uri="{BB962C8B-B14F-4D97-AF65-F5344CB8AC3E}">
        <p14:creationId xmlns:p14="http://schemas.microsoft.com/office/powerpoint/2010/main" val="2708476175"/>
      </p:ext>
    </p:extLst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>
            <a:extLst>
              <a:ext uri="{FF2B5EF4-FFF2-40B4-BE49-F238E27FC236}">
                <a16:creationId xmlns:a16="http://schemas.microsoft.com/office/drawing/2014/main" id="{8BB59975-CC1A-1A6A-1F30-A4F19B03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95" y="3430437"/>
            <a:ext cx="2165680" cy="12435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8DCF767F-E946-D385-B8E1-B806D449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33A114B-94C4-A894-0D73-3E95BC464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.333%" t="3.454%" r="2.171%" b="3.324%"/>
          <a:stretch/>
        </p:blipFill>
        <p:spPr>
          <a:xfrm>
            <a:off x="4217484" y="2097088"/>
            <a:ext cx="6569244" cy="3910264"/>
          </a:xfr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6D06F7E-7151-67F3-D6C4-40C6CC7AA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9" y="2597181"/>
            <a:ext cx="3127362" cy="555975"/>
          </a:xfrm>
          <a:prstGeom prst="rect">
            <a:avLst/>
          </a:prstGeom>
        </p:spPr>
      </p:pic>
      <p:sp>
        <p:nvSpPr>
          <p:cNvPr id="22" name="Google Shape;501;p36">
            <a:extLst>
              <a:ext uri="{FF2B5EF4-FFF2-40B4-BE49-F238E27FC236}">
                <a16:creationId xmlns:a16="http://schemas.microsoft.com/office/drawing/2014/main" id="{473395C7-42EC-0F04-6791-B729A3F1146F}"/>
              </a:ext>
            </a:extLst>
          </p:cNvPr>
          <p:cNvSpPr/>
          <p:nvPr/>
        </p:nvSpPr>
        <p:spPr>
          <a:xfrm>
            <a:off x="1687784" y="3173651"/>
            <a:ext cx="2236327" cy="631737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Estrae identificatori in </a:t>
            </a:r>
            <a:r>
              <a:rPr lang="it-IT" sz="1733" dirty="0" err="1">
                <a:latin typeface="Calibri"/>
                <a:ea typeface="Calibri"/>
                <a:cs typeface="Calibri"/>
                <a:sym typeface="Calibri"/>
              </a:rPr>
              <a:t>Wikidata</a:t>
            </a:r>
            <a:endParaRPr lang="it-IT" sz="1733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C7030E4-43C3-0EA3-A033-E7A3858974B9}"/>
              </a:ext>
            </a:extLst>
          </p:cNvPr>
          <p:cNvSpPr/>
          <p:nvPr/>
        </p:nvSpPr>
        <p:spPr>
          <a:xfrm>
            <a:off x="5673307" y="4536426"/>
            <a:ext cx="1124536" cy="3464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AA3D1054-39F1-3F67-EF35-CAF51AA96AC1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3924111" y="2875169"/>
            <a:ext cx="1749196" cy="18345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415E3C2-AE4E-E431-A42F-37257B8603FD}"/>
              </a:ext>
            </a:extLst>
          </p:cNvPr>
          <p:cNvSpPr txBox="1"/>
          <p:nvPr/>
        </p:nvSpPr>
        <p:spPr>
          <a:xfrm>
            <a:off x="1141413" y="1693330"/>
            <a:ext cx="24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6C6C6C"/>
                </a:solidFill>
              </a:rPr>
              <a:t>Moduli EL &amp; </a:t>
            </a:r>
            <a:r>
              <a:rPr lang="it-IT" b="1" dirty="0" err="1">
                <a:solidFill>
                  <a:srgbClr val="6C6C6C"/>
                </a:solidFill>
              </a:rPr>
              <a:t>Gazetteer</a:t>
            </a:r>
            <a:endParaRPr lang="it-IT" b="1" dirty="0">
              <a:solidFill>
                <a:srgbClr val="6C6C6C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E2BE10-4344-6E63-43FD-966A188D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1" y="4882921"/>
            <a:ext cx="2518838" cy="7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501;p36">
            <a:extLst>
              <a:ext uri="{FF2B5EF4-FFF2-40B4-BE49-F238E27FC236}">
                <a16:creationId xmlns:a16="http://schemas.microsoft.com/office/drawing/2014/main" id="{B04FCE1D-8F85-F66A-5968-C4141E74B11C}"/>
              </a:ext>
            </a:extLst>
          </p:cNvPr>
          <p:cNvSpPr/>
          <p:nvPr/>
        </p:nvSpPr>
        <p:spPr>
          <a:xfrm>
            <a:off x="1985462" y="5607745"/>
            <a:ext cx="2236327" cy="631737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Predisposto per EL e NER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C58F4D8-8CE4-A57C-1471-08AC84C1A00A}"/>
              </a:ext>
            </a:extLst>
          </p:cNvPr>
          <p:cNvSpPr/>
          <p:nvPr/>
        </p:nvSpPr>
        <p:spPr>
          <a:xfrm>
            <a:off x="5631543" y="5368994"/>
            <a:ext cx="1124536" cy="3464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27875CC6-36D0-9E50-DBBC-18C94E9BE0A6}"/>
              </a:ext>
            </a:extLst>
          </p:cNvPr>
          <p:cNvCxnSpPr>
            <a:cxnSpLocks/>
            <a:stCxn id="3074" idx="3"/>
            <a:endCxn id="33" idx="1"/>
          </p:cNvCxnSpPr>
          <p:nvPr/>
        </p:nvCxnSpPr>
        <p:spPr>
          <a:xfrm>
            <a:off x="3619849" y="5245333"/>
            <a:ext cx="2011694" cy="296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71297"/>
      </p:ext>
    </p:extLst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DCF767F-E946-D385-B8E1-B806D449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33A114B-94C4-A894-0D73-3E95BC464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.333%" t="3.454%" r="2.171%" b="3.324%"/>
          <a:stretch/>
        </p:blipFill>
        <p:spPr>
          <a:xfrm>
            <a:off x="1141413" y="2329218"/>
            <a:ext cx="6569244" cy="3910264"/>
          </a:xfr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415E3C2-AE4E-E431-A42F-37257B8603FD}"/>
              </a:ext>
            </a:extLst>
          </p:cNvPr>
          <p:cNvSpPr txBox="1"/>
          <p:nvPr/>
        </p:nvSpPr>
        <p:spPr>
          <a:xfrm>
            <a:off x="1141412" y="1693330"/>
            <a:ext cx="222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6C6C6C"/>
                </a:solidFill>
              </a:rPr>
              <a:t>Modulo Euristiche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C58F4D8-8CE4-A57C-1471-08AC84C1A00A}"/>
              </a:ext>
            </a:extLst>
          </p:cNvPr>
          <p:cNvSpPr/>
          <p:nvPr/>
        </p:nvSpPr>
        <p:spPr>
          <a:xfrm>
            <a:off x="4094161" y="4463716"/>
            <a:ext cx="1512555" cy="3248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27875CC6-36D0-9E50-DBBC-18C94E9BE0A6}"/>
              </a:ext>
            </a:extLst>
          </p:cNvPr>
          <p:cNvCxnSpPr>
            <a:cxnSpLocks/>
            <a:stCxn id="16" idx="1"/>
            <a:endCxn id="33" idx="3"/>
          </p:cNvCxnSpPr>
          <p:nvPr/>
        </p:nvCxnSpPr>
        <p:spPr>
          <a:xfrm rot="10800000" flipV="1">
            <a:off x="5606716" y="1680968"/>
            <a:ext cx="3304254" cy="2945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D91D14E-BBFE-090D-E08D-675C80CEDB87}"/>
              </a:ext>
            </a:extLst>
          </p:cNvPr>
          <p:cNvSpPr txBox="1"/>
          <p:nvPr/>
        </p:nvSpPr>
        <p:spPr>
          <a:xfrm>
            <a:off x="8910970" y="1357803"/>
            <a:ext cx="2244725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«Il </a:t>
            </a:r>
            <a:r>
              <a:rPr lang="it-IT" b="1" dirty="0"/>
              <a:t>Ritratto di Dante </a:t>
            </a:r>
            <a:r>
              <a:rPr lang="it-IT" dirty="0"/>
              <a:t>è stato venduto per..»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F6625B0-0687-ED70-43C2-513FA034A2DC}"/>
              </a:ext>
            </a:extLst>
          </p:cNvPr>
          <p:cNvSpPr txBox="1"/>
          <p:nvPr/>
        </p:nvSpPr>
        <p:spPr>
          <a:xfrm>
            <a:off x="9695953" y="3833009"/>
            <a:ext cx="2076436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Estrattore 2:</a:t>
            </a:r>
            <a:br>
              <a:rPr lang="it-IT" dirty="0"/>
            </a:br>
            <a:r>
              <a:rPr lang="it-IT" i="1" dirty="0"/>
              <a:t>«</a:t>
            </a:r>
            <a:r>
              <a:rPr lang="it-IT" b="1" i="1" dirty="0"/>
              <a:t>Ritratto di Dante</a:t>
            </a:r>
            <a:r>
              <a:rPr lang="it-IT" i="1" dirty="0"/>
              <a:t>»</a:t>
            </a:r>
            <a:r>
              <a:rPr lang="it-IT" dirty="0"/>
              <a:t> come </a:t>
            </a:r>
            <a:r>
              <a:rPr lang="it-IT" u="sng" dirty="0"/>
              <a:t>dipinto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958FCC-F52A-6CEA-6974-BF6568AC69E6}"/>
              </a:ext>
            </a:extLst>
          </p:cNvPr>
          <p:cNvSpPr txBox="1"/>
          <p:nvPr/>
        </p:nvSpPr>
        <p:spPr>
          <a:xfrm>
            <a:off x="7979675" y="2848145"/>
            <a:ext cx="1975295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Estrattore 1:</a:t>
            </a:r>
            <a:br>
              <a:rPr lang="it-IT" dirty="0"/>
            </a:br>
            <a:r>
              <a:rPr lang="it-IT" dirty="0"/>
              <a:t>«</a:t>
            </a:r>
            <a:r>
              <a:rPr lang="it-IT" b="1" i="1" dirty="0"/>
              <a:t>Dante</a:t>
            </a:r>
            <a:r>
              <a:rPr lang="it-IT" i="1" dirty="0"/>
              <a:t>»</a:t>
            </a:r>
            <a:r>
              <a:rPr lang="it-IT" dirty="0"/>
              <a:t> come </a:t>
            </a:r>
            <a:r>
              <a:rPr lang="it-IT" u="sng" dirty="0"/>
              <a:t>persona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DB1F441-B0DF-F840-CC6C-3519AA84ADC9}"/>
              </a:ext>
            </a:extLst>
          </p:cNvPr>
          <p:cNvSpPr txBox="1"/>
          <p:nvPr/>
        </p:nvSpPr>
        <p:spPr>
          <a:xfrm>
            <a:off x="8586786" y="5326832"/>
            <a:ext cx="2460625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L’euristica sceglie: </a:t>
            </a:r>
            <a:r>
              <a:rPr lang="it-IT" b="1" i="1" dirty="0"/>
              <a:t>Ritratto di Dante</a:t>
            </a: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4C988424-B8ED-67E9-743A-8644AE78C2D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9078323" y="1893134"/>
            <a:ext cx="844011" cy="1066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E5FA1755-C357-17E2-99A0-C02C2F6595A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9469315" y="2568152"/>
            <a:ext cx="1828875" cy="7008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47BD5CA5-524A-9ECA-7C3C-0AA324B66DC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16200000" flipH="1">
            <a:off x="8614533" y="4124265"/>
            <a:ext cx="1555357" cy="849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FB3CF344-C5A0-5002-E97E-526F53D3ED60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9990389" y="4583049"/>
            <a:ext cx="570493" cy="917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9E866B00-1F73-17D9-9451-F7E206F44100}"/>
              </a:ext>
            </a:extLst>
          </p:cNvPr>
          <p:cNvSpPr txBox="1"/>
          <p:nvPr/>
        </p:nvSpPr>
        <p:spPr>
          <a:xfrm>
            <a:off x="8824242" y="999508"/>
            <a:ext cx="3819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Esempio di testo:</a:t>
            </a:r>
          </a:p>
        </p:txBody>
      </p:sp>
      <p:sp>
        <p:nvSpPr>
          <p:cNvPr id="67" name="Google Shape;501;p36">
            <a:extLst>
              <a:ext uri="{FF2B5EF4-FFF2-40B4-BE49-F238E27FC236}">
                <a16:creationId xmlns:a16="http://schemas.microsoft.com/office/drawing/2014/main" id="{8C4B96AF-8105-BAE3-146B-62F114666777}"/>
              </a:ext>
            </a:extLst>
          </p:cNvPr>
          <p:cNvSpPr/>
          <p:nvPr/>
        </p:nvSpPr>
        <p:spPr>
          <a:xfrm>
            <a:off x="6096001" y="1300558"/>
            <a:ext cx="2479096" cy="92333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1733" dirty="0">
                <a:latin typeface="Calibri"/>
                <a:ea typeface="Calibri"/>
                <a:cs typeface="Calibri"/>
                <a:sym typeface="Calibri"/>
              </a:rPr>
              <a:t>Tra le sovrapposizioni sceglie la menzione più lunga</a:t>
            </a:r>
          </a:p>
        </p:txBody>
      </p:sp>
    </p:spTree>
    <p:extLst>
      <p:ext uri="{BB962C8B-B14F-4D97-AF65-F5344CB8AC3E}">
        <p14:creationId xmlns:p14="http://schemas.microsoft.com/office/powerpoint/2010/main" val="182428211"/>
      </p:ext>
    </p:extLst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DCF767F-E946-D385-B8E1-B806D449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33A114B-94C4-A894-0D73-3E95BC464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.333%" t="3.454%" r="2.171%" b="3.324%"/>
          <a:stretch/>
        </p:blipFill>
        <p:spPr>
          <a:xfrm>
            <a:off x="1141413" y="2329218"/>
            <a:ext cx="6569244" cy="3910264"/>
          </a:xfr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415E3C2-AE4E-E431-A42F-37257B8603FD}"/>
              </a:ext>
            </a:extLst>
          </p:cNvPr>
          <p:cNvSpPr txBox="1"/>
          <p:nvPr/>
        </p:nvSpPr>
        <p:spPr>
          <a:xfrm>
            <a:off x="1141412" y="1693330"/>
            <a:ext cx="200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6C6C6C"/>
                </a:solidFill>
              </a:rPr>
              <a:t>Modulo Euristiche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C58F4D8-8CE4-A57C-1471-08AC84C1A00A}"/>
              </a:ext>
            </a:extLst>
          </p:cNvPr>
          <p:cNvSpPr/>
          <p:nvPr/>
        </p:nvSpPr>
        <p:spPr>
          <a:xfrm>
            <a:off x="6096000" y="4066674"/>
            <a:ext cx="1429428" cy="72189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27875CC6-36D0-9E50-DBBC-18C94E9BE0A6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7525428" y="2025847"/>
            <a:ext cx="889900" cy="24017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650E8033-168F-7FC3-4974-B07420423D26}"/>
              </a:ext>
            </a:extLst>
          </p:cNvPr>
          <p:cNvSpPr txBox="1">
            <a:spLocks/>
          </p:cNvSpPr>
          <p:nvPr/>
        </p:nvSpPr>
        <p:spPr>
          <a:xfrm>
            <a:off x="8161360" y="2926682"/>
            <a:ext cx="3615814" cy="8239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%"/>
              </a:lnSpc>
              <a:spcBef>
                <a:spcPts val="1000"/>
              </a:spcBef>
              <a:buSzPct val="125%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2"/>
            </a:pPr>
            <a:r>
              <a:rPr lang="it-IT" dirty="0"/>
              <a:t>Set di regole riadattate dall’inglese all’italiano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4A8DCC8-CBD9-FE11-762F-19B9E48B8B62}"/>
              </a:ext>
            </a:extLst>
          </p:cNvPr>
          <p:cNvSpPr txBox="1"/>
          <p:nvPr/>
        </p:nvSpPr>
        <p:spPr>
          <a:xfrm>
            <a:off x="10765717" y="3865238"/>
            <a:ext cx="1254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Tratte dal lavoro di </a:t>
            </a:r>
            <a:r>
              <a:rPr lang="it-IT" b="1" dirty="0" err="1"/>
              <a:t>Schrading</a:t>
            </a:r>
            <a:r>
              <a:rPr lang="it-IT" dirty="0"/>
              <a:t> </a:t>
            </a:r>
          </a:p>
        </p:txBody>
      </p: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DB045E11-E3D7-7FFC-1995-DB685031C0C0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 flipH="1">
            <a:off x="11392776" y="3338638"/>
            <a:ext cx="384398" cy="526600"/>
          </a:xfrm>
          <a:prstGeom prst="curvedConnector4">
            <a:avLst>
              <a:gd name="adj1" fmla="val -59470"/>
              <a:gd name="adj2" fmla="val 891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egnaposto testo 3">
            <a:extLst>
              <a:ext uri="{FF2B5EF4-FFF2-40B4-BE49-F238E27FC236}">
                <a16:creationId xmlns:a16="http://schemas.microsoft.com/office/drawing/2014/main" id="{AD66824C-1E7A-29F8-CFE3-807210DD320B}"/>
              </a:ext>
            </a:extLst>
          </p:cNvPr>
          <p:cNvSpPr txBox="1">
            <a:spLocks/>
          </p:cNvSpPr>
          <p:nvPr/>
        </p:nvSpPr>
        <p:spPr>
          <a:xfrm>
            <a:off x="8415328" y="1613891"/>
            <a:ext cx="3776672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%"/>
              </a:lnSpc>
              <a:spcBef>
                <a:spcPts val="1000"/>
              </a:spcBef>
              <a:buSzPct val="125%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it-IT" dirty="0"/>
              <a:t>Albero a dipendenze estratto da </a:t>
            </a:r>
            <a:r>
              <a:rPr lang="it-IT" dirty="0" err="1"/>
              <a:t>spaCy</a:t>
            </a:r>
            <a:endParaRPr lang="it-IT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161F6172-3174-C014-EBE0-0729E813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083" y="1125012"/>
            <a:ext cx="1547001" cy="552932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5F4F063-4E2F-7BBC-987D-186F777B2EB9}"/>
              </a:ext>
            </a:extLst>
          </p:cNvPr>
          <p:cNvSpPr txBox="1"/>
          <p:nvPr/>
        </p:nvSpPr>
        <p:spPr>
          <a:xfrm>
            <a:off x="8161360" y="4841716"/>
            <a:ext cx="3973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it-IT" sz="2400" dirty="0"/>
              <a:t>Triplette</a:t>
            </a:r>
          </a:p>
          <a:p>
            <a:r>
              <a:rPr lang="it-IT" sz="2400" dirty="0"/>
              <a:t>	«soggetto, verbo, oggetto»</a:t>
            </a:r>
            <a:endParaRPr lang="it-IT" sz="2400" b="1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187D646-03D0-7FA6-35B0-6452473421E5}"/>
              </a:ext>
            </a:extLst>
          </p:cNvPr>
          <p:cNvSpPr txBox="1"/>
          <p:nvPr/>
        </p:nvSpPr>
        <p:spPr>
          <a:xfrm>
            <a:off x="8218199" y="5695024"/>
            <a:ext cx="3973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	(entracquesi; vendono; bovini)</a:t>
            </a:r>
          </a:p>
        </p:txBody>
      </p:sp>
    </p:spTree>
    <p:extLst>
      <p:ext uri="{BB962C8B-B14F-4D97-AF65-F5344CB8AC3E}">
        <p14:creationId xmlns:p14="http://schemas.microsoft.com/office/powerpoint/2010/main" val="4140825951"/>
      </p:ext>
    </p:extLst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127CF-BD4B-2867-FE32-43D963A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E1CD4-A829-42DC-2AF4-C3F34B24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6978"/>
            <a:ext cx="9905999" cy="391250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2">
                    <a:lumMod val="50%"/>
                  </a:schemeClr>
                </a:solidFill>
              </a:rPr>
              <a:t>HiStoryGraphia</a:t>
            </a:r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 – contesto del progetto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Estrazione di informazioni:</a:t>
            </a:r>
          </a:p>
          <a:p>
            <a:pPr lvl="1"/>
            <a:r>
              <a:rPr lang="it-IT" dirty="0" err="1">
                <a:solidFill>
                  <a:schemeClr val="bg2">
                    <a:lumMod val="50%"/>
                  </a:schemeClr>
                </a:solidFill>
              </a:rPr>
              <a:t>Wrapping</a:t>
            </a:r>
            <a:endParaRPr lang="it-IT" dirty="0">
              <a:solidFill>
                <a:schemeClr val="bg2">
                  <a:lumMod val="50%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Estrazione di entità</a:t>
            </a:r>
          </a:p>
          <a:p>
            <a:pPr lvl="1"/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Estrazione di relazioni</a:t>
            </a:r>
          </a:p>
          <a:p>
            <a:r>
              <a:rPr lang="it-IT" dirty="0">
                <a:solidFill>
                  <a:schemeClr val="bg2">
                    <a:lumMod val="50%"/>
                  </a:schemeClr>
                </a:solidFill>
              </a:rPr>
              <a:t>Il modulo Storytelling2Knowledge</a:t>
            </a:r>
          </a:p>
          <a:p>
            <a:r>
              <a:rPr lang="it-IT" dirty="0">
                <a:solidFill>
                  <a:schemeClr val="bg1"/>
                </a:solidFill>
              </a:rPr>
              <a:t>Sperimentazione e risultati</a:t>
            </a:r>
            <a:endParaRPr lang="it-IT" dirty="0">
              <a:solidFill>
                <a:schemeClr val="bg2">
                  <a:lumMod val="50%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68121"/>
      </p:ext>
    </p:extLst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A4CB7-226F-C214-C209-C7D161384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Sperimentazione e risultati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DD35140-5464-1497-F3D8-43FB5BEA5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289504"/>
      </p:ext>
    </p:extLst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61C3E17-BFB2-B2AC-4A3A-519A35AD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82" y="618518"/>
            <a:ext cx="6668426" cy="590631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27909351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8A1CD-0CC0-8188-2768-8F4D97BF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Estrazione di informazioni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D73BA-3293-13CF-CC15-E380DA39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Wrapping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Estrazione di entità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Estrazione di relazioni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5570007"/>
      </p:ext>
    </p:extLst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61C3E17-BFB2-B2AC-4A3A-519A35ADC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.99%"/>
          <a:stretch/>
        </p:blipFill>
        <p:spPr>
          <a:xfrm>
            <a:off x="2434697" y="1229718"/>
            <a:ext cx="6668426" cy="2244997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3" name="Connettore curvo 16">
            <a:extLst>
              <a:ext uri="{FF2B5EF4-FFF2-40B4-BE49-F238E27FC236}">
                <a16:creationId xmlns:a16="http://schemas.microsoft.com/office/drawing/2014/main" id="{401BDCC9-147A-CC70-6608-BD8FB511DF4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99146" y="1621852"/>
            <a:ext cx="674101" cy="73036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curvo 23">
            <a:extLst>
              <a:ext uri="{FF2B5EF4-FFF2-40B4-BE49-F238E27FC236}">
                <a16:creationId xmlns:a16="http://schemas.microsoft.com/office/drawing/2014/main" id="{5122119A-8E93-5749-F0AF-B670892A97C6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8618755" y="1303986"/>
            <a:ext cx="484368" cy="84906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Google Shape;501;p36">
            <a:extLst>
              <a:ext uri="{FF2B5EF4-FFF2-40B4-BE49-F238E27FC236}">
                <a16:creationId xmlns:a16="http://schemas.microsoft.com/office/drawing/2014/main" id="{B408A530-0612-95EE-4939-C87CECF9E90E}"/>
              </a:ext>
            </a:extLst>
          </p:cNvPr>
          <p:cNvSpPr/>
          <p:nvPr/>
        </p:nvSpPr>
        <p:spPr>
          <a:xfrm>
            <a:off x="975666" y="1160187"/>
            <a:ext cx="1923480" cy="92333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Scelgo quali estrattori attivare</a:t>
            </a:r>
          </a:p>
        </p:txBody>
      </p:sp>
      <p:sp>
        <p:nvSpPr>
          <p:cNvPr id="20" name="Google Shape;501;p36">
            <a:extLst>
              <a:ext uri="{FF2B5EF4-FFF2-40B4-BE49-F238E27FC236}">
                <a16:creationId xmlns:a16="http://schemas.microsoft.com/office/drawing/2014/main" id="{659985B7-603D-A5CD-923A-ACF3890DDBD1}"/>
              </a:ext>
            </a:extLst>
          </p:cNvPr>
          <p:cNvSpPr/>
          <p:nvPr/>
        </p:nvSpPr>
        <p:spPr>
          <a:xfrm>
            <a:off x="9103123" y="842322"/>
            <a:ext cx="1923480" cy="92333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Selezioni l’euristica</a:t>
            </a:r>
          </a:p>
        </p:txBody>
      </p:sp>
      <p:sp>
        <p:nvSpPr>
          <p:cNvPr id="23" name="Google Shape;501;p36">
            <a:extLst>
              <a:ext uri="{FF2B5EF4-FFF2-40B4-BE49-F238E27FC236}">
                <a16:creationId xmlns:a16="http://schemas.microsoft.com/office/drawing/2014/main" id="{801A7774-E93D-7615-9EA8-945F36D31410}"/>
              </a:ext>
            </a:extLst>
          </p:cNvPr>
          <p:cNvSpPr/>
          <p:nvPr/>
        </p:nvSpPr>
        <p:spPr>
          <a:xfrm>
            <a:off x="8425344" y="3862111"/>
            <a:ext cx="1923480" cy="92333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Avvio test</a:t>
            </a:r>
          </a:p>
        </p:txBody>
      </p: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C34DEE8C-5DF3-4D3F-288B-58862D513185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799173" y="3274199"/>
            <a:ext cx="649679" cy="526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64115"/>
      </p:ext>
    </p:extLst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61C3E17-BFB2-B2AC-4A3A-519A35ADC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.711%"/>
          <a:stretch/>
        </p:blipFill>
        <p:spPr>
          <a:xfrm>
            <a:off x="1337242" y="2346158"/>
            <a:ext cx="6668426" cy="3678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Immagine 13">
            <a:extLst>
              <a:ext uri="{FF2B5EF4-FFF2-40B4-BE49-F238E27FC236}">
                <a16:creationId xmlns:a16="http://schemas.microsoft.com/office/drawing/2014/main" id="{BA685217-4195-79B5-B0F5-165B8A817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091" y="2865976"/>
            <a:ext cx="3829580" cy="1486110"/>
          </a:xfrm>
          <a:prstGeom prst="rect">
            <a:avLst/>
          </a:prstGeom>
          <a:noFill/>
          <a:ln cap="flat">
            <a:solidFill>
              <a:schemeClr val="bg1"/>
            </a:solidFill>
          </a:ln>
        </p:spPr>
      </p:pic>
      <p:cxnSp>
        <p:nvCxnSpPr>
          <p:cNvPr id="13" name="Connettore curvo 23">
            <a:extLst>
              <a:ext uri="{FF2B5EF4-FFF2-40B4-BE49-F238E27FC236}">
                <a16:creationId xmlns:a16="http://schemas.microsoft.com/office/drawing/2014/main" id="{DF47A4EC-C414-6B59-B2AD-3A2FA21A26E2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7388177" y="2303639"/>
            <a:ext cx="505623" cy="64344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Google Shape;501;p36">
            <a:extLst>
              <a:ext uri="{FF2B5EF4-FFF2-40B4-BE49-F238E27FC236}">
                <a16:creationId xmlns:a16="http://schemas.microsoft.com/office/drawing/2014/main" id="{79AF2C29-7111-FFCB-5F34-A149F195DF11}"/>
              </a:ext>
            </a:extLst>
          </p:cNvPr>
          <p:cNvSpPr/>
          <p:nvPr/>
        </p:nvSpPr>
        <p:spPr>
          <a:xfrm>
            <a:off x="7893799" y="1928227"/>
            <a:ext cx="1923480" cy="750826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Visualizza dettagli</a:t>
            </a:r>
          </a:p>
        </p:txBody>
      </p:sp>
      <p:sp>
        <p:nvSpPr>
          <p:cNvPr id="22" name="Google Shape;501;p36">
            <a:extLst>
              <a:ext uri="{FF2B5EF4-FFF2-40B4-BE49-F238E27FC236}">
                <a16:creationId xmlns:a16="http://schemas.microsoft.com/office/drawing/2014/main" id="{E7A7493C-0FC2-88F2-CF1D-D7FB545986B4}"/>
              </a:ext>
            </a:extLst>
          </p:cNvPr>
          <p:cNvSpPr/>
          <p:nvPr/>
        </p:nvSpPr>
        <p:spPr>
          <a:xfrm>
            <a:off x="8855539" y="4276551"/>
            <a:ext cx="2764242" cy="1179336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Lorenzo Gastaldi fa match parziale con:</a:t>
            </a:r>
          </a:p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Lorenzo</a:t>
            </a:r>
          </a:p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Lorenzo Gastaldi</a:t>
            </a:r>
          </a:p>
        </p:txBody>
      </p:sp>
      <p:cxnSp>
        <p:nvCxnSpPr>
          <p:cNvPr id="8" name="Connettore curvo 23">
            <a:extLst>
              <a:ext uri="{FF2B5EF4-FFF2-40B4-BE49-F238E27FC236}">
                <a16:creationId xmlns:a16="http://schemas.microsoft.com/office/drawing/2014/main" id="{D4424580-0CC4-59F4-27FD-1D6AD7B2E99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464698" y="1753661"/>
            <a:ext cx="111868" cy="111231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Google Shape;501;p36">
            <a:extLst>
              <a:ext uri="{FF2B5EF4-FFF2-40B4-BE49-F238E27FC236}">
                <a16:creationId xmlns:a16="http://schemas.microsoft.com/office/drawing/2014/main" id="{A5BDA916-D203-9FC8-B7A8-FE6C3CAEC8E6}"/>
              </a:ext>
            </a:extLst>
          </p:cNvPr>
          <p:cNvSpPr/>
          <p:nvPr/>
        </p:nvSpPr>
        <p:spPr>
          <a:xfrm>
            <a:off x="3541218" y="1284786"/>
            <a:ext cx="1923480" cy="937749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TP: veri positivi</a:t>
            </a:r>
          </a:p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FP: falsi positivi</a:t>
            </a:r>
          </a:p>
          <a:p>
            <a:pPr algn="ctr"/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FN: falsi negativi</a:t>
            </a:r>
          </a:p>
        </p:txBody>
      </p:sp>
    </p:spTree>
    <p:extLst>
      <p:ext uri="{BB962C8B-B14F-4D97-AF65-F5344CB8AC3E}">
        <p14:creationId xmlns:p14="http://schemas.microsoft.com/office/powerpoint/2010/main" val="543150398"/>
      </p:ext>
    </p:extLst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2622B405-DAF7-00F6-527C-ED2AB8BB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087658"/>
              </p:ext>
            </p:extLst>
          </p:nvPr>
        </p:nvGraphicFramePr>
        <p:xfrm>
          <a:off x="1143000" y="992188"/>
          <a:ext cx="9906000" cy="556260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139820634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29214429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7700238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06936331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5619761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5996737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1425019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33489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PRECISIONE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SPACY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STANZA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RAZOR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EURISTICA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6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3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94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0.033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1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0.033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3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7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4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4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0.050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0.093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0.050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0.093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7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67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7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0.077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3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0.077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26974"/>
                  </a:ext>
                </a:extLst>
              </a:tr>
            </a:tbl>
          </a:graphicData>
        </a:graphic>
      </p:graphicFrame>
      <p:sp>
        <p:nvSpPr>
          <p:cNvPr id="10" name="Sottotitolo 6">
            <a:extLst>
              <a:ext uri="{FF2B5EF4-FFF2-40B4-BE49-F238E27FC236}">
                <a16:creationId xmlns:a16="http://schemas.microsoft.com/office/drawing/2014/main" id="{11EFE5A0-266D-4DDC-6E4E-D05C096710CA}"/>
              </a:ext>
            </a:extLst>
          </p:cNvPr>
          <p:cNvSpPr txBox="1">
            <a:spLocks/>
          </p:cNvSpPr>
          <p:nvPr/>
        </p:nvSpPr>
        <p:spPr>
          <a:xfrm>
            <a:off x="2384257" y="413669"/>
            <a:ext cx="7423485" cy="578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%"/>
              </a:lnSpc>
              <a:spcBef>
                <a:spcPts val="1000"/>
              </a:spcBef>
              <a:buSzPct val="125%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Risultati per la classe Persona (PER)</a:t>
            </a:r>
          </a:p>
        </p:txBody>
      </p:sp>
    </p:spTree>
    <p:extLst>
      <p:ext uri="{BB962C8B-B14F-4D97-AF65-F5344CB8AC3E}">
        <p14:creationId xmlns:p14="http://schemas.microsoft.com/office/powerpoint/2010/main" val="2948023768"/>
      </p:ext>
    </p:extLst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2622B405-DAF7-00F6-527C-ED2AB8BB6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992188"/>
          <a:ext cx="9906000" cy="556260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139820634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29214429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7700238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06936331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5619761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5996737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1425019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33489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PRECISIONE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SPACY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STANZA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RAZOR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EURISTICA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6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3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94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0.033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1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0.033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3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7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4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0.062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4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0.050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0.093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0.050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0.093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7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67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0.085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7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0.077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3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0.077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26974"/>
                  </a:ext>
                </a:extLst>
              </a:tr>
            </a:tbl>
          </a:graphicData>
        </a:graphic>
      </p:graphicFrame>
      <p:sp>
        <p:nvSpPr>
          <p:cNvPr id="10" name="Sottotitolo 6">
            <a:extLst>
              <a:ext uri="{FF2B5EF4-FFF2-40B4-BE49-F238E27FC236}">
                <a16:creationId xmlns:a16="http://schemas.microsoft.com/office/drawing/2014/main" id="{11EFE5A0-266D-4DDC-6E4E-D05C096710CA}"/>
              </a:ext>
            </a:extLst>
          </p:cNvPr>
          <p:cNvSpPr txBox="1">
            <a:spLocks/>
          </p:cNvSpPr>
          <p:nvPr/>
        </p:nvSpPr>
        <p:spPr>
          <a:xfrm>
            <a:off x="2384257" y="413669"/>
            <a:ext cx="7423485" cy="578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%"/>
              </a:lnSpc>
              <a:spcBef>
                <a:spcPts val="1000"/>
              </a:spcBef>
              <a:buSzPct val="125%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Risultati per la classe Persona (PER)</a:t>
            </a:r>
          </a:p>
        </p:txBody>
      </p:sp>
      <p:sp>
        <p:nvSpPr>
          <p:cNvPr id="4" name="Google Shape;501;p36">
            <a:extLst>
              <a:ext uri="{FF2B5EF4-FFF2-40B4-BE49-F238E27FC236}">
                <a16:creationId xmlns:a16="http://schemas.microsoft.com/office/drawing/2014/main" id="{2EA1D6F0-1DC5-01A8-442C-AFBDA564DCFD}"/>
              </a:ext>
            </a:extLst>
          </p:cNvPr>
          <p:cNvSpPr/>
          <p:nvPr/>
        </p:nvSpPr>
        <p:spPr>
          <a:xfrm>
            <a:off x="3613407" y="2671012"/>
            <a:ext cx="6781877" cy="2683042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3200" b="1" dirty="0">
                <a:latin typeface="Calibri"/>
                <a:ea typeface="Calibri"/>
                <a:cs typeface="Calibri"/>
                <a:sym typeface="Calibri"/>
              </a:rPr>
              <a:t>Perché?</a:t>
            </a:r>
          </a:p>
          <a:p>
            <a:pPr algn="ctr"/>
            <a:endParaRPr lang="it-IT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Alcune 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persone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non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sono 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rilevanti</a:t>
            </a:r>
          </a:p>
          <a:p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it-IT" i="1" dirty="0">
                <a:latin typeface="Calibri"/>
                <a:ea typeface="Calibri"/>
                <a:cs typeface="Calibri"/>
                <a:sym typeface="Calibri"/>
              </a:rPr>
              <a:t>«Giulio e Giovanni Battista Bruno»</a:t>
            </a:r>
          </a:p>
          <a:p>
            <a:endParaRPr lang="it-IT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Titoli di 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opere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contenenti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>
                <a:latin typeface="Calibri"/>
                <a:ea typeface="Calibri"/>
                <a:cs typeface="Calibri"/>
                <a:sym typeface="Calibri"/>
              </a:rPr>
              <a:t>nomi</a:t>
            </a: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 propri</a:t>
            </a:r>
          </a:p>
          <a:p>
            <a:r>
              <a:rPr lang="it-IT" i="1" dirty="0">
                <a:latin typeface="Calibri"/>
                <a:ea typeface="Calibri"/>
                <a:cs typeface="Calibri"/>
                <a:sym typeface="Calibri"/>
              </a:rPr>
              <a:t>		«Immacolata con i santi Sebastiano, Giuseppe, Rocco e 		Carlo Borromeo»</a:t>
            </a:r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1C378961-CABB-6FF4-BAC8-267ACF895FA8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2384257" y="3272589"/>
            <a:ext cx="1229150" cy="7399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34685"/>
      </p:ext>
    </p:extLst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2622B405-DAF7-00F6-527C-ED2AB8BB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806985"/>
              </p:ext>
            </p:extLst>
          </p:nvPr>
        </p:nvGraphicFramePr>
        <p:xfrm>
          <a:off x="1143000" y="992188"/>
          <a:ext cx="9906000" cy="556260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139820634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29214429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7700238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06936331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25619761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5996737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51425019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33489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PRECISIONE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SPACY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STANZA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RAZOR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EURISTICA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6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0.131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0.170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3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0.505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0.926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0.654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94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0.109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0.278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0.157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1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0.380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0.545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0.129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0.168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3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0.495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0.926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0.645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7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0.222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0.151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4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0.467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0.907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0.616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4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0.109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0.222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0.146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8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0.464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0.944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0.622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7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0.155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0.188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67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0.595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0.926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0.725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7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0.148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0.183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3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0.568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0.926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0.704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on/off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26974"/>
                  </a:ext>
                </a:extLst>
              </a:tr>
            </a:tbl>
          </a:graphicData>
        </a:graphic>
      </p:graphicFrame>
      <p:sp>
        <p:nvSpPr>
          <p:cNvPr id="3" name="Sottotitolo 6">
            <a:extLst>
              <a:ext uri="{FF2B5EF4-FFF2-40B4-BE49-F238E27FC236}">
                <a16:creationId xmlns:a16="http://schemas.microsoft.com/office/drawing/2014/main" id="{5F0A7A12-9597-A391-8758-09FE99547C77}"/>
              </a:ext>
            </a:extLst>
          </p:cNvPr>
          <p:cNvSpPr txBox="1">
            <a:spLocks/>
          </p:cNvSpPr>
          <p:nvPr/>
        </p:nvSpPr>
        <p:spPr>
          <a:xfrm>
            <a:off x="2384257" y="413669"/>
            <a:ext cx="7423485" cy="578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%"/>
              </a:lnSpc>
              <a:spcBef>
                <a:spcPts val="1000"/>
              </a:spcBef>
              <a:buSzPct val="125%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Risultati per la classe Località (LOC)</a:t>
            </a:r>
          </a:p>
        </p:txBody>
      </p:sp>
    </p:spTree>
    <p:extLst>
      <p:ext uri="{BB962C8B-B14F-4D97-AF65-F5344CB8AC3E}">
        <p14:creationId xmlns:p14="http://schemas.microsoft.com/office/powerpoint/2010/main" val="3654684417"/>
      </p:ext>
    </p:extLst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2622B405-DAF7-00F6-527C-ED2AB8BB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32254"/>
              </p:ext>
            </p:extLst>
          </p:nvPr>
        </p:nvGraphicFramePr>
        <p:xfrm>
          <a:off x="2104571" y="464436"/>
          <a:ext cx="8305800" cy="6393563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1398206347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429214429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7700238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406936331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25619761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35996737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51425019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334891475"/>
                    </a:ext>
                  </a:extLst>
                </a:gridCol>
              </a:tblGrid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PRECISIONE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SPACY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STANZA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RAZOR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EURISTICA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lumMod val="25%"/>
                        <a:lumOff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63392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0.159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30786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0.419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0.966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0.585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23897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0.094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0.271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0.139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44514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0.334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0.966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0.497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62602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0.131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0.195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0.157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96439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0.577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0.856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0.689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837076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0.203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0.149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48029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0.493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0.856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0.625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44971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0.254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0.155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80721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0.418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0.949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0.580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942760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0.096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0.254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0.139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15288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0.358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0.949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0.520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78312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0.159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31400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0.421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0.966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0.586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76960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0.271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0.146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41189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0.356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0.966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0.521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42129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0.141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0.195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0.164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382828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0.620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0.856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0.719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74032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0.144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0.125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679261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0.617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0.805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0.699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77041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0.106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0.237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0.147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exact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35078"/>
                  </a:ext>
                </a:extLst>
              </a:tr>
              <a:tr h="2779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0.424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0.949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0.586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partial match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26974"/>
                  </a:ext>
                </a:extLst>
              </a:tr>
            </a:tbl>
          </a:graphicData>
        </a:graphic>
      </p:graphicFrame>
      <p:sp>
        <p:nvSpPr>
          <p:cNvPr id="3" name="Sottotitolo 6">
            <a:extLst>
              <a:ext uri="{FF2B5EF4-FFF2-40B4-BE49-F238E27FC236}">
                <a16:creationId xmlns:a16="http://schemas.microsoft.com/office/drawing/2014/main" id="{574E88DC-E4D0-1FB2-0D6D-D09C7D01DD75}"/>
              </a:ext>
            </a:extLst>
          </p:cNvPr>
          <p:cNvSpPr txBox="1">
            <a:spLocks/>
          </p:cNvSpPr>
          <p:nvPr/>
        </p:nvSpPr>
        <p:spPr>
          <a:xfrm>
            <a:off x="2384257" y="0"/>
            <a:ext cx="7433511" cy="61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%"/>
              </a:lnSpc>
              <a:spcBef>
                <a:spcPts val="1000"/>
              </a:spcBef>
              <a:buSzPct val="125%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%"/>
              </a:lnSpc>
              <a:spcBef>
                <a:spcPts val="500"/>
              </a:spcBef>
              <a:buSzPct val="125%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Risultati senza 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3015165403"/>
      </p:ext>
    </p:extLst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3EA49B-1BBB-F6E5-1BEE-419F4392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Conclusioni..</a:t>
            </a:r>
          </a:p>
        </p:txBody>
      </p:sp>
      <p:pic>
        <p:nvPicPr>
          <p:cNvPr id="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AAD7411-D48A-440F-2EFE-AB332210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07999"/>
            <a:ext cx="2414587" cy="21386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4FAF9711-1E4B-7A81-040F-15D0654C6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.333%" t="3.454%" r="2.171%" b="3.324%"/>
          <a:stretch/>
        </p:blipFill>
        <p:spPr>
          <a:xfrm>
            <a:off x="4283529" y="1826042"/>
            <a:ext cx="2557127" cy="1522099"/>
          </a:xfrm>
        </p:spPr>
      </p:pic>
      <p:pic>
        <p:nvPicPr>
          <p:cNvPr id="6" name="Elemento grafico 5" descr="Freccia: leggera curva con riempimento a tinta unita">
            <a:extLst>
              <a:ext uri="{FF2B5EF4-FFF2-40B4-BE49-F238E27FC236}">
                <a16:creationId xmlns:a16="http://schemas.microsoft.com/office/drawing/2014/main" id="{B4D38228-FAB0-10D2-A075-E4538C4CA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08155" flipH="1">
            <a:off x="3546563" y="2920115"/>
            <a:ext cx="1098427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B50986-5A5D-E2C3-D7A4-9E1D92639BF0}"/>
              </a:ext>
            </a:extLst>
          </p:cNvPr>
          <p:cNvSpPr txBox="1"/>
          <p:nvPr/>
        </p:nvSpPr>
        <p:spPr>
          <a:xfrm>
            <a:off x="7050140" y="1805133"/>
            <a:ext cx="454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</a:t>
            </a:r>
            <a:r>
              <a:rPr lang="it-IT" b="1" dirty="0"/>
              <a:t>modulare</a:t>
            </a:r>
            <a:r>
              <a:rPr lang="it-IT" dirty="0"/>
              <a:t> e applicazione per: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Test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Valutazione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Analisi risultati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E373C945-6F77-A2A0-7265-92B69EC90650}"/>
              </a:ext>
            </a:extLst>
          </p:cNvPr>
          <p:cNvSpPr txBox="1">
            <a:spLocks/>
          </p:cNvSpPr>
          <p:nvPr/>
        </p:nvSpPr>
        <p:spPr>
          <a:xfrm>
            <a:off x="1141413" y="346493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3600" kern="1200" cap="all" baseline="0%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/>
              <a:t>..e sviluppi futuri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E965D8-3AD6-5A5B-4403-14951BEEA2CB}"/>
              </a:ext>
            </a:extLst>
          </p:cNvPr>
          <p:cNvSpPr txBox="1"/>
          <p:nvPr/>
        </p:nvSpPr>
        <p:spPr>
          <a:xfrm>
            <a:off x="7405742" y="4774355"/>
            <a:ext cx="4184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#HeidelTime</a:t>
            </a:r>
          </a:p>
          <a:p>
            <a:r>
              <a:rPr lang="it-IT" dirty="0"/>
              <a:t>#Frames</a:t>
            </a:r>
          </a:p>
          <a:p>
            <a:r>
              <a:rPr lang="it-IT" dirty="0"/>
              <a:t>#ApprendimentoAutomatico</a:t>
            </a:r>
          </a:p>
        </p:txBody>
      </p:sp>
    </p:spTree>
    <p:extLst>
      <p:ext uri="{BB962C8B-B14F-4D97-AF65-F5344CB8AC3E}">
        <p14:creationId xmlns:p14="http://schemas.microsoft.com/office/powerpoint/2010/main" val="3491158285"/>
      </p:ext>
    </p:extLst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2DFBF4A-3300-4630-BC0A-44F9C6F16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/>
              <a:t>fine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AF65103C-2066-D03D-2190-60B6D8C33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21805824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20C7F1-F503-F2C7-2C1D-AA45CC286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wrapping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FF47AD-A8D7-AAA6-BB13-F299497FEF19}"/>
              </a:ext>
            </a:extLst>
          </p:cNvPr>
          <p:cNvSpPr txBox="1"/>
          <p:nvPr/>
        </p:nvSpPr>
        <p:spPr>
          <a:xfrm>
            <a:off x="1972201" y="3448830"/>
            <a:ext cx="593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procedura per estrarre un particolare contenuto da una risorsa dotata di </a:t>
            </a:r>
            <a:r>
              <a:rPr lang="it-IT" u="sng" dirty="0"/>
              <a:t>struttura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617AEC-CB23-6C8F-8E29-788ADF52F56B}"/>
              </a:ext>
            </a:extLst>
          </p:cNvPr>
          <p:cNvSpPr txBox="1"/>
          <p:nvPr/>
        </p:nvSpPr>
        <p:spPr>
          <a:xfrm>
            <a:off x="9756921" y="6330840"/>
            <a:ext cx="2435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Fonte: N. </a:t>
            </a:r>
            <a:r>
              <a:rPr lang="en-US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Kushmerick</a:t>
            </a: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D. S. Weld, and R. B. </a:t>
            </a:r>
            <a:r>
              <a:rPr lang="en-US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Doorenbos</a:t>
            </a: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“Wrapper induction for information extraction,” in IJCAI, 1997</a:t>
            </a:r>
          </a:p>
        </p:txBody>
      </p:sp>
    </p:spTree>
    <p:extLst>
      <p:ext uri="{BB962C8B-B14F-4D97-AF65-F5344CB8AC3E}">
        <p14:creationId xmlns:p14="http://schemas.microsoft.com/office/powerpoint/2010/main" val="308968139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it" dirty="0"/>
              <a:t>WRAPPING</a:t>
            </a:r>
            <a:endParaRPr dirty="0"/>
          </a:p>
        </p:txBody>
      </p:sp>
      <p:sp>
        <p:nvSpPr>
          <p:cNvPr id="504" name="Google Shape;504;p36"/>
          <p:cNvSpPr txBox="1"/>
          <p:nvPr/>
        </p:nvSpPr>
        <p:spPr>
          <a:xfrm>
            <a:off x="3013866" y="1812700"/>
            <a:ext cx="5914233" cy="478998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%"/>
              </a:lnSpc>
              <a:spcBef>
                <a:spcPts val="1333"/>
              </a:spcBef>
            </a:pPr>
            <a:r>
              <a:rPr lang="it" sz="16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[Diocesi]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: Diocesi di Asti; dal 1430 Diocesi di Mondovì e in seguito alla riorganizzazione post-napoleonica (1817) passa sotto la Diocesi di Cuneo</a:t>
            </a:r>
            <a:r>
              <a:rPr lang="it" sz="16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 [fonte: L. Berra, </a:t>
            </a:r>
            <a:r>
              <a:rPr lang="it" sz="1600" i="1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Riordinamento delle Diocesi di Mondovì, Saluzzo, Alba e Fossano ed erezione della Diocesi di Cuneo nel 1817</a:t>
            </a:r>
            <a:r>
              <a:rPr lang="it" sz="16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in “Bollettino della Società per gli Studi Storici, Archeologici e Artistici della Provincia di Cuneo”, 36, 1955, p. 51]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%"/>
              </a:lnSpc>
              <a:spcBef>
                <a:spcPts val="1333"/>
              </a:spcBef>
            </a:pPr>
            <a:r>
              <a:rPr lang="it" sz="16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[Dipendenze]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:  Dal 1430 il </a:t>
            </a:r>
            <a:r>
              <a:rPr lang="it" sz="16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territorio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 di Castelletto è assorbito in quello di più vasta pertinenza della “villanova” di Cuneo </a:t>
            </a:r>
            <a:r>
              <a:rPr lang="it" sz="16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[fonte: R. Comba, </a:t>
            </a:r>
            <a:r>
              <a:rPr lang="it" sz="1600" i="1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Due resoconti inediti della castellania di Cuneo (1388-1409)</a:t>
            </a:r>
            <a:r>
              <a:rPr lang="it" sz="16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in “Bollettino della Società per gli Studi Storici, Archeologici e Artistici della Provincia di Cuneo” , 67, 1972, pp. 32-33]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. Nel 1619 Castelletto è infeudato ad Amedeo Ponte di Scarnafigi; nel 1661 passa a Francesco Bartolomeo Sandri Trotti, marchese di Montanera, che nel 1668 lo vende a Giovanni Battista Lamberti, famiglia a cui apparterrà fino al periodo della conquista francese</a:t>
            </a:r>
            <a:r>
              <a:rPr lang="it" sz="16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 [fonte: M. Ristorto, </a:t>
            </a:r>
            <a:r>
              <a:rPr lang="it" sz="1600" i="1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Castelletto Stura. Storia civile e religiosa</a:t>
            </a:r>
            <a:r>
              <a:rPr lang="it" sz="16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Cuneo 1977, pp. 56-73; G. Comino, </a:t>
            </a:r>
            <a:r>
              <a:rPr lang="it" sz="1600" i="1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Castelletto Stura</a:t>
            </a:r>
            <a:r>
              <a:rPr lang="it" sz="16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" sz="1600" dirty="0">
                <a:solidFill>
                  <a:schemeClr val="bg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1998 https://www.archiviocasalis.it/localized-install/content/castelletto-stura]</a:t>
            </a:r>
            <a:r>
              <a:rPr lang="i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2274D4-F1CC-7FAF-288E-0EF944E87D9B}"/>
              </a:ext>
            </a:extLst>
          </p:cNvPr>
          <p:cNvSpPr txBox="1"/>
          <p:nvPr/>
        </p:nvSpPr>
        <p:spPr>
          <a:xfrm>
            <a:off x="2919807" y="1443368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%"/>
              </a:lnSpc>
            </a:pPr>
            <a:r>
              <a:rPr lang="it-IT" sz="2000" dirty="0">
                <a:latin typeface="Calibri"/>
                <a:ea typeface="Calibri"/>
                <a:cs typeface="Calibri"/>
                <a:sym typeface="Calibri"/>
              </a:rPr>
              <a:t>Articolo: San Bernardo Castelletto Stura</a:t>
            </a:r>
          </a:p>
        </p:txBody>
      </p:sp>
    </p:spTree>
    <p:extLst>
      <p:ext uri="{BB962C8B-B14F-4D97-AF65-F5344CB8AC3E}">
        <p14:creationId xmlns:p14="http://schemas.microsoft.com/office/powerpoint/2010/main" val="360942549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/>
          <p:nvPr/>
        </p:nvSpPr>
        <p:spPr>
          <a:xfrm>
            <a:off x="3013866" y="1812700"/>
            <a:ext cx="5914233" cy="3875892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%"/>
              </a:lnSpc>
              <a:spcBef>
                <a:spcPts val="1333"/>
              </a:spcBef>
            </a:pPr>
            <a:r>
              <a:rPr lang="it" sz="1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[Diocesi]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: Diocesi di Asti; dal 1430 Diocesi di Mondovì e in seguito alla riorganizzazione post-napoleonica (1817) passa sotto la Diocesi di Cuneo </a:t>
            </a:r>
            <a:r>
              <a:rPr lang="it" sz="14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[fonte: L. Berra, </a:t>
            </a:r>
            <a:r>
              <a:rPr lang="it" sz="1400" i="1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Riordinamento delle Diocesi di Mondovì, Saluzzo, Alba e Fossano ed erezione della Diocesi di Cuneo nel 1817</a:t>
            </a:r>
            <a:r>
              <a:rPr lang="it" sz="14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in “Bollettino della Società per gli Studi Storici, Archeologici e Artistici della Provincia di Cuneo”, 36, 1955, p. 51]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%"/>
              </a:lnSpc>
              <a:spcBef>
                <a:spcPts val="1333"/>
              </a:spcBef>
            </a:pPr>
            <a:r>
              <a:rPr lang="it" sz="1400" dirty="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[Dipendenze]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:  Dal 1430 il </a:t>
            </a:r>
            <a:r>
              <a:rPr lang="it" sz="14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territorio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 di Castelletto è assorbito in quello di più vasta pertinenza della “villanova” di Cuneo </a:t>
            </a:r>
            <a:r>
              <a:rPr lang="it" sz="14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[fonte: R. Comba, </a:t>
            </a:r>
            <a:r>
              <a:rPr lang="it" sz="1400" i="1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Due resoconti inediti della castellania di Cuneo (1388-1409)</a:t>
            </a:r>
            <a:r>
              <a:rPr lang="it" sz="14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in “Bollettino della Società per gli Studi Storici, Archeologici e Artistici della Provincia di Cuneo” , 67, 1972, pp. 32-33]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. Nel 1619 Castelletto è infeudato ad Amedeo Ponte di Scarnafigi; nel 1661 passa a Francesco Bartolomeo Sandri Trotti, marchese di Montanera, che nel 1668 lo vende a Giovanni Battista Lamberti, famiglia a cui apparterrà fino al periodo della conquista francese</a:t>
            </a:r>
            <a:r>
              <a:rPr lang="it" sz="1400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 [fonte: M. Ristorto, </a:t>
            </a:r>
            <a:r>
              <a:rPr lang="it" sz="1400" i="1" dirty="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Castelletto Stura. Storia </a:t>
            </a:r>
            <a:r>
              <a:rPr lang="it" sz="1400" i="1" dirty="0">
                <a:solidFill>
                  <a:schemeClr val="bg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civile e religiosa</a:t>
            </a:r>
            <a:r>
              <a:rPr lang="it" sz="1400" dirty="0">
                <a:solidFill>
                  <a:schemeClr val="bg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Cuneo 1977, pp. 56-73; G. Comino, </a:t>
            </a:r>
            <a:r>
              <a:rPr lang="it" sz="1400" i="1" dirty="0">
                <a:solidFill>
                  <a:schemeClr val="bg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Castelletto Stura</a:t>
            </a:r>
            <a:r>
              <a:rPr lang="it" sz="1400" dirty="0">
                <a:solidFill>
                  <a:schemeClr val="bg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, 1998 https://www.archiviocasalis.it/localized-install/content/castelletto-stura]</a:t>
            </a:r>
            <a:r>
              <a:rPr lang="i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it" sz="14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5F62DC14-4101-F6B0-E7C2-FA8864886470}"/>
              </a:ext>
            </a:extLst>
          </p:cNvPr>
          <p:cNvSpPr/>
          <p:nvPr/>
        </p:nvSpPr>
        <p:spPr>
          <a:xfrm>
            <a:off x="3098800" y="2044700"/>
            <a:ext cx="5295900" cy="444500"/>
          </a:xfrm>
          <a:custGeom>
            <a:avLst/>
            <a:gdLst>
              <a:gd name="connsiteX0" fmla="*/ 787400 w 5295900"/>
              <a:gd name="connsiteY0" fmla="*/ 0 h 444500"/>
              <a:gd name="connsiteX1" fmla="*/ 5295900 w 5295900"/>
              <a:gd name="connsiteY1" fmla="*/ 25400 h 444500"/>
              <a:gd name="connsiteX2" fmla="*/ 5283200 w 5295900"/>
              <a:gd name="connsiteY2" fmla="*/ 419100 h 444500"/>
              <a:gd name="connsiteX3" fmla="*/ 0 w 5295900"/>
              <a:gd name="connsiteY3" fmla="*/ 444500 h 444500"/>
              <a:gd name="connsiteX4" fmla="*/ 12700 w 5295900"/>
              <a:gd name="connsiteY4" fmla="*/ 266700 h 444500"/>
              <a:gd name="connsiteX5" fmla="*/ 800100 w 5295900"/>
              <a:gd name="connsiteY5" fmla="*/ 254000 h 444500"/>
              <a:gd name="connsiteX6" fmla="*/ 787400 w 5295900"/>
              <a:gd name="connsiteY6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5900" h="444500">
                <a:moveTo>
                  <a:pt x="787400" y="0"/>
                </a:moveTo>
                <a:lnTo>
                  <a:pt x="5295900" y="25400"/>
                </a:lnTo>
                <a:lnTo>
                  <a:pt x="5283200" y="419100"/>
                </a:lnTo>
                <a:lnTo>
                  <a:pt x="0" y="444500"/>
                </a:lnTo>
                <a:lnTo>
                  <a:pt x="12700" y="266700"/>
                </a:lnTo>
                <a:lnTo>
                  <a:pt x="800100" y="254000"/>
                </a:lnTo>
                <a:lnTo>
                  <a:pt x="787400" y="0"/>
                </a:lnTo>
                <a:close/>
              </a:path>
            </a:pathLst>
          </a:custGeom>
          <a:solidFill>
            <a:srgbClr val="FFD966">
              <a:alpha val="70%"/>
            </a:srgb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8" name="Google Shape;49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it" dirty="0"/>
              <a:t>WRAPPING</a:t>
            </a:r>
            <a:endParaRPr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2274D4-F1CC-7FAF-288E-0EF944E87D9B}"/>
              </a:ext>
            </a:extLst>
          </p:cNvPr>
          <p:cNvSpPr txBox="1"/>
          <p:nvPr/>
        </p:nvSpPr>
        <p:spPr>
          <a:xfrm>
            <a:off x="3013867" y="1471068"/>
            <a:ext cx="610235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%"/>
              </a:lnSpc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Articolo: San Bernardo Castelletto Stura</a:t>
            </a:r>
          </a:p>
        </p:txBody>
      </p:sp>
      <p:sp>
        <p:nvSpPr>
          <p:cNvPr id="5" name="Google Shape;501;p36">
            <a:extLst>
              <a:ext uri="{FF2B5EF4-FFF2-40B4-BE49-F238E27FC236}">
                <a16:creationId xmlns:a16="http://schemas.microsoft.com/office/drawing/2014/main" id="{493A1629-A89C-16E0-639D-DC1E46C789B9}"/>
              </a:ext>
            </a:extLst>
          </p:cNvPr>
          <p:cNvSpPr/>
          <p:nvPr/>
        </p:nvSpPr>
        <p:spPr>
          <a:xfrm>
            <a:off x="894554" y="2312067"/>
            <a:ext cx="928852" cy="39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733" i="1" dirty="0">
                <a:latin typeface="Calibri"/>
                <a:ea typeface="Calibri"/>
                <a:cs typeface="Calibri"/>
                <a:sym typeface="Calibri"/>
              </a:rPr>
              <a:t>Diocesi</a:t>
            </a:r>
            <a:endParaRPr sz="1733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01;p36">
            <a:extLst>
              <a:ext uri="{FF2B5EF4-FFF2-40B4-BE49-F238E27FC236}">
                <a16:creationId xmlns:a16="http://schemas.microsoft.com/office/drawing/2014/main" id="{7FB3B601-7C8A-9012-D052-E60AB64CDADA}"/>
              </a:ext>
            </a:extLst>
          </p:cNvPr>
          <p:cNvSpPr/>
          <p:nvPr/>
        </p:nvSpPr>
        <p:spPr>
          <a:xfrm>
            <a:off x="889160" y="3758734"/>
            <a:ext cx="1384140" cy="393600"/>
          </a:xfrm>
          <a:prstGeom prst="roundRect">
            <a:avLst>
              <a:gd name="adj" fmla="val 16667"/>
            </a:avLst>
          </a:prstGeom>
          <a:solidFill>
            <a:srgbClr val="40D42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733" i="1" dirty="0">
                <a:latin typeface="Calibri"/>
                <a:ea typeface="Calibri"/>
                <a:cs typeface="Calibri"/>
                <a:sym typeface="Calibri"/>
              </a:rPr>
              <a:t>Dipendenze</a:t>
            </a:r>
            <a:endParaRPr sz="1733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F8B9419-4AAD-311B-ECBE-DC5E5AAFC6E9}"/>
              </a:ext>
            </a:extLst>
          </p:cNvPr>
          <p:cNvSpPr/>
          <p:nvPr/>
        </p:nvSpPr>
        <p:spPr>
          <a:xfrm>
            <a:off x="3162300" y="2067020"/>
            <a:ext cx="673100" cy="214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curvo 3">
            <a:extLst>
              <a:ext uri="{FF2B5EF4-FFF2-40B4-BE49-F238E27FC236}">
                <a16:creationId xmlns:a16="http://schemas.microsoft.com/office/drawing/2014/main" id="{D1A8421E-F7E4-116D-274A-D1F0FE702393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1823406" y="2174510"/>
            <a:ext cx="1338894" cy="3343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9026A774-6FFE-72FE-D822-B9B44CA1F93D}"/>
              </a:ext>
            </a:extLst>
          </p:cNvPr>
          <p:cNvSpPr/>
          <p:nvPr/>
        </p:nvSpPr>
        <p:spPr>
          <a:xfrm>
            <a:off x="3162300" y="3387948"/>
            <a:ext cx="952500" cy="214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E36F4226-7AF8-5F36-B5DF-105BCEA65B5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273300" y="3495438"/>
            <a:ext cx="889000" cy="460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1AE7A7CB-C341-6737-DF66-A205DB7F61C1}"/>
              </a:ext>
            </a:extLst>
          </p:cNvPr>
          <p:cNvSpPr/>
          <p:nvPr/>
        </p:nvSpPr>
        <p:spPr>
          <a:xfrm>
            <a:off x="3099250" y="3406747"/>
            <a:ext cx="5591596" cy="380326"/>
          </a:xfrm>
          <a:custGeom>
            <a:avLst/>
            <a:gdLst>
              <a:gd name="connsiteX0" fmla="*/ 1092424 w 5591596"/>
              <a:gd name="connsiteY0" fmla="*/ 0 h 380326"/>
              <a:gd name="connsiteX1" fmla="*/ 5591596 w 5591596"/>
              <a:gd name="connsiteY1" fmla="*/ 0 h 380326"/>
              <a:gd name="connsiteX2" fmla="*/ 5583504 w 5591596"/>
              <a:gd name="connsiteY2" fmla="*/ 169933 h 380326"/>
              <a:gd name="connsiteX3" fmla="*/ 3131617 w 5591596"/>
              <a:gd name="connsiteY3" fmla="*/ 194209 h 380326"/>
              <a:gd name="connsiteX4" fmla="*/ 3139709 w 5591596"/>
              <a:gd name="connsiteY4" fmla="*/ 356049 h 380326"/>
              <a:gd name="connsiteX5" fmla="*/ 0 w 5591596"/>
              <a:gd name="connsiteY5" fmla="*/ 380326 h 380326"/>
              <a:gd name="connsiteX6" fmla="*/ 0 w 5591596"/>
              <a:gd name="connsiteY6" fmla="*/ 210393 h 380326"/>
              <a:gd name="connsiteX7" fmla="*/ 1108608 w 5591596"/>
              <a:gd name="connsiteY7" fmla="*/ 202301 h 380326"/>
              <a:gd name="connsiteX8" fmla="*/ 1092424 w 5591596"/>
              <a:gd name="connsiteY8" fmla="*/ 0 h 38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91596" h="380326">
                <a:moveTo>
                  <a:pt x="1092424" y="0"/>
                </a:moveTo>
                <a:lnTo>
                  <a:pt x="5591596" y="0"/>
                </a:lnTo>
                <a:lnTo>
                  <a:pt x="5583504" y="169933"/>
                </a:lnTo>
                <a:lnTo>
                  <a:pt x="3131617" y="194209"/>
                </a:lnTo>
                <a:lnTo>
                  <a:pt x="3139709" y="356049"/>
                </a:lnTo>
                <a:lnTo>
                  <a:pt x="0" y="380326"/>
                </a:lnTo>
                <a:lnTo>
                  <a:pt x="0" y="210393"/>
                </a:lnTo>
                <a:lnTo>
                  <a:pt x="1108608" y="202301"/>
                </a:lnTo>
                <a:lnTo>
                  <a:pt x="1092424" y="0"/>
                </a:lnTo>
                <a:close/>
              </a:path>
            </a:pathLst>
          </a:custGeom>
          <a:solidFill>
            <a:srgbClr val="40D42C">
              <a:alpha val="70%"/>
            </a:srgb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30A2694D-46DB-B5E1-C249-B7B1B39923C6}"/>
              </a:ext>
            </a:extLst>
          </p:cNvPr>
          <p:cNvSpPr/>
          <p:nvPr/>
        </p:nvSpPr>
        <p:spPr>
          <a:xfrm>
            <a:off x="3074973" y="4183582"/>
            <a:ext cx="5664425" cy="760652"/>
          </a:xfrm>
          <a:custGeom>
            <a:avLst/>
            <a:gdLst>
              <a:gd name="connsiteX0" fmla="*/ 865848 w 5664425"/>
              <a:gd name="connsiteY0" fmla="*/ 178025 h 760652"/>
              <a:gd name="connsiteX1" fmla="*/ 849664 w 5664425"/>
              <a:gd name="connsiteY1" fmla="*/ 0 h 760652"/>
              <a:gd name="connsiteX2" fmla="*/ 5640149 w 5664425"/>
              <a:gd name="connsiteY2" fmla="*/ 8092 h 760652"/>
              <a:gd name="connsiteX3" fmla="*/ 5664425 w 5664425"/>
              <a:gd name="connsiteY3" fmla="*/ 542167 h 760652"/>
              <a:gd name="connsiteX4" fmla="*/ 2921225 w 5664425"/>
              <a:gd name="connsiteY4" fmla="*/ 542167 h 760652"/>
              <a:gd name="connsiteX5" fmla="*/ 2905041 w 5664425"/>
              <a:gd name="connsiteY5" fmla="*/ 736376 h 760652"/>
              <a:gd name="connsiteX6" fmla="*/ 0 w 5664425"/>
              <a:gd name="connsiteY6" fmla="*/ 760652 h 760652"/>
              <a:gd name="connsiteX7" fmla="*/ 16185 w 5664425"/>
              <a:gd name="connsiteY7" fmla="*/ 210393 h 760652"/>
              <a:gd name="connsiteX8" fmla="*/ 865848 w 5664425"/>
              <a:gd name="connsiteY8" fmla="*/ 178025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4425" h="760652">
                <a:moveTo>
                  <a:pt x="865848" y="178025"/>
                </a:moveTo>
                <a:lnTo>
                  <a:pt x="849664" y="0"/>
                </a:lnTo>
                <a:lnTo>
                  <a:pt x="5640149" y="8092"/>
                </a:lnTo>
                <a:lnTo>
                  <a:pt x="5664425" y="542167"/>
                </a:lnTo>
                <a:lnTo>
                  <a:pt x="2921225" y="542167"/>
                </a:lnTo>
                <a:lnTo>
                  <a:pt x="2905041" y="736376"/>
                </a:lnTo>
                <a:lnTo>
                  <a:pt x="0" y="760652"/>
                </a:lnTo>
                <a:lnTo>
                  <a:pt x="16185" y="210393"/>
                </a:lnTo>
                <a:lnTo>
                  <a:pt x="865848" y="178025"/>
                </a:lnTo>
                <a:close/>
              </a:path>
            </a:pathLst>
          </a:custGeom>
          <a:solidFill>
            <a:srgbClr val="40D42C">
              <a:alpha val="70%"/>
            </a:srgb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FF178D42-E370-4116-4C9F-76F3257DA241}"/>
              </a:ext>
            </a:extLst>
          </p:cNvPr>
          <p:cNvSpPr/>
          <p:nvPr/>
        </p:nvSpPr>
        <p:spPr>
          <a:xfrm>
            <a:off x="3108960" y="2488758"/>
            <a:ext cx="5565913" cy="763325"/>
          </a:xfrm>
          <a:custGeom>
            <a:avLst/>
            <a:gdLst>
              <a:gd name="connsiteX0" fmla="*/ 0 w 5565913"/>
              <a:gd name="connsiteY0" fmla="*/ 0 h 763325"/>
              <a:gd name="connsiteX1" fmla="*/ 7951 w 5565913"/>
              <a:gd name="connsiteY1" fmla="*/ 763325 h 763325"/>
              <a:gd name="connsiteX2" fmla="*/ 1176793 w 5565913"/>
              <a:gd name="connsiteY2" fmla="*/ 763325 h 763325"/>
              <a:gd name="connsiteX3" fmla="*/ 1176793 w 5565913"/>
              <a:gd name="connsiteY3" fmla="*/ 564543 h 763325"/>
              <a:gd name="connsiteX4" fmla="*/ 5565913 w 5565913"/>
              <a:gd name="connsiteY4" fmla="*/ 580445 h 763325"/>
              <a:gd name="connsiteX5" fmla="*/ 5542059 w 5565913"/>
              <a:gd name="connsiteY5" fmla="*/ 357809 h 763325"/>
              <a:gd name="connsiteX6" fmla="*/ 5224007 w 5565913"/>
              <a:gd name="connsiteY6" fmla="*/ 365760 h 763325"/>
              <a:gd name="connsiteX7" fmla="*/ 5208104 w 5565913"/>
              <a:gd name="connsiteY7" fmla="*/ 0 h 763325"/>
              <a:gd name="connsiteX8" fmla="*/ 0 w 5565913"/>
              <a:gd name="connsiteY8" fmla="*/ 0 h 76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5913" h="763325">
                <a:moveTo>
                  <a:pt x="0" y="0"/>
                </a:moveTo>
                <a:cubicBezTo>
                  <a:pt x="2650" y="254442"/>
                  <a:pt x="5301" y="508883"/>
                  <a:pt x="7951" y="763325"/>
                </a:cubicBezTo>
                <a:lnTo>
                  <a:pt x="1176793" y="763325"/>
                </a:lnTo>
                <a:lnTo>
                  <a:pt x="1176793" y="564543"/>
                </a:lnTo>
                <a:lnTo>
                  <a:pt x="5565913" y="580445"/>
                </a:lnTo>
                <a:lnTo>
                  <a:pt x="5542059" y="357809"/>
                </a:lnTo>
                <a:lnTo>
                  <a:pt x="5224007" y="365760"/>
                </a:lnTo>
                <a:lnTo>
                  <a:pt x="520810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%"/>
              <a:alpha val="7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93E57C9A-78BF-8508-1653-6E42E23AD279}"/>
              </a:ext>
            </a:extLst>
          </p:cNvPr>
          <p:cNvSpPr/>
          <p:nvPr/>
        </p:nvSpPr>
        <p:spPr>
          <a:xfrm>
            <a:off x="3116911" y="3617843"/>
            <a:ext cx="5581816" cy="755374"/>
          </a:xfrm>
          <a:custGeom>
            <a:avLst/>
            <a:gdLst>
              <a:gd name="connsiteX0" fmla="*/ 3140766 w 5581816"/>
              <a:gd name="connsiteY0" fmla="*/ 159027 h 755374"/>
              <a:gd name="connsiteX1" fmla="*/ 3140766 w 5581816"/>
              <a:gd name="connsiteY1" fmla="*/ 0 h 755374"/>
              <a:gd name="connsiteX2" fmla="*/ 5557962 w 5581816"/>
              <a:gd name="connsiteY2" fmla="*/ 0 h 755374"/>
              <a:gd name="connsiteX3" fmla="*/ 5581816 w 5581816"/>
              <a:gd name="connsiteY3" fmla="*/ 532738 h 755374"/>
              <a:gd name="connsiteX4" fmla="*/ 779228 w 5581816"/>
              <a:gd name="connsiteY4" fmla="*/ 540689 h 755374"/>
              <a:gd name="connsiteX5" fmla="*/ 795131 w 5581816"/>
              <a:gd name="connsiteY5" fmla="*/ 747423 h 755374"/>
              <a:gd name="connsiteX6" fmla="*/ 0 w 5581816"/>
              <a:gd name="connsiteY6" fmla="*/ 755374 h 755374"/>
              <a:gd name="connsiteX7" fmla="*/ 7952 w 5581816"/>
              <a:gd name="connsiteY7" fmla="*/ 182880 h 755374"/>
              <a:gd name="connsiteX8" fmla="*/ 3140766 w 5581816"/>
              <a:gd name="connsiteY8" fmla="*/ 159027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1816" h="755374">
                <a:moveTo>
                  <a:pt x="3140766" y="159027"/>
                </a:moveTo>
                <a:lnTo>
                  <a:pt x="3140766" y="0"/>
                </a:lnTo>
                <a:lnTo>
                  <a:pt x="5557962" y="0"/>
                </a:lnTo>
                <a:lnTo>
                  <a:pt x="5581816" y="532738"/>
                </a:lnTo>
                <a:lnTo>
                  <a:pt x="779228" y="540689"/>
                </a:lnTo>
                <a:lnTo>
                  <a:pt x="795131" y="747423"/>
                </a:lnTo>
                <a:lnTo>
                  <a:pt x="0" y="755374"/>
                </a:lnTo>
                <a:lnTo>
                  <a:pt x="7952" y="182880"/>
                </a:lnTo>
                <a:lnTo>
                  <a:pt x="3140766" y="159027"/>
                </a:lnTo>
                <a:close/>
              </a:path>
            </a:pathLst>
          </a:custGeom>
          <a:solidFill>
            <a:schemeClr val="bg2">
              <a:lumMod val="75%"/>
              <a:alpha val="7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CF965E55-4874-ED94-0FB2-9A4335D51CEB}"/>
              </a:ext>
            </a:extLst>
          </p:cNvPr>
          <p:cNvSpPr/>
          <p:nvPr/>
        </p:nvSpPr>
        <p:spPr>
          <a:xfrm>
            <a:off x="3116911" y="4754880"/>
            <a:ext cx="5573865" cy="787179"/>
          </a:xfrm>
          <a:custGeom>
            <a:avLst/>
            <a:gdLst>
              <a:gd name="connsiteX0" fmla="*/ 2894275 w 5573865"/>
              <a:gd name="connsiteY0" fmla="*/ 159026 h 787179"/>
              <a:gd name="connsiteX1" fmla="*/ 2878372 w 5573865"/>
              <a:gd name="connsiteY1" fmla="*/ 0 h 787179"/>
              <a:gd name="connsiteX2" fmla="*/ 5573865 w 5573865"/>
              <a:gd name="connsiteY2" fmla="*/ 7951 h 787179"/>
              <a:gd name="connsiteX3" fmla="*/ 5565913 w 5573865"/>
              <a:gd name="connsiteY3" fmla="*/ 564543 h 787179"/>
              <a:gd name="connsiteX4" fmla="*/ 485030 w 5573865"/>
              <a:gd name="connsiteY4" fmla="*/ 588397 h 787179"/>
              <a:gd name="connsiteX5" fmla="*/ 477079 w 5573865"/>
              <a:gd name="connsiteY5" fmla="*/ 787179 h 787179"/>
              <a:gd name="connsiteX6" fmla="*/ 0 w 5573865"/>
              <a:gd name="connsiteY6" fmla="*/ 787179 h 787179"/>
              <a:gd name="connsiteX7" fmla="*/ 0 w 5573865"/>
              <a:gd name="connsiteY7" fmla="*/ 230588 h 787179"/>
              <a:gd name="connsiteX8" fmla="*/ 2894275 w 5573865"/>
              <a:gd name="connsiteY8" fmla="*/ 159026 h 78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3865" h="787179">
                <a:moveTo>
                  <a:pt x="2894275" y="159026"/>
                </a:moveTo>
                <a:lnTo>
                  <a:pt x="2878372" y="0"/>
                </a:lnTo>
                <a:lnTo>
                  <a:pt x="5573865" y="7951"/>
                </a:lnTo>
                <a:lnTo>
                  <a:pt x="5565913" y="564543"/>
                </a:lnTo>
                <a:lnTo>
                  <a:pt x="485030" y="588397"/>
                </a:lnTo>
                <a:lnTo>
                  <a:pt x="477079" y="787179"/>
                </a:lnTo>
                <a:lnTo>
                  <a:pt x="0" y="787179"/>
                </a:lnTo>
                <a:lnTo>
                  <a:pt x="0" y="230588"/>
                </a:lnTo>
                <a:lnTo>
                  <a:pt x="2894275" y="159026"/>
                </a:lnTo>
                <a:close/>
              </a:path>
            </a:pathLst>
          </a:custGeom>
          <a:solidFill>
            <a:schemeClr val="bg2">
              <a:lumMod val="75%"/>
              <a:alpha val="7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Google Shape;501;p36">
            <a:extLst>
              <a:ext uri="{FF2B5EF4-FFF2-40B4-BE49-F238E27FC236}">
                <a16:creationId xmlns:a16="http://schemas.microsoft.com/office/drawing/2014/main" id="{89A0EFEB-1B46-9918-4C29-52E5EC5EA977}"/>
              </a:ext>
            </a:extLst>
          </p:cNvPr>
          <p:cNvSpPr/>
          <p:nvPr/>
        </p:nvSpPr>
        <p:spPr>
          <a:xfrm>
            <a:off x="9842743" y="3400110"/>
            <a:ext cx="762671" cy="393600"/>
          </a:xfrm>
          <a:prstGeom prst="roundRect">
            <a:avLst>
              <a:gd name="adj" fmla="val 16667"/>
            </a:avLst>
          </a:prstGeom>
          <a:solidFill>
            <a:schemeClr val="bg2">
              <a:lumMod val="75%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1733" i="1" dirty="0">
                <a:latin typeface="Calibri"/>
                <a:ea typeface="Calibri"/>
                <a:cs typeface="Calibri"/>
                <a:sym typeface="Calibri"/>
              </a:rPr>
              <a:t>Fonti</a:t>
            </a:r>
            <a:endParaRPr sz="1733" i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DBC2352E-5016-748D-65F2-436F3FDECB90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8698727" y="2858098"/>
            <a:ext cx="1144016" cy="7388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B6972CD8-0CBA-141F-D41F-BE62BCFE3EB3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674873" y="3596909"/>
            <a:ext cx="1167870" cy="3416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370C25F0-C2FD-EDEA-3858-3352ED44A073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rot="10800000" flipV="1">
            <a:off x="8682825" y="3596909"/>
            <a:ext cx="1159919" cy="1722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D802F19A-778D-5E9C-4F20-CFE447DF006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73300" y="3955534"/>
            <a:ext cx="801673" cy="799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99392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A564F64-5CF7-EE5F-6A69-5CBBB9B1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3493862" cy="2387600"/>
          </a:xfrm>
        </p:spPr>
        <p:txBody>
          <a:bodyPr/>
          <a:lstStyle/>
          <a:p>
            <a:r>
              <a:rPr lang="it-IT" dirty="0"/>
              <a:t>Estrazione di entità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B6B694BF-76E8-76F5-2C62-EB4A39D23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3850608" cy="2379916"/>
          </a:xfrm>
        </p:spPr>
        <p:txBody>
          <a:bodyPr>
            <a:normAutofit/>
          </a:bodyPr>
          <a:lstStyle/>
          <a:p>
            <a:r>
              <a:rPr lang="it-IT" dirty="0"/>
              <a:t>Tasks: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Entity</a:t>
            </a:r>
            <a:r>
              <a:rPr lang="it-IT" dirty="0"/>
              <a:t> Linking</a:t>
            </a:r>
          </a:p>
          <a:p>
            <a:r>
              <a:rPr lang="it-IT" dirty="0"/>
              <a:t>Tecniche: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Gazetteer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3908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F8EE7-2C91-9F48-7FCD-D899AB4C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800" dirty="0">
                <a:solidFill>
                  <a:schemeClr val="bg2">
                    <a:lumMod val="50%"/>
                  </a:schemeClr>
                </a:solidFill>
              </a:rPr>
              <a:t>task</a:t>
            </a:r>
            <a:br>
              <a:rPr lang="it-IT" dirty="0"/>
            </a:b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71CBE06-8A9F-D182-0EF5-39CB16359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438" y="2097088"/>
            <a:ext cx="4878389" cy="3541714"/>
          </a:xfrm>
          <a:solidFill>
            <a:srgbClr val="FFFFFF"/>
          </a:solidFill>
          <a:ln w="19050">
            <a:solidFill>
              <a:schemeClr val="bg1"/>
            </a:solidFill>
          </a:ln>
        </p:spPr>
        <p:txBody>
          <a:bodyPr>
            <a:normAutofit fontScale="85%" lnSpcReduction="20%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confratelli di Santa Croce 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commissionano (1658 - 1660) un ciclo di dodici tele a 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Lorenzo Gastaldi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Il modello decorativo di riferimento è quello della 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Confraternita di Santa Croce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Cuneo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, dove nel 1626 sono allestite le tele con i 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Miracoli della Vera Croce </a:t>
            </a: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dipinti nel 1626 da </a:t>
            </a:r>
            <a:r>
              <a:rPr lang="it-IT" sz="2400" u="sng" dirty="0">
                <a:latin typeface="Calibri"/>
                <a:ea typeface="Calibri"/>
                <a:cs typeface="Calibri"/>
                <a:sym typeface="Calibri"/>
              </a:rPr>
              <a:t>Giulio e Giovanni Battista Bruno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235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Circuito">
  <a:themeElements>
    <a:clrScheme name="Personalizzato 2">
      <a:dk1>
        <a:srgbClr val="151515"/>
      </a:dk1>
      <a:lt1>
        <a:srgbClr val="151515"/>
      </a:lt1>
      <a:dk2>
        <a:srgbClr val="D8D8D8"/>
      </a:dk2>
      <a:lt2>
        <a:srgbClr val="151515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8%"/>
                <a:hueMod val="94%"/>
                <a:satMod val="148%"/>
                <a:lumMod val="150%"/>
              </a:schemeClr>
            </a:gs>
            <a:gs pos="100%">
              <a:schemeClr val="phClr">
                <a:shade val="92%"/>
                <a:hueMod val="104%"/>
                <a:satMod val="140%"/>
                <a:lumMod val="68%"/>
              </a:schemeClr>
            </a:gs>
          </a:gsLst>
          <a:lin ang="5040000" scaled="0"/>
        </a:gradFill>
        <a:blipFill>
          <a:blip xmlns:r="http://purl.oclc.org/ooxml/officeDocument/relationships" r:embed="rId1">
            <a:duotone>
              <a:schemeClr val="phClr">
                <a:shade val="88%"/>
                <a:hueMod val="106%"/>
                <a:satMod val="140%"/>
                <a:lumMod val="54%"/>
              </a:schemeClr>
              <a:schemeClr val="phClr">
                <a:tint val="98%"/>
                <a:hueMod val="90%"/>
                <a:satMod val="150%"/>
                <a:lumMod val="160%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TM04033919[[fn=Circuito]]</Template>
  <TotalTime>2345</TotalTime>
  <Words>2846</Words>
  <Application>Microsoft Office PowerPoint</Application>
  <PresentationFormat>Widescreen</PresentationFormat>
  <Paragraphs>834</Paragraphs>
  <Slides>47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2" baseType="lpstr">
      <vt:lpstr>Arial</vt:lpstr>
      <vt:lpstr>Calibri</vt:lpstr>
      <vt:lpstr>Source Sans Pro</vt:lpstr>
      <vt:lpstr>Wingdings</vt:lpstr>
      <vt:lpstr>Circuito</vt:lpstr>
      <vt:lpstr>Presentazione standard di PowerPoint</vt:lpstr>
      <vt:lpstr>Introduzione</vt:lpstr>
      <vt:lpstr>contenuti</vt:lpstr>
      <vt:lpstr>Estrazione di informazioni </vt:lpstr>
      <vt:lpstr>wrapping</vt:lpstr>
      <vt:lpstr>WRAPPING</vt:lpstr>
      <vt:lpstr>WRAPPING</vt:lpstr>
      <vt:lpstr>Estrazione di entità</vt:lpstr>
      <vt:lpstr>task Named entity recognition</vt:lpstr>
      <vt:lpstr>task Named entity recognition (NER)</vt:lpstr>
      <vt:lpstr>task EntitY linking (EL)</vt:lpstr>
      <vt:lpstr>task EntitY linking (EL)</vt:lpstr>
      <vt:lpstr>tecnica gazetteer</vt:lpstr>
      <vt:lpstr>tecnica gazetteer</vt:lpstr>
      <vt:lpstr>tecnica gazetteer</vt:lpstr>
      <vt:lpstr>Estrazione di relazioni</vt:lpstr>
      <vt:lpstr>task Open ie</vt:lpstr>
      <vt:lpstr>task Open ie</vt:lpstr>
      <vt:lpstr>contenuti</vt:lpstr>
      <vt:lpstr>Dominio storico</vt:lpstr>
      <vt:lpstr>Ciclo di vita dell’informazione storica</vt:lpstr>
      <vt:lpstr>Historygraphia workflow</vt:lpstr>
      <vt:lpstr>contenuti</vt:lpstr>
      <vt:lpstr>historygraphia</vt:lpstr>
      <vt:lpstr>HISTORYGRAPHIA</vt:lpstr>
      <vt:lpstr>Presentazione standard di PowerPoint</vt:lpstr>
      <vt:lpstr>Presentazione standard di PowerPoint</vt:lpstr>
      <vt:lpstr>Problema di ricerca</vt:lpstr>
      <vt:lpstr>Esempio Cappella di San Bernardo </vt:lpstr>
      <vt:lpstr>contenuti</vt:lpstr>
      <vt:lpstr>Il modulo Storytelling2Knowledge</vt:lpstr>
      <vt:lpstr>architettura</vt:lpstr>
      <vt:lpstr>architettura</vt:lpstr>
      <vt:lpstr>architettura</vt:lpstr>
      <vt:lpstr>architettura</vt:lpstr>
      <vt:lpstr>architettura</vt:lpstr>
      <vt:lpstr>contenuti</vt:lpstr>
      <vt:lpstr>Sperimentazione e risultati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Conclusioni..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Biondi</dc:creator>
  <cp:lastModifiedBy>Giuseppe Biondi</cp:lastModifiedBy>
  <cp:revision>95</cp:revision>
  <dcterms:created xsi:type="dcterms:W3CDTF">2022-06-03T21:45:13Z</dcterms:created>
  <dcterms:modified xsi:type="dcterms:W3CDTF">2022-06-07T22:42:14Z</dcterms:modified>
</cp:coreProperties>
</file>