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34"/>
  </p:notesMasterIdLst>
  <p:sldIdLst>
    <p:sldId id="256" r:id="rId2"/>
    <p:sldId id="258" r:id="rId3"/>
    <p:sldId id="295" r:id="rId4"/>
    <p:sldId id="29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0" r:id="rId18"/>
    <p:sldId id="272" r:id="rId19"/>
    <p:sldId id="273" r:id="rId20"/>
    <p:sldId id="274" r:id="rId21"/>
    <p:sldId id="301" r:id="rId22"/>
    <p:sldId id="297" r:id="rId23"/>
    <p:sldId id="275" r:id="rId24"/>
    <p:sldId id="276" r:id="rId25"/>
    <p:sldId id="277" r:id="rId26"/>
    <p:sldId id="278" r:id="rId27"/>
    <p:sldId id="279" r:id="rId28"/>
    <p:sldId id="282" r:id="rId29"/>
    <p:sldId id="283" r:id="rId30"/>
    <p:sldId id="299" r:id="rId31"/>
    <p:sldId id="303" r:id="rId32"/>
    <p:sldId id="292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C134AD-0CCF-4660-9719-6613A4F71A07}">
  <a:tblStyle styleId="{B1C134AD-0CCF-4660-9719-6613A4F71A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INSERTAR IMAGEN DE LLAVES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INSERTAR IMAGEN DE LLAVES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¿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AR" sz="1600" i="1">
                <a:latin typeface="Helvetica Neue"/>
                <a:ea typeface="Helvetica Neue"/>
                <a:cs typeface="Helvetica Neue"/>
                <a:sym typeface="Helvetica Neue"/>
              </a:rPr>
              <a:t>Con las siguientes tablas, diseñemos un diagrama del modelo entidad-relación. </a:t>
            </a:r>
            <a:endParaRPr sz="1600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AR" sz="1600" i="1">
                <a:latin typeface="Helvetica Neue"/>
                <a:ea typeface="Helvetica Neue"/>
                <a:cs typeface="Helvetica Neue"/>
                <a:sym typeface="Helvetica Neue"/>
              </a:rPr>
              <a:t>Tiempo 15 minutos</a:t>
            </a:r>
            <a:endParaRPr sz="1600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1600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600" i="1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Trabajarlo en vivo con estudiantes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36024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30685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1422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05441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0720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60617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09676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83970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488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035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92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32744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830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2120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98117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9829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0035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24656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11415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913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2000"/>
            </a:pPr>
            <a:r>
              <a:rPr lang="es-AR" sz="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Bases de datos relacionales</a:t>
            </a:r>
          </a:p>
        </p:txBody>
      </p:sp>
      <p:sp>
        <p:nvSpPr>
          <p:cNvPr id="135" name="Google Shape;135;p2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978077" y="988943"/>
            <a:ext cx="4350697" cy="31656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45720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600"/>
            </a:pPr>
            <a:r>
              <a:rPr lang="en-US" sz="5000" b="0" i="1" u="none" strike="noStrike" kern="1200" cap="none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  <a:sym typeface="Anton"/>
              </a:rPr>
              <a:t>VENTAJAS DEL MODELO RELACIONAL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/>
        </p:nvSpPr>
        <p:spPr>
          <a:xfrm>
            <a:off x="430800" y="1772700"/>
            <a:ext cx="4873800" cy="3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38100" lvl="0" indent="-361950" algn="just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Char char="●"/>
            </a:pPr>
            <a:r>
              <a:rPr lang="es-AR" sz="21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Favorece el proceso de </a:t>
            </a:r>
            <a:r>
              <a:rPr lang="es-AR"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normalización</a:t>
            </a:r>
            <a:r>
              <a:rPr lang="es-AR" sz="21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el cual permite eliminar la redundancia de los datos.</a:t>
            </a:r>
            <a:endParaRPr sz="21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38100" lvl="0" indent="0" algn="just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38100" lvl="0" indent="-361950" algn="just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Char char="●"/>
            </a:pPr>
            <a:r>
              <a:rPr lang="es-AR" sz="21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Permite realizar </a:t>
            </a:r>
            <a:r>
              <a:rPr lang="es-AR"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</a:t>
            </a:r>
            <a:r>
              <a:rPr lang="es-AR" sz="21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obtener </a:t>
            </a:r>
            <a:r>
              <a:rPr lang="es-AR"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reportes </a:t>
            </a:r>
            <a:r>
              <a:rPr lang="es-AR" sz="21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</a:t>
            </a:r>
            <a:r>
              <a:rPr lang="es-AR"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 ágil y rápida</a:t>
            </a:r>
            <a:r>
              <a:rPr lang="es-AR" sz="21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por medio de SQL u otro lenguaje de base de datos estructurado.</a:t>
            </a:r>
            <a:endParaRPr sz="21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38100" lvl="0" indent="0" algn="just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1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621975" y="5294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4250" y="1318850"/>
            <a:ext cx="2703200" cy="28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/>
        </p:nvSpPr>
        <p:spPr>
          <a:xfrm>
            <a:off x="621975" y="5294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4967250" y="1101225"/>
            <a:ext cx="3787200" cy="3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38100" lvl="0" indent="-3683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Helvetica Neue"/>
              <a:buChar char="●"/>
            </a:pPr>
            <a:r>
              <a:rPr lang="es-AR" sz="22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pueden crear </a:t>
            </a:r>
            <a:r>
              <a:rPr lang="es-AR" sz="22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o varias</a:t>
            </a:r>
            <a:r>
              <a:rPr lang="es-AR" sz="22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relaciones.</a:t>
            </a:r>
            <a:endParaRPr sz="22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38100" lvl="0" indent="-3683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Helvetica Neue"/>
              <a:buChar char="●"/>
            </a:pPr>
            <a:r>
              <a:rPr lang="es-AR" sz="22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Ayuda a </a:t>
            </a:r>
            <a:r>
              <a:rPr lang="es-AR" sz="22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evitar la duplicidad</a:t>
            </a:r>
            <a:r>
              <a:rPr lang="es-AR" sz="22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los registros.</a:t>
            </a:r>
            <a:endParaRPr sz="22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050" y="1239525"/>
            <a:ext cx="3115300" cy="31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/>
        </p:nvSpPr>
        <p:spPr>
          <a:xfrm>
            <a:off x="725200" y="1356375"/>
            <a:ext cx="7896600" cy="3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AR" sz="23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Garantiza la </a:t>
            </a:r>
            <a:r>
              <a:rPr lang="es-AR" sz="23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integridad referencial</a:t>
            </a:r>
            <a:r>
              <a:rPr lang="es-AR" sz="23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si un registro tiene relación con otra tabla, no permite que el mismo sea eliminado. Asimismo, si se quiere borrar, también pasará con todos los datos relacionados.</a:t>
            </a:r>
            <a:endParaRPr sz="22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621975" y="5294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Ventajas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/>
        </p:nvSpPr>
        <p:spPr>
          <a:xfrm>
            <a:off x="978077" y="988943"/>
            <a:ext cx="4350697" cy="31656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45720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600"/>
            </a:pPr>
            <a:r>
              <a:rPr lang="en-US" sz="5000" b="0" i="1" u="none" strike="noStrike" kern="1200" cap="none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  <a:sym typeface="Anton"/>
              </a:rPr>
              <a:t>TIPOS DE RELACIONES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/>
        </p:nvSpPr>
        <p:spPr>
          <a:xfrm>
            <a:off x="434099" y="1138940"/>
            <a:ext cx="5931225" cy="41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Uno a uno</a:t>
            </a:r>
            <a:r>
              <a:rPr lang="es-AR" sz="16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cada registro en cada tabla solo aparece una vez</a:t>
            </a:r>
            <a:endParaRPr sz="22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621975" y="5294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de relaciones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434099" y="2725485"/>
            <a:ext cx="8826442" cy="6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Uno a muchos</a:t>
            </a:r>
            <a:r>
              <a:rPr lang="es-AR" sz="16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un registro en una tabla puede tener relación con varios elementos de otra tabla</a:t>
            </a:r>
            <a:endParaRPr sz="22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l="4717" t="6373" r="5046" b="11775"/>
          <a:stretch/>
        </p:blipFill>
        <p:spPr>
          <a:xfrm>
            <a:off x="434099" y="1693024"/>
            <a:ext cx="3292764" cy="101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 rotWithShape="1">
          <a:blip r:embed="rId4">
            <a:alphaModFix/>
          </a:blip>
          <a:srcRect l="10702" t="4437" r="23156" b="6816"/>
          <a:stretch/>
        </p:blipFill>
        <p:spPr>
          <a:xfrm>
            <a:off x="4774532" y="1712939"/>
            <a:ext cx="1389894" cy="1015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0"/>
          <p:cNvPicPr preferRelativeResize="0"/>
          <p:nvPr/>
        </p:nvPicPr>
        <p:blipFill rotWithShape="1">
          <a:blip r:embed="rId5">
            <a:alphaModFix/>
          </a:blip>
          <a:srcRect l="2603" t="5098" r="2603" b="6110"/>
          <a:stretch/>
        </p:blipFill>
        <p:spPr>
          <a:xfrm>
            <a:off x="4774532" y="3549021"/>
            <a:ext cx="4096464" cy="1063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 rotWithShape="1">
          <a:blip r:embed="rId3">
            <a:alphaModFix/>
          </a:blip>
          <a:srcRect l="4717" t="6373" r="5046" b="11775"/>
          <a:stretch/>
        </p:blipFill>
        <p:spPr>
          <a:xfrm>
            <a:off x="434099" y="3598285"/>
            <a:ext cx="3292764" cy="101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26863" y="1955205"/>
            <a:ext cx="1021763" cy="490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97821" y="3834249"/>
            <a:ext cx="879845" cy="4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0"/>
          <p:cNvSpPr/>
          <p:nvPr/>
        </p:nvSpPr>
        <p:spPr>
          <a:xfrm rot="-1835467">
            <a:off x="212903" y="1604439"/>
            <a:ext cx="582398" cy="160196"/>
          </a:xfrm>
          <a:prstGeom prst="homePlate">
            <a:avLst>
              <a:gd name="adj" fmla="val 50000"/>
            </a:avLst>
          </a:prstGeom>
          <a:solidFill>
            <a:srgbClr val="F4B081"/>
          </a:solidFill>
          <a:ln w="25400" cap="flat" cmpd="sng">
            <a:solidFill>
              <a:srgbClr val="F4B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/>
          </a:p>
        </p:txBody>
      </p:sp>
      <p:sp>
        <p:nvSpPr>
          <p:cNvPr id="246" name="Google Shape;246;p40"/>
          <p:cNvSpPr/>
          <p:nvPr/>
        </p:nvSpPr>
        <p:spPr>
          <a:xfrm rot="-1835467">
            <a:off x="199722" y="3526091"/>
            <a:ext cx="582398" cy="160196"/>
          </a:xfrm>
          <a:prstGeom prst="homePlate">
            <a:avLst>
              <a:gd name="adj" fmla="val 50000"/>
            </a:avLst>
          </a:prstGeom>
          <a:solidFill>
            <a:srgbClr val="F4B081"/>
          </a:solidFill>
          <a:ln w="25400" cap="flat" cmpd="sng">
            <a:solidFill>
              <a:srgbClr val="F4B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/>
          </a:p>
        </p:txBody>
      </p:sp>
      <p:sp>
        <p:nvSpPr>
          <p:cNvPr id="247" name="Google Shape;247;p40"/>
          <p:cNvSpPr/>
          <p:nvPr/>
        </p:nvSpPr>
        <p:spPr>
          <a:xfrm rot="-1835467">
            <a:off x="4575644" y="1604439"/>
            <a:ext cx="582398" cy="160196"/>
          </a:xfrm>
          <a:prstGeom prst="homePlate">
            <a:avLst>
              <a:gd name="adj" fmla="val 50000"/>
            </a:avLst>
          </a:prstGeom>
          <a:solidFill>
            <a:srgbClr val="F4B081"/>
          </a:solidFill>
          <a:ln w="25400" cap="flat" cmpd="sng">
            <a:solidFill>
              <a:srgbClr val="F4B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Edad</a:t>
            </a:r>
            <a:endParaRPr/>
          </a:p>
        </p:txBody>
      </p:sp>
      <p:sp>
        <p:nvSpPr>
          <p:cNvPr id="248" name="Google Shape;248;p40"/>
          <p:cNvSpPr/>
          <p:nvPr/>
        </p:nvSpPr>
        <p:spPr>
          <a:xfrm rot="-1835467">
            <a:off x="4542369" y="3439904"/>
            <a:ext cx="582398" cy="160196"/>
          </a:xfrm>
          <a:prstGeom prst="homePlate">
            <a:avLst>
              <a:gd name="adj" fmla="val 50000"/>
            </a:avLst>
          </a:prstGeom>
          <a:solidFill>
            <a:srgbClr val="F4B081"/>
          </a:solidFill>
          <a:ln w="25400" cap="flat" cmpd="sng">
            <a:solidFill>
              <a:srgbClr val="F4B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/>
        </p:nvSpPr>
        <p:spPr>
          <a:xfrm>
            <a:off x="621975" y="1139003"/>
            <a:ext cx="6325865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Muchos a muchos</a:t>
            </a:r>
            <a:r>
              <a:rPr lang="es-AR" sz="16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Cuando uno o más registros en una tabla puede tener una relación con uno o más elementos de otra tabla</a:t>
            </a:r>
            <a:endParaRPr sz="22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621975" y="5294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de relaciones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41"/>
          <p:cNvPicPr preferRelativeResize="0"/>
          <p:nvPr/>
        </p:nvPicPr>
        <p:blipFill rotWithShape="1">
          <a:blip r:embed="rId3">
            <a:alphaModFix/>
          </a:blip>
          <a:srcRect l="2603" t="5098" r="2603" b="6110"/>
          <a:stretch/>
        </p:blipFill>
        <p:spPr>
          <a:xfrm>
            <a:off x="233083" y="2571750"/>
            <a:ext cx="4872456" cy="1265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 rotWithShape="1">
          <a:blip r:embed="rId4">
            <a:alphaModFix/>
          </a:blip>
          <a:srcRect l="5333" t="4025" r="7183" b="9816"/>
          <a:stretch/>
        </p:blipFill>
        <p:spPr>
          <a:xfrm>
            <a:off x="6100896" y="2571750"/>
            <a:ext cx="2880871" cy="1265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65429" y="2957722"/>
            <a:ext cx="884543" cy="4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/>
          <p:nvPr/>
        </p:nvSpPr>
        <p:spPr>
          <a:xfrm rot="-1835467">
            <a:off x="40714" y="2447214"/>
            <a:ext cx="582398" cy="160196"/>
          </a:xfrm>
          <a:prstGeom prst="homePlate">
            <a:avLst>
              <a:gd name="adj" fmla="val 50000"/>
            </a:avLst>
          </a:prstGeom>
          <a:solidFill>
            <a:srgbClr val="F4B081"/>
          </a:solidFill>
          <a:ln w="25400" cap="flat" cmpd="sng">
            <a:solidFill>
              <a:srgbClr val="F4B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Ventas</a:t>
            </a:r>
            <a:endParaRPr/>
          </a:p>
        </p:txBody>
      </p:sp>
      <p:sp>
        <p:nvSpPr>
          <p:cNvPr id="260" name="Google Shape;260;p41"/>
          <p:cNvSpPr/>
          <p:nvPr/>
        </p:nvSpPr>
        <p:spPr>
          <a:xfrm rot="-1835467">
            <a:off x="5891551" y="2438903"/>
            <a:ext cx="756000" cy="160196"/>
          </a:xfrm>
          <a:prstGeom prst="homePlate">
            <a:avLst>
              <a:gd name="adj" fmla="val 50000"/>
            </a:avLst>
          </a:prstGeom>
          <a:solidFill>
            <a:srgbClr val="F4B081"/>
          </a:solidFill>
          <a:ln w="25400" cap="flat" cmpd="sng">
            <a:solidFill>
              <a:srgbClr val="F4B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BF2A797-52A5-4797-B0D7-7DBC8C93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58" y="58058"/>
            <a:ext cx="7403796" cy="4602842"/>
          </a:xfrm>
          <a:prstGeom prst="rect">
            <a:avLst/>
          </a:prstGeom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FABCB50-E139-46EA-A132-C87EA785B634}"/>
              </a:ext>
            </a:extLst>
          </p:cNvPr>
          <p:cNvSpPr/>
          <p:nvPr/>
        </p:nvSpPr>
        <p:spPr>
          <a:xfrm>
            <a:off x="696686" y="216363"/>
            <a:ext cx="1084974" cy="684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4793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CLAVES EN LAS TABLAS</a:t>
            </a:r>
            <a:endParaRPr sz="3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/>
        </p:nvSpPr>
        <p:spPr>
          <a:xfrm>
            <a:off x="483575" y="1239525"/>
            <a:ext cx="61788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"/>
              <a:buChar char="●"/>
            </a:pPr>
            <a:r>
              <a:rPr lang="es-AR" sz="1700" b="1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 primaria PK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también llamada llave primaria o </a:t>
            </a:r>
            <a:r>
              <a:rPr lang="es-AR" sz="1700" b="0" i="0" u="none" strike="noStrike" cap="none" dirty="0" err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AR" sz="1700" b="0" i="0" u="none" strike="noStrike" cap="none" dirty="0" err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hace que el </a:t>
            </a:r>
            <a:r>
              <a:rPr lang="es-AR" sz="1700" b="1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registro 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 </a:t>
            </a:r>
            <a:r>
              <a:rPr lang="es-AR" sz="1700" b="1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unívoco 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obligatoriamente </a:t>
            </a:r>
            <a:r>
              <a:rPr lang="es-AR" sz="1700" b="1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nulo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700" b="0" i="0" u="none" strike="noStrike" cap="none" dirty="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"/>
              <a:buChar char="●"/>
            </a:pPr>
            <a:r>
              <a:rPr lang="es-AR" sz="1700" b="1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 foránea FK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también llamada </a:t>
            </a:r>
            <a:r>
              <a:rPr lang="es-AR" sz="1700" b="0" i="0" u="none" strike="noStrike" cap="none" dirty="0" err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foreign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AR" sz="1700" b="0" i="0" u="none" strike="noStrike" cap="none" dirty="0" err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clave secundaria o clave externa, puede ser -o no- una clave primaria dentro de la tabla. Su característica es que es el punto de enlace con otra tabla donde está, es </a:t>
            </a:r>
            <a:r>
              <a:rPr lang="es-AR" sz="1700" b="0" i="0" u="none" strike="noStrike" cap="none" dirty="0" err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AR" sz="1700" b="0" i="0" u="none" strike="noStrike" cap="none" dirty="0" err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700" b="0" i="0" u="none" strike="noStrike" cap="none" dirty="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s-AR" sz="1700" b="1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 índice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es un campo que </a:t>
            </a:r>
            <a:r>
              <a:rPr lang="es-AR" sz="1700" b="1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 la búsqueda 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dentro de una tabla. Generalmente son campos </a:t>
            </a:r>
            <a:r>
              <a:rPr lang="es-AR" sz="1700" b="0" i="0" u="none" strike="noStrike" cap="none" dirty="0" err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AR" sz="1700" b="0" i="0" u="none" strike="noStrike" cap="none" dirty="0" err="1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lang="es-AR" sz="17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800" b="0" i="0" u="none" strike="noStrike" cap="none" dirty="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621975" y="529425"/>
            <a:ext cx="13227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Lógicas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7499000" y="2023100"/>
            <a:ext cx="1527000" cy="12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5900" b="0" i="1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Anton"/>
                <a:ea typeface="Anton"/>
                <a:cs typeface="Anton"/>
                <a:sym typeface="Anton"/>
              </a:rPr>
              <a:t>FK</a:t>
            </a:r>
            <a:endParaRPr sz="5900" b="0" i="0" u="none" strike="noStrike" cap="non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6208625" y="1309050"/>
            <a:ext cx="1527000" cy="12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5900" b="0" i="1" u="none" strike="noStrike" cap="none">
                <a:solidFill>
                  <a:srgbClr val="000000"/>
                </a:solidFill>
                <a:highlight>
                  <a:srgbClr val="00FF00"/>
                </a:highlight>
                <a:latin typeface="Anton"/>
                <a:ea typeface="Anton"/>
                <a:cs typeface="Anton"/>
                <a:sym typeface="Anton"/>
              </a:rPr>
              <a:t>PK</a:t>
            </a:r>
            <a:endParaRPr sz="5900" b="0" i="0" u="none" strike="noStrike" cap="non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3"/>
          <p:cNvSpPr txBox="1"/>
          <p:nvPr/>
        </p:nvSpPr>
        <p:spPr>
          <a:xfrm>
            <a:off x="6241142" y="3204063"/>
            <a:ext cx="2658168" cy="12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5900" b="0" i="1" u="none" strike="noStrike" cap="none" dirty="0">
                <a:solidFill>
                  <a:srgbClr val="000000"/>
                </a:solidFill>
                <a:highlight>
                  <a:srgbClr val="FF00FF"/>
                </a:highlight>
                <a:latin typeface="Anton"/>
                <a:ea typeface="Anton"/>
                <a:cs typeface="Anton"/>
                <a:sym typeface="Anton"/>
              </a:rPr>
              <a:t>INDEX</a:t>
            </a:r>
            <a:endParaRPr sz="5900" b="0" i="0" u="none" strike="noStrike" cap="none" dirty="0">
              <a:solidFill>
                <a:srgbClr val="000000"/>
              </a:solidFill>
              <a:highlight>
                <a:srgbClr val="FF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008ED74B-06F2-4BD5-838F-1AAD0033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0"/>
            <a:ext cx="915543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1875" b="21875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9F586E1-75B5-49B8-9A21-DD14CA0F6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8ECF1231-6B06-42A7-9653-F6A738AAC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DD0D424C-4930-4745-B075-4AF5691E3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8CD110D4-7970-4333-ACA2-F5A0DFCE9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94C2DE85-6DF9-48B6-AC63-963A5224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2B527314-243D-423D-9285-A30290D1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16">
              <a:extLst>
                <a:ext uri="{FF2B5EF4-FFF2-40B4-BE49-F238E27FC236}">
                  <a16:creationId xmlns:a16="http://schemas.microsoft.com/office/drawing/2014/main" id="{857798C9-0A62-400E-B105-429ABFC4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40E214F1-D642-41FF-8FBB-F1484108E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id="{24EBEFE9-8F4F-41C2-9022-FF9730C4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id="{389BEA2F-6457-431A-941E-840A670CA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id="{D32D9258-EB54-414B-A2D5-45833956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495967EF-C4BF-4A5F-90E5-A603A665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9" name="Freeform 22">
              <a:extLst>
                <a:ext uri="{FF2B5EF4-FFF2-40B4-BE49-F238E27FC236}">
                  <a16:creationId xmlns:a16="http://schemas.microsoft.com/office/drawing/2014/main" id="{253675EB-03CE-4B59-BEBD-4D0D9871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149" name="Google Shape;149;p28"/>
          <p:cNvSpPr txBox="1"/>
          <p:nvPr/>
        </p:nvSpPr>
        <p:spPr>
          <a:xfrm>
            <a:off x="1944693" y="468082"/>
            <a:ext cx="6683766" cy="9606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000"/>
            </a:pPr>
            <a:r>
              <a:rPr lang="en-US" sz="3600" b="0" i="1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Anton"/>
              </a:rPr>
              <a:t>OBJETIVOS DE LA CLASE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9CAF6A1-77C7-4ABC-9E4A-E74A8DB16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6B3F65AF-943F-4D0E-B890-AA058F48B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660B5807-5995-44AD-9E16-10337DC83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E80AC2A9-A86D-45A4-B218-B52F22B3E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2DB7D344-D8A0-46BE-8BD4-70DEC451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90B7E18B-6B64-4711-94DE-715DE0CB7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7CCF1B9C-A47F-4AC1-8164-F13CD4288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A7694E0F-733F-4E78-A250-B7840DA0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7DE4B38A-BCE4-48FC-9109-41F73413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6605C57-20A9-46A2-A6DB-2EA83ADC9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3EFA4B2-9313-4409-9BAE-FC04D2AF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C8A794CC-8846-4A65-8227-1001468D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87046215-2C6C-4EFD-9689-6EBF98CA9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C9387DA-2D8E-4E5D-BD65-274370B6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7" name="Freeform 11">
            <a:extLst>
              <a:ext uri="{FF2B5EF4-FFF2-40B4-BE49-F238E27FC236}">
                <a16:creationId xmlns:a16="http://schemas.microsoft.com/office/drawing/2014/main" id="{18BFC65B-9706-4EE1-8B75-FEEC1C53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7" name="Google Shape;147;p28"/>
          <p:cNvSpPr txBox="1"/>
          <p:nvPr/>
        </p:nvSpPr>
        <p:spPr>
          <a:xfrm>
            <a:off x="1941909" y="1600200"/>
            <a:ext cx="6686550" cy="28332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marR="0" lvl="0" indent="-342900">
              <a:spcBef>
                <a:spcPts val="1000"/>
              </a:spcBef>
              <a:buClr>
                <a:schemeClr val="accent1"/>
              </a:buClr>
              <a:buSzPts val="1800"/>
              <a:buFont typeface="Wingdings 3" charset="2"/>
              <a:buChar char=""/>
            </a:pPr>
            <a:r>
              <a:rPr lang="en-US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sym typeface="Helvetica Neue"/>
              </a:rPr>
              <a:t>Identificar los tipos de bases de datos.</a:t>
            </a:r>
          </a:p>
          <a:p>
            <a:pPr marL="457200" marR="0" lvl="0" indent="-342900">
              <a:spcBef>
                <a:spcPts val="1000"/>
              </a:spcBef>
              <a:buClr>
                <a:schemeClr val="accent1"/>
              </a:buClr>
              <a:buSzPts val="1800"/>
              <a:buFont typeface="Wingdings 3" charset="2"/>
              <a:buChar char=""/>
            </a:pPr>
            <a:r>
              <a:rPr lang="en-US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sym typeface="Helvetica Neue"/>
              </a:rPr>
              <a:t>Identificar la estructura de una base de datos relacional.</a:t>
            </a:r>
          </a:p>
          <a:p>
            <a:pPr marL="457200" marR="0" lvl="0" indent="-342900">
              <a:spcBef>
                <a:spcPts val="1000"/>
              </a:spcBef>
              <a:buClr>
                <a:schemeClr val="accent1"/>
              </a:buClr>
              <a:buSzPts val="1800"/>
              <a:buFont typeface="Wingdings 3" charset="2"/>
              <a:buChar char=""/>
            </a:pPr>
            <a:r>
              <a:rPr lang="en-US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sym typeface="Helvetica Neue"/>
              </a:rPr>
              <a:t>Diseñar una base de datos relacional.</a:t>
            </a:r>
          </a:p>
          <a:p>
            <a:pPr marL="457200" marR="0" lvl="0" indent="-342900">
              <a:spcBef>
                <a:spcPts val="1000"/>
              </a:spcBef>
              <a:buClr>
                <a:schemeClr val="accent1"/>
              </a:buClr>
              <a:buSzPts val="1800"/>
              <a:buFont typeface="Wingdings 3" charset="2"/>
              <a:buChar char=""/>
            </a:pPr>
            <a:r>
              <a:rPr lang="en-US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sym typeface="Helvetica Neue"/>
              </a:rPr>
              <a:t>Reconocer un modelo de datos relacional.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/>
        </p:nvSpPr>
        <p:spPr>
          <a:xfrm>
            <a:off x="4176925" y="1356375"/>
            <a:ext cx="4740900" cy="3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Helvetica Neue"/>
              <a:buChar char="●"/>
            </a:pPr>
            <a:r>
              <a:rPr lang="es-AR" sz="19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 concatenada CK</a:t>
            </a:r>
            <a:r>
              <a:rPr lang="es-AR" sz="19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ayuda a encontrar la singularidad en una tabla </a:t>
            </a:r>
            <a:r>
              <a:rPr lang="es-AR" sz="19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combinando dos campos</a:t>
            </a:r>
            <a:r>
              <a:rPr lang="es-AR" sz="19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ya que no hay una llave primaria. </a:t>
            </a:r>
            <a:endParaRPr sz="19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Helvetica Neue"/>
              <a:buChar char="●"/>
            </a:pPr>
            <a:r>
              <a:rPr lang="es-AR" sz="19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Claves candidatas</a:t>
            </a:r>
            <a:r>
              <a:rPr lang="es-AR" sz="19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cuando existe más de una clave primaria dentro de la tabla, por ejemplo legajo y dni. </a:t>
            </a:r>
            <a:endParaRPr sz="24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44"/>
          <p:cNvSpPr txBox="1"/>
          <p:nvPr/>
        </p:nvSpPr>
        <p:spPr>
          <a:xfrm>
            <a:off x="621975" y="5294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Conceptuales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951" y="1396563"/>
            <a:ext cx="2573575" cy="29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5959F1EF-3978-4628-96C0-B4568AA0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7" y="839337"/>
            <a:ext cx="5992057" cy="19324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A3BC9A5-4C22-4A25-B9D9-7E55540730AA}"/>
              </a:ext>
            </a:extLst>
          </p:cNvPr>
          <p:cNvSpPr txBox="1"/>
          <p:nvPr/>
        </p:nvSpPr>
        <p:spPr>
          <a:xfrm>
            <a:off x="966978" y="2571750"/>
            <a:ext cx="6691254" cy="12849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Clave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concatenada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81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636DC01-D84E-43F8-8150-7419A204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13" y="482600"/>
            <a:ext cx="6452972" cy="41782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40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/>
        </p:nvSpPr>
        <p:spPr>
          <a:xfrm>
            <a:off x="978077" y="988943"/>
            <a:ext cx="4350697" cy="31656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45720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600"/>
            </a:pPr>
            <a:r>
              <a:rPr lang="en-US" sz="5000" b="0" i="1" u="none" strike="noStrike" kern="1200" cap="none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  <a:sym typeface="Anton"/>
              </a:rPr>
              <a:t>MODELO ENTIDAD – RELACIÓN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/>
        </p:nvSpPr>
        <p:spPr>
          <a:xfrm>
            <a:off x="621975" y="1134200"/>
            <a:ext cx="5642700" cy="3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AR" sz="21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modelo de datos entidad-relación (E-R) está basado en una percepción del mundo real que consiste en un </a:t>
            </a:r>
            <a:r>
              <a:rPr lang="es-AR" sz="2100" b="1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 de objetos básicos</a:t>
            </a:r>
            <a:r>
              <a:rPr lang="es-AR" sz="21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denominados </a:t>
            </a:r>
            <a:r>
              <a:rPr lang="es-AR" sz="2100" b="1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</a:t>
            </a:r>
            <a:r>
              <a:rPr lang="es-AR" sz="21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y de las </a:t>
            </a:r>
            <a:r>
              <a:rPr lang="es-AR" sz="2100" b="1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relaciones entre esos objetos</a:t>
            </a:r>
            <a:r>
              <a:rPr lang="es-AR" sz="21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2100" b="0" i="0" u="none" strike="noStrike" cap="none" dirty="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46"/>
          <p:cNvSpPr txBox="1"/>
          <p:nvPr/>
        </p:nvSpPr>
        <p:spPr>
          <a:xfrm>
            <a:off x="621975" y="5294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6"/>
          <p:cNvSpPr txBox="1"/>
          <p:nvPr/>
        </p:nvSpPr>
        <p:spPr>
          <a:xfrm>
            <a:off x="5910275" y="184425"/>
            <a:ext cx="2934300" cy="2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12700" b="0" i="1" u="none" strike="noStrike" cap="none" dirty="0">
                <a:solidFill>
                  <a:srgbClr val="000000"/>
                </a:solidFill>
                <a:highlight>
                  <a:srgbClr val="00FFFF"/>
                </a:highlight>
                <a:latin typeface="Anton"/>
                <a:ea typeface="Anton"/>
                <a:cs typeface="Anton"/>
                <a:sym typeface="Anton"/>
              </a:rPr>
              <a:t>E-R</a:t>
            </a:r>
            <a:endParaRPr sz="12700" b="0" i="0" u="none" strike="noStrike" cap="none" dirty="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/>
        </p:nvSpPr>
        <p:spPr>
          <a:xfrm>
            <a:off x="1805450" y="2896450"/>
            <a:ext cx="19761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Rectángulos: representan </a:t>
            </a:r>
            <a:r>
              <a:rPr lang="es-AR" sz="18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conjuntos </a:t>
            </a:r>
            <a:r>
              <a:rPr lang="es-AR" sz="18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entidades.</a:t>
            </a:r>
            <a:endParaRPr sz="24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p47"/>
          <p:cNvSpPr txBox="1"/>
          <p:nvPr/>
        </p:nvSpPr>
        <p:spPr>
          <a:xfrm>
            <a:off x="621975" y="5294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Componentes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7"/>
          <p:cNvSpPr txBox="1"/>
          <p:nvPr/>
        </p:nvSpPr>
        <p:spPr>
          <a:xfrm>
            <a:off x="5502117" y="2756175"/>
            <a:ext cx="25878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Elipses: representan </a:t>
            </a:r>
            <a:r>
              <a:rPr lang="es-AR" sz="18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atributos</a:t>
            </a:r>
            <a:r>
              <a:rPr lang="es-AR" sz="18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en la mayoría de los casos </a:t>
            </a:r>
            <a:endParaRPr sz="18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clave candidata. </a:t>
            </a:r>
            <a:endParaRPr sz="24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47"/>
          <p:cNvSpPr/>
          <p:nvPr/>
        </p:nvSpPr>
        <p:spPr>
          <a:xfrm>
            <a:off x="2008850" y="1688238"/>
            <a:ext cx="1569300" cy="553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FF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7"/>
          <p:cNvSpPr/>
          <p:nvPr/>
        </p:nvSpPr>
        <p:spPr>
          <a:xfrm>
            <a:off x="5965167" y="1688250"/>
            <a:ext cx="1661700" cy="6327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/>
        </p:nvSpPr>
        <p:spPr>
          <a:xfrm>
            <a:off x="621975" y="5294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Componentes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1750083" y="2654250"/>
            <a:ext cx="2439900" cy="15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Rombos: representan </a:t>
            </a:r>
            <a:r>
              <a:rPr lang="es-AR" sz="18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acciones </a:t>
            </a:r>
            <a:r>
              <a:rPr lang="es-AR" sz="18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 permiten relaciones  entre tablas.</a:t>
            </a:r>
            <a:endParaRPr sz="18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p48"/>
          <p:cNvSpPr txBox="1"/>
          <p:nvPr/>
        </p:nvSpPr>
        <p:spPr>
          <a:xfrm>
            <a:off x="5836725" y="2879550"/>
            <a:ext cx="21792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Líneas: representan la </a:t>
            </a:r>
            <a:r>
              <a:rPr lang="es-AR" sz="18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unión </a:t>
            </a:r>
            <a:r>
              <a:rPr lang="es-AR" sz="18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 acciones y entidades.</a:t>
            </a:r>
            <a:endParaRPr sz="18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p48"/>
          <p:cNvSpPr/>
          <p:nvPr/>
        </p:nvSpPr>
        <p:spPr>
          <a:xfrm>
            <a:off x="2076133" y="1592013"/>
            <a:ext cx="1661700" cy="710100"/>
          </a:xfrm>
          <a:prstGeom prst="diamond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48"/>
          <p:cNvCxnSpPr/>
          <p:nvPr/>
        </p:nvCxnSpPr>
        <p:spPr>
          <a:xfrm flipH="1">
            <a:off x="6112350" y="1592013"/>
            <a:ext cx="1411200" cy="7914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/>
        </p:nvSpPr>
        <p:spPr>
          <a:xfrm>
            <a:off x="621975" y="5294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Diagrama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9"/>
          <p:cNvPicPr preferRelativeResize="0"/>
          <p:nvPr/>
        </p:nvPicPr>
        <p:blipFill rotWithShape="1">
          <a:blip r:embed="rId3">
            <a:alphaModFix/>
          </a:blip>
          <a:srcRect t="10821"/>
          <a:stretch/>
        </p:blipFill>
        <p:spPr>
          <a:xfrm>
            <a:off x="1234142" y="1009298"/>
            <a:ext cx="6843059" cy="369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/>
        </p:nvSpPr>
        <p:spPr>
          <a:xfrm>
            <a:off x="1542766" y="1307097"/>
            <a:ext cx="6686550" cy="87181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600"/>
            </a:pPr>
            <a:r>
              <a:rPr lang="en-US" sz="3000" b="0" i="1" u="none" strike="noStrike" kern="12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Anton"/>
              </a:rPr>
              <a:t>¡VAMOS A PRACTICAR LO VISTO!</a:t>
            </a:r>
          </a:p>
        </p:txBody>
      </p:sp>
      <p:pic>
        <p:nvPicPr>
          <p:cNvPr id="340" name="Google Shape;34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/>
        </p:nvSpPr>
        <p:spPr>
          <a:xfrm>
            <a:off x="621975" y="5294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Diagrama E-R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3"/>
          <p:cNvSpPr txBox="1"/>
          <p:nvPr/>
        </p:nvSpPr>
        <p:spPr>
          <a:xfrm>
            <a:off x="668700" y="3356700"/>
            <a:ext cx="78066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"/>
              <a:buChar char="●"/>
            </a:pPr>
            <a:r>
              <a:rPr lang="es-AR" sz="18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Implementar todos los componentes del diagrama.</a:t>
            </a:r>
            <a:endParaRPr sz="1800" b="0" i="0" u="none" strike="noStrike" cap="none" dirty="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"/>
              <a:buChar char="●"/>
            </a:pPr>
            <a:r>
              <a:rPr lang="es-AR" sz="18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Identificar los tipos de relación que se dan.</a:t>
            </a:r>
            <a:endParaRPr sz="1800" b="0" i="0" u="none" strike="noStrike" cap="none" dirty="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p53"/>
          <p:cNvSpPr/>
          <p:nvPr/>
        </p:nvSpPr>
        <p:spPr>
          <a:xfrm>
            <a:off x="1129553" y="2038350"/>
            <a:ext cx="1927412" cy="762000"/>
          </a:xfrm>
          <a:prstGeom prst="roundRect">
            <a:avLst>
              <a:gd name="adj" fmla="val 16667"/>
            </a:avLst>
          </a:prstGeom>
          <a:solidFill>
            <a:srgbClr val="E6FE5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ESTUDIANTES</a:t>
            </a:r>
            <a:endParaRPr/>
          </a:p>
        </p:txBody>
      </p:sp>
      <p:sp>
        <p:nvSpPr>
          <p:cNvPr id="352" name="Google Shape;352;p53"/>
          <p:cNvSpPr/>
          <p:nvPr/>
        </p:nvSpPr>
        <p:spPr>
          <a:xfrm>
            <a:off x="3608294" y="2038350"/>
            <a:ext cx="1927412" cy="762000"/>
          </a:xfrm>
          <a:prstGeom prst="roundRect">
            <a:avLst>
              <a:gd name="adj" fmla="val 16667"/>
            </a:avLst>
          </a:prstGeom>
          <a:solidFill>
            <a:srgbClr val="E6FE5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PROFESORES</a:t>
            </a:r>
            <a:endParaRPr/>
          </a:p>
        </p:txBody>
      </p:sp>
      <p:sp>
        <p:nvSpPr>
          <p:cNvPr id="353" name="Google Shape;353;p53"/>
          <p:cNvSpPr/>
          <p:nvPr/>
        </p:nvSpPr>
        <p:spPr>
          <a:xfrm>
            <a:off x="6200494" y="2038350"/>
            <a:ext cx="1927412" cy="762000"/>
          </a:xfrm>
          <a:prstGeom prst="roundRect">
            <a:avLst>
              <a:gd name="adj" fmla="val 16667"/>
            </a:avLst>
          </a:prstGeom>
          <a:solidFill>
            <a:srgbClr val="E6FE5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ASIGNATURAS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D06039-6690-4082-8498-170F88FC0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" r="5971" b="-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67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5E0B2E6-9D98-4A49-88F1-28485B0F683C}"/>
              </a:ext>
            </a:extLst>
          </p:cNvPr>
          <p:cNvSpPr txBox="1"/>
          <p:nvPr/>
        </p:nvSpPr>
        <p:spPr>
          <a:xfrm>
            <a:off x="557213" y="485775"/>
            <a:ext cx="8051006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 desea informatizar la gestión de una tienda informática. La tienda dispone de una serie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 productos que se pueden vender a los clientes.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“De cada producto informático se desea guardar el código, descripción, precio y número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 existencias. De cada cliente se desea guardar el código, nombre, apellidos, dirección 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número de teléfono.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 cliente puede comprar varios productos en la tienda y un mismo producto puede ser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comprado por varios clientes. Cada vez que se compre un artículo quedará registrada la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compra en la base de datos junto con la fecha en la que se ha comprado el artículo.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 tienda tiene contactos con varios proveedores que son los que suministran los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productos. Un mismo producto puede ser suministrado por varios proveedores. De cada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proveedor se desea guardar el código, nombre, apellidos, dirección, provincia y número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 teléfono”.</a:t>
            </a:r>
            <a:endParaRPr kumimoji="0" lang="es-A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680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D5C2CED-C368-4190-A4FC-92815FDC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07207"/>
            <a:ext cx="7382522" cy="45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oup 234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236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7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8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9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0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1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2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3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4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5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6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7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26" name="Group 248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250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1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2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3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4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5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6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7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8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9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0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1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7" name="Rectangle 262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67" name="Rectangle 266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9" name="Picture 422" descr="Pasteles sobre una mesa">
            <a:extLst>
              <a:ext uri="{FF2B5EF4-FFF2-40B4-BE49-F238E27FC236}">
                <a16:creationId xmlns:a16="http://schemas.microsoft.com/office/drawing/2014/main" id="{F3C21769-8867-9C2E-2845-A44667CD7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73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421" name="Google Shape;421;p62"/>
          <p:cNvSpPr txBox="1"/>
          <p:nvPr/>
        </p:nvSpPr>
        <p:spPr>
          <a:xfrm>
            <a:off x="1941909" y="1885950"/>
            <a:ext cx="6686550" cy="16970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4800"/>
            </a:pPr>
            <a:r>
              <a:rPr lang="en-US" sz="5400" b="0" i="1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Anton"/>
              </a:rPr>
              <a:t>¡MUCHAS GRACIAS!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270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1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2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3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4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5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6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7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8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9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0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1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83" name="Rectangle 282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5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84D8ECB-DBD0-4442-A893-5C303B9B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43" y="492579"/>
            <a:ext cx="6713764" cy="47199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AC40AB7-C8F6-467E-912C-665DB589251E}"/>
              </a:ext>
            </a:extLst>
          </p:cNvPr>
          <p:cNvSpPr txBox="1"/>
          <p:nvPr/>
        </p:nvSpPr>
        <p:spPr>
          <a:xfrm>
            <a:off x="1944007" y="1473200"/>
            <a:ext cx="2256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Modelo Relacional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E8E53BE-8BDC-4FC5-B09F-867C20433153}"/>
              </a:ext>
            </a:extLst>
          </p:cNvPr>
          <p:cNvSpPr txBox="1"/>
          <p:nvPr/>
        </p:nvSpPr>
        <p:spPr>
          <a:xfrm>
            <a:off x="4216400" y="394281"/>
            <a:ext cx="2256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Modelo No Relacional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581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s-AR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RELACIONAL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540825" y="466300"/>
            <a:ext cx="7951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</a:t>
            </a:r>
            <a:endParaRPr sz="3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4664400" y="1921400"/>
            <a:ext cx="4182000" cy="2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21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 bases de datos relacionales se basan en el </a:t>
            </a:r>
            <a:r>
              <a:rPr lang="es-AR"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relacional,</a:t>
            </a:r>
            <a:r>
              <a:rPr lang="es-AR" sz="21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usan un </a:t>
            </a:r>
            <a:r>
              <a:rPr lang="es-AR"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 de tablas </a:t>
            </a:r>
            <a:r>
              <a:rPr lang="es-AR" sz="21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representar tanto los datos como las relaciones entre ellos.</a:t>
            </a:r>
            <a:endParaRPr sz="2100" b="0" i="0" u="none" strike="noStrike" cap="non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775" y="1852150"/>
            <a:ext cx="4035225" cy="204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/>
        </p:nvSpPr>
        <p:spPr>
          <a:xfrm>
            <a:off x="240975" y="903550"/>
            <a:ext cx="4405500" cy="40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21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</a:t>
            </a:r>
            <a:r>
              <a:rPr lang="es-AR" sz="2100" b="1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de tablas</a:t>
            </a:r>
            <a:r>
              <a:rPr lang="es-AR" sz="21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las cuales a su vez </a:t>
            </a:r>
            <a:r>
              <a:rPr lang="es-AR" sz="2100" b="1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relacionan con otras </a:t>
            </a:r>
            <a:r>
              <a:rPr lang="es-AR" sz="21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tablas. Su principal característica es </a:t>
            </a:r>
            <a:r>
              <a:rPr lang="es-AR" sz="2100" b="1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poseer información repetida </a:t>
            </a:r>
            <a:r>
              <a:rPr lang="es-AR" sz="2100" b="0" i="0" u="none" strike="noStrike" cap="none" dirty="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forma innecesaria, lo que permite adicionar más información sin llegar a afectar la otra almacenada.</a:t>
            </a:r>
            <a:endParaRPr sz="2100" b="0" i="0" u="none" strike="noStrike" cap="none" dirty="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240975" y="3568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Principal característica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6274" y="1191952"/>
            <a:ext cx="46577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/>
        </p:nvSpPr>
        <p:spPr>
          <a:xfrm>
            <a:off x="978077" y="988943"/>
            <a:ext cx="4350697" cy="31656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45720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600"/>
            </a:pPr>
            <a:r>
              <a:rPr lang="en-US" sz="5000" b="0" i="1" u="none" strike="noStrike" kern="1200" cap="none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  <a:sym typeface="Anton"/>
              </a:rPr>
              <a:t>TABLAS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4"/>
          <p:cNvPicPr preferRelativeResize="0"/>
          <p:nvPr/>
        </p:nvPicPr>
        <p:blipFill rotWithShape="1">
          <a:blip r:embed="rId3">
            <a:alphaModFix/>
          </a:blip>
          <a:srcRect l="2242" t="6333" r="3244" b="6634"/>
          <a:stretch/>
        </p:blipFill>
        <p:spPr>
          <a:xfrm>
            <a:off x="798219" y="2799673"/>
            <a:ext cx="7448948" cy="188631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/>
        </p:nvSpPr>
        <p:spPr>
          <a:xfrm>
            <a:off x="621975" y="1042299"/>
            <a:ext cx="7709647" cy="143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También llamada entidad, y en algunos textos relación, es una </a:t>
            </a:r>
            <a:r>
              <a:rPr lang="es-AR" sz="22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compuesta por </a:t>
            </a:r>
            <a:r>
              <a:rPr lang="es-AR" sz="2200" b="1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tuplas </a:t>
            </a:r>
            <a:r>
              <a:rPr lang="es-AR" sz="2200" b="0" i="0" u="none" strike="noStrike" cap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(filas, registros) </a:t>
            </a:r>
            <a:r>
              <a:rPr lang="es-AR" sz="22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</a:t>
            </a:r>
            <a:r>
              <a:rPr lang="es-AR" sz="2200" b="1" i="0" u="none" strike="noStrike" cap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atributos </a:t>
            </a:r>
            <a:r>
              <a:rPr lang="es-AR" sz="2200" b="0" i="0" u="none" strike="noStrike" cap="non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(campos, columnas o atributos).</a:t>
            </a:r>
            <a:endParaRPr sz="2200" b="0" i="0" u="none" strike="noStrike" cap="none">
              <a:solidFill>
                <a:srgbClr val="007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621975" y="5294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AR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1952001" y="3124298"/>
            <a:ext cx="6161058" cy="239422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896834" y="3124297"/>
            <a:ext cx="894166" cy="1489777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34"/>
          <p:cNvCxnSpPr>
            <a:stCxn id="193" idx="1"/>
          </p:cNvCxnSpPr>
          <p:nvPr/>
        </p:nvCxnSpPr>
        <p:spPr>
          <a:xfrm rot="10800000" flipH="1">
            <a:off x="896834" y="2343686"/>
            <a:ext cx="134100" cy="1525500"/>
          </a:xfrm>
          <a:prstGeom prst="bentConnector4">
            <a:avLst>
              <a:gd name="adj1" fmla="val -377708"/>
              <a:gd name="adj2" fmla="val 74410"/>
            </a:avLst>
          </a:prstGeom>
          <a:noFill/>
          <a:ln w="9525" cap="flat" cmpd="sng">
            <a:solidFill>
              <a:srgbClr val="5597D3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95" name="Google Shape;195;p34"/>
          <p:cNvCxnSpPr>
            <a:stCxn id="192" idx="3"/>
          </p:cNvCxnSpPr>
          <p:nvPr/>
        </p:nvCxnSpPr>
        <p:spPr>
          <a:xfrm rot="10800000">
            <a:off x="6804159" y="1865209"/>
            <a:ext cx="1308900" cy="1378800"/>
          </a:xfrm>
          <a:prstGeom prst="bentConnector4">
            <a:avLst>
              <a:gd name="adj1" fmla="val -17465"/>
              <a:gd name="adj2" fmla="val 54347"/>
            </a:avLst>
          </a:prstGeom>
          <a:noFill/>
          <a:ln w="9525" cap="flat" cmpd="sng">
            <a:solidFill>
              <a:srgbClr val="C00000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965</TotalTime>
  <Words>782</Words>
  <Application>Microsoft Office PowerPoint</Application>
  <PresentationFormat>Presentación en pantalla (16:9)</PresentationFormat>
  <Paragraphs>94</Paragraphs>
  <Slides>32</Slides>
  <Notes>25</Notes>
  <HiddenSlides>3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1" baseType="lpstr">
      <vt:lpstr>Anton</vt:lpstr>
      <vt:lpstr>Arial</vt:lpstr>
      <vt:lpstr>Calibri</vt:lpstr>
      <vt:lpstr>Century Gothic</vt:lpstr>
      <vt:lpstr>Didact Gothic</vt:lpstr>
      <vt:lpstr>Helvetica Neue</vt:lpstr>
      <vt:lpstr>Lato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M. Leticia Casarotto</dc:creator>
  <cp:lastModifiedBy>M. Leticia Casarotto</cp:lastModifiedBy>
  <cp:revision>7</cp:revision>
  <dcterms:modified xsi:type="dcterms:W3CDTF">2022-04-01T23:32:28Z</dcterms:modified>
</cp:coreProperties>
</file>