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2d2b5c32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2d2b5c32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2d2b5c32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2d2b5c32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79200" y="796400"/>
            <a:ext cx="1066500" cy="29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AÑO</a:t>
            </a:r>
            <a:endParaRPr sz="800"/>
          </a:p>
        </p:txBody>
      </p:sp>
      <p:sp>
        <p:nvSpPr>
          <p:cNvPr id="55" name="Google Shape;55;p13"/>
          <p:cNvSpPr/>
          <p:nvPr/>
        </p:nvSpPr>
        <p:spPr>
          <a:xfrm>
            <a:off x="179200" y="52825"/>
            <a:ext cx="8846700" cy="6375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RRHH - EQUIPO</a:t>
            </a:r>
            <a:br>
              <a:rPr lang="es">
                <a:solidFill>
                  <a:srgbClr val="FFFFFF"/>
                </a:solidFill>
              </a:rPr>
            </a:br>
            <a:r>
              <a:rPr lang="es">
                <a:solidFill>
                  <a:srgbClr val="FFFFFF"/>
                </a:solidFill>
              </a:rPr>
              <a:t>Empleados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460395" y="796400"/>
            <a:ext cx="1066500" cy="29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MES</a:t>
            </a:r>
            <a:endParaRPr sz="800"/>
          </a:p>
        </p:txBody>
      </p:sp>
      <p:sp>
        <p:nvSpPr>
          <p:cNvPr id="57" name="Google Shape;57;p13"/>
          <p:cNvSpPr/>
          <p:nvPr/>
        </p:nvSpPr>
        <p:spPr>
          <a:xfrm>
            <a:off x="2733641" y="796400"/>
            <a:ext cx="1066500" cy="29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GENERO	</a:t>
            </a:r>
            <a:endParaRPr sz="800"/>
          </a:p>
        </p:txBody>
      </p:sp>
      <p:sp>
        <p:nvSpPr>
          <p:cNvPr id="58" name="Google Shape;58;p13"/>
          <p:cNvSpPr/>
          <p:nvPr/>
        </p:nvSpPr>
        <p:spPr>
          <a:xfrm>
            <a:off x="7826625" y="796400"/>
            <a:ext cx="1066500" cy="29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TURNO</a:t>
            </a:r>
            <a:endParaRPr sz="800"/>
          </a:p>
        </p:txBody>
      </p:sp>
      <p:sp>
        <p:nvSpPr>
          <p:cNvPr id="59" name="Google Shape;59;p13"/>
          <p:cNvSpPr/>
          <p:nvPr/>
        </p:nvSpPr>
        <p:spPr>
          <a:xfrm>
            <a:off x="6586562" y="796400"/>
            <a:ext cx="1066500" cy="29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PUESTO</a:t>
            </a:r>
            <a:endParaRPr sz="800"/>
          </a:p>
        </p:txBody>
      </p:sp>
      <p:sp>
        <p:nvSpPr>
          <p:cNvPr id="60" name="Google Shape;60;p13"/>
          <p:cNvSpPr/>
          <p:nvPr/>
        </p:nvSpPr>
        <p:spPr>
          <a:xfrm>
            <a:off x="5280133" y="796400"/>
            <a:ext cx="1066500" cy="29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DEPARTAMENTO</a:t>
            </a:r>
            <a:endParaRPr sz="800"/>
          </a:p>
        </p:txBody>
      </p:sp>
      <p:sp>
        <p:nvSpPr>
          <p:cNvPr id="61" name="Google Shape;61;p13"/>
          <p:cNvSpPr/>
          <p:nvPr/>
        </p:nvSpPr>
        <p:spPr>
          <a:xfrm>
            <a:off x="4006887" y="796400"/>
            <a:ext cx="1066500" cy="29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GERENCIA</a:t>
            </a:r>
            <a:endParaRPr sz="800"/>
          </a:p>
        </p:txBody>
      </p:sp>
      <p:sp>
        <p:nvSpPr>
          <p:cNvPr id="62" name="Google Shape;62;p13"/>
          <p:cNvSpPr/>
          <p:nvPr/>
        </p:nvSpPr>
        <p:spPr>
          <a:xfrm>
            <a:off x="179200" y="1386800"/>
            <a:ext cx="2946600" cy="78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KPI CANTIDAD EMPLEADOS</a:t>
            </a:r>
            <a:endParaRPr sz="800"/>
          </a:p>
        </p:txBody>
      </p:sp>
      <p:sp>
        <p:nvSpPr>
          <p:cNvPr id="63" name="Google Shape;63;p13"/>
          <p:cNvSpPr/>
          <p:nvPr/>
        </p:nvSpPr>
        <p:spPr>
          <a:xfrm>
            <a:off x="214750" y="2295775"/>
            <a:ext cx="1371300" cy="94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KPI CANTIDAD EMPLEADOS</a:t>
            </a:r>
            <a:endParaRPr sz="800"/>
          </a:p>
        </p:txBody>
      </p:sp>
      <p:sp>
        <p:nvSpPr>
          <p:cNvPr id="64" name="Google Shape;64;p13"/>
          <p:cNvSpPr/>
          <p:nvPr/>
        </p:nvSpPr>
        <p:spPr>
          <a:xfrm>
            <a:off x="2090900" y="2295775"/>
            <a:ext cx="995400" cy="94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KPI CANTIDAD EMPLEADOS</a:t>
            </a:r>
            <a:endParaRPr sz="800"/>
          </a:p>
        </p:txBody>
      </p:sp>
      <p:sp>
        <p:nvSpPr>
          <p:cNvPr id="65" name="Google Shape;65;p13"/>
          <p:cNvSpPr/>
          <p:nvPr/>
        </p:nvSpPr>
        <p:spPr>
          <a:xfrm>
            <a:off x="3304400" y="1346750"/>
            <a:ext cx="5555700" cy="18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KPI CANTIDAD EMPLEADOS</a:t>
            </a:r>
            <a:endParaRPr sz="800"/>
          </a:p>
        </p:txBody>
      </p:sp>
      <p:sp>
        <p:nvSpPr>
          <p:cNvPr id="66" name="Google Shape;66;p13"/>
          <p:cNvSpPr/>
          <p:nvPr/>
        </p:nvSpPr>
        <p:spPr>
          <a:xfrm>
            <a:off x="214750" y="3437850"/>
            <a:ext cx="3475200" cy="165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CANTIDAD DE GERENCIA RECTANGULOS O BARRAS</a:t>
            </a:r>
            <a:endParaRPr sz="800"/>
          </a:p>
        </p:txBody>
      </p:sp>
      <p:sp>
        <p:nvSpPr>
          <p:cNvPr id="67" name="Google Shape;67;p13"/>
          <p:cNvSpPr/>
          <p:nvPr/>
        </p:nvSpPr>
        <p:spPr>
          <a:xfrm>
            <a:off x="5331450" y="3437850"/>
            <a:ext cx="3475200" cy="165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CANTIDAD DE TURNO RECTANGULOS O BARRAS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179200" y="796400"/>
            <a:ext cx="1066500" cy="29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AÑO</a:t>
            </a:r>
            <a:endParaRPr sz="800"/>
          </a:p>
        </p:txBody>
      </p:sp>
      <p:sp>
        <p:nvSpPr>
          <p:cNvPr id="73" name="Google Shape;73;p14"/>
          <p:cNvSpPr/>
          <p:nvPr/>
        </p:nvSpPr>
        <p:spPr>
          <a:xfrm>
            <a:off x="179200" y="52825"/>
            <a:ext cx="8846700" cy="6375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RRHH - EQUIPO</a:t>
            </a:r>
            <a:br>
              <a:rPr lang="es">
                <a:solidFill>
                  <a:srgbClr val="FFFFFF"/>
                </a:solidFill>
              </a:rPr>
            </a:br>
            <a:r>
              <a:rPr lang="es">
                <a:solidFill>
                  <a:srgbClr val="FFFFFF"/>
                </a:solidFill>
              </a:rPr>
              <a:t>Salarios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1460395" y="796400"/>
            <a:ext cx="1066500" cy="29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MES</a:t>
            </a:r>
            <a:endParaRPr sz="800"/>
          </a:p>
        </p:txBody>
      </p:sp>
      <p:sp>
        <p:nvSpPr>
          <p:cNvPr id="75" name="Google Shape;75;p14"/>
          <p:cNvSpPr/>
          <p:nvPr/>
        </p:nvSpPr>
        <p:spPr>
          <a:xfrm>
            <a:off x="2733641" y="796400"/>
            <a:ext cx="1066500" cy="29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GENERO	</a:t>
            </a:r>
            <a:endParaRPr sz="800"/>
          </a:p>
        </p:txBody>
      </p:sp>
      <p:sp>
        <p:nvSpPr>
          <p:cNvPr id="76" name="Google Shape;76;p14"/>
          <p:cNvSpPr/>
          <p:nvPr/>
        </p:nvSpPr>
        <p:spPr>
          <a:xfrm>
            <a:off x="7826625" y="796400"/>
            <a:ext cx="1066500" cy="29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TURNO</a:t>
            </a:r>
            <a:endParaRPr sz="800"/>
          </a:p>
        </p:txBody>
      </p:sp>
      <p:sp>
        <p:nvSpPr>
          <p:cNvPr id="77" name="Google Shape;77;p14"/>
          <p:cNvSpPr/>
          <p:nvPr/>
        </p:nvSpPr>
        <p:spPr>
          <a:xfrm>
            <a:off x="6586562" y="796400"/>
            <a:ext cx="1066500" cy="29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PUESTO</a:t>
            </a:r>
            <a:endParaRPr sz="800"/>
          </a:p>
        </p:txBody>
      </p:sp>
      <p:sp>
        <p:nvSpPr>
          <p:cNvPr id="78" name="Google Shape;78;p14"/>
          <p:cNvSpPr/>
          <p:nvPr/>
        </p:nvSpPr>
        <p:spPr>
          <a:xfrm>
            <a:off x="5280133" y="796400"/>
            <a:ext cx="1066500" cy="29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DEPARTAMENTO</a:t>
            </a:r>
            <a:endParaRPr sz="800"/>
          </a:p>
        </p:txBody>
      </p:sp>
      <p:sp>
        <p:nvSpPr>
          <p:cNvPr id="79" name="Google Shape;79;p14"/>
          <p:cNvSpPr/>
          <p:nvPr/>
        </p:nvSpPr>
        <p:spPr>
          <a:xfrm>
            <a:off x="4006887" y="796400"/>
            <a:ext cx="1066500" cy="29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GERENCIA</a:t>
            </a:r>
            <a:endParaRPr sz="800"/>
          </a:p>
        </p:txBody>
      </p:sp>
      <p:sp>
        <p:nvSpPr>
          <p:cNvPr id="80" name="Google Shape;80;p14"/>
          <p:cNvSpPr/>
          <p:nvPr/>
        </p:nvSpPr>
        <p:spPr>
          <a:xfrm>
            <a:off x="179200" y="1386800"/>
            <a:ext cx="2946600" cy="78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TOTAL SALARIOS</a:t>
            </a:r>
            <a:endParaRPr sz="800"/>
          </a:p>
        </p:txBody>
      </p:sp>
      <p:sp>
        <p:nvSpPr>
          <p:cNvPr id="81" name="Google Shape;81;p14"/>
          <p:cNvSpPr/>
          <p:nvPr/>
        </p:nvSpPr>
        <p:spPr>
          <a:xfrm>
            <a:off x="864925" y="2992650"/>
            <a:ext cx="1371300" cy="76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MINIMO </a:t>
            </a:r>
            <a:endParaRPr sz="800"/>
          </a:p>
        </p:txBody>
      </p:sp>
      <p:sp>
        <p:nvSpPr>
          <p:cNvPr id="82" name="Google Shape;82;p14"/>
          <p:cNvSpPr/>
          <p:nvPr/>
        </p:nvSpPr>
        <p:spPr>
          <a:xfrm>
            <a:off x="880225" y="2242675"/>
            <a:ext cx="1340700" cy="68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MAXIMO</a:t>
            </a:r>
            <a:endParaRPr sz="800"/>
          </a:p>
        </p:txBody>
      </p:sp>
      <p:sp>
        <p:nvSpPr>
          <p:cNvPr id="83" name="Google Shape;83;p14"/>
          <p:cNvSpPr/>
          <p:nvPr/>
        </p:nvSpPr>
        <p:spPr>
          <a:xfrm>
            <a:off x="3304400" y="1346750"/>
            <a:ext cx="5555700" cy="18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CANTIDAD DE EMPLEADOS POR TARIFA SALARIAL</a:t>
            </a:r>
            <a:endParaRPr sz="800"/>
          </a:p>
        </p:txBody>
      </p:sp>
      <p:sp>
        <p:nvSpPr>
          <p:cNvPr id="84" name="Google Shape;84;p14"/>
          <p:cNvSpPr/>
          <p:nvPr/>
        </p:nvSpPr>
        <p:spPr>
          <a:xfrm>
            <a:off x="3304400" y="3327575"/>
            <a:ext cx="5555700" cy="172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SALARIO POR PUESTO DE MAYOR A MENOR</a:t>
            </a:r>
            <a:endParaRPr sz="800"/>
          </a:p>
        </p:txBody>
      </p:sp>
      <p:sp>
        <p:nvSpPr>
          <p:cNvPr id="85" name="Google Shape;85;p14"/>
          <p:cNvSpPr/>
          <p:nvPr/>
        </p:nvSpPr>
        <p:spPr>
          <a:xfrm>
            <a:off x="864925" y="3825425"/>
            <a:ext cx="1371300" cy="8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MINIMO 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311700" y="238925"/>
            <a:ext cx="8520600" cy="47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000"/>
              <a:t>select DISTINCT </a:t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000"/>
              <a:t>EM.BusinessEntityID AS LEGAJO,</a:t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000"/>
              <a:t>EM.NationalIDNumber AS DNI,</a:t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000"/>
              <a:t>PE.FirstName AS NOMBRE, </a:t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000"/>
              <a:t>PE.LastName AS APELLIDO,</a:t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000"/>
              <a:t>EM.JobTitle AS PUESTO,</a:t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000"/>
              <a:t>EM.gender AS GENERO, </a:t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000"/>
              <a:t>EM.HireDate AS FECHA_INGRESO,</a:t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000"/>
              <a:t>DEP.GroupName AS GERENCIA, </a:t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000"/>
              <a:t>DEP.Name AS DEPARTAMENTO,</a:t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000"/>
              <a:t>SH.Name AS TURNO,</a:t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000"/>
              <a:t>PAY.RATE * 160 AS SALARIO, </a:t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000"/>
              <a:t>PAY.PayFrequency AS FRECUENCIA_PAGO</a:t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000"/>
              <a:t>from </a:t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000"/>
              <a:t>[HumanResources].[Employee] EM</a:t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000"/>
              <a:t>LEFT JOIN [HumanResources].[EmployeeDepartmentHistory] DH</a:t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000"/>
              <a:t>ON EM.BusinessEntityID = DH.BusinessEntityID</a:t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000"/>
              <a:t> </a:t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000"/>
              <a:t>LEFT JOIN [HumanResources].[Department] DEP</a:t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000"/>
              <a:t>ON DH.DepartmentID = DEP.DepartmentID </a:t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000"/>
              <a:t>LEFT JOIN (SELECT BusinessEntityID, Rate, PayFrequency </a:t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000"/>
              <a:t>			FROM [HumanResources].[EmployeePayHistory]</a:t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000"/>
              <a:t>			WHERE CONCAT(BusinessEntityID,RateChangeDate) IN </a:t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000"/>
              <a:t>						(SELECT CONCAT(BusinessEntityID, MAX(RateChangeDate)) </a:t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000"/>
              <a:t>						FROM [HumanResources].[EmployeePayHistory] </a:t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000"/>
              <a:t>						GROUP BY BusinessEntityID)) PAY</a:t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000"/>
              <a:t>ON EM.BusinessEntityID = PAY.BusinessEntityID</a:t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000"/>
              <a:t>LEFT JOIN [HumanResources].[Shift] SH</a:t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000"/>
              <a:t>ON DH.ShiftID  = SH.ShiftID</a:t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000"/>
              <a:t>LEFT JOIN [Person].[Person] PE</a:t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000"/>
              <a:t>ON EM.BusinessEntityID = PE.BusinessEntityID</a:t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000"/>
              <a:t>WHERE DH.EndDate IS NULL </a:t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