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380-88F5-4C40-B78D-23AD7E91336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BD42-3726-4452-872C-0ADC5E08B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77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380-88F5-4C40-B78D-23AD7E91336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BD42-3726-4452-872C-0ADC5E08B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6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380-88F5-4C40-B78D-23AD7E91336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BD42-3726-4452-872C-0ADC5E08B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19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380-88F5-4C40-B78D-23AD7E91336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BD42-3726-4452-872C-0ADC5E08B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73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380-88F5-4C40-B78D-23AD7E91336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BD42-3726-4452-872C-0ADC5E08B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10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380-88F5-4C40-B78D-23AD7E91336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BD42-3726-4452-872C-0ADC5E08B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77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380-88F5-4C40-B78D-23AD7E91336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BD42-3726-4452-872C-0ADC5E08B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43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380-88F5-4C40-B78D-23AD7E91336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BD42-3726-4452-872C-0ADC5E08B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49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380-88F5-4C40-B78D-23AD7E91336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BD42-3726-4452-872C-0ADC5E08B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38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380-88F5-4C40-B78D-23AD7E91336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BD42-3726-4452-872C-0ADC5E08B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90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380-88F5-4C40-B78D-23AD7E91336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BD42-3726-4452-872C-0ADC5E08B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63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B380-88F5-4C40-B78D-23AD7E913362}" type="datetimeFigureOut">
              <a:rPr lang="es-ES" smtClean="0"/>
              <a:t>25/02/2021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5BD42-3726-4452-872C-0ADC5E08B1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96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994" y="1184366"/>
            <a:ext cx="6339840" cy="2134011"/>
          </a:xfrm>
        </p:spPr>
        <p:txBody>
          <a:bodyPr>
            <a:noAutofit/>
          </a:bodyPr>
          <a:lstStyle/>
          <a:p>
            <a:r>
              <a:rPr lang="es-ES" sz="9600" dirty="0" err="1" smtClean="0">
                <a:latin typeface="Bahnschrift Light" panose="020B0502040204020203" pitchFamily="34" charset="0"/>
              </a:rPr>
              <a:t>Rest</a:t>
            </a:r>
            <a:r>
              <a:rPr lang="es-ES" sz="9600" dirty="0" err="1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ROOM</a:t>
            </a:r>
            <a:endParaRPr lang="es-ES" sz="9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87886" y="5038952"/>
            <a:ext cx="5442857" cy="1655762"/>
          </a:xfrm>
        </p:spPr>
        <p:txBody>
          <a:bodyPr>
            <a:normAutofit/>
          </a:bodyPr>
          <a:lstStyle/>
          <a:p>
            <a:pPr algn="l"/>
            <a:r>
              <a:rPr lang="es-ES" sz="1800" dirty="0" smtClean="0">
                <a:latin typeface="Bahnschrift SemiBold" panose="020B0502040204020203" pitchFamily="34" charset="0"/>
              </a:rPr>
              <a:t>Autor</a:t>
            </a:r>
            <a:r>
              <a:rPr lang="es-ES" sz="1800" dirty="0" smtClean="0">
                <a:latin typeface="Bahnschrift Light" panose="020B0502040204020203" pitchFamily="34" charset="0"/>
              </a:rPr>
              <a:t>: </a:t>
            </a:r>
            <a:r>
              <a:rPr lang="es-ES" sz="2000" dirty="0" smtClean="0">
                <a:latin typeface="Bahnschrift Light" panose="020B0502040204020203" pitchFamily="34" charset="0"/>
              </a:rPr>
              <a:t>Pep Carmona Coll</a:t>
            </a:r>
            <a:r>
              <a:rPr lang="es-ES" sz="1800" dirty="0" smtClean="0">
                <a:latin typeface="Bahnschrift Light" panose="020B0502040204020203" pitchFamily="34" charset="0"/>
              </a:rPr>
              <a:t> </a:t>
            </a:r>
          </a:p>
          <a:p>
            <a:pPr algn="l"/>
            <a:r>
              <a:rPr lang="es-ES" sz="1800" dirty="0" smtClean="0">
                <a:latin typeface="Bahnschrift SemiBold" panose="020B0502040204020203" pitchFamily="34" charset="0"/>
              </a:rPr>
              <a:t>Curso</a:t>
            </a:r>
            <a:r>
              <a:rPr lang="es-ES" sz="1800" dirty="0" smtClean="0">
                <a:latin typeface="Bahnschrift Light" panose="020B0502040204020203" pitchFamily="34" charset="0"/>
              </a:rPr>
              <a:t>: 2020 / 2021</a:t>
            </a:r>
            <a:endParaRPr lang="es-ES" sz="2000" dirty="0" smtClean="0">
              <a:latin typeface="Bahnschrift Light" panose="020B0502040204020203" pitchFamily="34" charset="0"/>
            </a:endParaRPr>
          </a:p>
          <a:p>
            <a:pPr algn="l"/>
            <a:r>
              <a:rPr lang="es-ES" sz="1800" dirty="0" smtClean="0">
                <a:latin typeface="Bahnschrift SemiBold" panose="020B0502040204020203" pitchFamily="34" charset="0"/>
              </a:rPr>
              <a:t>Ciclo</a:t>
            </a:r>
            <a:r>
              <a:rPr lang="es-ES" sz="1800" dirty="0" smtClean="0">
                <a:latin typeface="Bahnschrift Light" panose="020B0502040204020203" pitchFamily="34" charset="0"/>
              </a:rPr>
              <a:t>: Desarrollo de Aplicaciones </a:t>
            </a:r>
            <a:r>
              <a:rPr lang="es-ES" sz="1800" dirty="0" err="1" smtClean="0">
                <a:latin typeface="Bahnschrift Light" panose="020B0502040204020203" pitchFamily="34" charset="0"/>
              </a:rPr>
              <a:t>Multiplatafprma</a:t>
            </a:r>
            <a:endParaRPr lang="es-ES" sz="2000" dirty="0" smtClean="0">
              <a:latin typeface="Bahnschrift Light" panose="020B0502040204020203" pitchFamily="34" charset="0"/>
            </a:endParaRPr>
          </a:p>
          <a:p>
            <a:pPr algn="l"/>
            <a:r>
              <a:rPr lang="es-ES" sz="1800" dirty="0" smtClean="0">
                <a:latin typeface="Bahnschrift SemiBold" panose="020B0502040204020203" pitchFamily="34" charset="0"/>
              </a:rPr>
              <a:t>Tutor</a:t>
            </a:r>
            <a:r>
              <a:rPr lang="es-ES" sz="1800" dirty="0" smtClean="0">
                <a:latin typeface="Bahnschrift Light" panose="020B0502040204020203" pitchFamily="34" charset="0"/>
              </a:rPr>
              <a:t>: </a:t>
            </a:r>
            <a:r>
              <a:rPr lang="es-ES" sz="2000" dirty="0" smtClean="0">
                <a:latin typeface="Bahnschrift Light" panose="020B0502040204020203" pitchFamily="34" charset="0"/>
              </a:rPr>
              <a:t>Daniel Santiago</a:t>
            </a:r>
            <a:endParaRPr lang="es-ES" sz="1800" dirty="0">
              <a:latin typeface="Bahnschrift Light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255" y="34832"/>
            <a:ext cx="2956204" cy="1367245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42082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090611" y="1608814"/>
            <a:ext cx="4960580" cy="5331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SPRING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39788" y="2740210"/>
            <a:ext cx="5157787" cy="368458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¿Qué es?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¿Qué solución aporta?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Sistema de anotaciones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HIBERNATE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xfrm>
            <a:off x="6172200" y="2731502"/>
            <a:ext cx="5183188" cy="368458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¿Porqué es necesario?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Metodología</a:t>
            </a:r>
            <a:endParaRPr lang="es-E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Implementación en Spring</a:t>
            </a:r>
          </a:p>
        </p:txBody>
      </p:sp>
      <p:sp>
        <p:nvSpPr>
          <p:cNvPr id="13" name="Título 3"/>
          <p:cNvSpPr>
            <a:spLocks noGrp="1"/>
          </p:cNvSpPr>
          <p:nvPr>
            <p:ph type="title"/>
          </p:nvPr>
        </p:nvSpPr>
        <p:spPr>
          <a:xfrm>
            <a:off x="-144278" y="231000"/>
            <a:ext cx="8800598" cy="1325563"/>
          </a:xfrm>
        </p:spPr>
        <p:txBody>
          <a:bodyPr/>
          <a:lstStyle/>
          <a:p>
            <a:r>
              <a:rPr lang="es-ES" dirty="0" smtClean="0">
                <a:latin typeface="Bahnschrift Light" panose="020B0502040204020203" pitchFamily="34" charset="0"/>
              </a:rPr>
              <a:t>  API - </a:t>
            </a:r>
            <a:r>
              <a:rPr lang="es-ES" sz="3600" dirty="0" smtClean="0">
                <a:latin typeface="Bahnschrift Light" panose="020B0502040204020203" pitchFamily="34" charset="0"/>
              </a:rPr>
              <a:t>HERRAMIENTAS</a:t>
            </a:r>
            <a:endParaRPr lang="es-ES" dirty="0">
              <a:latin typeface="Bahnschrift Light" panose="020B0502040204020203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-26127" y="1219200"/>
            <a:ext cx="83370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378818" y="1681163"/>
            <a:ext cx="4960580" cy="533191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89865" l="6719" r="96719">
                        <a14:foregroundMark x1="26563" y1="35473" x2="26719" y2="58108"/>
                        <a14:foregroundMark x1="36563" y1="46959" x2="35938" y2="53041"/>
                        <a14:foregroundMark x1="35781" y1="38514" x2="35781" y2="38514"/>
                        <a14:foregroundMark x1="35781" y1="38514" x2="35781" y2="38514"/>
                        <a14:foregroundMark x1="45938" y1="46622" x2="45938" y2="46622"/>
                        <a14:foregroundMark x1="50781" y1="46622" x2="50781" y2="46622"/>
                        <a14:foregroundMark x1="60313" y1="49662" x2="60313" y2="49662"/>
                        <a14:foregroundMark x1="60313" y1="36824" x2="60313" y2="36824"/>
                        <a14:foregroundMark x1="68594" y1="49324" x2="68594" y2="49324"/>
                        <a14:foregroundMark x1="76250" y1="47635" x2="76250" y2="47635"/>
                        <a14:foregroundMark x1="85781" y1="49662" x2="85781" y2="49662"/>
                        <a14:foregroundMark x1="78370" y1="37415" x2="78370" y2="37415"/>
                        <a14:foregroundMark x1="82132" y1="37415" x2="82132" y2="37415"/>
                        <a14:foregroundMark x1="82132" y1="37415" x2="82132" y2="37415"/>
                        <a14:foregroundMark x1="73354" y1="37415" x2="85266" y2="37415"/>
                        <a14:foregroundMark x1="85266" y1="37415" x2="94044" y2="41497"/>
                        <a14:foregroundMark x1="91536" y1="53061" x2="89342" y2="45578"/>
                        <a14:foregroundMark x1="87774" y1="44218" x2="86520" y2="32653"/>
                        <a14:foregroundMark x1="79624" y1="35374" x2="79624" y2="42177"/>
                        <a14:foregroundMark x1="76489" y1="41497" x2="76489" y2="34014"/>
                        <a14:foregroundMark x1="80251" y1="51701" x2="78370" y2="442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76" y="6246059"/>
            <a:ext cx="1323114" cy="61194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397810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412610" y="1608814"/>
            <a:ext cx="4960580" cy="5331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POJO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39788" y="2740210"/>
            <a:ext cx="5157787" cy="368458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Estructura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Anotaciones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Relaciones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Título 3"/>
          <p:cNvSpPr>
            <a:spLocks noGrp="1"/>
          </p:cNvSpPr>
          <p:nvPr>
            <p:ph type="title"/>
          </p:nvPr>
        </p:nvSpPr>
        <p:spPr>
          <a:xfrm>
            <a:off x="-144278" y="231000"/>
            <a:ext cx="8800598" cy="1325563"/>
          </a:xfrm>
        </p:spPr>
        <p:txBody>
          <a:bodyPr/>
          <a:lstStyle/>
          <a:p>
            <a:r>
              <a:rPr lang="es-ES" dirty="0" smtClean="0">
                <a:latin typeface="Bahnschrift Light" panose="020B0502040204020203" pitchFamily="34" charset="0"/>
              </a:rPr>
              <a:t>  API - </a:t>
            </a:r>
            <a:r>
              <a:rPr lang="es-ES" sz="3600" dirty="0" smtClean="0">
                <a:latin typeface="Bahnschrift Light" panose="020B0502040204020203" pitchFamily="34" charset="0"/>
              </a:rPr>
              <a:t>DESARROLLO</a:t>
            </a:r>
            <a:endParaRPr lang="es-ES" dirty="0">
              <a:latin typeface="Bahnschrift Light" panose="020B0502040204020203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-26127" y="1219200"/>
            <a:ext cx="83370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89865" l="6719" r="96719">
                        <a14:foregroundMark x1="26563" y1="35473" x2="26719" y2="58108"/>
                        <a14:foregroundMark x1="36563" y1="46959" x2="35938" y2="53041"/>
                        <a14:foregroundMark x1="35781" y1="38514" x2="35781" y2="38514"/>
                        <a14:foregroundMark x1="35781" y1="38514" x2="35781" y2="38514"/>
                        <a14:foregroundMark x1="45938" y1="46622" x2="45938" y2="46622"/>
                        <a14:foregroundMark x1="50781" y1="46622" x2="50781" y2="46622"/>
                        <a14:foregroundMark x1="60313" y1="49662" x2="60313" y2="49662"/>
                        <a14:foregroundMark x1="60313" y1="36824" x2="60313" y2="36824"/>
                        <a14:foregroundMark x1="68594" y1="49324" x2="68594" y2="49324"/>
                        <a14:foregroundMark x1="76250" y1="47635" x2="76250" y2="47635"/>
                        <a14:foregroundMark x1="85781" y1="49662" x2="85781" y2="49662"/>
                        <a14:foregroundMark x1="78370" y1="37415" x2="78370" y2="37415"/>
                        <a14:foregroundMark x1="82132" y1="37415" x2="82132" y2="37415"/>
                        <a14:foregroundMark x1="82132" y1="37415" x2="82132" y2="37415"/>
                        <a14:foregroundMark x1="73354" y1="37415" x2="85266" y2="37415"/>
                        <a14:foregroundMark x1="85266" y1="37415" x2="94044" y2="41497"/>
                        <a14:foregroundMark x1="91536" y1="53061" x2="89342" y2="45578"/>
                        <a14:foregroundMark x1="87774" y1="44218" x2="86520" y2="32653"/>
                        <a14:foregroundMark x1="79624" y1="35374" x2="79624" y2="42177"/>
                        <a14:foregroundMark x1="76489" y1="41497" x2="76489" y2="34014"/>
                        <a14:foregroundMark x1="80251" y1="51701" x2="78370" y2="442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76" y="6246059"/>
            <a:ext cx="1323114" cy="61194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28619263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412610" y="1608814"/>
            <a:ext cx="4960580" cy="5331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REPOSITORIOS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39788" y="2740210"/>
            <a:ext cx="5157787" cy="368458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Utilidad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Funcionalidad bajo el capó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Implementación en Servicios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CONTROLADORES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xfrm>
            <a:off x="6172200" y="2731502"/>
            <a:ext cx="5183188" cy="368458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¿Porqué REST?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Mapeos HTTP</a:t>
            </a:r>
            <a:endParaRPr lang="es-E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Variables de ruta</a:t>
            </a:r>
          </a:p>
        </p:txBody>
      </p:sp>
      <p:sp>
        <p:nvSpPr>
          <p:cNvPr id="13" name="Título 3"/>
          <p:cNvSpPr>
            <a:spLocks noGrp="1"/>
          </p:cNvSpPr>
          <p:nvPr>
            <p:ph type="title"/>
          </p:nvPr>
        </p:nvSpPr>
        <p:spPr>
          <a:xfrm>
            <a:off x="-144278" y="231000"/>
            <a:ext cx="8800598" cy="1325563"/>
          </a:xfrm>
        </p:spPr>
        <p:txBody>
          <a:bodyPr/>
          <a:lstStyle/>
          <a:p>
            <a:r>
              <a:rPr lang="es-ES" dirty="0" smtClean="0">
                <a:latin typeface="Bahnschrift Light" panose="020B0502040204020203" pitchFamily="34" charset="0"/>
              </a:rPr>
              <a:t>  API - </a:t>
            </a:r>
            <a:r>
              <a:rPr lang="es-ES" sz="3600" dirty="0" smtClean="0">
                <a:latin typeface="Bahnschrift Light" panose="020B0502040204020203" pitchFamily="34" charset="0"/>
              </a:rPr>
              <a:t>DESARROLLO</a:t>
            </a:r>
            <a:endParaRPr lang="es-ES" dirty="0">
              <a:latin typeface="Bahnschrift Light" panose="020B0502040204020203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-26127" y="1219200"/>
            <a:ext cx="83370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5951036" y="1681163"/>
            <a:ext cx="4960580" cy="533191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89865" l="6719" r="96719">
                        <a14:foregroundMark x1="26563" y1="35473" x2="26719" y2="58108"/>
                        <a14:foregroundMark x1="36563" y1="46959" x2="35938" y2="53041"/>
                        <a14:foregroundMark x1="35781" y1="38514" x2="35781" y2="38514"/>
                        <a14:foregroundMark x1="35781" y1="38514" x2="35781" y2="38514"/>
                        <a14:foregroundMark x1="45938" y1="46622" x2="45938" y2="46622"/>
                        <a14:foregroundMark x1="50781" y1="46622" x2="50781" y2="46622"/>
                        <a14:foregroundMark x1="60313" y1="49662" x2="60313" y2="49662"/>
                        <a14:foregroundMark x1="60313" y1="36824" x2="60313" y2="36824"/>
                        <a14:foregroundMark x1="68594" y1="49324" x2="68594" y2="49324"/>
                        <a14:foregroundMark x1="76250" y1="47635" x2="76250" y2="47635"/>
                        <a14:foregroundMark x1="85781" y1="49662" x2="85781" y2="49662"/>
                        <a14:foregroundMark x1="78370" y1="37415" x2="78370" y2="37415"/>
                        <a14:foregroundMark x1="82132" y1="37415" x2="82132" y2="37415"/>
                        <a14:foregroundMark x1="82132" y1="37415" x2="82132" y2="37415"/>
                        <a14:foregroundMark x1="73354" y1="37415" x2="85266" y2="37415"/>
                        <a14:foregroundMark x1="85266" y1="37415" x2="94044" y2="41497"/>
                        <a14:foregroundMark x1="91536" y1="53061" x2="89342" y2="45578"/>
                        <a14:foregroundMark x1="87774" y1="44218" x2="86520" y2="32653"/>
                        <a14:foregroundMark x1="79624" y1="35374" x2="79624" y2="42177"/>
                        <a14:foregroundMark x1="76489" y1="41497" x2="76489" y2="34014"/>
                        <a14:foregroundMark x1="80251" y1="51701" x2="78370" y2="442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76" y="6246059"/>
            <a:ext cx="1323114" cy="61194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8006330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6090611" y="1608814"/>
            <a:ext cx="4960580" cy="5331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REPOSITORIOS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39788" y="2740210"/>
            <a:ext cx="5157787" cy="368458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Utilidad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Funcionalidad bajo el capó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Implementación en Servicios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CONTROLADORES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xfrm>
            <a:off x="6172200" y="2731502"/>
            <a:ext cx="5183188" cy="368458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¿Porqué REST?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Mapeos HTTP</a:t>
            </a:r>
            <a:endParaRPr lang="es-E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Variables de ruta</a:t>
            </a:r>
          </a:p>
        </p:txBody>
      </p:sp>
      <p:sp>
        <p:nvSpPr>
          <p:cNvPr id="13" name="Título 3"/>
          <p:cNvSpPr>
            <a:spLocks noGrp="1"/>
          </p:cNvSpPr>
          <p:nvPr>
            <p:ph type="title"/>
          </p:nvPr>
        </p:nvSpPr>
        <p:spPr>
          <a:xfrm>
            <a:off x="-144278" y="231000"/>
            <a:ext cx="8800598" cy="1325563"/>
          </a:xfrm>
        </p:spPr>
        <p:txBody>
          <a:bodyPr/>
          <a:lstStyle/>
          <a:p>
            <a:r>
              <a:rPr lang="es-ES" dirty="0" smtClean="0">
                <a:latin typeface="Bahnschrift Light" panose="020B0502040204020203" pitchFamily="34" charset="0"/>
              </a:rPr>
              <a:t>  API - </a:t>
            </a:r>
            <a:r>
              <a:rPr lang="es-ES" sz="3600" dirty="0" smtClean="0">
                <a:latin typeface="Bahnschrift Light" panose="020B0502040204020203" pitchFamily="34" charset="0"/>
              </a:rPr>
              <a:t>DESARROLLO</a:t>
            </a:r>
            <a:endParaRPr lang="es-ES" dirty="0">
              <a:latin typeface="Bahnschrift Light" panose="020B0502040204020203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-26127" y="1219200"/>
            <a:ext cx="83370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271596" y="1772603"/>
            <a:ext cx="4960580" cy="533191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89865" l="6719" r="96719">
                        <a14:foregroundMark x1="26563" y1="35473" x2="26719" y2="58108"/>
                        <a14:foregroundMark x1="36563" y1="46959" x2="35938" y2="53041"/>
                        <a14:foregroundMark x1="35781" y1="38514" x2="35781" y2="38514"/>
                        <a14:foregroundMark x1="35781" y1="38514" x2="35781" y2="38514"/>
                        <a14:foregroundMark x1="45938" y1="46622" x2="45938" y2="46622"/>
                        <a14:foregroundMark x1="50781" y1="46622" x2="50781" y2="46622"/>
                        <a14:foregroundMark x1="60313" y1="49662" x2="60313" y2="49662"/>
                        <a14:foregroundMark x1="60313" y1="36824" x2="60313" y2="36824"/>
                        <a14:foregroundMark x1="68594" y1="49324" x2="68594" y2="49324"/>
                        <a14:foregroundMark x1="76250" y1="47635" x2="76250" y2="47635"/>
                        <a14:foregroundMark x1="85781" y1="49662" x2="85781" y2="49662"/>
                        <a14:foregroundMark x1="78370" y1="37415" x2="78370" y2="37415"/>
                        <a14:foregroundMark x1="82132" y1="37415" x2="82132" y2="37415"/>
                        <a14:foregroundMark x1="82132" y1="37415" x2="82132" y2="37415"/>
                        <a14:foregroundMark x1="73354" y1="37415" x2="85266" y2="37415"/>
                        <a14:foregroundMark x1="85266" y1="37415" x2="94044" y2="41497"/>
                        <a14:foregroundMark x1="91536" y1="53061" x2="89342" y2="45578"/>
                        <a14:foregroundMark x1="87774" y1="44218" x2="86520" y2="32653"/>
                        <a14:foregroundMark x1="79624" y1="35374" x2="79624" y2="42177"/>
                        <a14:foregroundMark x1="76489" y1="41497" x2="76489" y2="34014"/>
                        <a14:foregroundMark x1="80251" y1="51701" x2="78370" y2="442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76" y="6246059"/>
            <a:ext cx="1323114" cy="61194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3039324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3532188" y="1681163"/>
            <a:ext cx="5157787" cy="823912"/>
          </a:xfrm>
        </p:spPr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POSTMAN </a:t>
            </a:r>
            <a:r>
              <a:rPr lang="es-ES" sz="28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(CRUD)</a:t>
            </a:r>
            <a:endParaRPr lang="es-ES" sz="36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3989388" y="2740210"/>
            <a:ext cx="5157787" cy="3684588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Leer </a:t>
            </a:r>
          </a:p>
          <a:p>
            <a:pPr>
              <a:lnSpc>
                <a:spcPct val="21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Crear</a:t>
            </a:r>
          </a:p>
          <a:p>
            <a:pPr>
              <a:lnSpc>
                <a:spcPct val="21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Modificar</a:t>
            </a:r>
          </a:p>
          <a:p>
            <a:pPr>
              <a:lnSpc>
                <a:spcPct val="21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Eliminar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Título 3"/>
          <p:cNvSpPr>
            <a:spLocks noGrp="1"/>
          </p:cNvSpPr>
          <p:nvPr>
            <p:ph type="title"/>
          </p:nvPr>
        </p:nvSpPr>
        <p:spPr>
          <a:xfrm>
            <a:off x="-144278" y="231000"/>
            <a:ext cx="8800598" cy="1325563"/>
          </a:xfrm>
        </p:spPr>
        <p:txBody>
          <a:bodyPr/>
          <a:lstStyle/>
          <a:p>
            <a:r>
              <a:rPr lang="es-ES" dirty="0" smtClean="0">
                <a:latin typeface="Bahnschrift Light" panose="020B0502040204020203" pitchFamily="34" charset="0"/>
              </a:rPr>
              <a:t>  API - </a:t>
            </a:r>
            <a:r>
              <a:rPr lang="es-ES" sz="3600" dirty="0" smtClean="0">
                <a:latin typeface="Bahnschrift Light" panose="020B0502040204020203" pitchFamily="34" charset="0"/>
              </a:rPr>
              <a:t>DEMOSTRACIÓN</a:t>
            </a:r>
            <a:endParaRPr lang="es-ES" dirty="0">
              <a:latin typeface="Bahnschrift Light" panose="020B0502040204020203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-26127" y="1219200"/>
            <a:ext cx="83370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89865" l="6719" r="96719">
                        <a14:foregroundMark x1="26563" y1="35473" x2="26719" y2="58108"/>
                        <a14:foregroundMark x1="36563" y1="46959" x2="35938" y2="53041"/>
                        <a14:foregroundMark x1="35781" y1="38514" x2="35781" y2="38514"/>
                        <a14:foregroundMark x1="35781" y1="38514" x2="35781" y2="38514"/>
                        <a14:foregroundMark x1="45938" y1="46622" x2="45938" y2="46622"/>
                        <a14:foregroundMark x1="50781" y1="46622" x2="50781" y2="46622"/>
                        <a14:foregroundMark x1="60313" y1="49662" x2="60313" y2="49662"/>
                        <a14:foregroundMark x1="60313" y1="36824" x2="60313" y2="36824"/>
                        <a14:foregroundMark x1="68594" y1="49324" x2="68594" y2="49324"/>
                        <a14:foregroundMark x1="76250" y1="47635" x2="76250" y2="47635"/>
                        <a14:foregroundMark x1="85781" y1="49662" x2="85781" y2="49662"/>
                        <a14:foregroundMark x1="78370" y1="37415" x2="78370" y2="37415"/>
                        <a14:foregroundMark x1="82132" y1="37415" x2="82132" y2="37415"/>
                        <a14:foregroundMark x1="82132" y1="37415" x2="82132" y2="37415"/>
                        <a14:foregroundMark x1="73354" y1="37415" x2="85266" y2="37415"/>
                        <a14:foregroundMark x1="85266" y1="37415" x2="94044" y2="41497"/>
                        <a14:foregroundMark x1="91536" y1="53061" x2="89342" y2="45578"/>
                        <a14:foregroundMark x1="87774" y1="44218" x2="86520" y2="32653"/>
                        <a14:foregroundMark x1="79624" y1="35374" x2="79624" y2="42177"/>
                        <a14:foregroundMark x1="76489" y1="41497" x2="76489" y2="34014"/>
                        <a14:foregroundMark x1="80251" y1="51701" x2="78370" y2="442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76" y="6246059"/>
            <a:ext cx="1323114" cy="61194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16319503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412610" y="1608814"/>
            <a:ext cx="4960580" cy="5331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VUE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39788" y="2740210"/>
            <a:ext cx="5157787" cy="368458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¿Qué es?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Virtual DOM y Reactividad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Alternativas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NUXT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xfrm>
            <a:off x="6172200" y="2731502"/>
            <a:ext cx="5183188" cy="368458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¿Porqué es necesario?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Server 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Side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Rendering</a:t>
            </a:r>
            <a:endParaRPr lang="es-E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Node.js</a:t>
            </a:r>
          </a:p>
        </p:txBody>
      </p:sp>
      <p:sp>
        <p:nvSpPr>
          <p:cNvPr id="13" name="Título 3"/>
          <p:cNvSpPr>
            <a:spLocks noGrp="1"/>
          </p:cNvSpPr>
          <p:nvPr>
            <p:ph type="title"/>
          </p:nvPr>
        </p:nvSpPr>
        <p:spPr>
          <a:xfrm>
            <a:off x="-144278" y="231000"/>
            <a:ext cx="8800598" cy="1325563"/>
          </a:xfrm>
        </p:spPr>
        <p:txBody>
          <a:bodyPr/>
          <a:lstStyle/>
          <a:p>
            <a:r>
              <a:rPr lang="es-ES" dirty="0" smtClean="0">
                <a:latin typeface="Bahnschrift Light" panose="020B0502040204020203" pitchFamily="34" charset="0"/>
              </a:rPr>
              <a:t>  FRONTEND - </a:t>
            </a:r>
            <a:r>
              <a:rPr lang="es-ES" sz="3600" dirty="0" smtClean="0">
                <a:latin typeface="Bahnschrift Light" panose="020B0502040204020203" pitchFamily="34" charset="0"/>
              </a:rPr>
              <a:t>PLANIFICACIÓN</a:t>
            </a:r>
            <a:endParaRPr lang="es-ES" dirty="0">
              <a:latin typeface="Bahnschrift Light" panose="020B0502040204020203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-26127" y="1219200"/>
            <a:ext cx="83370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5830590" y="1608814"/>
            <a:ext cx="4960580" cy="533191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89865" l="6719" r="96719">
                        <a14:foregroundMark x1="26563" y1="35473" x2="26719" y2="58108"/>
                        <a14:foregroundMark x1="36563" y1="46959" x2="35938" y2="53041"/>
                        <a14:foregroundMark x1="35781" y1="38514" x2="35781" y2="38514"/>
                        <a14:foregroundMark x1="35781" y1="38514" x2="35781" y2="38514"/>
                        <a14:foregroundMark x1="45938" y1="46622" x2="45938" y2="46622"/>
                        <a14:foregroundMark x1="50781" y1="46622" x2="50781" y2="46622"/>
                        <a14:foregroundMark x1="60313" y1="49662" x2="60313" y2="49662"/>
                        <a14:foregroundMark x1="60313" y1="36824" x2="60313" y2="36824"/>
                        <a14:foregroundMark x1="68594" y1="49324" x2="68594" y2="49324"/>
                        <a14:foregroundMark x1="76250" y1="47635" x2="76250" y2="47635"/>
                        <a14:foregroundMark x1="85781" y1="49662" x2="85781" y2="49662"/>
                        <a14:foregroundMark x1="78370" y1="37415" x2="78370" y2="37415"/>
                        <a14:foregroundMark x1="82132" y1="37415" x2="82132" y2="37415"/>
                        <a14:foregroundMark x1="82132" y1="37415" x2="82132" y2="37415"/>
                        <a14:foregroundMark x1="73354" y1="37415" x2="85266" y2="37415"/>
                        <a14:foregroundMark x1="85266" y1="37415" x2="94044" y2="41497"/>
                        <a14:foregroundMark x1="91536" y1="53061" x2="89342" y2="45578"/>
                        <a14:foregroundMark x1="87774" y1="44218" x2="86520" y2="32653"/>
                        <a14:foregroundMark x1="79624" y1="35374" x2="79624" y2="42177"/>
                        <a14:foregroundMark x1="76489" y1="41497" x2="76489" y2="34014"/>
                        <a14:foregroundMark x1="80251" y1="51701" x2="78370" y2="442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76" y="6246059"/>
            <a:ext cx="1323114" cy="61194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37893227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6090611" y="1608814"/>
            <a:ext cx="4960580" cy="5331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VUE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39788" y="2740210"/>
            <a:ext cx="5157787" cy="368458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¿Qué es?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Virtual DOM y Reactividad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Alternativas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NUXT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xfrm>
            <a:off x="6172200" y="2731502"/>
            <a:ext cx="5183188" cy="368458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¿Porqué es necesario?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Server 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Side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Rendering</a:t>
            </a:r>
            <a:endParaRPr lang="es-E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Node.js</a:t>
            </a:r>
          </a:p>
        </p:txBody>
      </p:sp>
      <p:sp>
        <p:nvSpPr>
          <p:cNvPr id="13" name="Título 3"/>
          <p:cNvSpPr>
            <a:spLocks noGrp="1"/>
          </p:cNvSpPr>
          <p:nvPr>
            <p:ph type="title"/>
          </p:nvPr>
        </p:nvSpPr>
        <p:spPr>
          <a:xfrm>
            <a:off x="-144278" y="231000"/>
            <a:ext cx="8800598" cy="1325563"/>
          </a:xfrm>
        </p:spPr>
        <p:txBody>
          <a:bodyPr/>
          <a:lstStyle/>
          <a:p>
            <a:r>
              <a:rPr lang="es-ES" dirty="0" smtClean="0">
                <a:latin typeface="Bahnschrift Light" panose="020B0502040204020203" pitchFamily="34" charset="0"/>
              </a:rPr>
              <a:t>  FRONTEND - </a:t>
            </a:r>
            <a:r>
              <a:rPr lang="es-ES" sz="3600" dirty="0">
                <a:latin typeface="Bahnschrift Light" panose="020B0502040204020203" pitchFamily="34" charset="0"/>
              </a:rPr>
              <a:t>PLANIFICACIÓN</a:t>
            </a:r>
            <a:endParaRPr lang="es-ES" dirty="0">
              <a:latin typeface="Bahnschrift Light" panose="020B0502040204020203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-26127" y="1219200"/>
            <a:ext cx="83370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378818" y="1916545"/>
            <a:ext cx="4960580" cy="533191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89865" l="6719" r="96719">
                        <a14:foregroundMark x1="26563" y1="35473" x2="26719" y2="58108"/>
                        <a14:foregroundMark x1="36563" y1="46959" x2="35938" y2="53041"/>
                        <a14:foregroundMark x1="35781" y1="38514" x2="35781" y2="38514"/>
                        <a14:foregroundMark x1="35781" y1="38514" x2="35781" y2="38514"/>
                        <a14:foregroundMark x1="45938" y1="46622" x2="45938" y2="46622"/>
                        <a14:foregroundMark x1="50781" y1="46622" x2="50781" y2="46622"/>
                        <a14:foregroundMark x1="60313" y1="49662" x2="60313" y2="49662"/>
                        <a14:foregroundMark x1="60313" y1="36824" x2="60313" y2="36824"/>
                        <a14:foregroundMark x1="68594" y1="49324" x2="68594" y2="49324"/>
                        <a14:foregroundMark x1="76250" y1="47635" x2="76250" y2="47635"/>
                        <a14:foregroundMark x1="85781" y1="49662" x2="85781" y2="49662"/>
                        <a14:foregroundMark x1="78370" y1="37415" x2="78370" y2="37415"/>
                        <a14:foregroundMark x1="82132" y1="37415" x2="82132" y2="37415"/>
                        <a14:foregroundMark x1="82132" y1="37415" x2="82132" y2="37415"/>
                        <a14:foregroundMark x1="73354" y1="37415" x2="85266" y2="37415"/>
                        <a14:foregroundMark x1="85266" y1="37415" x2="94044" y2="41497"/>
                        <a14:foregroundMark x1="91536" y1="53061" x2="89342" y2="45578"/>
                        <a14:foregroundMark x1="87774" y1="44218" x2="86520" y2="32653"/>
                        <a14:foregroundMark x1="79624" y1="35374" x2="79624" y2="42177"/>
                        <a14:foregroundMark x1="76489" y1="41497" x2="76489" y2="34014"/>
                        <a14:foregroundMark x1="80251" y1="51701" x2="78370" y2="442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76" y="6246059"/>
            <a:ext cx="1323114" cy="61194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529956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412610" y="1608814"/>
            <a:ext cx="4960580" cy="5331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COMPONENTES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39788" y="2740210"/>
            <a:ext cx="5157787" cy="36845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¿Qué son?</a:t>
            </a: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Reutilidad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Nuevo enfoque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Estructura en 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Vue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NUXT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xfrm>
            <a:off x="6172200" y="2731502"/>
            <a:ext cx="5183188" cy="368458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Export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 / 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Import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Enrutado</a:t>
            </a:r>
            <a:endParaRPr lang="es-E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Hooks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Título 3"/>
          <p:cNvSpPr>
            <a:spLocks noGrp="1"/>
          </p:cNvSpPr>
          <p:nvPr>
            <p:ph type="title"/>
          </p:nvPr>
        </p:nvSpPr>
        <p:spPr>
          <a:xfrm>
            <a:off x="-144278" y="231000"/>
            <a:ext cx="8800598" cy="1325563"/>
          </a:xfrm>
        </p:spPr>
        <p:txBody>
          <a:bodyPr/>
          <a:lstStyle/>
          <a:p>
            <a:r>
              <a:rPr lang="es-ES" dirty="0" smtClean="0">
                <a:latin typeface="Bahnschrift Light" panose="020B0502040204020203" pitchFamily="34" charset="0"/>
              </a:rPr>
              <a:t>  FRONTEND - </a:t>
            </a:r>
            <a:r>
              <a:rPr lang="es-ES" sz="3600" dirty="0" smtClean="0">
                <a:latin typeface="Bahnschrift Light" panose="020B0502040204020203" pitchFamily="34" charset="0"/>
              </a:rPr>
              <a:t>ESTRUCTURA</a:t>
            </a:r>
            <a:endParaRPr lang="es-ES" dirty="0">
              <a:latin typeface="Bahnschrift Light" panose="020B0502040204020203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-26127" y="1219200"/>
            <a:ext cx="83370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5830590" y="1582690"/>
            <a:ext cx="4960580" cy="533191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89865" l="6719" r="96719">
                        <a14:foregroundMark x1="26563" y1="35473" x2="26719" y2="58108"/>
                        <a14:foregroundMark x1="36563" y1="46959" x2="35938" y2="53041"/>
                        <a14:foregroundMark x1="35781" y1="38514" x2="35781" y2="38514"/>
                        <a14:foregroundMark x1="35781" y1="38514" x2="35781" y2="38514"/>
                        <a14:foregroundMark x1="45938" y1="46622" x2="45938" y2="46622"/>
                        <a14:foregroundMark x1="50781" y1="46622" x2="50781" y2="46622"/>
                        <a14:foregroundMark x1="60313" y1="49662" x2="60313" y2="49662"/>
                        <a14:foregroundMark x1="60313" y1="36824" x2="60313" y2="36824"/>
                        <a14:foregroundMark x1="68594" y1="49324" x2="68594" y2="49324"/>
                        <a14:foregroundMark x1="76250" y1="47635" x2="76250" y2="47635"/>
                        <a14:foregroundMark x1="85781" y1="49662" x2="85781" y2="49662"/>
                        <a14:foregroundMark x1="78370" y1="37415" x2="78370" y2="37415"/>
                        <a14:foregroundMark x1="82132" y1="37415" x2="82132" y2="37415"/>
                        <a14:foregroundMark x1="82132" y1="37415" x2="82132" y2="37415"/>
                        <a14:foregroundMark x1="73354" y1="37415" x2="85266" y2="37415"/>
                        <a14:foregroundMark x1="85266" y1="37415" x2="94044" y2="41497"/>
                        <a14:foregroundMark x1="91536" y1="53061" x2="89342" y2="45578"/>
                        <a14:foregroundMark x1="87774" y1="44218" x2="86520" y2="32653"/>
                        <a14:foregroundMark x1="79624" y1="35374" x2="79624" y2="42177"/>
                        <a14:foregroundMark x1="76489" y1="41497" x2="76489" y2="34014"/>
                        <a14:foregroundMark x1="80251" y1="51701" x2="78370" y2="442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76" y="6246059"/>
            <a:ext cx="1323114" cy="61194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28036349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6090611" y="1608814"/>
            <a:ext cx="4960580" cy="5331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COMPONENTES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39788" y="2740210"/>
            <a:ext cx="5157787" cy="36845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¿Qué son?</a:t>
            </a: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Reutilidad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Nuevo enfoque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Estructura en 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Vue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NUXT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xfrm>
            <a:off x="6172200" y="2731502"/>
            <a:ext cx="5183188" cy="368458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Export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 / 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Import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Enrutado</a:t>
            </a:r>
            <a:endParaRPr lang="es-E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Hooks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Título 3"/>
          <p:cNvSpPr>
            <a:spLocks noGrp="1"/>
          </p:cNvSpPr>
          <p:nvPr>
            <p:ph type="title"/>
          </p:nvPr>
        </p:nvSpPr>
        <p:spPr>
          <a:xfrm>
            <a:off x="-144278" y="231000"/>
            <a:ext cx="8800598" cy="1325563"/>
          </a:xfrm>
        </p:spPr>
        <p:txBody>
          <a:bodyPr/>
          <a:lstStyle/>
          <a:p>
            <a:r>
              <a:rPr lang="es-ES" dirty="0" smtClean="0">
                <a:latin typeface="Bahnschrift Light" panose="020B0502040204020203" pitchFamily="34" charset="0"/>
              </a:rPr>
              <a:t>  FRONTEND - </a:t>
            </a:r>
            <a:r>
              <a:rPr lang="es-ES" sz="3600" dirty="0" smtClean="0">
                <a:latin typeface="Bahnschrift Light" panose="020B0502040204020203" pitchFamily="34" charset="0"/>
              </a:rPr>
              <a:t>ESTRUCTURA</a:t>
            </a:r>
            <a:endParaRPr lang="es-ES" dirty="0">
              <a:latin typeface="Bahnschrift Light" panose="020B0502040204020203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-26127" y="1219200"/>
            <a:ext cx="83370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378818" y="1826530"/>
            <a:ext cx="4960580" cy="533191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89865" l="6719" r="96719">
                        <a14:foregroundMark x1="26563" y1="35473" x2="26719" y2="58108"/>
                        <a14:foregroundMark x1="36563" y1="46959" x2="35938" y2="53041"/>
                        <a14:foregroundMark x1="35781" y1="38514" x2="35781" y2="38514"/>
                        <a14:foregroundMark x1="35781" y1="38514" x2="35781" y2="38514"/>
                        <a14:foregroundMark x1="45938" y1="46622" x2="45938" y2="46622"/>
                        <a14:foregroundMark x1="50781" y1="46622" x2="50781" y2="46622"/>
                        <a14:foregroundMark x1="60313" y1="49662" x2="60313" y2="49662"/>
                        <a14:foregroundMark x1="60313" y1="36824" x2="60313" y2="36824"/>
                        <a14:foregroundMark x1="68594" y1="49324" x2="68594" y2="49324"/>
                        <a14:foregroundMark x1="76250" y1="47635" x2="76250" y2="47635"/>
                        <a14:foregroundMark x1="85781" y1="49662" x2="85781" y2="49662"/>
                        <a14:foregroundMark x1="78370" y1="37415" x2="78370" y2="37415"/>
                        <a14:foregroundMark x1="82132" y1="37415" x2="82132" y2="37415"/>
                        <a14:foregroundMark x1="82132" y1="37415" x2="82132" y2="37415"/>
                        <a14:foregroundMark x1="73354" y1="37415" x2="85266" y2="37415"/>
                        <a14:foregroundMark x1="85266" y1="37415" x2="94044" y2="41497"/>
                        <a14:foregroundMark x1="91536" y1="53061" x2="89342" y2="45578"/>
                        <a14:foregroundMark x1="87774" y1="44218" x2="86520" y2="32653"/>
                        <a14:foregroundMark x1="79624" y1="35374" x2="79624" y2="42177"/>
                        <a14:foregroundMark x1="76489" y1="41497" x2="76489" y2="34014"/>
                        <a14:foregroundMark x1="80251" y1="51701" x2="78370" y2="442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76" y="6246059"/>
            <a:ext cx="1323114" cy="61194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1535445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6090611" y="1608814"/>
            <a:ext cx="4960580" cy="533191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412610" y="1608814"/>
            <a:ext cx="4960580" cy="5331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DE API A HTML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39788" y="2740210"/>
            <a:ext cx="5157787" cy="36845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POJO</a:t>
            </a: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Services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Plugins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Template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AXIOS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xfrm>
            <a:off x="6172200" y="2731502"/>
            <a:ext cx="5183188" cy="368458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Estructura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Resolución</a:t>
            </a:r>
            <a:endParaRPr lang="es-E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Llamada desde componente</a:t>
            </a:r>
          </a:p>
        </p:txBody>
      </p:sp>
      <p:sp>
        <p:nvSpPr>
          <p:cNvPr id="13" name="Título 3"/>
          <p:cNvSpPr>
            <a:spLocks noGrp="1"/>
          </p:cNvSpPr>
          <p:nvPr>
            <p:ph type="title"/>
          </p:nvPr>
        </p:nvSpPr>
        <p:spPr>
          <a:xfrm>
            <a:off x="-144278" y="231000"/>
            <a:ext cx="8800598" cy="1325563"/>
          </a:xfrm>
        </p:spPr>
        <p:txBody>
          <a:bodyPr/>
          <a:lstStyle/>
          <a:p>
            <a:r>
              <a:rPr lang="es-ES" dirty="0" smtClean="0">
                <a:latin typeface="Bahnschrift Light" panose="020B0502040204020203" pitchFamily="34" charset="0"/>
              </a:rPr>
              <a:t>  FRONTEND - </a:t>
            </a:r>
            <a:r>
              <a:rPr lang="es-ES" sz="3600" dirty="0" smtClean="0">
                <a:latin typeface="Bahnschrift Light" panose="020B0502040204020203" pitchFamily="34" charset="0"/>
              </a:rPr>
              <a:t>DESARROLLO</a:t>
            </a:r>
            <a:endParaRPr lang="es-ES" dirty="0">
              <a:latin typeface="Bahnschrift Light" panose="020B0502040204020203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-26127" y="1219200"/>
            <a:ext cx="83370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89865" l="6719" r="96719">
                        <a14:foregroundMark x1="26563" y1="35473" x2="26719" y2="58108"/>
                        <a14:foregroundMark x1="36563" y1="46959" x2="35938" y2="53041"/>
                        <a14:foregroundMark x1="35781" y1="38514" x2="35781" y2="38514"/>
                        <a14:foregroundMark x1="35781" y1="38514" x2="35781" y2="38514"/>
                        <a14:foregroundMark x1="45938" y1="46622" x2="45938" y2="46622"/>
                        <a14:foregroundMark x1="50781" y1="46622" x2="50781" y2="46622"/>
                        <a14:foregroundMark x1="60313" y1="49662" x2="60313" y2="49662"/>
                        <a14:foregroundMark x1="60313" y1="36824" x2="60313" y2="36824"/>
                        <a14:foregroundMark x1="68594" y1="49324" x2="68594" y2="49324"/>
                        <a14:foregroundMark x1="76250" y1="47635" x2="76250" y2="47635"/>
                        <a14:foregroundMark x1="85781" y1="49662" x2="85781" y2="49662"/>
                        <a14:foregroundMark x1="78370" y1="37415" x2="78370" y2="37415"/>
                        <a14:foregroundMark x1="82132" y1="37415" x2="82132" y2="37415"/>
                        <a14:foregroundMark x1="82132" y1="37415" x2="82132" y2="37415"/>
                        <a14:foregroundMark x1="73354" y1="37415" x2="85266" y2="37415"/>
                        <a14:foregroundMark x1="85266" y1="37415" x2="94044" y2="41497"/>
                        <a14:foregroundMark x1="91536" y1="53061" x2="89342" y2="45578"/>
                        <a14:foregroundMark x1="87774" y1="44218" x2="86520" y2="32653"/>
                        <a14:foregroundMark x1="79624" y1="35374" x2="79624" y2="42177"/>
                        <a14:foregroundMark x1="76489" y1="41497" x2="76489" y2="34014"/>
                        <a14:foregroundMark x1="80251" y1="51701" x2="78370" y2="442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76" y="6246059"/>
            <a:ext cx="1323114" cy="61194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cxnSp>
        <p:nvCxnSpPr>
          <p:cNvPr id="18" name="Conector recto de flecha 17"/>
          <p:cNvCxnSpPr/>
          <p:nvPr/>
        </p:nvCxnSpPr>
        <p:spPr>
          <a:xfrm>
            <a:off x="5476240" y="4246880"/>
            <a:ext cx="521335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193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412610" y="1608814"/>
            <a:ext cx="4960580" cy="5331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-144278" y="231000"/>
            <a:ext cx="8800598" cy="1325563"/>
          </a:xfrm>
        </p:spPr>
        <p:txBody>
          <a:bodyPr/>
          <a:lstStyle/>
          <a:p>
            <a:r>
              <a:rPr lang="es-ES" dirty="0" smtClean="0">
                <a:latin typeface="Bahnschrift Light" panose="020B0502040204020203" pitchFamily="34" charset="0"/>
              </a:rPr>
              <a:t>  PRESENTACIÓN DEL PROYECTO</a:t>
            </a: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MOTIVACIÓN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39788" y="2740210"/>
            <a:ext cx="5157787" cy="36845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 3" panose="05040102010807070707" pitchFamily="18" charset="2"/>
              <a:buChar char="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Migración tecnológica</a:t>
            </a: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Presencia digital</a:t>
            </a: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Interacción con clientes</a:t>
            </a: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Solución estandarizada</a:t>
            </a: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"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>
          <a:xfrm>
            <a:off x="6424754" y="1681163"/>
            <a:ext cx="5183188" cy="823912"/>
          </a:xfrm>
        </p:spPr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ALTERNATIVAS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xfrm>
            <a:off x="6424754" y="2731501"/>
            <a:ext cx="5183188" cy="36845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JustEat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Glovoo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Deliveroo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aTaula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-26127" y="1245326"/>
            <a:ext cx="969264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89865" l="6719" r="96719">
                        <a14:foregroundMark x1="26563" y1="35473" x2="26719" y2="58108"/>
                        <a14:foregroundMark x1="36563" y1="46959" x2="35938" y2="53041"/>
                        <a14:foregroundMark x1="35781" y1="38514" x2="35781" y2="38514"/>
                        <a14:foregroundMark x1="35781" y1="38514" x2="35781" y2="38514"/>
                        <a14:foregroundMark x1="45938" y1="46622" x2="45938" y2="46622"/>
                        <a14:foregroundMark x1="50781" y1="46622" x2="50781" y2="46622"/>
                        <a14:foregroundMark x1="60313" y1="49662" x2="60313" y2="49662"/>
                        <a14:foregroundMark x1="60313" y1="36824" x2="60313" y2="36824"/>
                        <a14:foregroundMark x1="68594" y1="49324" x2="68594" y2="49324"/>
                        <a14:foregroundMark x1="76250" y1="47635" x2="76250" y2="47635"/>
                        <a14:foregroundMark x1="85781" y1="49662" x2="85781" y2="49662"/>
                        <a14:foregroundMark x1="78370" y1="37415" x2="78370" y2="37415"/>
                        <a14:foregroundMark x1="82132" y1="37415" x2="82132" y2="37415"/>
                        <a14:foregroundMark x1="82132" y1="37415" x2="82132" y2="37415"/>
                        <a14:foregroundMark x1="73354" y1="37415" x2="85266" y2="37415"/>
                        <a14:foregroundMark x1="85266" y1="37415" x2="94044" y2="41497"/>
                        <a14:foregroundMark x1="91536" y1="53061" x2="89342" y2="45578"/>
                        <a14:foregroundMark x1="87774" y1="44218" x2="86520" y2="32653"/>
                        <a14:foregroundMark x1="79624" y1="35374" x2="79624" y2="42177"/>
                        <a14:foregroundMark x1="76489" y1="41497" x2="76489" y2="34014"/>
                        <a14:foregroundMark x1="80251" y1="51701" x2="78370" y2="442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76" y="6246059"/>
            <a:ext cx="1323114" cy="61194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14" name="Rectángulo 13"/>
          <p:cNvSpPr/>
          <p:nvPr/>
        </p:nvSpPr>
        <p:spPr>
          <a:xfrm>
            <a:off x="5885730" y="1629543"/>
            <a:ext cx="4960580" cy="533191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6913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412610" y="1608814"/>
            <a:ext cx="4960580" cy="5331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DATOS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39788" y="2740210"/>
            <a:ext cx="5157787" cy="3684588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Fetch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Computed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Renderización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 condicional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Inputs </a:t>
            </a:r>
            <a:r>
              <a:rPr lang="es-E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(v-</a:t>
            </a:r>
            <a:r>
              <a:rPr lang="es-ES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model</a:t>
            </a:r>
            <a:r>
              <a:rPr lang="es-E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)</a:t>
            </a:r>
            <a:endParaRPr lang="es-ES" sz="19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EVENTOS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xfrm>
            <a:off x="6172200" y="2731502"/>
            <a:ext cx="5183188" cy="368458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Métodos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Triggers</a:t>
            </a:r>
            <a:endParaRPr lang="es-E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Paso de información</a:t>
            </a:r>
          </a:p>
        </p:txBody>
      </p:sp>
      <p:sp>
        <p:nvSpPr>
          <p:cNvPr id="13" name="Título 3"/>
          <p:cNvSpPr>
            <a:spLocks noGrp="1"/>
          </p:cNvSpPr>
          <p:nvPr>
            <p:ph type="title"/>
          </p:nvPr>
        </p:nvSpPr>
        <p:spPr>
          <a:xfrm>
            <a:off x="-144278" y="231000"/>
            <a:ext cx="8800598" cy="1325563"/>
          </a:xfrm>
        </p:spPr>
        <p:txBody>
          <a:bodyPr/>
          <a:lstStyle/>
          <a:p>
            <a:r>
              <a:rPr lang="es-ES" dirty="0" smtClean="0">
                <a:latin typeface="Bahnschrift Light" panose="020B0502040204020203" pitchFamily="34" charset="0"/>
              </a:rPr>
              <a:t>  FRONTEND - </a:t>
            </a:r>
            <a:r>
              <a:rPr lang="es-ES" sz="3600" dirty="0" smtClean="0">
                <a:latin typeface="Bahnschrift Light" panose="020B0502040204020203" pitchFamily="34" charset="0"/>
              </a:rPr>
              <a:t>REACTIVIDAD</a:t>
            </a:r>
            <a:endParaRPr lang="es-ES" dirty="0">
              <a:latin typeface="Bahnschrift Light" panose="020B0502040204020203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-26127" y="1219200"/>
            <a:ext cx="83370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89865" l="6719" r="96719">
                        <a14:foregroundMark x1="26563" y1="35473" x2="26719" y2="58108"/>
                        <a14:foregroundMark x1="36563" y1="46959" x2="35938" y2="53041"/>
                        <a14:foregroundMark x1="35781" y1="38514" x2="35781" y2="38514"/>
                        <a14:foregroundMark x1="35781" y1="38514" x2="35781" y2="38514"/>
                        <a14:foregroundMark x1="45938" y1="46622" x2="45938" y2="46622"/>
                        <a14:foregroundMark x1="50781" y1="46622" x2="50781" y2="46622"/>
                        <a14:foregroundMark x1="60313" y1="49662" x2="60313" y2="49662"/>
                        <a14:foregroundMark x1="60313" y1="36824" x2="60313" y2="36824"/>
                        <a14:foregroundMark x1="68594" y1="49324" x2="68594" y2="49324"/>
                        <a14:foregroundMark x1="76250" y1="47635" x2="76250" y2="47635"/>
                        <a14:foregroundMark x1="85781" y1="49662" x2="85781" y2="49662"/>
                        <a14:foregroundMark x1="78370" y1="37415" x2="78370" y2="37415"/>
                        <a14:foregroundMark x1="82132" y1="37415" x2="82132" y2="37415"/>
                        <a14:foregroundMark x1="82132" y1="37415" x2="82132" y2="37415"/>
                        <a14:foregroundMark x1="73354" y1="37415" x2="85266" y2="37415"/>
                        <a14:foregroundMark x1="85266" y1="37415" x2="94044" y2="41497"/>
                        <a14:foregroundMark x1="91536" y1="53061" x2="89342" y2="45578"/>
                        <a14:foregroundMark x1="87774" y1="44218" x2="86520" y2="32653"/>
                        <a14:foregroundMark x1="79624" y1="35374" x2="79624" y2="42177"/>
                        <a14:foregroundMark x1="76489" y1="41497" x2="76489" y2="34014"/>
                        <a14:foregroundMark x1="80251" y1="51701" x2="78370" y2="442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76" y="6246059"/>
            <a:ext cx="1323114" cy="61194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15" name="Rectángulo 14"/>
          <p:cNvSpPr/>
          <p:nvPr/>
        </p:nvSpPr>
        <p:spPr>
          <a:xfrm>
            <a:off x="5638843" y="1608814"/>
            <a:ext cx="4960580" cy="533191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84672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6090611" y="1608814"/>
            <a:ext cx="4960580" cy="5331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DATOS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39788" y="2740210"/>
            <a:ext cx="5157787" cy="3684588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Fetch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Computed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Renderización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 condicional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Inputs </a:t>
            </a:r>
            <a:r>
              <a:rPr lang="es-E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(v-</a:t>
            </a:r>
            <a:r>
              <a:rPr lang="es-ES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model</a:t>
            </a:r>
            <a:r>
              <a:rPr lang="es-E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)</a:t>
            </a:r>
            <a:endParaRPr lang="es-ES" sz="19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EVENTOS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xfrm>
            <a:off x="6172200" y="2731502"/>
            <a:ext cx="5183188" cy="368458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Métodos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Triggers</a:t>
            </a:r>
            <a:endParaRPr lang="es-E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Paso de información</a:t>
            </a:r>
          </a:p>
        </p:txBody>
      </p:sp>
      <p:sp>
        <p:nvSpPr>
          <p:cNvPr id="13" name="Título 3"/>
          <p:cNvSpPr>
            <a:spLocks noGrp="1"/>
          </p:cNvSpPr>
          <p:nvPr>
            <p:ph type="title"/>
          </p:nvPr>
        </p:nvSpPr>
        <p:spPr>
          <a:xfrm>
            <a:off x="-144278" y="231000"/>
            <a:ext cx="8800598" cy="1325563"/>
          </a:xfrm>
        </p:spPr>
        <p:txBody>
          <a:bodyPr/>
          <a:lstStyle/>
          <a:p>
            <a:r>
              <a:rPr lang="es-ES" dirty="0" smtClean="0">
                <a:latin typeface="Bahnschrift Light" panose="020B0502040204020203" pitchFamily="34" charset="0"/>
              </a:rPr>
              <a:t>  FRONTEND - </a:t>
            </a:r>
            <a:r>
              <a:rPr lang="es-ES" sz="3600" dirty="0" smtClean="0">
                <a:latin typeface="Bahnschrift Light" panose="020B0502040204020203" pitchFamily="34" charset="0"/>
              </a:rPr>
              <a:t>REACTIVIDAD</a:t>
            </a:r>
            <a:endParaRPr lang="es-ES" dirty="0">
              <a:latin typeface="Bahnschrift Light" panose="020B0502040204020203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-26127" y="1219200"/>
            <a:ext cx="83370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89865" l="6719" r="96719">
                        <a14:foregroundMark x1="26563" y1="35473" x2="26719" y2="58108"/>
                        <a14:foregroundMark x1="36563" y1="46959" x2="35938" y2="53041"/>
                        <a14:foregroundMark x1="35781" y1="38514" x2="35781" y2="38514"/>
                        <a14:foregroundMark x1="35781" y1="38514" x2="35781" y2="38514"/>
                        <a14:foregroundMark x1="45938" y1="46622" x2="45938" y2="46622"/>
                        <a14:foregroundMark x1="50781" y1="46622" x2="50781" y2="46622"/>
                        <a14:foregroundMark x1="60313" y1="49662" x2="60313" y2="49662"/>
                        <a14:foregroundMark x1="60313" y1="36824" x2="60313" y2="36824"/>
                        <a14:foregroundMark x1="68594" y1="49324" x2="68594" y2="49324"/>
                        <a14:foregroundMark x1="76250" y1="47635" x2="76250" y2="47635"/>
                        <a14:foregroundMark x1="85781" y1="49662" x2="85781" y2="49662"/>
                        <a14:foregroundMark x1="78370" y1="37415" x2="78370" y2="37415"/>
                        <a14:foregroundMark x1="82132" y1="37415" x2="82132" y2="37415"/>
                        <a14:foregroundMark x1="82132" y1="37415" x2="82132" y2="37415"/>
                        <a14:foregroundMark x1="73354" y1="37415" x2="85266" y2="37415"/>
                        <a14:foregroundMark x1="85266" y1="37415" x2="94044" y2="41497"/>
                        <a14:foregroundMark x1="91536" y1="53061" x2="89342" y2="45578"/>
                        <a14:foregroundMark x1="87774" y1="44218" x2="86520" y2="32653"/>
                        <a14:foregroundMark x1="79624" y1="35374" x2="79624" y2="42177"/>
                        <a14:foregroundMark x1="76489" y1="41497" x2="76489" y2="34014"/>
                        <a14:foregroundMark x1="80251" y1="51701" x2="78370" y2="442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76" y="6246059"/>
            <a:ext cx="1323114" cy="61194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15" name="Rectángulo 14"/>
          <p:cNvSpPr/>
          <p:nvPr/>
        </p:nvSpPr>
        <p:spPr>
          <a:xfrm>
            <a:off x="169860" y="1681163"/>
            <a:ext cx="4960580" cy="533191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413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3532188" y="1681163"/>
            <a:ext cx="5157787" cy="823912"/>
          </a:xfrm>
        </p:spPr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NODE.js</a:t>
            </a:r>
            <a:endParaRPr lang="es-ES" sz="36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3989388" y="2740210"/>
            <a:ext cx="5157787" cy="3684588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Ver y filtrar restaurantes </a:t>
            </a:r>
          </a:p>
          <a:p>
            <a:pPr>
              <a:lnSpc>
                <a:spcPct val="21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Ver carta por restaurante</a:t>
            </a:r>
          </a:p>
          <a:p>
            <a:pPr>
              <a:lnSpc>
                <a:spcPct val="21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Filtrar carta</a:t>
            </a:r>
          </a:p>
          <a:p>
            <a:pPr>
              <a:lnSpc>
                <a:spcPct val="21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Simulación de pedido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Título 3"/>
          <p:cNvSpPr>
            <a:spLocks noGrp="1"/>
          </p:cNvSpPr>
          <p:nvPr>
            <p:ph type="title"/>
          </p:nvPr>
        </p:nvSpPr>
        <p:spPr>
          <a:xfrm>
            <a:off x="-144278" y="231000"/>
            <a:ext cx="8800598" cy="1325563"/>
          </a:xfrm>
        </p:spPr>
        <p:txBody>
          <a:bodyPr/>
          <a:lstStyle/>
          <a:p>
            <a:r>
              <a:rPr lang="es-ES" dirty="0" smtClean="0">
                <a:latin typeface="Bahnschrift Light" panose="020B0502040204020203" pitchFamily="34" charset="0"/>
              </a:rPr>
              <a:t>  FRONTEND - </a:t>
            </a:r>
            <a:r>
              <a:rPr lang="es-ES" sz="3600" dirty="0" smtClean="0">
                <a:latin typeface="Bahnschrift Light" panose="020B0502040204020203" pitchFamily="34" charset="0"/>
              </a:rPr>
              <a:t>DEMOSTRACIÓN</a:t>
            </a:r>
            <a:endParaRPr lang="es-ES" dirty="0">
              <a:latin typeface="Bahnschrift Light" panose="020B0502040204020203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-26127" y="1219200"/>
            <a:ext cx="83370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89865" l="6719" r="96719">
                        <a14:foregroundMark x1="26563" y1="35473" x2="26719" y2="58108"/>
                        <a14:foregroundMark x1="36563" y1="46959" x2="35938" y2="53041"/>
                        <a14:foregroundMark x1="35781" y1="38514" x2="35781" y2="38514"/>
                        <a14:foregroundMark x1="35781" y1="38514" x2="35781" y2="38514"/>
                        <a14:foregroundMark x1="45938" y1="46622" x2="45938" y2="46622"/>
                        <a14:foregroundMark x1="50781" y1="46622" x2="50781" y2="46622"/>
                        <a14:foregroundMark x1="60313" y1="49662" x2="60313" y2="49662"/>
                        <a14:foregroundMark x1="60313" y1="36824" x2="60313" y2="36824"/>
                        <a14:foregroundMark x1="68594" y1="49324" x2="68594" y2="49324"/>
                        <a14:foregroundMark x1="76250" y1="47635" x2="76250" y2="47635"/>
                        <a14:foregroundMark x1="85781" y1="49662" x2="85781" y2="49662"/>
                        <a14:foregroundMark x1="78370" y1="37415" x2="78370" y2="37415"/>
                        <a14:foregroundMark x1="82132" y1="37415" x2="82132" y2="37415"/>
                        <a14:foregroundMark x1="82132" y1="37415" x2="82132" y2="37415"/>
                        <a14:foregroundMark x1="73354" y1="37415" x2="85266" y2="37415"/>
                        <a14:foregroundMark x1="85266" y1="37415" x2="94044" y2="41497"/>
                        <a14:foregroundMark x1="91536" y1="53061" x2="89342" y2="45578"/>
                        <a14:foregroundMark x1="87774" y1="44218" x2="86520" y2="32653"/>
                        <a14:foregroundMark x1="79624" y1="35374" x2="79624" y2="42177"/>
                        <a14:foregroundMark x1="76489" y1="41497" x2="76489" y2="34014"/>
                        <a14:foregroundMark x1="80251" y1="51701" x2="78370" y2="442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76" y="6246059"/>
            <a:ext cx="1323114" cy="61194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40083841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3658462" y="1921603"/>
            <a:ext cx="6617652" cy="4035059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Mayores dificultades</a:t>
            </a:r>
          </a:p>
          <a:p>
            <a:pPr>
              <a:lnSpc>
                <a:spcPct val="30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Funcionalidades pendientes</a:t>
            </a:r>
          </a:p>
          <a:p>
            <a:pPr>
              <a:lnSpc>
                <a:spcPct val="30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Mejoras de cara a próximos proyectos</a:t>
            </a:r>
          </a:p>
        </p:txBody>
      </p:sp>
      <p:sp>
        <p:nvSpPr>
          <p:cNvPr id="13" name="Título 3"/>
          <p:cNvSpPr>
            <a:spLocks noGrp="1"/>
          </p:cNvSpPr>
          <p:nvPr>
            <p:ph type="title"/>
          </p:nvPr>
        </p:nvSpPr>
        <p:spPr>
          <a:xfrm>
            <a:off x="-144278" y="231000"/>
            <a:ext cx="8800598" cy="1325563"/>
          </a:xfrm>
        </p:spPr>
        <p:txBody>
          <a:bodyPr/>
          <a:lstStyle/>
          <a:p>
            <a:r>
              <a:rPr lang="es-ES" dirty="0" smtClean="0">
                <a:latin typeface="Bahnschrift Light" panose="020B0502040204020203" pitchFamily="34" charset="0"/>
              </a:rPr>
              <a:t>  AUTOCRÍTICA</a:t>
            </a:r>
            <a:endParaRPr lang="es-ES" dirty="0">
              <a:latin typeface="Bahnschrift Light" panose="020B0502040204020203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-26127" y="1219200"/>
            <a:ext cx="83370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89865" l="6719" r="96719">
                        <a14:foregroundMark x1="26563" y1="35473" x2="26719" y2="58108"/>
                        <a14:foregroundMark x1="36563" y1="46959" x2="35938" y2="53041"/>
                        <a14:foregroundMark x1="35781" y1="38514" x2="35781" y2="38514"/>
                        <a14:foregroundMark x1="35781" y1="38514" x2="35781" y2="38514"/>
                        <a14:foregroundMark x1="45938" y1="46622" x2="45938" y2="46622"/>
                        <a14:foregroundMark x1="50781" y1="46622" x2="50781" y2="46622"/>
                        <a14:foregroundMark x1="60313" y1="49662" x2="60313" y2="49662"/>
                        <a14:foregroundMark x1="60313" y1="36824" x2="60313" y2="36824"/>
                        <a14:foregroundMark x1="68594" y1="49324" x2="68594" y2="49324"/>
                        <a14:foregroundMark x1="76250" y1="47635" x2="76250" y2="47635"/>
                        <a14:foregroundMark x1="85781" y1="49662" x2="85781" y2="49662"/>
                        <a14:foregroundMark x1="78370" y1="37415" x2="78370" y2="37415"/>
                        <a14:foregroundMark x1="82132" y1="37415" x2="82132" y2="37415"/>
                        <a14:foregroundMark x1="82132" y1="37415" x2="82132" y2="37415"/>
                        <a14:foregroundMark x1="73354" y1="37415" x2="85266" y2="37415"/>
                        <a14:foregroundMark x1="85266" y1="37415" x2="94044" y2="41497"/>
                        <a14:foregroundMark x1="91536" y1="53061" x2="89342" y2="45578"/>
                        <a14:foregroundMark x1="87774" y1="44218" x2="86520" y2="32653"/>
                        <a14:foregroundMark x1="79624" y1="35374" x2="79624" y2="42177"/>
                        <a14:foregroundMark x1="76489" y1="41497" x2="76489" y2="34014"/>
                        <a14:foregroundMark x1="80251" y1="51701" x2="78370" y2="442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76" y="6246059"/>
            <a:ext cx="1323114" cy="61194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18949178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89865" l="6719" r="96719">
                        <a14:foregroundMark x1="26563" y1="35473" x2="26719" y2="58108"/>
                        <a14:foregroundMark x1="36563" y1="46959" x2="35938" y2="53041"/>
                        <a14:foregroundMark x1="35781" y1="38514" x2="35781" y2="38514"/>
                        <a14:foregroundMark x1="35781" y1="38514" x2="35781" y2="38514"/>
                        <a14:foregroundMark x1="45938" y1="46622" x2="45938" y2="46622"/>
                        <a14:foregroundMark x1="50781" y1="46622" x2="50781" y2="46622"/>
                        <a14:foregroundMark x1="60313" y1="49662" x2="60313" y2="49662"/>
                        <a14:foregroundMark x1="60313" y1="36824" x2="60313" y2="36824"/>
                        <a14:foregroundMark x1="68594" y1="49324" x2="68594" y2="49324"/>
                        <a14:foregroundMark x1="76250" y1="47635" x2="76250" y2="47635"/>
                        <a14:foregroundMark x1="85781" y1="49662" x2="85781" y2="49662"/>
                        <a14:foregroundMark x1="78370" y1="37415" x2="78370" y2="37415"/>
                        <a14:foregroundMark x1="82132" y1="37415" x2="82132" y2="37415"/>
                        <a14:foregroundMark x1="82132" y1="37415" x2="82132" y2="37415"/>
                        <a14:foregroundMark x1="73354" y1="37415" x2="85266" y2="37415"/>
                        <a14:foregroundMark x1="85266" y1="37415" x2="94044" y2="41497"/>
                        <a14:foregroundMark x1="91536" y1="53061" x2="89342" y2="45578"/>
                        <a14:foregroundMark x1="87774" y1="44218" x2="86520" y2="32653"/>
                        <a14:foregroundMark x1="79624" y1="35374" x2="79624" y2="42177"/>
                        <a14:foregroundMark x1="76489" y1="41497" x2="76489" y2="34014"/>
                        <a14:foregroundMark x1="80251" y1="51701" x2="78370" y2="442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76" y="6246059"/>
            <a:ext cx="1323114" cy="61194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sp>
        <p:nvSpPr>
          <p:cNvPr id="4" name="CuadroTexto 3"/>
          <p:cNvSpPr txBox="1"/>
          <p:nvPr/>
        </p:nvSpPr>
        <p:spPr>
          <a:xfrm>
            <a:off x="3810" y="1550126"/>
            <a:ext cx="121881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FIN</a:t>
            </a:r>
            <a:endParaRPr lang="es-ES" sz="120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810" y="3692431"/>
            <a:ext cx="1218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¡ Muchas gracias !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738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090611" y="1608814"/>
            <a:ext cx="4960580" cy="5331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-144278" y="231000"/>
            <a:ext cx="8800598" cy="1325563"/>
          </a:xfrm>
        </p:spPr>
        <p:txBody>
          <a:bodyPr/>
          <a:lstStyle/>
          <a:p>
            <a:r>
              <a:rPr lang="es-ES" dirty="0" smtClean="0">
                <a:latin typeface="Bahnschrift Light" panose="020B0502040204020203" pitchFamily="34" charset="0"/>
              </a:rPr>
              <a:t>  PRESENTACIÓN DEL PROYECTO</a:t>
            </a: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MOTIVACIÓN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39788" y="2740210"/>
            <a:ext cx="5157787" cy="36845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 3" panose="05040102010807070707" pitchFamily="18" charset="2"/>
              <a:buChar char="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Migración tecnológica</a:t>
            </a: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Presencia digital</a:t>
            </a: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Interacción con clientes</a:t>
            </a: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Solución estandarizada</a:t>
            </a: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"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>
          <a:xfrm>
            <a:off x="6424754" y="1681163"/>
            <a:ext cx="5183188" cy="823912"/>
          </a:xfrm>
        </p:spPr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ALTERNATIVAS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xfrm>
            <a:off x="6424754" y="2731501"/>
            <a:ext cx="5183188" cy="36845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JustEat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Glovoo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Deliveroo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aTaula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-26127" y="1245326"/>
            <a:ext cx="969264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412610" y="1608814"/>
            <a:ext cx="4960580" cy="533191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89865" l="6719" r="96719">
                        <a14:foregroundMark x1="26563" y1="35473" x2="26719" y2="58108"/>
                        <a14:foregroundMark x1="36563" y1="46959" x2="35938" y2="53041"/>
                        <a14:foregroundMark x1="35781" y1="38514" x2="35781" y2="38514"/>
                        <a14:foregroundMark x1="35781" y1="38514" x2="35781" y2="38514"/>
                        <a14:foregroundMark x1="45938" y1="46622" x2="45938" y2="46622"/>
                        <a14:foregroundMark x1="50781" y1="46622" x2="50781" y2="46622"/>
                        <a14:foregroundMark x1="60313" y1="49662" x2="60313" y2="49662"/>
                        <a14:foregroundMark x1="60313" y1="36824" x2="60313" y2="36824"/>
                        <a14:foregroundMark x1="68594" y1="49324" x2="68594" y2="49324"/>
                        <a14:foregroundMark x1="76250" y1="47635" x2="76250" y2="47635"/>
                        <a14:foregroundMark x1="85781" y1="49662" x2="85781" y2="49662"/>
                        <a14:foregroundMark x1="78370" y1="37415" x2="78370" y2="37415"/>
                        <a14:foregroundMark x1="82132" y1="37415" x2="82132" y2="37415"/>
                        <a14:foregroundMark x1="82132" y1="37415" x2="82132" y2="37415"/>
                        <a14:foregroundMark x1="73354" y1="37415" x2="85266" y2="37415"/>
                        <a14:foregroundMark x1="85266" y1="37415" x2="94044" y2="41497"/>
                        <a14:foregroundMark x1="91536" y1="53061" x2="89342" y2="45578"/>
                        <a14:foregroundMark x1="87774" y1="44218" x2="86520" y2="32653"/>
                        <a14:foregroundMark x1="79624" y1="35374" x2="79624" y2="42177"/>
                        <a14:foregroundMark x1="76489" y1="41497" x2="76489" y2="34014"/>
                        <a14:foregroundMark x1="80251" y1="51701" x2="78370" y2="442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76" y="6246059"/>
            <a:ext cx="1323114" cy="61194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342997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412610" y="1608814"/>
            <a:ext cx="4960580" cy="5331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ESTRUCTURA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39788" y="2740210"/>
            <a:ext cx="5157787" cy="368458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Base de Datos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API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Frontend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TECNOLOGÍAS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xfrm>
            <a:off x="6172200" y="2731502"/>
            <a:ext cx="5183188" cy="36845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JPA / ORM</a:t>
            </a: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REST </a:t>
            </a:r>
            <a:r>
              <a:rPr lang="es-E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(HTTP)</a:t>
            </a: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Reactividad</a:t>
            </a: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Conexión asíncrona </a:t>
            </a:r>
            <a:r>
              <a:rPr lang="es-E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(</a:t>
            </a:r>
            <a:r>
              <a:rPr lang="es-E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Promises</a:t>
            </a:r>
            <a:r>
              <a:rPr lang="es-E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)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Título 3"/>
          <p:cNvSpPr>
            <a:spLocks noGrp="1"/>
          </p:cNvSpPr>
          <p:nvPr>
            <p:ph type="title"/>
          </p:nvPr>
        </p:nvSpPr>
        <p:spPr>
          <a:xfrm>
            <a:off x="-144278" y="231000"/>
            <a:ext cx="8800598" cy="1325563"/>
          </a:xfrm>
        </p:spPr>
        <p:txBody>
          <a:bodyPr/>
          <a:lstStyle/>
          <a:p>
            <a:r>
              <a:rPr lang="es-ES" dirty="0" smtClean="0">
                <a:latin typeface="Bahnschrift Light" panose="020B0502040204020203" pitchFamily="34" charset="0"/>
              </a:rPr>
              <a:t>  PROCESO DE DESARROLLO</a:t>
            </a:r>
            <a:endParaRPr lang="es-ES" dirty="0">
              <a:latin typeface="Bahnschrift Light" panose="020B0502040204020203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-26127" y="1219200"/>
            <a:ext cx="83370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5904496" y="1608814"/>
            <a:ext cx="4960580" cy="533191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89865" l="6719" r="96719">
                        <a14:foregroundMark x1="26563" y1="35473" x2="26719" y2="58108"/>
                        <a14:foregroundMark x1="36563" y1="46959" x2="35938" y2="53041"/>
                        <a14:foregroundMark x1="35781" y1="38514" x2="35781" y2="38514"/>
                        <a14:foregroundMark x1="35781" y1="38514" x2="35781" y2="38514"/>
                        <a14:foregroundMark x1="45938" y1="46622" x2="45938" y2="46622"/>
                        <a14:foregroundMark x1="50781" y1="46622" x2="50781" y2="46622"/>
                        <a14:foregroundMark x1="60313" y1="49662" x2="60313" y2="49662"/>
                        <a14:foregroundMark x1="60313" y1="36824" x2="60313" y2="36824"/>
                        <a14:foregroundMark x1="68594" y1="49324" x2="68594" y2="49324"/>
                        <a14:foregroundMark x1="76250" y1="47635" x2="76250" y2="47635"/>
                        <a14:foregroundMark x1="85781" y1="49662" x2="85781" y2="49662"/>
                        <a14:foregroundMark x1="78370" y1="37415" x2="78370" y2="37415"/>
                        <a14:foregroundMark x1="82132" y1="37415" x2="82132" y2="37415"/>
                        <a14:foregroundMark x1="82132" y1="37415" x2="82132" y2="37415"/>
                        <a14:foregroundMark x1="73354" y1="37415" x2="85266" y2="37415"/>
                        <a14:foregroundMark x1="85266" y1="37415" x2="94044" y2="41497"/>
                        <a14:foregroundMark x1="91536" y1="53061" x2="89342" y2="45578"/>
                        <a14:foregroundMark x1="87774" y1="44218" x2="86520" y2="32653"/>
                        <a14:foregroundMark x1="79624" y1="35374" x2="79624" y2="42177"/>
                        <a14:foregroundMark x1="76489" y1="41497" x2="76489" y2="34014"/>
                        <a14:foregroundMark x1="80251" y1="51701" x2="78370" y2="442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76" y="6246059"/>
            <a:ext cx="1323114" cy="61194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5113768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6090611" y="1608814"/>
            <a:ext cx="4960580" cy="5331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ESTRUCTURA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39788" y="2740210"/>
            <a:ext cx="5157787" cy="368458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Base de Datos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API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Frontend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TECNOLOGÍAS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xfrm>
            <a:off x="6172200" y="2731502"/>
            <a:ext cx="5183188" cy="36845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JPA / ORM</a:t>
            </a: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REST </a:t>
            </a:r>
            <a:r>
              <a:rPr lang="es-E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(HTTP)</a:t>
            </a: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Reactividad</a:t>
            </a: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Conexión asíncrona </a:t>
            </a:r>
            <a:r>
              <a:rPr lang="es-E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(</a:t>
            </a:r>
            <a:r>
              <a:rPr lang="es-E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Promises</a:t>
            </a:r>
            <a:r>
              <a:rPr lang="es-E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)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00000"/>
              </a:lnSpc>
              <a:buFont typeface="Wingdings 3" panose="05040102010807070707" pitchFamily="18" charset="2"/>
              <a:buChar char="ê"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Título 3"/>
          <p:cNvSpPr>
            <a:spLocks noGrp="1"/>
          </p:cNvSpPr>
          <p:nvPr>
            <p:ph type="title"/>
          </p:nvPr>
        </p:nvSpPr>
        <p:spPr>
          <a:xfrm>
            <a:off x="-144278" y="231000"/>
            <a:ext cx="8800598" cy="1325563"/>
          </a:xfrm>
        </p:spPr>
        <p:txBody>
          <a:bodyPr/>
          <a:lstStyle/>
          <a:p>
            <a:r>
              <a:rPr lang="es-ES" dirty="0" smtClean="0">
                <a:latin typeface="Bahnschrift Light" panose="020B0502040204020203" pitchFamily="34" charset="0"/>
              </a:rPr>
              <a:t>  PROCESO DE DESARROLLO</a:t>
            </a:r>
            <a:endParaRPr lang="es-ES" dirty="0">
              <a:latin typeface="Bahnschrift Light" panose="020B0502040204020203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-26127" y="1219200"/>
            <a:ext cx="83370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412610" y="1608814"/>
            <a:ext cx="4960580" cy="533191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89865" l="6719" r="96719">
                        <a14:foregroundMark x1="26563" y1="35473" x2="26719" y2="58108"/>
                        <a14:foregroundMark x1="36563" y1="46959" x2="35938" y2="53041"/>
                        <a14:foregroundMark x1="35781" y1="38514" x2="35781" y2="38514"/>
                        <a14:foregroundMark x1="35781" y1="38514" x2="35781" y2="38514"/>
                        <a14:foregroundMark x1="45938" y1="46622" x2="45938" y2="46622"/>
                        <a14:foregroundMark x1="50781" y1="46622" x2="50781" y2="46622"/>
                        <a14:foregroundMark x1="60313" y1="49662" x2="60313" y2="49662"/>
                        <a14:foregroundMark x1="60313" y1="36824" x2="60313" y2="36824"/>
                        <a14:foregroundMark x1="68594" y1="49324" x2="68594" y2="49324"/>
                        <a14:foregroundMark x1="76250" y1="47635" x2="76250" y2="47635"/>
                        <a14:foregroundMark x1="85781" y1="49662" x2="85781" y2="49662"/>
                        <a14:foregroundMark x1="78370" y1="37415" x2="78370" y2="37415"/>
                        <a14:foregroundMark x1="82132" y1="37415" x2="82132" y2="37415"/>
                        <a14:foregroundMark x1="82132" y1="37415" x2="82132" y2="37415"/>
                        <a14:foregroundMark x1="73354" y1="37415" x2="85266" y2="37415"/>
                        <a14:foregroundMark x1="85266" y1="37415" x2="94044" y2="41497"/>
                        <a14:foregroundMark x1="91536" y1="53061" x2="89342" y2="45578"/>
                        <a14:foregroundMark x1="87774" y1="44218" x2="86520" y2="32653"/>
                        <a14:foregroundMark x1="79624" y1="35374" x2="79624" y2="42177"/>
                        <a14:foregroundMark x1="76489" y1="41497" x2="76489" y2="34014"/>
                        <a14:foregroundMark x1="80251" y1="51701" x2="78370" y2="442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76" y="6246059"/>
            <a:ext cx="1323114" cy="61194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39134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2585720" y="1556563"/>
            <a:ext cx="7054532" cy="823912"/>
          </a:xfrm>
        </p:spPr>
        <p:txBody>
          <a:bodyPr>
            <a:normAutofit fontScale="92500"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DIAGRAMA ENTIDAD-RELACIÓN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Título 3"/>
          <p:cNvSpPr>
            <a:spLocks noGrp="1"/>
          </p:cNvSpPr>
          <p:nvPr>
            <p:ph type="title"/>
          </p:nvPr>
        </p:nvSpPr>
        <p:spPr>
          <a:xfrm>
            <a:off x="-144278" y="231000"/>
            <a:ext cx="8800598" cy="1325563"/>
          </a:xfrm>
        </p:spPr>
        <p:txBody>
          <a:bodyPr/>
          <a:lstStyle/>
          <a:p>
            <a:r>
              <a:rPr lang="es-ES" dirty="0" smtClean="0">
                <a:latin typeface="Bahnschrift Light" panose="020B0502040204020203" pitchFamily="34" charset="0"/>
              </a:rPr>
              <a:t>  BASE DE DATOS</a:t>
            </a:r>
            <a:endParaRPr lang="es-ES" dirty="0">
              <a:latin typeface="Bahnschrift Light" panose="020B0502040204020203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-30480" y="1239253"/>
            <a:ext cx="523240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89865" l="6719" r="96719">
                        <a14:foregroundMark x1="26563" y1="35473" x2="26719" y2="58108"/>
                        <a14:foregroundMark x1="36563" y1="46959" x2="35938" y2="53041"/>
                        <a14:foregroundMark x1="35781" y1="38514" x2="35781" y2="38514"/>
                        <a14:foregroundMark x1="35781" y1="38514" x2="35781" y2="38514"/>
                        <a14:foregroundMark x1="45938" y1="46622" x2="45938" y2="46622"/>
                        <a14:foregroundMark x1="50781" y1="46622" x2="50781" y2="46622"/>
                        <a14:foregroundMark x1="60313" y1="49662" x2="60313" y2="49662"/>
                        <a14:foregroundMark x1="60313" y1="36824" x2="60313" y2="36824"/>
                        <a14:foregroundMark x1="68594" y1="49324" x2="68594" y2="49324"/>
                        <a14:foregroundMark x1="76250" y1="47635" x2="76250" y2="47635"/>
                        <a14:foregroundMark x1="85781" y1="49662" x2="85781" y2="49662"/>
                        <a14:foregroundMark x1="78370" y1="37415" x2="78370" y2="37415"/>
                        <a14:foregroundMark x1="82132" y1="37415" x2="82132" y2="37415"/>
                        <a14:foregroundMark x1="82132" y1="37415" x2="82132" y2="37415"/>
                        <a14:foregroundMark x1="73354" y1="37415" x2="85266" y2="37415"/>
                        <a14:foregroundMark x1="85266" y1="37415" x2="94044" y2="41497"/>
                        <a14:foregroundMark x1="91536" y1="53061" x2="89342" y2="45578"/>
                        <a14:foregroundMark x1="87774" y1="44218" x2="86520" y2="32653"/>
                        <a14:foregroundMark x1="79624" y1="35374" x2="79624" y2="42177"/>
                        <a14:foregroundMark x1="76489" y1="41497" x2="76489" y2="34014"/>
                        <a14:foregroundMark x1="80251" y1="51701" x2="78370" y2="442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76" y="6228641"/>
            <a:ext cx="1323114" cy="61194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9839978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2585720" y="1556563"/>
            <a:ext cx="7054532" cy="823912"/>
          </a:xfrm>
        </p:spPr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DIAGRAMA DE CLASES UML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Título 3"/>
          <p:cNvSpPr>
            <a:spLocks noGrp="1"/>
          </p:cNvSpPr>
          <p:nvPr>
            <p:ph type="title"/>
          </p:nvPr>
        </p:nvSpPr>
        <p:spPr>
          <a:xfrm>
            <a:off x="-144278" y="231000"/>
            <a:ext cx="8800598" cy="1325563"/>
          </a:xfrm>
        </p:spPr>
        <p:txBody>
          <a:bodyPr/>
          <a:lstStyle/>
          <a:p>
            <a:r>
              <a:rPr lang="es-ES" dirty="0" smtClean="0">
                <a:latin typeface="Bahnschrift Light" panose="020B0502040204020203" pitchFamily="34" charset="0"/>
              </a:rPr>
              <a:t>  BASE DE DATOS</a:t>
            </a:r>
            <a:endParaRPr lang="es-ES" dirty="0">
              <a:latin typeface="Bahnschrift Light" panose="020B0502040204020203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-30480" y="1239253"/>
            <a:ext cx="523240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89865" l="6719" r="96719">
                        <a14:foregroundMark x1="26563" y1="35473" x2="26719" y2="58108"/>
                        <a14:foregroundMark x1="36563" y1="46959" x2="35938" y2="53041"/>
                        <a14:foregroundMark x1="35781" y1="38514" x2="35781" y2="38514"/>
                        <a14:foregroundMark x1="35781" y1="38514" x2="35781" y2="38514"/>
                        <a14:foregroundMark x1="45938" y1="46622" x2="45938" y2="46622"/>
                        <a14:foregroundMark x1="50781" y1="46622" x2="50781" y2="46622"/>
                        <a14:foregroundMark x1="60313" y1="49662" x2="60313" y2="49662"/>
                        <a14:foregroundMark x1="60313" y1="36824" x2="60313" y2="36824"/>
                        <a14:foregroundMark x1="68594" y1="49324" x2="68594" y2="49324"/>
                        <a14:foregroundMark x1="76250" y1="47635" x2="76250" y2="47635"/>
                        <a14:foregroundMark x1="85781" y1="49662" x2="85781" y2="49662"/>
                        <a14:foregroundMark x1="78370" y1="37415" x2="78370" y2="37415"/>
                        <a14:foregroundMark x1="82132" y1="37415" x2="82132" y2="37415"/>
                        <a14:foregroundMark x1="82132" y1="37415" x2="82132" y2="37415"/>
                        <a14:foregroundMark x1="73354" y1="37415" x2="85266" y2="37415"/>
                        <a14:foregroundMark x1="85266" y1="37415" x2="94044" y2="41497"/>
                        <a14:foregroundMark x1="91536" y1="53061" x2="89342" y2="45578"/>
                        <a14:foregroundMark x1="87774" y1="44218" x2="86520" y2="32653"/>
                        <a14:foregroundMark x1="79624" y1="35374" x2="79624" y2="42177"/>
                        <a14:foregroundMark x1="76489" y1="41497" x2="76489" y2="34014"/>
                        <a14:foregroundMark x1="80251" y1="51701" x2="78370" y2="442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76" y="6246059"/>
            <a:ext cx="1323114" cy="61194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33031444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378818" y="1605825"/>
            <a:ext cx="4960580" cy="5331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ARQUITECTURA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39788" y="3034850"/>
            <a:ext cx="5157787" cy="3684588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MVC</a:t>
            </a:r>
          </a:p>
          <a:p>
            <a:pPr>
              <a:lnSpc>
                <a:spcPct val="30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SOLID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ESTRUCTURA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xfrm>
            <a:off x="6172200" y="2731502"/>
            <a:ext cx="5183188" cy="3684588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Data</a:t>
            </a:r>
          </a:p>
          <a:p>
            <a:pPr>
              <a:lnSpc>
                <a:spcPct val="30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Service</a:t>
            </a:r>
            <a:endParaRPr lang="es-E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300000"/>
              </a:lnSpc>
              <a:buFont typeface="Wingdings 3" panose="05040102010807070707" pitchFamily="18" charset="2"/>
              <a:buChar char="ê"/>
            </a:pP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Controller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Título 3"/>
          <p:cNvSpPr>
            <a:spLocks noGrp="1"/>
          </p:cNvSpPr>
          <p:nvPr>
            <p:ph type="title"/>
          </p:nvPr>
        </p:nvSpPr>
        <p:spPr>
          <a:xfrm>
            <a:off x="-144278" y="231000"/>
            <a:ext cx="8800598" cy="1325563"/>
          </a:xfrm>
        </p:spPr>
        <p:txBody>
          <a:bodyPr/>
          <a:lstStyle/>
          <a:p>
            <a:r>
              <a:rPr lang="es-ES" dirty="0">
                <a:latin typeface="Bahnschrift Light" panose="020B0502040204020203" pitchFamily="34" charset="0"/>
              </a:rPr>
              <a:t> </a:t>
            </a:r>
            <a:r>
              <a:rPr lang="es-ES" dirty="0" smtClean="0">
                <a:latin typeface="Bahnschrift Light" panose="020B0502040204020203" pitchFamily="34" charset="0"/>
              </a:rPr>
              <a:t> API - </a:t>
            </a:r>
            <a:r>
              <a:rPr lang="es-ES" sz="3600" dirty="0" smtClean="0">
                <a:latin typeface="Bahnschrift Light" panose="020B0502040204020203" pitchFamily="34" charset="0"/>
              </a:rPr>
              <a:t>PLANIFICACIÓN</a:t>
            </a:r>
            <a:endParaRPr lang="es-ES" dirty="0">
              <a:latin typeface="Bahnschrift Light" panose="020B0502040204020203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-26127" y="1219200"/>
            <a:ext cx="83370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6090611" y="1608814"/>
            <a:ext cx="4960580" cy="53319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5476240" y="4246880"/>
            <a:ext cx="521335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89865" l="6719" r="96719">
                        <a14:foregroundMark x1="26563" y1="35473" x2="26719" y2="58108"/>
                        <a14:foregroundMark x1="36563" y1="46959" x2="35938" y2="53041"/>
                        <a14:foregroundMark x1="35781" y1="38514" x2="35781" y2="38514"/>
                        <a14:foregroundMark x1="35781" y1="38514" x2="35781" y2="38514"/>
                        <a14:foregroundMark x1="45938" y1="46622" x2="45938" y2="46622"/>
                        <a14:foregroundMark x1="50781" y1="46622" x2="50781" y2="46622"/>
                        <a14:foregroundMark x1="60313" y1="49662" x2="60313" y2="49662"/>
                        <a14:foregroundMark x1="60313" y1="36824" x2="60313" y2="36824"/>
                        <a14:foregroundMark x1="68594" y1="49324" x2="68594" y2="49324"/>
                        <a14:foregroundMark x1="76250" y1="47635" x2="76250" y2="47635"/>
                        <a14:foregroundMark x1="85781" y1="49662" x2="85781" y2="49662"/>
                        <a14:foregroundMark x1="78370" y1="37415" x2="78370" y2="37415"/>
                        <a14:foregroundMark x1="82132" y1="37415" x2="82132" y2="37415"/>
                        <a14:foregroundMark x1="82132" y1="37415" x2="82132" y2="37415"/>
                        <a14:foregroundMark x1="73354" y1="37415" x2="85266" y2="37415"/>
                        <a14:foregroundMark x1="85266" y1="37415" x2="94044" y2="41497"/>
                        <a14:foregroundMark x1="91536" y1="53061" x2="89342" y2="45578"/>
                        <a14:foregroundMark x1="87774" y1="44218" x2="86520" y2="32653"/>
                        <a14:foregroundMark x1="79624" y1="35374" x2="79624" y2="42177"/>
                        <a14:foregroundMark x1="76489" y1="41497" x2="76489" y2="34014"/>
                        <a14:foregroundMark x1="80251" y1="51701" x2="78370" y2="442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76" y="6246059"/>
            <a:ext cx="1323114" cy="61194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7625389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412610" y="1608814"/>
            <a:ext cx="4960580" cy="5331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SPRING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39788" y="2740210"/>
            <a:ext cx="5157787" cy="368458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¿Qué es?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¿Qué solución aporta?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Sistema de anotaciones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S" sz="4000" b="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HIBERNATE</a:t>
            </a:r>
            <a:endParaRPr lang="es-ES" sz="4000" b="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xfrm>
            <a:off x="6172200" y="2731502"/>
            <a:ext cx="5183188" cy="368458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¿Porqué es necesario?</a:t>
            </a: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Metodología</a:t>
            </a:r>
            <a:endParaRPr lang="es-E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250000"/>
              </a:lnSpc>
              <a:buFont typeface="Wingdings 3" panose="05040102010807070707" pitchFamily="18" charset="2"/>
              <a:buChar char="ê"/>
            </a:pP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Implementación en Spring</a:t>
            </a:r>
          </a:p>
        </p:txBody>
      </p:sp>
      <p:sp>
        <p:nvSpPr>
          <p:cNvPr id="13" name="Título 3"/>
          <p:cNvSpPr>
            <a:spLocks noGrp="1"/>
          </p:cNvSpPr>
          <p:nvPr>
            <p:ph type="title"/>
          </p:nvPr>
        </p:nvSpPr>
        <p:spPr>
          <a:xfrm>
            <a:off x="-144278" y="231000"/>
            <a:ext cx="8800598" cy="1325563"/>
          </a:xfrm>
        </p:spPr>
        <p:txBody>
          <a:bodyPr/>
          <a:lstStyle/>
          <a:p>
            <a:r>
              <a:rPr lang="es-ES" dirty="0" smtClean="0">
                <a:latin typeface="Bahnschrift Light" panose="020B0502040204020203" pitchFamily="34" charset="0"/>
              </a:rPr>
              <a:t>  API - </a:t>
            </a:r>
            <a:r>
              <a:rPr lang="es-ES" sz="3600" dirty="0" smtClean="0">
                <a:latin typeface="Bahnschrift Light" panose="020B0502040204020203" pitchFamily="34" charset="0"/>
              </a:rPr>
              <a:t>HERRAMIENTAS</a:t>
            </a:r>
            <a:endParaRPr lang="es-ES" dirty="0">
              <a:latin typeface="Bahnschrift Light" panose="020B0502040204020203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-26127" y="1219200"/>
            <a:ext cx="83370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5817184" y="1608813"/>
            <a:ext cx="4960580" cy="533191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9" b="89865" l="6719" r="96719">
                        <a14:foregroundMark x1="26563" y1="35473" x2="26719" y2="58108"/>
                        <a14:foregroundMark x1="36563" y1="46959" x2="35938" y2="53041"/>
                        <a14:foregroundMark x1="35781" y1="38514" x2="35781" y2="38514"/>
                        <a14:foregroundMark x1="35781" y1="38514" x2="35781" y2="38514"/>
                        <a14:foregroundMark x1="45938" y1="46622" x2="45938" y2="46622"/>
                        <a14:foregroundMark x1="50781" y1="46622" x2="50781" y2="46622"/>
                        <a14:foregroundMark x1="60313" y1="49662" x2="60313" y2="49662"/>
                        <a14:foregroundMark x1="60313" y1="36824" x2="60313" y2="36824"/>
                        <a14:foregroundMark x1="68594" y1="49324" x2="68594" y2="49324"/>
                        <a14:foregroundMark x1="76250" y1="47635" x2="76250" y2="47635"/>
                        <a14:foregroundMark x1="85781" y1="49662" x2="85781" y2="49662"/>
                        <a14:foregroundMark x1="78370" y1="37415" x2="78370" y2="37415"/>
                        <a14:foregroundMark x1="82132" y1="37415" x2="82132" y2="37415"/>
                        <a14:foregroundMark x1="82132" y1="37415" x2="82132" y2="37415"/>
                        <a14:foregroundMark x1="73354" y1="37415" x2="85266" y2="37415"/>
                        <a14:foregroundMark x1="85266" y1="37415" x2="94044" y2="41497"/>
                        <a14:foregroundMark x1="91536" y1="53061" x2="89342" y2="45578"/>
                        <a14:foregroundMark x1="87774" y1="44218" x2="86520" y2="32653"/>
                        <a14:foregroundMark x1="79624" y1="35374" x2="79624" y2="42177"/>
                        <a14:foregroundMark x1="76489" y1="41497" x2="76489" y2="34014"/>
                        <a14:foregroundMark x1="80251" y1="51701" x2="78370" y2="442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076" y="6246059"/>
            <a:ext cx="1323114" cy="611941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2289393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433</Words>
  <Application>Microsoft Office PowerPoint</Application>
  <PresentationFormat>Panorámica</PresentationFormat>
  <Paragraphs>186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Bahnschrift Light</vt:lpstr>
      <vt:lpstr>Bahnschrift SemiBold</vt:lpstr>
      <vt:lpstr>Calibri</vt:lpstr>
      <vt:lpstr>Calibri Light</vt:lpstr>
      <vt:lpstr>Wingdings 3</vt:lpstr>
      <vt:lpstr>Tema de Office</vt:lpstr>
      <vt:lpstr>RestROOM</vt:lpstr>
      <vt:lpstr>  PRESENTACIÓN DEL PROYECTO</vt:lpstr>
      <vt:lpstr>  PRESENTACIÓN DEL PROYECTO</vt:lpstr>
      <vt:lpstr>  PROCESO DE DESARROLLO</vt:lpstr>
      <vt:lpstr>  PROCESO DE DESARROLLO</vt:lpstr>
      <vt:lpstr>  BASE DE DATOS</vt:lpstr>
      <vt:lpstr>  BASE DE DATOS</vt:lpstr>
      <vt:lpstr>  API - PLANIFICACIÓN</vt:lpstr>
      <vt:lpstr>  API - HERRAMIENTAS</vt:lpstr>
      <vt:lpstr>  API - HERRAMIENTAS</vt:lpstr>
      <vt:lpstr>  API - DESARROLLO</vt:lpstr>
      <vt:lpstr>  API - DESARROLLO</vt:lpstr>
      <vt:lpstr>  API - DESARROLLO</vt:lpstr>
      <vt:lpstr>  API - DEMOSTRACIÓN</vt:lpstr>
      <vt:lpstr>  FRONTEND - PLANIFICACIÓN</vt:lpstr>
      <vt:lpstr>  FRONTEND - PLANIFICACIÓN</vt:lpstr>
      <vt:lpstr>  FRONTEND - ESTRUCTURA</vt:lpstr>
      <vt:lpstr>  FRONTEND - ESTRUCTURA</vt:lpstr>
      <vt:lpstr>  FRONTEND - DESARROLLO</vt:lpstr>
      <vt:lpstr>  FRONTEND - REACTIVIDAD</vt:lpstr>
      <vt:lpstr>  FRONTEND - REACTIVIDAD</vt:lpstr>
      <vt:lpstr>  FRONTEND - DEMOSTRACIÓN</vt:lpstr>
      <vt:lpstr>  AUTOCRÍTICA</vt:lpstr>
      <vt:lpstr>Presentación de PowerPoint</vt:lpstr>
    </vt:vector>
  </TitlesOfParts>
  <Company>Linkia FP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RestROOM</dc:title>
  <dc:creator>Pep Carmona Coll</dc:creator>
  <cp:lastModifiedBy>Pep Carmona Coll</cp:lastModifiedBy>
  <cp:revision>19</cp:revision>
  <dcterms:created xsi:type="dcterms:W3CDTF">2021-02-25T20:34:31Z</dcterms:created>
  <dcterms:modified xsi:type="dcterms:W3CDTF">2021-02-26T09:25:50Z</dcterms:modified>
</cp:coreProperties>
</file>