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71" r:id="rId14"/>
    <p:sldId id="269" r:id="rId15"/>
    <p:sldId id="268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EA6A6-03FF-471A-85D2-EB0A3879675F}" type="doc">
      <dgm:prSet loTypeId="urn:microsoft.com/office/officeart/2005/8/layout/pyramid1" loCatId="pyramid" qsTypeId="urn:microsoft.com/office/officeart/2005/8/quickstyle/3d7" qsCatId="3D" csTypeId="urn:microsoft.com/office/officeart/2005/8/colors/accent2_2" csCatId="accent2" phldr="1"/>
      <dgm:spPr>
        <a:scene3d>
          <a:camera prst="perspectiveLeft" zoom="91000"/>
          <a:lightRig rig="threePt" dir="t">
            <a:rot lat="0" lon="0" rev="20280000"/>
          </a:lightRig>
        </a:scene3d>
      </dgm:spPr>
    </dgm:pt>
    <dgm:pt modelId="{6D4A7720-BAEE-43A4-B99B-E23D0092ADE4}">
      <dgm:prSet phldrT="[Text]" custT="1"/>
      <dgm:spPr/>
      <dgm:t>
        <a:bodyPr/>
        <a:lstStyle/>
        <a:p>
          <a:endParaRPr lang="cs-CZ" sz="1600" dirty="0"/>
        </a:p>
        <a:p>
          <a:r>
            <a:rPr lang="cs-CZ" sz="1600" dirty="0"/>
            <a:t>Kontakty</a:t>
          </a:r>
        </a:p>
      </dgm:t>
    </dgm:pt>
    <dgm:pt modelId="{7A666FB0-2B60-450E-90E7-7EBF9988E520}" type="parTrans" cxnId="{870E3C2E-0771-47A5-A691-555C27D6B187}">
      <dgm:prSet/>
      <dgm:spPr/>
      <dgm:t>
        <a:bodyPr/>
        <a:lstStyle/>
        <a:p>
          <a:endParaRPr lang="cs-CZ"/>
        </a:p>
      </dgm:t>
    </dgm:pt>
    <dgm:pt modelId="{13112441-DA37-44C5-8101-97256CE86E83}" type="sibTrans" cxnId="{870E3C2E-0771-47A5-A691-555C27D6B187}">
      <dgm:prSet/>
      <dgm:spPr/>
      <dgm:t>
        <a:bodyPr/>
        <a:lstStyle/>
        <a:p>
          <a:endParaRPr lang="cs-CZ"/>
        </a:p>
      </dgm:t>
    </dgm:pt>
    <dgm:pt modelId="{2859916C-87EC-4DD6-815B-E9CFF48C8D9A}">
      <dgm:prSet phldrT="[Text]" custT="1"/>
      <dgm:spPr/>
      <dgm:t>
        <a:bodyPr/>
        <a:lstStyle/>
        <a:p>
          <a:r>
            <a:rPr lang="cs-CZ" sz="4800" b="1" dirty="0"/>
            <a:t>Produkty</a:t>
          </a:r>
        </a:p>
      </dgm:t>
    </dgm:pt>
    <dgm:pt modelId="{75CEBAAF-33F2-40D6-996E-255797FA32F3}" type="parTrans" cxnId="{0F0AEB25-C839-41C8-9B0D-D1A28D52C359}">
      <dgm:prSet/>
      <dgm:spPr/>
      <dgm:t>
        <a:bodyPr/>
        <a:lstStyle/>
        <a:p>
          <a:endParaRPr lang="cs-CZ"/>
        </a:p>
      </dgm:t>
    </dgm:pt>
    <dgm:pt modelId="{AE4B0856-0DD9-4406-B598-5CBEF89E3C50}" type="sibTrans" cxnId="{0F0AEB25-C839-41C8-9B0D-D1A28D52C359}">
      <dgm:prSet/>
      <dgm:spPr/>
      <dgm:t>
        <a:bodyPr/>
        <a:lstStyle/>
        <a:p>
          <a:endParaRPr lang="cs-CZ"/>
        </a:p>
      </dgm:t>
    </dgm:pt>
    <dgm:pt modelId="{567F690C-DEC5-49BB-9613-3DC1649F0D87}">
      <dgm:prSet custT="1"/>
      <dgm:spPr/>
      <dgm:t>
        <a:bodyPr/>
        <a:lstStyle/>
        <a:p>
          <a:r>
            <a:rPr lang="cs-CZ" sz="2000" dirty="0"/>
            <a:t>Uživatel</a:t>
          </a:r>
        </a:p>
      </dgm:t>
    </dgm:pt>
    <dgm:pt modelId="{3D8C8123-7E64-4927-A347-5D45B5B878AE}" type="parTrans" cxnId="{FB8E7958-3D01-4381-946C-0E1579DB515A}">
      <dgm:prSet/>
      <dgm:spPr/>
      <dgm:t>
        <a:bodyPr/>
        <a:lstStyle/>
        <a:p>
          <a:endParaRPr lang="cs-CZ"/>
        </a:p>
      </dgm:t>
    </dgm:pt>
    <dgm:pt modelId="{F8003AD8-8D56-4CD9-83C4-A650EB69ACDD}" type="sibTrans" cxnId="{FB8E7958-3D01-4381-946C-0E1579DB515A}">
      <dgm:prSet/>
      <dgm:spPr/>
      <dgm:t>
        <a:bodyPr/>
        <a:lstStyle/>
        <a:p>
          <a:endParaRPr lang="cs-CZ"/>
        </a:p>
      </dgm:t>
    </dgm:pt>
    <dgm:pt modelId="{7F005112-012C-4A91-AAF7-2E414E75C67B}">
      <dgm:prSet custT="1"/>
      <dgm:spPr/>
      <dgm:t>
        <a:bodyPr/>
        <a:lstStyle/>
        <a:p>
          <a:r>
            <a:rPr lang="cs-CZ" sz="2400" dirty="0"/>
            <a:t>Objednávky</a:t>
          </a:r>
        </a:p>
      </dgm:t>
    </dgm:pt>
    <dgm:pt modelId="{72A029F8-8FAB-42A7-BA97-317C7AFC471C}" type="parTrans" cxnId="{7AA5EECD-2124-49F9-BFA5-468F3D16DABA}">
      <dgm:prSet/>
      <dgm:spPr/>
      <dgm:t>
        <a:bodyPr/>
        <a:lstStyle/>
        <a:p>
          <a:endParaRPr lang="cs-CZ"/>
        </a:p>
      </dgm:t>
    </dgm:pt>
    <dgm:pt modelId="{4406C28D-CC9E-4ECE-9536-532932979FAE}" type="sibTrans" cxnId="{7AA5EECD-2124-49F9-BFA5-468F3D16DABA}">
      <dgm:prSet/>
      <dgm:spPr/>
      <dgm:t>
        <a:bodyPr/>
        <a:lstStyle/>
        <a:p>
          <a:endParaRPr lang="cs-CZ"/>
        </a:p>
      </dgm:t>
    </dgm:pt>
    <dgm:pt modelId="{21E91EDF-9990-4D2B-AEF4-436AD90A19F2}">
      <dgm:prSet custT="1"/>
      <dgm:spPr/>
      <dgm:t>
        <a:bodyPr/>
        <a:lstStyle/>
        <a:p>
          <a:r>
            <a:rPr lang="cs-CZ" sz="2800" dirty="0"/>
            <a:t>Distributoři</a:t>
          </a:r>
        </a:p>
      </dgm:t>
    </dgm:pt>
    <dgm:pt modelId="{EB2942C9-78DF-4A5D-B231-E427B5ACC70F}" type="parTrans" cxnId="{08AE42F0-32CE-4C77-83E4-EBF81364501A}">
      <dgm:prSet/>
      <dgm:spPr/>
      <dgm:t>
        <a:bodyPr/>
        <a:lstStyle/>
        <a:p>
          <a:endParaRPr lang="cs-CZ"/>
        </a:p>
      </dgm:t>
    </dgm:pt>
    <dgm:pt modelId="{79385668-45BA-4BEE-A66C-714E738DF09A}" type="sibTrans" cxnId="{08AE42F0-32CE-4C77-83E4-EBF81364501A}">
      <dgm:prSet/>
      <dgm:spPr/>
      <dgm:t>
        <a:bodyPr/>
        <a:lstStyle/>
        <a:p>
          <a:endParaRPr lang="cs-CZ"/>
        </a:p>
      </dgm:t>
    </dgm:pt>
    <dgm:pt modelId="{6D46746E-B2BE-477B-9B30-A3E8A11F3ED5}">
      <dgm:prSet custT="1"/>
      <dgm:spPr/>
      <dgm:t>
        <a:bodyPr/>
        <a:lstStyle/>
        <a:p>
          <a:r>
            <a:rPr lang="cs-CZ" sz="3200" dirty="0"/>
            <a:t>Výrobci</a:t>
          </a:r>
        </a:p>
      </dgm:t>
    </dgm:pt>
    <dgm:pt modelId="{C12036B9-D1F4-4772-9DE4-5AE76B7213DE}" type="parTrans" cxnId="{B88F4A13-0773-4A0E-BE0F-0C30BBBA7CDA}">
      <dgm:prSet/>
      <dgm:spPr/>
      <dgm:t>
        <a:bodyPr/>
        <a:lstStyle/>
        <a:p>
          <a:endParaRPr lang="cs-CZ"/>
        </a:p>
      </dgm:t>
    </dgm:pt>
    <dgm:pt modelId="{4C12492D-6114-4B6E-8874-4E0CF6C96023}" type="sibTrans" cxnId="{B88F4A13-0773-4A0E-BE0F-0C30BBBA7CDA}">
      <dgm:prSet/>
      <dgm:spPr/>
      <dgm:t>
        <a:bodyPr/>
        <a:lstStyle/>
        <a:p>
          <a:endParaRPr lang="cs-CZ"/>
        </a:p>
      </dgm:t>
    </dgm:pt>
    <dgm:pt modelId="{CC7B469D-98BE-48FC-A1BE-0DBC429568B4}">
      <dgm:prSet custT="1"/>
      <dgm:spPr/>
      <dgm:t>
        <a:bodyPr/>
        <a:lstStyle/>
        <a:p>
          <a:r>
            <a:rPr lang="cs-CZ" sz="4000" dirty="0"/>
            <a:t>Kategorie</a:t>
          </a:r>
        </a:p>
      </dgm:t>
    </dgm:pt>
    <dgm:pt modelId="{3F42AC29-2F95-47D4-A2EA-512F13328AC4}" type="parTrans" cxnId="{EE00F00D-3310-40A9-990F-33ED80BAF975}">
      <dgm:prSet/>
      <dgm:spPr/>
      <dgm:t>
        <a:bodyPr/>
        <a:lstStyle/>
        <a:p>
          <a:endParaRPr lang="cs-CZ"/>
        </a:p>
      </dgm:t>
    </dgm:pt>
    <dgm:pt modelId="{2600D752-C697-418F-9D06-3F6EFEE7E321}" type="sibTrans" cxnId="{EE00F00D-3310-40A9-990F-33ED80BAF975}">
      <dgm:prSet/>
      <dgm:spPr/>
      <dgm:t>
        <a:bodyPr/>
        <a:lstStyle/>
        <a:p>
          <a:endParaRPr lang="cs-CZ"/>
        </a:p>
      </dgm:t>
    </dgm:pt>
    <dgm:pt modelId="{02B4D988-A4B3-4A92-84E1-896007591B28}">
      <dgm:prSet/>
      <dgm:spPr/>
      <dgm:t>
        <a:bodyPr/>
        <a:lstStyle/>
        <a:p>
          <a:r>
            <a:rPr lang="cs-CZ" dirty="0" err="1"/>
            <a:t>ObjednavkaProdukt</a:t>
          </a:r>
          <a:endParaRPr lang="cs-CZ" dirty="0"/>
        </a:p>
      </dgm:t>
    </dgm:pt>
    <dgm:pt modelId="{9329236D-C0F6-4709-BA41-F9FD55ADCDDC}" type="parTrans" cxnId="{3F6ED551-85CD-4E93-83A6-087B36E333F2}">
      <dgm:prSet/>
      <dgm:spPr/>
      <dgm:t>
        <a:bodyPr/>
        <a:lstStyle/>
        <a:p>
          <a:endParaRPr lang="cs-CZ"/>
        </a:p>
      </dgm:t>
    </dgm:pt>
    <dgm:pt modelId="{1289891D-7B40-4E7E-9078-2001A88D3765}" type="sibTrans" cxnId="{3F6ED551-85CD-4E93-83A6-087B36E333F2}">
      <dgm:prSet/>
      <dgm:spPr/>
      <dgm:t>
        <a:bodyPr/>
        <a:lstStyle/>
        <a:p>
          <a:endParaRPr lang="cs-CZ"/>
        </a:p>
      </dgm:t>
    </dgm:pt>
    <dgm:pt modelId="{F353DFE8-BB7E-4004-A05A-53D3DF8C6467}" type="pres">
      <dgm:prSet presAssocID="{0C4EA6A6-03FF-471A-85D2-EB0A3879675F}" presName="Name0" presStyleCnt="0">
        <dgm:presLayoutVars>
          <dgm:dir/>
          <dgm:animLvl val="lvl"/>
          <dgm:resizeHandles val="exact"/>
        </dgm:presLayoutVars>
      </dgm:prSet>
      <dgm:spPr/>
    </dgm:pt>
    <dgm:pt modelId="{2B4D89F5-0548-43C2-AFBC-FF19F59672E8}" type="pres">
      <dgm:prSet presAssocID="{6D4A7720-BAEE-43A4-B99B-E23D0092ADE4}" presName="Name8" presStyleCnt="0"/>
      <dgm:spPr/>
    </dgm:pt>
    <dgm:pt modelId="{5658CB72-F0E6-4CC3-A7E5-A3719A72CF0E}" type="pres">
      <dgm:prSet presAssocID="{6D4A7720-BAEE-43A4-B99B-E23D0092ADE4}" presName="level" presStyleLbl="node1" presStyleIdx="0" presStyleCnt="8" custScaleX="101400" custScaleY="223436">
        <dgm:presLayoutVars>
          <dgm:chMax val="1"/>
          <dgm:bulletEnabled val="1"/>
        </dgm:presLayoutVars>
      </dgm:prSet>
      <dgm:spPr/>
    </dgm:pt>
    <dgm:pt modelId="{7F8473C8-97F8-4588-A536-AC16100BA55E}" type="pres">
      <dgm:prSet presAssocID="{6D4A7720-BAEE-43A4-B99B-E23D0092ADE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28F8ADC-D693-4A79-A281-7DB8D77D8A0F}" type="pres">
      <dgm:prSet presAssocID="{02B4D988-A4B3-4A92-84E1-896007591B28}" presName="Name8" presStyleCnt="0"/>
      <dgm:spPr/>
    </dgm:pt>
    <dgm:pt modelId="{C8EDF2A4-E247-43D1-9FA3-89AE4A454C76}" type="pres">
      <dgm:prSet presAssocID="{02B4D988-A4B3-4A92-84E1-896007591B28}" presName="level" presStyleLbl="node1" presStyleIdx="1" presStyleCnt="8">
        <dgm:presLayoutVars>
          <dgm:chMax val="1"/>
          <dgm:bulletEnabled val="1"/>
        </dgm:presLayoutVars>
      </dgm:prSet>
      <dgm:spPr/>
    </dgm:pt>
    <dgm:pt modelId="{69301274-56CB-43D7-8979-D1FD5C28F155}" type="pres">
      <dgm:prSet presAssocID="{02B4D988-A4B3-4A92-84E1-896007591B2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AB51A7-D1A6-40AF-AB76-E6731F589094}" type="pres">
      <dgm:prSet presAssocID="{567F690C-DEC5-49BB-9613-3DC1649F0D87}" presName="Name8" presStyleCnt="0"/>
      <dgm:spPr/>
    </dgm:pt>
    <dgm:pt modelId="{935D8065-5AE7-4120-837A-6F3DCC156965}" type="pres">
      <dgm:prSet presAssocID="{567F690C-DEC5-49BB-9613-3DC1649F0D87}" presName="level" presStyleLbl="node1" presStyleIdx="2" presStyleCnt="8">
        <dgm:presLayoutVars>
          <dgm:chMax val="1"/>
          <dgm:bulletEnabled val="1"/>
        </dgm:presLayoutVars>
      </dgm:prSet>
      <dgm:spPr/>
    </dgm:pt>
    <dgm:pt modelId="{76AA76F5-EE8E-4091-8B46-C5818D4E8433}" type="pres">
      <dgm:prSet presAssocID="{567F690C-DEC5-49BB-9613-3DC1649F0D8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8158971-9D73-443F-84BA-E59E17D55FDC}" type="pres">
      <dgm:prSet presAssocID="{7F005112-012C-4A91-AAF7-2E414E75C67B}" presName="Name8" presStyleCnt="0"/>
      <dgm:spPr/>
    </dgm:pt>
    <dgm:pt modelId="{38831CAA-2875-4D78-8DFD-3EED94B5A093}" type="pres">
      <dgm:prSet presAssocID="{7F005112-012C-4A91-AAF7-2E414E75C67B}" presName="level" presStyleLbl="node1" presStyleIdx="3" presStyleCnt="8">
        <dgm:presLayoutVars>
          <dgm:chMax val="1"/>
          <dgm:bulletEnabled val="1"/>
        </dgm:presLayoutVars>
      </dgm:prSet>
      <dgm:spPr/>
    </dgm:pt>
    <dgm:pt modelId="{00F9F2C8-D896-4A9D-A359-1430BB78174C}" type="pres">
      <dgm:prSet presAssocID="{7F005112-012C-4A91-AAF7-2E414E75C67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0653AF3-A665-4219-954C-3D9E23ECA357}" type="pres">
      <dgm:prSet presAssocID="{21E91EDF-9990-4D2B-AEF4-436AD90A19F2}" presName="Name8" presStyleCnt="0"/>
      <dgm:spPr/>
    </dgm:pt>
    <dgm:pt modelId="{E19D03E5-E272-4022-BF55-496C868F9734}" type="pres">
      <dgm:prSet presAssocID="{21E91EDF-9990-4D2B-AEF4-436AD90A19F2}" presName="level" presStyleLbl="node1" presStyleIdx="4" presStyleCnt="8">
        <dgm:presLayoutVars>
          <dgm:chMax val="1"/>
          <dgm:bulletEnabled val="1"/>
        </dgm:presLayoutVars>
      </dgm:prSet>
      <dgm:spPr/>
    </dgm:pt>
    <dgm:pt modelId="{ADB813B8-BBD9-446C-88EB-8C7D593CFA49}" type="pres">
      <dgm:prSet presAssocID="{21E91EDF-9990-4D2B-AEF4-436AD90A19F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5D54086-ED2F-4603-B961-15B21B47CC01}" type="pres">
      <dgm:prSet presAssocID="{6D46746E-B2BE-477B-9B30-A3E8A11F3ED5}" presName="Name8" presStyleCnt="0"/>
      <dgm:spPr/>
    </dgm:pt>
    <dgm:pt modelId="{79D9A1B6-72DD-42DA-AA86-D34ED5DE9E8B}" type="pres">
      <dgm:prSet presAssocID="{6D46746E-B2BE-477B-9B30-A3E8A11F3ED5}" presName="level" presStyleLbl="node1" presStyleIdx="5" presStyleCnt="8">
        <dgm:presLayoutVars>
          <dgm:chMax val="1"/>
          <dgm:bulletEnabled val="1"/>
        </dgm:presLayoutVars>
      </dgm:prSet>
      <dgm:spPr/>
    </dgm:pt>
    <dgm:pt modelId="{AD72AFCE-69A2-4E4A-9D02-49B09307ADC7}" type="pres">
      <dgm:prSet presAssocID="{6D46746E-B2BE-477B-9B30-A3E8A11F3ED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C8BE00-F129-40EB-9F88-450E382F9F74}" type="pres">
      <dgm:prSet presAssocID="{CC7B469D-98BE-48FC-A1BE-0DBC429568B4}" presName="Name8" presStyleCnt="0"/>
      <dgm:spPr/>
    </dgm:pt>
    <dgm:pt modelId="{F23A4C3B-0FA2-43EB-AEEC-A9BFF975534D}" type="pres">
      <dgm:prSet presAssocID="{CC7B469D-98BE-48FC-A1BE-0DBC429568B4}" presName="level" presStyleLbl="node1" presStyleIdx="6" presStyleCnt="8">
        <dgm:presLayoutVars>
          <dgm:chMax val="1"/>
          <dgm:bulletEnabled val="1"/>
        </dgm:presLayoutVars>
      </dgm:prSet>
      <dgm:spPr/>
    </dgm:pt>
    <dgm:pt modelId="{B349D3EE-DC26-4D00-AF9D-666EF4CAFF9E}" type="pres">
      <dgm:prSet presAssocID="{CC7B469D-98BE-48FC-A1BE-0DBC429568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110D422-EE27-4E67-9EFC-30A7DB0DF4D7}" type="pres">
      <dgm:prSet presAssocID="{2859916C-87EC-4DD6-815B-E9CFF48C8D9A}" presName="Name8" presStyleCnt="0"/>
      <dgm:spPr/>
    </dgm:pt>
    <dgm:pt modelId="{BEDB3DBC-9A43-4A72-9375-6C1CD87FD5A9}" type="pres">
      <dgm:prSet presAssocID="{2859916C-87EC-4DD6-815B-E9CFF48C8D9A}" presName="level" presStyleLbl="node1" presStyleIdx="7" presStyleCnt="8" custLinFactNeighborY="-2455">
        <dgm:presLayoutVars>
          <dgm:chMax val="1"/>
          <dgm:bulletEnabled val="1"/>
        </dgm:presLayoutVars>
      </dgm:prSet>
      <dgm:spPr/>
    </dgm:pt>
    <dgm:pt modelId="{484518A2-C16A-48D9-835B-4623744781D8}" type="pres">
      <dgm:prSet presAssocID="{2859916C-87EC-4DD6-815B-E9CFF48C8D9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25C4D50D-15AB-4AB9-B89B-CE51FF788D6F}" type="presOf" srcId="{02B4D988-A4B3-4A92-84E1-896007591B28}" destId="{C8EDF2A4-E247-43D1-9FA3-89AE4A454C76}" srcOrd="0" destOrd="0" presId="urn:microsoft.com/office/officeart/2005/8/layout/pyramid1"/>
    <dgm:cxn modelId="{EE00F00D-3310-40A9-990F-33ED80BAF975}" srcId="{0C4EA6A6-03FF-471A-85D2-EB0A3879675F}" destId="{CC7B469D-98BE-48FC-A1BE-0DBC429568B4}" srcOrd="6" destOrd="0" parTransId="{3F42AC29-2F95-47D4-A2EA-512F13328AC4}" sibTransId="{2600D752-C697-418F-9D06-3F6EFEE7E321}"/>
    <dgm:cxn modelId="{B88F4A13-0773-4A0E-BE0F-0C30BBBA7CDA}" srcId="{0C4EA6A6-03FF-471A-85D2-EB0A3879675F}" destId="{6D46746E-B2BE-477B-9B30-A3E8A11F3ED5}" srcOrd="5" destOrd="0" parTransId="{C12036B9-D1F4-4772-9DE4-5AE76B7213DE}" sibTransId="{4C12492D-6114-4B6E-8874-4E0CF6C96023}"/>
    <dgm:cxn modelId="{578E0417-0A9E-410C-BB9B-316555442390}" type="presOf" srcId="{2859916C-87EC-4DD6-815B-E9CFF48C8D9A}" destId="{BEDB3DBC-9A43-4A72-9375-6C1CD87FD5A9}" srcOrd="0" destOrd="0" presId="urn:microsoft.com/office/officeart/2005/8/layout/pyramid1"/>
    <dgm:cxn modelId="{0F0AEB25-C839-41C8-9B0D-D1A28D52C359}" srcId="{0C4EA6A6-03FF-471A-85D2-EB0A3879675F}" destId="{2859916C-87EC-4DD6-815B-E9CFF48C8D9A}" srcOrd="7" destOrd="0" parTransId="{75CEBAAF-33F2-40D6-996E-255797FA32F3}" sibTransId="{AE4B0856-0DD9-4406-B598-5CBEF89E3C50}"/>
    <dgm:cxn modelId="{870E3C2E-0771-47A5-A691-555C27D6B187}" srcId="{0C4EA6A6-03FF-471A-85D2-EB0A3879675F}" destId="{6D4A7720-BAEE-43A4-B99B-E23D0092ADE4}" srcOrd="0" destOrd="0" parTransId="{7A666FB0-2B60-450E-90E7-7EBF9988E520}" sibTransId="{13112441-DA37-44C5-8101-97256CE86E83}"/>
    <dgm:cxn modelId="{B21F234D-342C-4D03-A600-ABD1FA4515AD}" type="presOf" srcId="{CC7B469D-98BE-48FC-A1BE-0DBC429568B4}" destId="{B349D3EE-DC26-4D00-AF9D-666EF4CAFF9E}" srcOrd="1" destOrd="0" presId="urn:microsoft.com/office/officeart/2005/8/layout/pyramid1"/>
    <dgm:cxn modelId="{3F6ED551-85CD-4E93-83A6-087B36E333F2}" srcId="{0C4EA6A6-03FF-471A-85D2-EB0A3879675F}" destId="{02B4D988-A4B3-4A92-84E1-896007591B28}" srcOrd="1" destOrd="0" parTransId="{9329236D-C0F6-4709-BA41-F9FD55ADCDDC}" sibTransId="{1289891D-7B40-4E7E-9078-2001A88D3765}"/>
    <dgm:cxn modelId="{54DE7353-D1C2-4152-AFAC-6CD8618D22C9}" type="presOf" srcId="{6D46746E-B2BE-477B-9B30-A3E8A11F3ED5}" destId="{AD72AFCE-69A2-4E4A-9D02-49B09307ADC7}" srcOrd="1" destOrd="0" presId="urn:microsoft.com/office/officeart/2005/8/layout/pyramid1"/>
    <dgm:cxn modelId="{FB8E7958-3D01-4381-946C-0E1579DB515A}" srcId="{0C4EA6A6-03FF-471A-85D2-EB0A3879675F}" destId="{567F690C-DEC5-49BB-9613-3DC1649F0D87}" srcOrd="2" destOrd="0" parTransId="{3D8C8123-7E64-4927-A347-5D45B5B878AE}" sibTransId="{F8003AD8-8D56-4CD9-83C4-A650EB69ACDD}"/>
    <dgm:cxn modelId="{D899A979-CA53-48FE-8947-52B92585F9DD}" type="presOf" srcId="{7F005112-012C-4A91-AAF7-2E414E75C67B}" destId="{38831CAA-2875-4D78-8DFD-3EED94B5A093}" srcOrd="0" destOrd="0" presId="urn:microsoft.com/office/officeart/2005/8/layout/pyramid1"/>
    <dgm:cxn modelId="{744BA985-6FC5-45C4-9E78-E4166DFBAABA}" type="presOf" srcId="{6D4A7720-BAEE-43A4-B99B-E23D0092ADE4}" destId="{7F8473C8-97F8-4588-A536-AC16100BA55E}" srcOrd="1" destOrd="0" presId="urn:microsoft.com/office/officeart/2005/8/layout/pyramid1"/>
    <dgm:cxn modelId="{D1ADD496-DA1C-4C9A-B9E5-61BAB109F0D3}" type="presOf" srcId="{0C4EA6A6-03FF-471A-85D2-EB0A3879675F}" destId="{F353DFE8-BB7E-4004-A05A-53D3DF8C6467}" srcOrd="0" destOrd="0" presId="urn:microsoft.com/office/officeart/2005/8/layout/pyramid1"/>
    <dgm:cxn modelId="{D61C0297-616A-4CC3-8CEC-71A7C0D79ED2}" type="presOf" srcId="{6D46746E-B2BE-477B-9B30-A3E8A11F3ED5}" destId="{79D9A1B6-72DD-42DA-AA86-D34ED5DE9E8B}" srcOrd="0" destOrd="0" presId="urn:microsoft.com/office/officeart/2005/8/layout/pyramid1"/>
    <dgm:cxn modelId="{EB7C3B9D-CB6D-4045-80B7-E2C44F49BD6B}" type="presOf" srcId="{21E91EDF-9990-4D2B-AEF4-436AD90A19F2}" destId="{ADB813B8-BBD9-446C-88EB-8C7D593CFA49}" srcOrd="1" destOrd="0" presId="urn:microsoft.com/office/officeart/2005/8/layout/pyramid1"/>
    <dgm:cxn modelId="{CA3509A2-4CB6-4342-A941-BCD448639EDF}" type="presOf" srcId="{2859916C-87EC-4DD6-815B-E9CFF48C8D9A}" destId="{484518A2-C16A-48D9-835B-4623744781D8}" srcOrd="1" destOrd="0" presId="urn:microsoft.com/office/officeart/2005/8/layout/pyramid1"/>
    <dgm:cxn modelId="{FF23ABAD-0A4B-4C0C-84B6-7AEDDB909625}" type="presOf" srcId="{6D4A7720-BAEE-43A4-B99B-E23D0092ADE4}" destId="{5658CB72-F0E6-4CC3-A7E5-A3719A72CF0E}" srcOrd="0" destOrd="0" presId="urn:microsoft.com/office/officeart/2005/8/layout/pyramid1"/>
    <dgm:cxn modelId="{A24448B7-8A1F-4039-BF5C-8DC7F2D41E06}" type="presOf" srcId="{CC7B469D-98BE-48FC-A1BE-0DBC429568B4}" destId="{F23A4C3B-0FA2-43EB-AEEC-A9BFF975534D}" srcOrd="0" destOrd="0" presId="urn:microsoft.com/office/officeart/2005/8/layout/pyramid1"/>
    <dgm:cxn modelId="{0A6EC6B7-A311-4084-8E0D-8945C8372C90}" type="presOf" srcId="{567F690C-DEC5-49BB-9613-3DC1649F0D87}" destId="{76AA76F5-EE8E-4091-8B46-C5818D4E8433}" srcOrd="1" destOrd="0" presId="urn:microsoft.com/office/officeart/2005/8/layout/pyramid1"/>
    <dgm:cxn modelId="{C7A53EC8-259C-4624-91C5-B1AFBD4F8A1A}" type="presOf" srcId="{02B4D988-A4B3-4A92-84E1-896007591B28}" destId="{69301274-56CB-43D7-8979-D1FD5C28F155}" srcOrd="1" destOrd="0" presId="urn:microsoft.com/office/officeart/2005/8/layout/pyramid1"/>
    <dgm:cxn modelId="{7AA5EECD-2124-49F9-BFA5-468F3D16DABA}" srcId="{0C4EA6A6-03FF-471A-85D2-EB0A3879675F}" destId="{7F005112-012C-4A91-AAF7-2E414E75C67B}" srcOrd="3" destOrd="0" parTransId="{72A029F8-8FAB-42A7-BA97-317C7AFC471C}" sibTransId="{4406C28D-CC9E-4ECE-9536-532932979FAE}"/>
    <dgm:cxn modelId="{16A8F3CE-04AE-4C79-BCCF-892D08464621}" type="presOf" srcId="{567F690C-DEC5-49BB-9613-3DC1649F0D87}" destId="{935D8065-5AE7-4120-837A-6F3DCC156965}" srcOrd="0" destOrd="0" presId="urn:microsoft.com/office/officeart/2005/8/layout/pyramid1"/>
    <dgm:cxn modelId="{0A305FDC-A78C-411B-BFE4-512F8F8B8E15}" type="presOf" srcId="{7F005112-012C-4A91-AAF7-2E414E75C67B}" destId="{00F9F2C8-D896-4A9D-A359-1430BB78174C}" srcOrd="1" destOrd="0" presId="urn:microsoft.com/office/officeart/2005/8/layout/pyramid1"/>
    <dgm:cxn modelId="{149965DE-A018-440A-90A8-73F07DC35483}" type="presOf" srcId="{21E91EDF-9990-4D2B-AEF4-436AD90A19F2}" destId="{E19D03E5-E272-4022-BF55-496C868F9734}" srcOrd="0" destOrd="0" presId="urn:microsoft.com/office/officeart/2005/8/layout/pyramid1"/>
    <dgm:cxn modelId="{08AE42F0-32CE-4C77-83E4-EBF81364501A}" srcId="{0C4EA6A6-03FF-471A-85D2-EB0A3879675F}" destId="{21E91EDF-9990-4D2B-AEF4-436AD90A19F2}" srcOrd="4" destOrd="0" parTransId="{EB2942C9-78DF-4A5D-B231-E427B5ACC70F}" sibTransId="{79385668-45BA-4BEE-A66C-714E738DF09A}"/>
    <dgm:cxn modelId="{8FEB40F0-C1CB-4265-9772-5C5A78949E92}" type="presParOf" srcId="{F353DFE8-BB7E-4004-A05A-53D3DF8C6467}" destId="{2B4D89F5-0548-43C2-AFBC-FF19F59672E8}" srcOrd="0" destOrd="0" presId="urn:microsoft.com/office/officeart/2005/8/layout/pyramid1"/>
    <dgm:cxn modelId="{E6075FFF-B903-49DF-93D8-B9BDD81ACC78}" type="presParOf" srcId="{2B4D89F5-0548-43C2-AFBC-FF19F59672E8}" destId="{5658CB72-F0E6-4CC3-A7E5-A3719A72CF0E}" srcOrd="0" destOrd="0" presId="urn:microsoft.com/office/officeart/2005/8/layout/pyramid1"/>
    <dgm:cxn modelId="{C1D9F8EC-F73C-4164-86BD-ECF45CA43CD9}" type="presParOf" srcId="{2B4D89F5-0548-43C2-AFBC-FF19F59672E8}" destId="{7F8473C8-97F8-4588-A536-AC16100BA55E}" srcOrd="1" destOrd="0" presId="urn:microsoft.com/office/officeart/2005/8/layout/pyramid1"/>
    <dgm:cxn modelId="{3EF8D1F2-202E-46E5-871C-8BBB99A7C561}" type="presParOf" srcId="{F353DFE8-BB7E-4004-A05A-53D3DF8C6467}" destId="{528F8ADC-D693-4A79-A281-7DB8D77D8A0F}" srcOrd="1" destOrd="0" presId="urn:microsoft.com/office/officeart/2005/8/layout/pyramid1"/>
    <dgm:cxn modelId="{13C51ECF-C2A7-4FF9-A491-D587BDAC7CBE}" type="presParOf" srcId="{528F8ADC-D693-4A79-A281-7DB8D77D8A0F}" destId="{C8EDF2A4-E247-43D1-9FA3-89AE4A454C76}" srcOrd="0" destOrd="0" presId="urn:microsoft.com/office/officeart/2005/8/layout/pyramid1"/>
    <dgm:cxn modelId="{F8DBEF18-1E0E-4612-BD03-9201A0F52D91}" type="presParOf" srcId="{528F8ADC-D693-4A79-A281-7DB8D77D8A0F}" destId="{69301274-56CB-43D7-8979-D1FD5C28F155}" srcOrd="1" destOrd="0" presId="urn:microsoft.com/office/officeart/2005/8/layout/pyramid1"/>
    <dgm:cxn modelId="{F919E4D0-CD63-4D1F-BE2A-FE2AE9477859}" type="presParOf" srcId="{F353DFE8-BB7E-4004-A05A-53D3DF8C6467}" destId="{2AAB51A7-D1A6-40AF-AB76-E6731F589094}" srcOrd="2" destOrd="0" presId="urn:microsoft.com/office/officeart/2005/8/layout/pyramid1"/>
    <dgm:cxn modelId="{5DB5FC3A-F7AB-4883-A4CE-CD19CB6537C7}" type="presParOf" srcId="{2AAB51A7-D1A6-40AF-AB76-E6731F589094}" destId="{935D8065-5AE7-4120-837A-6F3DCC156965}" srcOrd="0" destOrd="0" presId="urn:microsoft.com/office/officeart/2005/8/layout/pyramid1"/>
    <dgm:cxn modelId="{8831BB6D-DFE1-4165-8682-2BEF739C6C34}" type="presParOf" srcId="{2AAB51A7-D1A6-40AF-AB76-E6731F589094}" destId="{76AA76F5-EE8E-4091-8B46-C5818D4E8433}" srcOrd="1" destOrd="0" presId="urn:microsoft.com/office/officeart/2005/8/layout/pyramid1"/>
    <dgm:cxn modelId="{FE006B77-F339-417C-A349-51E7E1C7F358}" type="presParOf" srcId="{F353DFE8-BB7E-4004-A05A-53D3DF8C6467}" destId="{F8158971-9D73-443F-84BA-E59E17D55FDC}" srcOrd="3" destOrd="0" presId="urn:microsoft.com/office/officeart/2005/8/layout/pyramid1"/>
    <dgm:cxn modelId="{3E870D36-4FAA-48CD-A6A7-3DF513297784}" type="presParOf" srcId="{F8158971-9D73-443F-84BA-E59E17D55FDC}" destId="{38831CAA-2875-4D78-8DFD-3EED94B5A093}" srcOrd="0" destOrd="0" presId="urn:microsoft.com/office/officeart/2005/8/layout/pyramid1"/>
    <dgm:cxn modelId="{9974B749-44B9-4E7A-8998-B584A4E9117F}" type="presParOf" srcId="{F8158971-9D73-443F-84BA-E59E17D55FDC}" destId="{00F9F2C8-D896-4A9D-A359-1430BB78174C}" srcOrd="1" destOrd="0" presId="urn:microsoft.com/office/officeart/2005/8/layout/pyramid1"/>
    <dgm:cxn modelId="{237B924F-702A-49E3-B84C-F5B9CA2C7DB8}" type="presParOf" srcId="{F353DFE8-BB7E-4004-A05A-53D3DF8C6467}" destId="{20653AF3-A665-4219-954C-3D9E23ECA357}" srcOrd="4" destOrd="0" presId="urn:microsoft.com/office/officeart/2005/8/layout/pyramid1"/>
    <dgm:cxn modelId="{EE73CCEB-5949-4833-9FAF-F35FBEB375E0}" type="presParOf" srcId="{20653AF3-A665-4219-954C-3D9E23ECA357}" destId="{E19D03E5-E272-4022-BF55-496C868F9734}" srcOrd="0" destOrd="0" presId="urn:microsoft.com/office/officeart/2005/8/layout/pyramid1"/>
    <dgm:cxn modelId="{7748853F-7C8E-4EA3-B252-2AB476FA5BE6}" type="presParOf" srcId="{20653AF3-A665-4219-954C-3D9E23ECA357}" destId="{ADB813B8-BBD9-446C-88EB-8C7D593CFA49}" srcOrd="1" destOrd="0" presId="urn:microsoft.com/office/officeart/2005/8/layout/pyramid1"/>
    <dgm:cxn modelId="{F4B3A79C-A00D-4EEB-A128-7F8B7DB598FC}" type="presParOf" srcId="{F353DFE8-BB7E-4004-A05A-53D3DF8C6467}" destId="{D5D54086-ED2F-4603-B961-15B21B47CC01}" srcOrd="5" destOrd="0" presId="urn:microsoft.com/office/officeart/2005/8/layout/pyramid1"/>
    <dgm:cxn modelId="{24DA14ED-A7FF-40AB-BE7E-9F15B577FA4A}" type="presParOf" srcId="{D5D54086-ED2F-4603-B961-15B21B47CC01}" destId="{79D9A1B6-72DD-42DA-AA86-D34ED5DE9E8B}" srcOrd="0" destOrd="0" presId="urn:microsoft.com/office/officeart/2005/8/layout/pyramid1"/>
    <dgm:cxn modelId="{351EA0DA-4577-4AA4-BB47-F4FF55D883BB}" type="presParOf" srcId="{D5D54086-ED2F-4603-B961-15B21B47CC01}" destId="{AD72AFCE-69A2-4E4A-9D02-49B09307ADC7}" srcOrd="1" destOrd="0" presId="urn:microsoft.com/office/officeart/2005/8/layout/pyramid1"/>
    <dgm:cxn modelId="{4E7B7730-EE19-4130-9F4F-EC2CAF0A64EF}" type="presParOf" srcId="{F353DFE8-BB7E-4004-A05A-53D3DF8C6467}" destId="{7DC8BE00-F129-40EB-9F88-450E382F9F74}" srcOrd="6" destOrd="0" presId="urn:microsoft.com/office/officeart/2005/8/layout/pyramid1"/>
    <dgm:cxn modelId="{2A970634-4F6A-44A5-BB8B-D5350B04E534}" type="presParOf" srcId="{7DC8BE00-F129-40EB-9F88-450E382F9F74}" destId="{F23A4C3B-0FA2-43EB-AEEC-A9BFF975534D}" srcOrd="0" destOrd="0" presId="urn:microsoft.com/office/officeart/2005/8/layout/pyramid1"/>
    <dgm:cxn modelId="{8180D711-0FF8-4D07-9999-B0C7F404C553}" type="presParOf" srcId="{7DC8BE00-F129-40EB-9F88-450E382F9F74}" destId="{B349D3EE-DC26-4D00-AF9D-666EF4CAFF9E}" srcOrd="1" destOrd="0" presId="urn:microsoft.com/office/officeart/2005/8/layout/pyramid1"/>
    <dgm:cxn modelId="{9CE232AB-CF5E-4423-9640-A26FCD7F70A4}" type="presParOf" srcId="{F353DFE8-BB7E-4004-A05A-53D3DF8C6467}" destId="{9110D422-EE27-4E67-9EFC-30A7DB0DF4D7}" srcOrd="7" destOrd="0" presId="urn:microsoft.com/office/officeart/2005/8/layout/pyramid1"/>
    <dgm:cxn modelId="{1CC062D1-5FA5-40E6-95FB-8AD09E228DED}" type="presParOf" srcId="{9110D422-EE27-4E67-9EFC-30A7DB0DF4D7}" destId="{BEDB3DBC-9A43-4A72-9375-6C1CD87FD5A9}" srcOrd="0" destOrd="0" presId="urn:microsoft.com/office/officeart/2005/8/layout/pyramid1"/>
    <dgm:cxn modelId="{112D33DB-8C01-4FC5-B8BE-B0CD4EA7F959}" type="presParOf" srcId="{9110D422-EE27-4E67-9EFC-30A7DB0DF4D7}" destId="{484518A2-C16A-48D9-835B-4623744781D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8CB72-F0E6-4CC3-A7E5-A3719A72CF0E}">
      <dsp:nvSpPr>
        <dsp:cNvPr id="0" name=""/>
        <dsp:cNvSpPr/>
      </dsp:nvSpPr>
      <dsp:spPr>
        <a:xfrm>
          <a:off x="2209041" y="0"/>
          <a:ext cx="1436389" cy="1154536"/>
        </a:xfrm>
        <a:prstGeom prst="trapezoid">
          <a:avLst>
            <a:gd name="adj" fmla="val 613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zoom="91000"/>
          <a:lightRig rig="threePt" dir="t">
            <a:rot lat="0" lon="0" rev="2028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600" kern="1200" dirty="0"/>
            <a:t>Kontakty</a:t>
          </a:r>
        </a:p>
      </dsp:txBody>
      <dsp:txXfrm>
        <a:off x="2209041" y="0"/>
        <a:ext cx="1436389" cy="1154536"/>
      </dsp:txXfrm>
    </dsp:sp>
    <dsp:sp modelId="{C8EDF2A4-E247-43D1-9FA3-89AE4A454C76}">
      <dsp:nvSpPr>
        <dsp:cNvPr id="0" name=""/>
        <dsp:cNvSpPr/>
      </dsp:nvSpPr>
      <dsp:spPr>
        <a:xfrm>
          <a:off x="1901963" y="1154536"/>
          <a:ext cx="2050545" cy="516719"/>
        </a:xfrm>
        <a:prstGeom prst="trapezoid">
          <a:avLst>
            <a:gd name="adj" fmla="val 613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zoom="91000"/>
          <a:lightRig rig="threePt" dir="t">
            <a:rot lat="0" lon="0" rev="2028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 dirty="0" err="1"/>
            <a:t>ObjednavkaProdukt</a:t>
          </a:r>
          <a:endParaRPr lang="cs-CZ" sz="1200" kern="1200" dirty="0"/>
        </a:p>
      </dsp:txBody>
      <dsp:txXfrm>
        <a:off x="2260809" y="1154536"/>
        <a:ext cx="1332854" cy="516719"/>
      </dsp:txXfrm>
    </dsp:sp>
    <dsp:sp modelId="{935D8065-5AE7-4120-837A-6F3DCC156965}">
      <dsp:nvSpPr>
        <dsp:cNvPr id="0" name=""/>
        <dsp:cNvSpPr/>
      </dsp:nvSpPr>
      <dsp:spPr>
        <a:xfrm>
          <a:off x="1584969" y="1671255"/>
          <a:ext cx="2684533" cy="516719"/>
        </a:xfrm>
        <a:prstGeom prst="trapezoid">
          <a:avLst>
            <a:gd name="adj" fmla="val 613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zoom="91000"/>
          <a:lightRig rig="threePt" dir="t">
            <a:rot lat="0" lon="0" rev="2028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Uživatel</a:t>
          </a:r>
        </a:p>
      </dsp:txBody>
      <dsp:txXfrm>
        <a:off x="2054763" y="1671255"/>
        <a:ext cx="1744946" cy="516719"/>
      </dsp:txXfrm>
    </dsp:sp>
    <dsp:sp modelId="{38831CAA-2875-4D78-8DFD-3EED94B5A093}">
      <dsp:nvSpPr>
        <dsp:cNvPr id="0" name=""/>
        <dsp:cNvSpPr/>
      </dsp:nvSpPr>
      <dsp:spPr>
        <a:xfrm>
          <a:off x="1267975" y="2187975"/>
          <a:ext cx="3318521" cy="516719"/>
        </a:xfrm>
        <a:prstGeom prst="trapezoid">
          <a:avLst>
            <a:gd name="adj" fmla="val 613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zoom="91000"/>
          <a:lightRig rig="threePt" dir="t">
            <a:rot lat="0" lon="0" rev="2028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Objednávky</a:t>
          </a:r>
        </a:p>
      </dsp:txBody>
      <dsp:txXfrm>
        <a:off x="1848717" y="2187975"/>
        <a:ext cx="2157038" cy="516719"/>
      </dsp:txXfrm>
    </dsp:sp>
    <dsp:sp modelId="{E19D03E5-E272-4022-BF55-496C868F9734}">
      <dsp:nvSpPr>
        <dsp:cNvPr id="0" name=""/>
        <dsp:cNvSpPr/>
      </dsp:nvSpPr>
      <dsp:spPr>
        <a:xfrm>
          <a:off x="950981" y="2704694"/>
          <a:ext cx="3952509" cy="516719"/>
        </a:xfrm>
        <a:prstGeom prst="trapezoid">
          <a:avLst>
            <a:gd name="adj" fmla="val 613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zoom="91000"/>
          <a:lightRig rig="threePt" dir="t">
            <a:rot lat="0" lon="0" rev="2028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Distributoři</a:t>
          </a:r>
        </a:p>
      </dsp:txBody>
      <dsp:txXfrm>
        <a:off x="1642671" y="2704694"/>
        <a:ext cx="2569130" cy="516719"/>
      </dsp:txXfrm>
    </dsp:sp>
    <dsp:sp modelId="{79D9A1B6-72DD-42DA-AA86-D34ED5DE9E8B}">
      <dsp:nvSpPr>
        <dsp:cNvPr id="0" name=""/>
        <dsp:cNvSpPr/>
      </dsp:nvSpPr>
      <dsp:spPr>
        <a:xfrm>
          <a:off x="633987" y="3221413"/>
          <a:ext cx="4586497" cy="516719"/>
        </a:xfrm>
        <a:prstGeom prst="trapezoid">
          <a:avLst>
            <a:gd name="adj" fmla="val 613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zoom="91000"/>
          <a:lightRig rig="threePt" dir="t">
            <a:rot lat="0" lon="0" rev="2028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 dirty="0"/>
            <a:t>Výrobci</a:t>
          </a:r>
        </a:p>
      </dsp:txBody>
      <dsp:txXfrm>
        <a:off x="1436624" y="3221413"/>
        <a:ext cx="2981223" cy="516719"/>
      </dsp:txXfrm>
    </dsp:sp>
    <dsp:sp modelId="{F23A4C3B-0FA2-43EB-AEEC-A9BFF975534D}">
      <dsp:nvSpPr>
        <dsp:cNvPr id="0" name=""/>
        <dsp:cNvSpPr/>
      </dsp:nvSpPr>
      <dsp:spPr>
        <a:xfrm>
          <a:off x="316993" y="3738132"/>
          <a:ext cx="5220485" cy="516719"/>
        </a:xfrm>
        <a:prstGeom prst="trapezoid">
          <a:avLst>
            <a:gd name="adj" fmla="val 613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zoom="91000"/>
          <a:lightRig rig="threePt" dir="t">
            <a:rot lat="0" lon="0" rev="2028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000" kern="1200" dirty="0"/>
            <a:t>Kategorie</a:t>
          </a:r>
        </a:p>
      </dsp:txBody>
      <dsp:txXfrm>
        <a:off x="1230578" y="3738132"/>
        <a:ext cx="3393315" cy="516719"/>
      </dsp:txXfrm>
    </dsp:sp>
    <dsp:sp modelId="{BEDB3DBC-9A43-4A72-9375-6C1CD87FD5A9}">
      <dsp:nvSpPr>
        <dsp:cNvPr id="0" name=""/>
        <dsp:cNvSpPr/>
      </dsp:nvSpPr>
      <dsp:spPr>
        <a:xfrm>
          <a:off x="0" y="4242166"/>
          <a:ext cx="5854472" cy="516719"/>
        </a:xfrm>
        <a:prstGeom prst="trapezoid">
          <a:avLst>
            <a:gd name="adj" fmla="val 6134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perspectiveLeft" zoom="91000"/>
          <a:lightRig rig="threePt" dir="t">
            <a:rot lat="0" lon="0" rev="20280000"/>
          </a:lightRig>
        </a:scene3d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4800" b="1" kern="1200" dirty="0"/>
            <a:t>Produkty</a:t>
          </a:r>
        </a:p>
      </dsp:txBody>
      <dsp:txXfrm>
        <a:off x="1024532" y="4242166"/>
        <a:ext cx="3805407" cy="516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1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4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2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5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3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9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AB98720-1870-47EE-E469-A09475A1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cs-CZ" sz="4000" b="1" dirty="0"/>
              <a:t>Moje Elektro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B0BC5E6-79F7-2CE3-D761-44CC3027C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Josef </a:t>
            </a:r>
            <a:r>
              <a:rPr lang="cs-CZ" dirty="0" err="1">
                <a:latin typeface="Calibri" panose="020F0502020204030204" pitchFamily="34" charset="0"/>
                <a:cs typeface="Calibri" panose="020F0502020204030204" pitchFamily="34" charset="0"/>
              </a:rPr>
              <a:t>Znášik</a:t>
            </a:r>
            <a:endParaRPr lang="cs-CZ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Grafika, logo, Písmo, grafický design&#10;&#10;Obsah generovaný pomocí AI může být nesprávný.">
            <a:extLst>
              <a:ext uri="{FF2B5EF4-FFF2-40B4-BE49-F238E27FC236}">
                <a16:creationId xmlns:a16="http://schemas.microsoft.com/office/drawing/2014/main" id="{DBF3CEFC-3EFF-00A3-8E26-C405D98042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603" r="2" b="2"/>
          <a:stretch>
            <a:fillRect/>
          </a:stretch>
        </p:blipFill>
        <p:spPr>
          <a:xfrm>
            <a:off x="4323300" y="124691"/>
            <a:ext cx="7629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7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E483DF-9E18-439B-9DD2-BAF87739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FB11016B-F2AE-FA09-B7C8-1C78AEA0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9" y="535894"/>
            <a:ext cx="10691265" cy="720435"/>
          </a:xfrm>
        </p:spPr>
        <p:txBody>
          <a:bodyPr>
            <a:norm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Propojení s databázi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402D590-6ED1-2470-FCFD-F5340218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488" y="1903152"/>
            <a:ext cx="7512119" cy="441895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jsem si propojil s databází pomocí vlastního pluginu.</a:t>
            </a:r>
            <a:endParaRPr lang="cs-CZ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 se nachází ve složce C:\xampp\htdocs\moje_elektro\wp-content\plugins\moje-elektro</a:t>
            </a:r>
          </a:p>
          <a:p>
            <a:pPr>
              <a:buClr>
                <a:schemeClr val="bg1"/>
              </a:buClr>
            </a:pP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složky jsem vložil VS </a:t>
            </a:r>
            <a:r>
              <a:rPr lang="cs-CZ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bg1"/>
              </a:buClr>
            </a:pPr>
            <a:r>
              <a:rPr lang="pl-PL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Stránka je propojena s tabulkou produkty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úpravu cen a obrázků,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změnu popisků produktů,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odstranění produktů, </a:t>
            </a:r>
          </a:p>
          <a:p>
            <a:pPr lvl="1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přidávání nových produktů.</a:t>
            </a:r>
            <a:endParaRPr lang="pl-PL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bg1"/>
              </a:buClr>
              <a:buNone/>
            </a:pPr>
            <a:endParaRPr lang="cs-CZ" sz="2200" dirty="0">
              <a:solidFill>
                <a:schemeClr val="bg1"/>
              </a:solidFill>
            </a:endParaRPr>
          </a:p>
        </p:txBody>
      </p:sp>
      <p:pic>
        <p:nvPicPr>
          <p:cNvPr id="12" name="Zástupný obsah 11" descr="Obsah obrázku text, snímek obrazovky, design&#10;&#10;Obsah generovaný pomocí AI může být nesprávný.">
            <a:extLst>
              <a:ext uri="{FF2B5EF4-FFF2-40B4-BE49-F238E27FC236}">
                <a16:creationId xmlns:a16="http://schemas.microsoft.com/office/drawing/2014/main" id="{F7F6F67E-C726-6F31-F64B-BDB6B5EDE7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768" y="0"/>
            <a:ext cx="177290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90768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A7896-9D9E-BA8B-AB80-34059CAC9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7B6B2C35-535D-70F8-6CD7-7F6CE9143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9" y="535894"/>
            <a:ext cx="10691265" cy="720435"/>
          </a:xfrm>
        </p:spPr>
        <p:txBody>
          <a:bodyPr>
            <a:norm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Kontaktní formulář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59A7438-732E-8A75-BCAB-F597CB615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924" y="1903152"/>
            <a:ext cx="7512121" cy="441895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Postup byl stejný jako u stránky s produkty.</a:t>
            </a:r>
          </a:p>
          <a:p>
            <a:pPr>
              <a:buClr>
                <a:schemeClr val="bg1"/>
              </a:buClr>
            </a:pPr>
            <a:r>
              <a:rPr lang="pt-BR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Formulář je propojený s databází → ukládá se do tabulky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wp_moje_kontakty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bg1"/>
              </a:buClr>
            </a:pP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Styl formuláře jsem přizpůsobil designu webu.</a:t>
            </a:r>
          </a:p>
          <a:p>
            <a:pPr>
              <a:buClr>
                <a:schemeClr val="bg1"/>
              </a:buClr>
            </a:pP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Umožňuje </a:t>
            </a:r>
            <a:r>
              <a:rPr lang="cs-CZ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rychlý kontakt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mezi uživatelem a správcem webu.</a:t>
            </a:r>
          </a:p>
          <a:p>
            <a:pPr>
              <a:buClr>
                <a:schemeClr val="bg1"/>
              </a:buClr>
            </a:pP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Ukládání zpráv v databázi zajišťuje, že se žádná zpráva </a:t>
            </a:r>
            <a:r>
              <a:rPr lang="cs-CZ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neztratí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bg1"/>
              </a:buClr>
            </a:pP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Posiluje </a:t>
            </a:r>
            <a:r>
              <a:rPr lang="cs-CZ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interaktivitu webu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motivuje návštěvníky k zapojení.</a:t>
            </a:r>
          </a:p>
          <a:p>
            <a:pPr>
              <a:buClr>
                <a:schemeClr val="bg1"/>
              </a:buClr>
            </a:pPr>
            <a:r>
              <a:rPr lang="cs-CZ" sz="2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Zadání jména, e-mailu a zprávy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od uživatele.</a:t>
            </a:r>
          </a:p>
        </p:txBody>
      </p:sp>
      <p:pic>
        <p:nvPicPr>
          <p:cNvPr id="6" name="Zástupný obsah 5" descr="Obsah obrázku text, snímek obrazovky, Písmo, číslo&#10;&#10;Obsah generovaný pomocí AI může být nesprávný.">
            <a:extLst>
              <a:ext uri="{FF2B5EF4-FFF2-40B4-BE49-F238E27FC236}">
                <a16:creationId xmlns:a16="http://schemas.microsoft.com/office/drawing/2014/main" id="{D89C5685-5370-0118-B0A1-67762E1E81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45" y="1738647"/>
            <a:ext cx="3629379" cy="20313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Obrázek 7" descr="Obsah obrázku text, Písmo, snímek obrazovky, logo&#10;&#10;Obsah generovaný pomocí AI může být nesprávný.">
            <a:extLst>
              <a:ext uri="{FF2B5EF4-FFF2-40B4-BE49-F238E27FC236}">
                <a16:creationId xmlns:a16="http://schemas.microsoft.com/office/drawing/2014/main" id="{5BF3A71B-E1B8-610A-3E4D-05A1A797B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473" y="4042720"/>
            <a:ext cx="2294355" cy="9416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Obrázek 9" descr="Obsah obrázku text, Písmo, číslo, snímek obrazovky&#10;&#10;Obsah generovaný pomocí AI může být nesprávný.">
            <a:extLst>
              <a:ext uri="{FF2B5EF4-FFF2-40B4-BE49-F238E27FC236}">
                <a16:creationId xmlns:a16="http://schemas.microsoft.com/office/drawing/2014/main" id="{D3C3D44A-D726-55D8-8C83-7530472CE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15" y="5296381"/>
            <a:ext cx="5892285" cy="1321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21439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2C7EEB-E8DC-FFD8-E771-4CC79D3DF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77D264B-CDEE-4135-CFD2-6F55A93D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9" y="535894"/>
            <a:ext cx="10691265" cy="720435"/>
          </a:xfrm>
        </p:spPr>
        <p:txBody>
          <a:bodyPr>
            <a:norm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Nákupní proces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ACFAAE-264E-DFD8-A604-BCCEF0D7D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271" y="1737081"/>
            <a:ext cx="6299545" cy="441895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Zákazník si vybere produkt a klikne na tlačítko 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„Přidat do košíku“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nb-NO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Produkt se okamžitě zobrazí v </a:t>
            </a:r>
            <a:r>
              <a:rPr lang="nb-NO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košíku</a:t>
            </a:r>
            <a:r>
              <a:rPr lang="nb-NO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 dokončení výběru je zákazník přesměrován do 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pokladny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Clr>
                <a:schemeClr val="bg1"/>
              </a:buClr>
              <a:buNone/>
            </a:pPr>
            <a:r>
              <a:rPr lang="cs-CZ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Musí zadat: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Křestní jméno a Příjmení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Země / Region</a:t>
            </a: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Ulice a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č.p</a:t>
            </a: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Město</a:t>
            </a:r>
          </a:p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Objednávku potvrdí a odešle.</a:t>
            </a:r>
          </a:p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Celý proces je 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automatizovaný pomocí </a:t>
            </a:r>
            <a:r>
              <a:rPr lang="cs-CZ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WooCommerce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lnSpc>
                <a:spcPct val="80000"/>
              </a:lnSpc>
              <a:buClr>
                <a:schemeClr val="bg1"/>
              </a:buClr>
              <a:buNone/>
            </a:pP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wp_cartflows_ca_cart_abandonment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tabulka kde se zobrazí nedodělaná objednávka</a:t>
            </a:r>
          </a:p>
        </p:txBody>
      </p:sp>
      <p:pic>
        <p:nvPicPr>
          <p:cNvPr id="7" name="Zástupný obsah 6" descr="Obsah obrázku text, snímek obrazovky, číslo, Písmo&#10;&#10;Obsah generovaný pomocí AI může být nesprávný.">
            <a:extLst>
              <a:ext uri="{FF2B5EF4-FFF2-40B4-BE49-F238E27FC236}">
                <a16:creationId xmlns:a16="http://schemas.microsoft.com/office/drawing/2014/main" id="{58B6316B-9118-D120-BC41-EB65DC26DE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539" y="1771447"/>
            <a:ext cx="3631885" cy="3548851"/>
          </a:xfrm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35309464-A32C-EA88-63D1-E04F2C79C498}"/>
              </a:ext>
            </a:extLst>
          </p:cNvPr>
          <p:cNvSpPr txBox="1"/>
          <p:nvPr/>
        </p:nvSpPr>
        <p:spPr>
          <a:xfrm>
            <a:off x="3836504" y="3842970"/>
            <a:ext cx="2723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Telefon (volitelný)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E-mailová adresa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Poznámky k objednávce (volitelný)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7FA73B3A-FA30-5308-6000-427961838B2C}"/>
              </a:ext>
            </a:extLst>
          </p:cNvPr>
          <p:cNvSpPr txBox="1"/>
          <p:nvPr/>
        </p:nvSpPr>
        <p:spPr>
          <a:xfrm>
            <a:off x="7761539" y="5398776"/>
            <a:ext cx="36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u="sng" dirty="0">
                <a:solidFill>
                  <a:schemeClr val="bg1"/>
                </a:solidFill>
              </a:rPr>
              <a:t>Slevový kupón</a:t>
            </a:r>
          </a:p>
          <a:p>
            <a:r>
              <a:rPr lang="cs-CZ" dirty="0">
                <a:solidFill>
                  <a:schemeClr val="bg1"/>
                </a:solidFill>
              </a:rPr>
              <a:t>Web umožňuje zákazníkům využít </a:t>
            </a:r>
            <a:r>
              <a:rPr lang="cs-CZ" b="1" dirty="0">
                <a:solidFill>
                  <a:schemeClr val="bg1"/>
                </a:solidFill>
              </a:rPr>
              <a:t>slevový kupón „ME“</a:t>
            </a:r>
            <a:r>
              <a:rPr lang="cs-CZ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0209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6D6A6-91E0-2E79-4CF0-2680F0F4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EF5E0BF2-123E-C747-7BC1-E77B67C5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677"/>
            <a:ext cx="12192000" cy="720435"/>
          </a:xfrm>
        </p:spPr>
        <p:txBody>
          <a:bodyPr>
            <a:norm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Pluginy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75A43D-3431-975A-E65B-A4549D2EE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143" y="896111"/>
            <a:ext cx="6228164" cy="524343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All-in-</a:t>
            </a:r>
            <a:r>
              <a:rPr lang="cs-CZ" sz="6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WP </a:t>
            </a:r>
            <a:r>
              <a:rPr lang="cs-CZ" sz="6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Migration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cs-CZ" sz="6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záloha a migrace webu.</a:t>
            </a:r>
          </a:p>
          <a:p>
            <a:pPr>
              <a:lnSpc>
                <a:spcPct val="220000"/>
              </a:lnSpc>
            </a:pP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Duplikovat stránku – kopírování stránek a příspěvků jedním kliknutím.</a:t>
            </a:r>
          </a:p>
          <a:p>
            <a:pPr>
              <a:lnSpc>
                <a:spcPct val="220000"/>
              </a:lnSpc>
            </a:pPr>
            <a:r>
              <a:rPr lang="cs-CZ" sz="6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Elementor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vizuální editor stránek.</a:t>
            </a:r>
          </a:p>
          <a:p>
            <a:pPr>
              <a:lnSpc>
                <a:spcPct val="220000"/>
              </a:lnSpc>
            </a:pP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Moje Elektro Produkty –správa produktů.</a:t>
            </a:r>
          </a:p>
          <a:p>
            <a:pPr>
              <a:lnSpc>
                <a:spcPct val="220000"/>
              </a:lnSpc>
            </a:pP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Moje Elektro – plugin pro kontaktní formulář.</a:t>
            </a:r>
          </a:p>
          <a:p>
            <a:pPr>
              <a:lnSpc>
                <a:spcPct val="220000"/>
              </a:lnSpc>
            </a:pPr>
            <a:r>
              <a:rPr lang="cs-CZ" sz="6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Shoplenter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cs-CZ" sz="6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WooCommerce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6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Builder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tvorba obchodních stránek pro </a:t>
            </a:r>
            <a:r>
              <a:rPr lang="cs-CZ" sz="6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WooCommerce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cs-CZ" sz="6400" b="1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Gutenberg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220000"/>
              </a:lnSpc>
            </a:pPr>
            <a:r>
              <a:rPr lang="cs-CZ" sz="6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Spectra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rozšíření</a:t>
            </a:r>
            <a:r>
              <a:rPr lang="cs-CZ" sz="6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6400" b="1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Gutenberg</a:t>
            </a:r>
            <a:r>
              <a:rPr lang="cs-CZ" sz="6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editoru o nové bloky.</a:t>
            </a:r>
          </a:p>
          <a:p>
            <a:pPr>
              <a:lnSpc>
                <a:spcPct val="220000"/>
              </a:lnSpc>
            </a:pPr>
            <a:r>
              <a:rPr lang="cs-CZ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Astra –šablony pro rychlý start webu.</a:t>
            </a:r>
          </a:p>
          <a:p>
            <a:pPr>
              <a:lnSpc>
                <a:spcPct val="220000"/>
              </a:lnSpc>
              <a:buClr>
                <a:schemeClr val="bg1"/>
              </a:buClr>
            </a:pPr>
            <a:endParaRPr lang="cs-CZ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829E3383-6AC3-1009-FAEE-87410C28A691}"/>
              </a:ext>
            </a:extLst>
          </p:cNvPr>
          <p:cNvSpPr txBox="1"/>
          <p:nvPr/>
        </p:nvSpPr>
        <p:spPr>
          <a:xfrm>
            <a:off x="6745679" y="896111"/>
            <a:ext cx="544632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UpdraftPlus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Backup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Restore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zálohování a obnova webu.</a:t>
            </a:r>
          </a:p>
          <a:p>
            <a:pPr>
              <a:lnSpc>
                <a:spcPct val="150000"/>
              </a:lnSpc>
            </a:pP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Variation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Swatches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WooCommerce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barevné varianty a přepínače pro produkty.</a:t>
            </a:r>
          </a:p>
          <a:p>
            <a:pPr>
              <a:lnSpc>
                <a:spcPct val="200000"/>
              </a:lnSpc>
            </a:pP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WooCommerce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e-shop platforma pro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WooCommerce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Cart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Abandonment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automatické e-maily zákazníkům, kteří opustili košík.</a:t>
            </a:r>
          </a:p>
          <a:p>
            <a:pPr>
              <a:lnSpc>
                <a:spcPct val="200000"/>
              </a:lnSpc>
            </a:pP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WooPayments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platební brána pro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WooCommerce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Yoast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SEO – optimalizace webu pro vyhledávače.</a:t>
            </a:r>
          </a:p>
          <a:p>
            <a:pPr>
              <a:lnSpc>
                <a:spcPct val="200000"/>
              </a:lnSpc>
            </a:pP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Ultimate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Addons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Elementor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Lite – nové widgety pro </a:t>
            </a:r>
            <a:r>
              <a:rPr lang="cs-CZ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Elementor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cs-CZ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7835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FCC0B-1EA9-514C-F111-5526887E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D771297F-B7D3-9996-30DE-6254B78B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9" y="535894"/>
            <a:ext cx="10691265" cy="720435"/>
          </a:xfrm>
        </p:spPr>
        <p:txBody>
          <a:bodyPr>
            <a:no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Cíl projektu</a:t>
            </a:r>
            <a:br>
              <a:rPr lang="cs-CZ" b="1" dirty="0">
                <a:solidFill>
                  <a:schemeClr val="bg1"/>
                </a:solidFill>
              </a:rPr>
            </a:b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888893C-3744-DF64-6AC8-99DA542AB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272" y="1737081"/>
            <a:ext cx="6228164" cy="4418954"/>
          </a:xfrm>
        </p:spPr>
        <p:txBody>
          <a:bodyPr>
            <a:normAutofit lnSpcReduction="10000"/>
          </a:bodyPr>
          <a:lstStyle/>
          <a:p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Ukázat 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propojení databáze s webem.</a:t>
            </a:r>
          </a:p>
          <a:p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Umožnit zákazníkům:</a:t>
            </a:r>
          </a:p>
          <a:p>
            <a:pPr lvl="1"/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procházet produkty podle kategorií,</a:t>
            </a:r>
          </a:p>
          <a:p>
            <a:pPr lvl="1"/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přidávat je do 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košíku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k objednávce,</a:t>
            </a:r>
          </a:p>
          <a:p>
            <a:pPr lvl="1"/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využít 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slevový kupón ME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Použít 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kontaktní formulář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 komunikaci se zákazníky.</a:t>
            </a:r>
          </a:p>
          <a:p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Využít </a:t>
            </a:r>
            <a:r>
              <a:rPr lang="cs-CZ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WooCommerce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 správu košíku a pokladny.</a:t>
            </a:r>
          </a:p>
          <a:p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Použít 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SEO optimalizaci (</a:t>
            </a:r>
            <a:r>
              <a:rPr lang="cs-CZ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Yoast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plugin)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 lepší dohledatelnost webu.</a:t>
            </a:r>
          </a:p>
          <a:p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Využít </a:t>
            </a: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 a </a:t>
            </a:r>
            <a:r>
              <a:rPr lang="cs-CZ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Onedrive</a:t>
            </a:r>
            <a:r>
              <a:rPr lang="cs-CZ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 správu verzí a dokumentaci projektu.</a:t>
            </a:r>
          </a:p>
          <a:p>
            <a:pPr>
              <a:buClr>
                <a:schemeClr val="bg1"/>
              </a:buClr>
            </a:pPr>
            <a:endParaRPr lang="cs-CZ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Zástupný obsah 5" descr="Obsah obrázku snímek obrazovky, text, periferie, počítač&#10;&#10;Obsah generovaný pomocí AI může být nesprávný.">
            <a:extLst>
              <a:ext uri="{FF2B5EF4-FFF2-40B4-BE49-F238E27FC236}">
                <a16:creationId xmlns:a16="http://schemas.microsoft.com/office/drawing/2014/main" id="{76B9732D-D1A9-0CD7-E996-7EA7BEDEB1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644" y="3991364"/>
            <a:ext cx="2586040" cy="2164671"/>
          </a:xfrm>
        </p:spPr>
      </p:pic>
      <p:pic>
        <p:nvPicPr>
          <p:cNvPr id="5" name="Obrázek 4" descr="Obsah obrázku text, snímek obrazovky, software, číslo&#10;&#10;Obsah generovaný pomocí AI může být nesprávný.">
            <a:extLst>
              <a:ext uri="{FF2B5EF4-FFF2-40B4-BE49-F238E27FC236}">
                <a16:creationId xmlns:a16="http://schemas.microsoft.com/office/drawing/2014/main" id="{FA548485-D3C8-63AC-CC1D-F916CB89B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098" y="1282033"/>
            <a:ext cx="2236356" cy="48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847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C729E-6636-2991-10C7-82D5D0A6C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C41FF94-7862-BF1B-67D6-AD934099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68782"/>
            <a:ext cx="12192000" cy="720435"/>
          </a:xfrm>
        </p:spPr>
        <p:txBody>
          <a:bodyPr>
            <a:noAutofit/>
          </a:bodyPr>
          <a:lstStyle/>
          <a:p>
            <a:pPr algn="ctr"/>
            <a:r>
              <a:rPr lang="cs-CZ" sz="5400" b="1" dirty="0">
                <a:solidFill>
                  <a:schemeClr val="bg1"/>
                </a:solidFill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789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1FA67FDC-0493-2C04-F189-827F3F0F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46545"/>
          </a:xfrm>
        </p:spPr>
        <p:txBody>
          <a:bodyPr>
            <a:noAutofit/>
          </a:bodyPr>
          <a:lstStyle/>
          <a:p>
            <a:pPr algn="ctr"/>
            <a:r>
              <a:rPr lang="cs-CZ" sz="4400" b="1" dirty="0"/>
              <a:t>O čem budu mluvit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AFE33C5-E9FF-C0AA-DD55-F3D254961616}"/>
              </a:ext>
            </a:extLst>
          </p:cNvPr>
          <p:cNvSpPr txBox="1"/>
          <p:nvPr/>
        </p:nvSpPr>
        <p:spPr>
          <a:xfrm>
            <a:off x="1400973" y="2197054"/>
            <a:ext cx="2409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DATABÁZE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0B2D37E0-DA09-7889-8404-6412575B44FE}"/>
              </a:ext>
            </a:extLst>
          </p:cNvPr>
          <p:cNvSpPr txBox="1"/>
          <p:nvPr/>
        </p:nvSpPr>
        <p:spPr>
          <a:xfrm>
            <a:off x="8381492" y="2197054"/>
            <a:ext cx="110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b="1" dirty="0"/>
              <a:t>WEB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A3DA0FB-D5A5-87B2-BEFB-2F3BFB5935DB}"/>
              </a:ext>
            </a:extLst>
          </p:cNvPr>
          <p:cNvSpPr txBox="1"/>
          <p:nvPr/>
        </p:nvSpPr>
        <p:spPr>
          <a:xfrm>
            <a:off x="1" y="34290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dirty="0"/>
              <a:t>CELKOVÝ PRŮBĚH PRÁCE</a:t>
            </a:r>
          </a:p>
        </p:txBody>
      </p:sp>
    </p:spTree>
    <p:extLst>
      <p:ext uri="{BB962C8B-B14F-4D97-AF65-F5344CB8AC3E}">
        <p14:creationId xmlns:p14="http://schemas.microsoft.com/office/powerpoint/2010/main" val="1624353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16CA8-663E-3C8A-28A4-DA01A89A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9B64FD96-83F6-3409-F2B3-2188B480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01965"/>
            <a:ext cx="10691265" cy="720435"/>
          </a:xfrm>
        </p:spPr>
        <p:txBody>
          <a:bodyPr>
            <a:norm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Co bylo použito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FE42221-CC1E-29F9-0AB7-4FF4FC14A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272" y="1737081"/>
            <a:ext cx="6228164" cy="4418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5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XAMPP</a:t>
            </a:r>
          </a:p>
          <a:p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 lokální serverové prostředí.</a:t>
            </a:r>
          </a:p>
          <a:p>
            <a:r>
              <a:rPr lang="cs-CZ" sz="19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Apache</a:t>
            </a:r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cs-CZ" sz="19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Spustil jsem databázi lokálně na svém PC a spravovat ji přes </a:t>
            </a:r>
            <a:r>
              <a:rPr lang="cs-CZ" sz="1900" b="1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phpMyAdmin</a:t>
            </a:r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Kde jsem poté vkládal SQL příkazy.</a:t>
            </a:r>
          </a:p>
          <a:p>
            <a:pPr marL="0" indent="0">
              <a:buNone/>
            </a:pPr>
            <a:r>
              <a:rPr lang="cs-CZ" sz="2500" b="1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WordPress</a:t>
            </a:r>
            <a:endParaRPr lang="cs-CZ" sz="2500" b="1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Sloužil jako jednoduché rozhraní pro výrobu e-shopu.</a:t>
            </a:r>
          </a:p>
          <a:p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Pomocí </a:t>
            </a:r>
            <a:r>
              <a:rPr lang="cs-CZ" sz="19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Wordpressu</a:t>
            </a:r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nebyl nutné pokaždé psát PHP kód.</a:t>
            </a:r>
          </a:p>
          <a:p>
            <a:r>
              <a:rPr lang="cs-CZ" sz="1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 stažení mnoha nutných pluginů.</a:t>
            </a:r>
          </a:p>
          <a:p>
            <a:pPr>
              <a:buClr>
                <a:schemeClr val="bg1"/>
              </a:buClr>
            </a:pPr>
            <a:endParaRPr lang="cs-CZ" sz="2400" dirty="0">
              <a:solidFill>
                <a:schemeClr val="bg1"/>
              </a:solidFill>
            </a:endParaRPr>
          </a:p>
        </p:txBody>
      </p:sp>
      <p:pic>
        <p:nvPicPr>
          <p:cNvPr id="15" name="Zástupný obsah 14" descr="Obsah obrázku symbol, logo, emblém, text&#10;&#10;Obsah generovaný pomocí AI může být nesprávný.">
            <a:extLst>
              <a:ext uri="{FF2B5EF4-FFF2-40B4-BE49-F238E27FC236}">
                <a16:creationId xmlns:a16="http://schemas.microsoft.com/office/drawing/2014/main" id="{7FB5E8FD-83D0-6FC1-63E8-4B57A4EF9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74" y="1242646"/>
            <a:ext cx="2667608" cy="2703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Obrázek 16" descr="Obsah obrázku text, Písmo, Grafika, logo&#10;&#10;Obsah generovaný pomocí AI může být nesprávný.">
            <a:extLst>
              <a:ext uri="{FF2B5EF4-FFF2-40B4-BE49-F238E27FC236}">
                <a16:creationId xmlns:a16="http://schemas.microsoft.com/office/drawing/2014/main" id="{4D3D3981-CACD-4C1A-A9A7-49D863498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43" y="3429000"/>
            <a:ext cx="1892731" cy="29724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205993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Zástupný obsah 7" descr="Obsah obrázku text, diagram, snímek obrazovky, Paralelní&#10;&#10;Obsah generovaný pomocí AI může být nesprávný.">
            <a:extLst>
              <a:ext uri="{FF2B5EF4-FFF2-40B4-BE49-F238E27FC236}">
                <a16:creationId xmlns:a16="http://schemas.microsoft.com/office/drawing/2014/main" id="{091BBBB4-88E0-100F-C722-FC8E5791CD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8" b="1327"/>
          <a:stretch>
            <a:fillRect/>
          </a:stretch>
        </p:blipFill>
        <p:spPr>
          <a:xfrm>
            <a:off x="6792686" y="0"/>
            <a:ext cx="5399314" cy="685799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F7223DD-D488-7FD6-F9A5-B85E2B30A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8996" y="157583"/>
            <a:ext cx="2194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A0EBC3F1-F4B6-56BE-3168-76281D87E00F}"/>
              </a:ext>
            </a:extLst>
          </p:cNvPr>
          <p:cNvSpPr txBox="1"/>
          <p:nvPr/>
        </p:nvSpPr>
        <p:spPr>
          <a:xfrm>
            <a:off x="0" y="1010245"/>
            <a:ext cx="754379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latin typeface="Calibri" panose="020F0502020204030204" pitchFamily="34" charset="0"/>
                <a:cs typeface="Calibri" panose="020F0502020204030204" pitchFamily="34" charset="0"/>
              </a:rPr>
              <a:t>Uživatel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Každý uživatel je zákazník. Může udělat více objednávek.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  proto je vazba </a:t>
            </a:r>
            <a:r>
              <a:rPr lang="cs-CZ" sz="1700" b="1" dirty="0">
                <a:latin typeface="Calibri" panose="020F0502020204030204" pitchFamily="34" charset="0"/>
                <a:cs typeface="Calibri" panose="020F0502020204030204" pitchFamily="34" charset="0"/>
              </a:rPr>
              <a:t>1:N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(jeden uživatel, mnoho objednávek).</a:t>
            </a:r>
          </a:p>
          <a:p>
            <a:r>
              <a:rPr lang="cs-CZ" b="1" dirty="0">
                <a:latin typeface="Calibri" panose="020F0502020204030204" pitchFamily="34" charset="0"/>
                <a:cs typeface="Calibri" panose="020F0502020204030204" pitchFamily="34" charset="0"/>
              </a:rPr>
              <a:t>Objednávka </a:t>
            </a:r>
          </a:p>
          <a:p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Každá objednávka patří jednomu uživateli.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Obsahuje více produktů.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  proto je propojení s </a:t>
            </a:r>
            <a:r>
              <a:rPr lang="cs-CZ" sz="1700" i="1" dirty="0" err="1">
                <a:latin typeface="Calibri" panose="020F0502020204030204" pitchFamily="34" charset="0"/>
                <a:cs typeface="Calibri" panose="020F0502020204030204" pitchFamily="34" charset="0"/>
              </a:rPr>
              <a:t>objednavkaprodukt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cs-CZ" b="1" dirty="0" err="1">
                <a:latin typeface="Calibri" panose="020F0502020204030204" pitchFamily="34" charset="0"/>
                <a:cs typeface="Calibri" panose="020F0502020204030204" pitchFamily="34" charset="0"/>
              </a:rPr>
              <a:t>ObjednavkaProdukt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Uchovává, </a:t>
            </a:r>
            <a:r>
              <a:rPr lang="cs-CZ" sz="1700" b="1" dirty="0">
                <a:latin typeface="Calibri" panose="020F0502020204030204" pitchFamily="34" charset="0"/>
                <a:cs typeface="Calibri" panose="020F0502020204030204" pitchFamily="34" charset="0"/>
              </a:rPr>
              <a:t>jaké produkty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cs-CZ" sz="1700" b="1" dirty="0">
                <a:latin typeface="Calibri" panose="020F0502020204030204" pitchFamily="34" charset="0"/>
                <a:cs typeface="Calibri" panose="020F0502020204030204" pitchFamily="34" charset="0"/>
              </a:rPr>
              <a:t>v jakém množství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jsou v dané objednávce.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→ řeší vztah </a:t>
            </a:r>
            <a:r>
              <a:rPr lang="cs-CZ" sz="1700" b="1" dirty="0">
                <a:latin typeface="Calibri" panose="020F0502020204030204" pitchFamily="34" charset="0"/>
                <a:cs typeface="Calibri" panose="020F0502020204030204" pitchFamily="34" charset="0"/>
              </a:rPr>
              <a:t>M:N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mezi objednávkou a produkty.</a:t>
            </a:r>
          </a:p>
          <a:p>
            <a:r>
              <a:rPr lang="cs-CZ" b="1" dirty="0">
                <a:latin typeface="Calibri" panose="020F0502020204030204" pitchFamily="34" charset="0"/>
                <a:cs typeface="Calibri" panose="020F0502020204030204" pitchFamily="34" charset="0"/>
              </a:rPr>
              <a:t>Produkty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Patří do </a:t>
            </a:r>
            <a:r>
              <a:rPr lang="cs-CZ" sz="1700" b="1" dirty="0">
                <a:latin typeface="Calibri" panose="020F0502020204030204" pitchFamily="34" charset="0"/>
                <a:cs typeface="Calibri" panose="020F0502020204030204" pitchFamily="34" charset="0"/>
              </a:rPr>
              <a:t>kategorie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má jednoho </a:t>
            </a:r>
            <a:r>
              <a:rPr lang="cs-CZ" sz="1700" b="1" dirty="0">
                <a:latin typeface="Calibri" panose="020F0502020204030204" pitchFamily="34" charset="0"/>
                <a:cs typeface="Calibri" panose="020F0502020204030204" pitchFamily="34" charset="0"/>
              </a:rPr>
              <a:t>výrobce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a jednoho </a:t>
            </a:r>
            <a:r>
              <a:rPr lang="cs-CZ" sz="1700" b="1" dirty="0">
                <a:latin typeface="Calibri" panose="020F0502020204030204" pitchFamily="34" charset="0"/>
                <a:cs typeface="Calibri" panose="020F0502020204030204" pitchFamily="34" charset="0"/>
              </a:rPr>
              <a:t>distributora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→ proto jsou tu vazby N:1 (víc produktů může patřit do kategorie,</a:t>
            </a:r>
          </a:p>
          <a:p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od jednoho výrobce nebo distributora).</a:t>
            </a:r>
          </a:p>
          <a:p>
            <a:r>
              <a:rPr lang="cs-CZ" b="1" dirty="0">
                <a:latin typeface="Calibri" panose="020F0502020204030204" pitchFamily="34" charset="0"/>
                <a:cs typeface="Calibri" panose="020F0502020204030204" pitchFamily="34" charset="0"/>
              </a:rPr>
              <a:t>Kategorie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Slouží pro přehledné třídění zboží</a:t>
            </a:r>
          </a:p>
          <a:p>
            <a:r>
              <a:rPr lang="cs-CZ" b="1" dirty="0">
                <a:latin typeface="Calibri" panose="020F0502020204030204" pitchFamily="34" charset="0"/>
                <a:cs typeface="Calibri" panose="020F0502020204030204" pitchFamily="34" charset="0"/>
              </a:rPr>
              <a:t>Výrobce</a:t>
            </a:r>
            <a:b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Firma, která produkt vyrábí.</a:t>
            </a:r>
          </a:p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Distributor</a:t>
            </a:r>
            <a:b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700" dirty="0">
                <a:latin typeface="Calibri" panose="020F0502020204030204" pitchFamily="34" charset="0"/>
                <a:cs typeface="Calibri" panose="020F0502020204030204" pitchFamily="34" charset="0"/>
              </a:rPr>
              <a:t>Firma, která produkt dodává e-shopu.</a:t>
            </a:r>
            <a:endParaRPr lang="cs-CZ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cs-CZ" b="1" dirty="0">
                <a:latin typeface="Calibri" panose="020F0502020204030204" pitchFamily="34" charset="0"/>
                <a:cs typeface="Calibri" panose="020F0502020204030204" pitchFamily="34" charset="0"/>
              </a:rPr>
              <a:t> Kontakty</a:t>
            </a:r>
            <a:r>
              <a:rPr lang="cs-CZ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cs-CZ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wp_moje_kontakty</a:t>
            </a:r>
            <a:r>
              <a:rPr lang="cs-CZ" sz="17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cs-CZ" sz="1700" dirty="0"/>
          </a:p>
        </p:txBody>
      </p:sp>
    </p:spTree>
    <p:extLst>
      <p:ext uri="{BB962C8B-B14F-4D97-AF65-F5344CB8AC3E}">
        <p14:creationId xmlns:p14="http://schemas.microsoft.com/office/powerpoint/2010/main" val="1593730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000D1-5FE5-7A3A-1EFB-565AEC93F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CF371DFC-7804-173C-F464-44BFFE20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9" y="535894"/>
            <a:ext cx="10691265" cy="720435"/>
          </a:xfrm>
        </p:spPr>
        <p:txBody>
          <a:bodyPr>
            <a:norm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Postup Vytváření Tabulek</a:t>
            </a:r>
          </a:p>
        </p:txBody>
      </p:sp>
      <p:graphicFrame>
        <p:nvGraphicFramePr>
          <p:cNvPr id="9" name="Zástupný obsah 8">
            <a:extLst>
              <a:ext uri="{FF2B5EF4-FFF2-40B4-BE49-F238E27FC236}">
                <a16:creationId xmlns:a16="http://schemas.microsoft.com/office/drawing/2014/main" id="{B9F34D8C-FDFA-D921-483F-280C9527DD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4774082"/>
              </p:ext>
            </p:extLst>
          </p:nvPr>
        </p:nvGraphicFramePr>
        <p:xfrm>
          <a:off x="6337527" y="1538515"/>
          <a:ext cx="5854473" cy="4771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A3BCCD5F-C232-D208-A72A-88BC44FE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088" y="1538515"/>
            <a:ext cx="7017512" cy="4350802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cs-CZ" sz="2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Produkty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základ databáze, nejvíc záznamů.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cs-CZ" sz="2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Kategorie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produkty se do nich řadí (např. TV, mobily, domácí spotřebiče).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cs-CZ" sz="2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Výrobci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kdo to vyrábí (např. Samsung, Lenovo, Bosch).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cs-CZ" sz="2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Distributoři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kdo to dodává e-shopu (např. </a:t>
            </a:r>
            <a:r>
              <a:rPr lang="cs-CZ" sz="2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cz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partneři).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es-ES" sz="2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Objednávky</a:t>
            </a:r>
            <a:r>
              <a:rPr lang="es-ES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soubor toho, co si zákazník vybral.</a:t>
            </a:r>
            <a:endParaRPr lang="cs-CZ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cs-CZ" sz="2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Uživatelé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kdo objednávku zadal (jeden zákazník může mít víc objednávek).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cs-CZ" sz="2200" b="1" u="sng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ObjednavkaProdukt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technická spojovací tabulka (propojuje produkty a objednávky, aby šlo evidovat M:N).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arenR"/>
            </a:pPr>
            <a:r>
              <a:rPr lang="cs-CZ" sz="2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Kontakty</a:t>
            </a:r>
            <a:r>
              <a:rPr lang="cs-CZ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samostatně bokem, protože nejsou přímo v nákupním toku (slouží jen pro zprávy).</a:t>
            </a:r>
          </a:p>
        </p:txBody>
      </p:sp>
    </p:spTree>
    <p:extLst>
      <p:ext uri="{BB962C8B-B14F-4D97-AF65-F5344CB8AC3E}">
        <p14:creationId xmlns:p14="http://schemas.microsoft.com/office/powerpoint/2010/main" val="23879281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66684-4AFD-4402-3158-4E931334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60967F30-4A87-5051-D034-40B2B5C5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260472"/>
            <a:ext cx="10691265" cy="720435"/>
          </a:xfrm>
        </p:spPr>
        <p:txBody>
          <a:bodyPr>
            <a:norm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DATABÁZE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64D42DD-EF03-BF44-C0B9-43C30F53B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386" y="797148"/>
            <a:ext cx="11685223" cy="58003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Distributor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Uchovává informace o distributorech, od kterých e-shop odebírá zboží.</a:t>
            </a:r>
            <a:r>
              <a:rPr lang="cs-CZ" sz="1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(název, adresa, email, kontakt…)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Kategorie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Rozděluje produkty do skupin, aby se zákazník lépe orientoval (např. </a:t>
            </a:r>
            <a:r>
              <a:rPr lang="cs-CZ" sz="1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domácí spotřebiče, televize, mobilní telefony</a:t>
            </a: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Výrobce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Obsahuje údaje o výrobcích elektroniky (jméno firmy, adresa, telefon, IČO).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Uživatel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Reprezentuje zákazníka e-shopu.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Uchovává jeho základní údaje (jméno, email, telefon, datum registrace).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cs-CZ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Produkty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Největší tabulka. Obsahuje všechny prodávané výrobky, jejich cenu, popis, obrázek, přiřazení ke kategorii, výrobci.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cs-CZ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Objednávka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Záznam každé objednávky. Obsahuje datum, celkovou cenu, stav, doručovací adresu a zákazníka, který ji vytvořil.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cs-CZ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ObjednavkaProdukt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Propojuje objednávku a konkrétní produkty. Uchovává také počet kusů daného produktu v objednávce.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(řeší vztah </a:t>
            </a:r>
            <a:r>
              <a:rPr lang="cs-CZ" sz="18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M:N</a:t>
            </a: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mezi objednávkou a produkty).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cs-CZ" sz="18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wp_moje_kontakty</a:t>
            </a:r>
            <a:b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Tabulka pro kontaktní formulář – ukládá zprávy, které zákazníci posílají přes web (jméno, email, text zprávy).</a:t>
            </a:r>
            <a:br>
              <a:rPr lang="cs-CZ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cs-CZ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520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B332D-ADB0-EA25-CF08-0A165034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obsah 5" descr="Obsah obrázku text, snímek obrazovky, Písmo, číslo&#10;&#10;Obsah generovaný pomocí AI může být nesprávný.">
            <a:extLst>
              <a:ext uri="{FF2B5EF4-FFF2-40B4-BE49-F238E27FC236}">
                <a16:creationId xmlns:a16="http://schemas.microsoft.com/office/drawing/2014/main" id="{9FDD18BD-638F-7337-B35E-1AAC20F83C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8"/>
            <a:ext cx="5544324" cy="167663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Zástupný obsah 7" descr="Obsah obrázku text, snímek obrazovky, Písmo, číslo&#10;&#10;Obsah generovaný pomocí AI může být nesprávný.">
            <a:extLst>
              <a:ext uri="{FF2B5EF4-FFF2-40B4-BE49-F238E27FC236}">
                <a16:creationId xmlns:a16="http://schemas.microsoft.com/office/drawing/2014/main" id="{BF7E8039-6B2F-1195-29DC-8E6A3B2ABC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8412"/>
            <a:ext cx="5544322" cy="13447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Obrázek 9" descr="Obsah obrázku text, snímek obrazovky, Písmo, číslo&#10;&#10;Obsah generovaný pomocí AI může být nesprávný.">
            <a:extLst>
              <a:ext uri="{FF2B5EF4-FFF2-40B4-BE49-F238E27FC236}">
                <a16:creationId xmlns:a16="http://schemas.microsoft.com/office/drawing/2014/main" id="{9EBA5D6F-99AA-19F8-D96B-8EB655222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90340"/>
            <a:ext cx="5544323" cy="14480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Obrázek 15" descr="Obsah obrázku text, snímek obrazovky, Písmo, číslo&#10;&#10;Obsah generovaný pomocí AI může být nesprávný.">
            <a:extLst>
              <a:ext uri="{FF2B5EF4-FFF2-40B4-BE49-F238E27FC236}">
                <a16:creationId xmlns:a16="http://schemas.microsoft.com/office/drawing/2014/main" id="{59C3AA6F-9E16-BAF3-A775-36C8F76EB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483113"/>
            <a:ext cx="5423338" cy="23748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Obrázek 17" descr="Obsah obrázku text, snímek obrazovky, Písmo, číslo&#10;&#10;Obsah generovaný pomocí AI může být nesprávný.">
            <a:extLst>
              <a:ext uri="{FF2B5EF4-FFF2-40B4-BE49-F238E27FC236}">
                <a16:creationId xmlns:a16="http://schemas.microsoft.com/office/drawing/2014/main" id="{B4E733BC-FE57-25E3-FC6C-4E9CB7BA8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294" y="5297129"/>
            <a:ext cx="4732706" cy="1524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Obrázek 19" descr="Obsah obrázku text, Písmo, číslo, snímek obrazovky&#10;&#10;Obsah generovaný pomocí AI může být nesprávný.">
            <a:extLst>
              <a:ext uri="{FF2B5EF4-FFF2-40B4-BE49-F238E27FC236}">
                <a16:creationId xmlns:a16="http://schemas.microsoft.com/office/drawing/2014/main" id="{1901B7F2-91F9-2AC2-7819-0BC9B8687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24" y="-5625"/>
            <a:ext cx="6647676" cy="21455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Obrázek 21" descr="Obsah obrázku text, snímek obrazovky, Písmo, číslo&#10;&#10;Obsah generovaný pomocí AI může být nesprávný.">
            <a:extLst>
              <a:ext uri="{FF2B5EF4-FFF2-40B4-BE49-F238E27FC236}">
                <a16:creationId xmlns:a16="http://schemas.microsoft.com/office/drawing/2014/main" id="{DCED9F80-9113-3097-4314-3D3DE6C68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337" y="5297129"/>
            <a:ext cx="2035956" cy="15608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Obrázek 23" descr="Obsah obrázku text, snímek obrazovky, číslo, menu&#10;&#10;Obsah generovaný pomocí AI může být nesprávný.">
            <a:extLst>
              <a:ext uri="{FF2B5EF4-FFF2-40B4-BE49-F238E27FC236}">
                <a16:creationId xmlns:a16="http://schemas.microsoft.com/office/drawing/2014/main" id="{AFCEBAB6-080B-93BF-385A-4D80BA2242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323" y="2142714"/>
            <a:ext cx="6647678" cy="3154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449149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15B1E-416C-AC10-B8DA-A3C0724D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2CE02D8-A58D-D1A6-CB90-E872A08E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9" y="535894"/>
            <a:ext cx="10691265" cy="720435"/>
          </a:xfrm>
        </p:spPr>
        <p:txBody>
          <a:bodyPr>
            <a:norm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</a:rPr>
              <a:t>Popis webu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D62CAE4-8C18-C058-A0E8-6E6F70192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272" y="1737081"/>
            <a:ext cx="6289606" cy="4418954"/>
          </a:xfrm>
        </p:spPr>
        <p:txBody>
          <a:bodyPr>
            <a:normAutofit/>
          </a:bodyPr>
          <a:lstStyle/>
          <a:p>
            <a:pPr marL="0" indent="0">
              <a:buClr>
                <a:schemeClr val="bg1"/>
              </a:buClr>
              <a:buNone/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Kategorie:</a:t>
            </a:r>
          </a:p>
          <a:p>
            <a:pPr>
              <a:lnSpc>
                <a:spcPct val="48000"/>
              </a:lnSpc>
              <a:buClr>
                <a:schemeClr val="bg1"/>
              </a:buClr>
            </a:pP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Domácí spotřebiče</a:t>
            </a:r>
          </a:p>
          <a:p>
            <a:pPr>
              <a:lnSpc>
                <a:spcPct val="48000"/>
              </a:lnSpc>
              <a:buClr>
                <a:schemeClr val="bg1"/>
              </a:buClr>
            </a:pP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Audio / Video</a:t>
            </a:r>
          </a:p>
          <a:p>
            <a:pPr>
              <a:lnSpc>
                <a:spcPct val="40000"/>
              </a:lnSpc>
              <a:buClr>
                <a:schemeClr val="bg1"/>
              </a:buClr>
            </a:pP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Mobilní telefony</a:t>
            </a:r>
          </a:p>
          <a:p>
            <a:pPr>
              <a:lnSpc>
                <a:spcPct val="40000"/>
              </a:lnSpc>
              <a:buClr>
                <a:schemeClr val="bg1"/>
              </a:buClr>
            </a:pP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Televize</a:t>
            </a:r>
          </a:p>
          <a:p>
            <a:pPr>
              <a:lnSpc>
                <a:spcPct val="40000"/>
              </a:lnSpc>
              <a:buClr>
                <a:schemeClr val="bg1"/>
              </a:buClr>
            </a:pP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Notebooky a PC</a:t>
            </a:r>
          </a:p>
          <a:p>
            <a:pPr marL="0" indent="0">
              <a:lnSpc>
                <a:spcPct val="40000"/>
              </a:lnSpc>
              <a:buClr>
                <a:schemeClr val="bg1"/>
              </a:buClr>
              <a:buNone/>
            </a:pPr>
            <a:endParaRPr lang="cs-CZ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40000"/>
              </a:lnSpc>
              <a:buClr>
                <a:schemeClr val="bg1"/>
              </a:buClr>
              <a:buNone/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Hlavní stránka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Slouží jako </a:t>
            </a:r>
            <a:r>
              <a:rPr lang="cs-CZ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úvodní rozcestník</a:t>
            </a: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pl-PL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Obsahuje </a:t>
            </a:r>
            <a:r>
              <a:rPr lang="pl-PL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mnoho tlačítek s odkazy</a:t>
            </a:r>
            <a:r>
              <a:rPr lang="pl-PL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jednotlivé </a:t>
            </a:r>
          </a:p>
          <a:p>
            <a:pPr marL="0" indent="0">
              <a:lnSpc>
                <a:spcPct val="100000"/>
              </a:lnSpc>
              <a:buClr>
                <a:schemeClr val="bg1"/>
              </a:buClr>
              <a:buNone/>
            </a:pPr>
            <a:r>
              <a:rPr lang="pl-PL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kategorie produktů i YouTube.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cs-CZ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Nabízí přehled </a:t>
            </a:r>
            <a:r>
              <a:rPr lang="cs-CZ" sz="1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novinek.</a:t>
            </a:r>
            <a:r>
              <a:rPr lang="cs-CZ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výrazněné</a:t>
            </a:r>
            <a:r>
              <a:rPr lang="cs-CZ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cs-CZ" sz="2400" dirty="0"/>
              <a:t>akce.</a:t>
            </a:r>
            <a:endParaRPr lang="cs-CZ" sz="2400" dirty="0">
              <a:solidFill>
                <a:schemeClr val="bg1"/>
              </a:solidFill>
            </a:endParaRPr>
          </a:p>
        </p:txBody>
      </p:sp>
      <p:pic>
        <p:nvPicPr>
          <p:cNvPr id="8" name="Zástupný obsah 7" descr="Obsah obrázku text, Písmo, Značka, snímek obrazovky&#10;&#10;Obsah generovaný pomocí AI může být nesprávný.">
            <a:extLst>
              <a:ext uri="{FF2B5EF4-FFF2-40B4-BE49-F238E27FC236}">
                <a16:creationId xmlns:a16="http://schemas.microsoft.com/office/drawing/2014/main" id="{41B96249-CB6C-896F-E9E2-EB3545B51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2349421"/>
            <a:ext cx="3571876" cy="1341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318BE68F-4703-F8A2-3D12-EA409D5146C2}"/>
              </a:ext>
            </a:extLst>
          </p:cNvPr>
          <p:cNvSpPr txBox="1"/>
          <p:nvPr/>
        </p:nvSpPr>
        <p:spPr>
          <a:xfrm>
            <a:off x="0" y="123051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chemeClr val="bg1"/>
                </a:solidFill>
              </a:rPr>
              <a:t>Web </a:t>
            </a:r>
            <a:r>
              <a:rPr lang="cs-CZ" sz="2400" b="1" dirty="0">
                <a:solidFill>
                  <a:schemeClr val="bg1"/>
                </a:solidFill>
              </a:rPr>
              <a:t>Moje Elektro </a:t>
            </a:r>
            <a:r>
              <a:rPr lang="pl-PL" sz="2400" dirty="0">
                <a:solidFill>
                  <a:schemeClr val="bg1"/>
                </a:solidFill>
              </a:rPr>
              <a:t>je moderní e-shop zaměřený na prodej elektroniky.</a:t>
            </a:r>
            <a:endParaRPr lang="cs-CZ" sz="2400" dirty="0">
              <a:solidFill>
                <a:schemeClr val="bg1"/>
              </a:solidFill>
            </a:endParaRPr>
          </a:p>
        </p:txBody>
      </p:sp>
      <p:pic>
        <p:nvPicPr>
          <p:cNvPr id="10" name="Obrázek 9" descr="Obsah obrázku text, snímek obrazovky, přístroj, Mobilní telefon&#10;&#10;Obsah generovaný pomocí AI může být nesprávný.">
            <a:extLst>
              <a:ext uri="{FF2B5EF4-FFF2-40B4-BE49-F238E27FC236}">
                <a16:creationId xmlns:a16="http://schemas.microsoft.com/office/drawing/2014/main" id="{E1FAAF7C-5B07-4BFA-0578-D0B483199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990" y="1733846"/>
            <a:ext cx="2560184" cy="2572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Obrázek 5" descr="Obsah obrázku text, snímek obrazovky, Písmo, číslo&#10;&#10;Obsah generovaný pomocí AI může být nesprávný.">
            <a:extLst>
              <a:ext uri="{FF2B5EF4-FFF2-40B4-BE49-F238E27FC236}">
                <a16:creationId xmlns:a16="http://schemas.microsoft.com/office/drawing/2014/main" id="{A2B50708-9743-AC93-DB89-170DE59CB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68" y="4453674"/>
            <a:ext cx="4692629" cy="22001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63400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A987A5-3EBF-1F48-1299-E54391E93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8A9162A-1209-DC4E-9054-CC440AED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59" y="535894"/>
            <a:ext cx="10691265" cy="720435"/>
          </a:xfrm>
        </p:spPr>
        <p:txBody>
          <a:bodyPr>
            <a:normAutofit/>
          </a:bodyPr>
          <a:lstStyle/>
          <a:p>
            <a:pPr algn="ctr"/>
            <a:r>
              <a:rPr lang="cs-CZ" b="1" dirty="0" err="1">
                <a:solidFill>
                  <a:schemeClr val="bg1"/>
                </a:solidFill>
              </a:rPr>
              <a:t>Wordpress</a:t>
            </a: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63426CD-E2F1-2949-C7B9-1FBD4B26B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794" y="1882463"/>
            <a:ext cx="6228164" cy="441895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Stáhl jsem si plugin Astra, kde jsem našel zajímavé šablony a inspiraci.</a:t>
            </a:r>
          </a:p>
          <a:p>
            <a:pPr>
              <a:buClr>
                <a:schemeClr val="bg1"/>
              </a:buClr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Vybral jsem si šablonu a musel zvolit editor webu; zkoušel jsem </a:t>
            </a:r>
            <a:r>
              <a:rPr lang="cs-CZ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Elementor</a:t>
            </a: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ale nakonec jsem zůstal u výchozího editoru.</a:t>
            </a:r>
          </a:p>
          <a:p>
            <a:pPr>
              <a:buClr>
                <a:schemeClr val="bg1"/>
              </a:buClr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Postupně jsem začal vizuálně upravovat web podle svých představ.</a:t>
            </a:r>
          </a:p>
          <a:p>
            <a:pPr>
              <a:buClr>
                <a:schemeClr val="bg1"/>
              </a:buClr>
            </a:pPr>
            <a:r>
              <a:rPr lang="cs-CZ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Vytvořil jsem kategorie, do kterých jsem přidával produkty.</a:t>
            </a:r>
          </a:p>
        </p:txBody>
      </p:sp>
      <p:pic>
        <p:nvPicPr>
          <p:cNvPr id="7" name="Zástupný obsah 6" descr="Obsah obrázku text, Písmo, Grafika, logo&#10;&#10;Obsah generovaný pomocí AI může být nesprávný.">
            <a:extLst>
              <a:ext uri="{FF2B5EF4-FFF2-40B4-BE49-F238E27FC236}">
                <a16:creationId xmlns:a16="http://schemas.microsoft.com/office/drawing/2014/main" id="{4DBF4B6D-6E66-7DA5-C469-5D62561F69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5" y="2314575"/>
            <a:ext cx="3095625" cy="11144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74210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1091</Words>
  <Application>Microsoft Office PowerPoint</Application>
  <PresentationFormat>Širokoúhlá obrazovka</PresentationFormat>
  <Paragraphs>138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Calisto MT</vt:lpstr>
      <vt:lpstr>Courier New</vt:lpstr>
      <vt:lpstr>Univers Condensed</vt:lpstr>
      <vt:lpstr>Wingdings</vt:lpstr>
      <vt:lpstr>ChronicleVTI</vt:lpstr>
      <vt:lpstr>Moje Elektro</vt:lpstr>
      <vt:lpstr>O čem budu mluvit</vt:lpstr>
      <vt:lpstr>Co bylo použito</vt:lpstr>
      <vt:lpstr>DIAGRAM</vt:lpstr>
      <vt:lpstr>Postup Vytváření Tabulek</vt:lpstr>
      <vt:lpstr>DATABÁZE</vt:lpstr>
      <vt:lpstr>Prezentace aplikace PowerPoint</vt:lpstr>
      <vt:lpstr>Popis webu</vt:lpstr>
      <vt:lpstr>Wordpress</vt:lpstr>
      <vt:lpstr>Propojení s databázi</vt:lpstr>
      <vt:lpstr>Kontaktní formulář</vt:lpstr>
      <vt:lpstr>Nákupní proces</vt:lpstr>
      <vt:lpstr>Pluginy</vt:lpstr>
      <vt:lpstr>Cíl projektu 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ZNÁŠIK Josef (122)</dc:creator>
  <cp:lastModifiedBy>ZNÁŠIK Josef (122)</cp:lastModifiedBy>
  <cp:revision>21</cp:revision>
  <dcterms:created xsi:type="dcterms:W3CDTF">2025-08-23T18:27:34Z</dcterms:created>
  <dcterms:modified xsi:type="dcterms:W3CDTF">2025-08-24T22:24:09Z</dcterms:modified>
</cp:coreProperties>
</file>