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8" r:id="rId3"/>
    <p:sldId id="264" r:id="rId4"/>
    <p:sldId id="257" r:id="rId5"/>
    <p:sldId id="259" r:id="rId6"/>
    <p:sldId id="267" r:id="rId7"/>
    <p:sldId id="271" r:id="rId8"/>
    <p:sldId id="273" r:id="rId9"/>
    <p:sldId id="277" r:id="rId10"/>
    <p:sldId id="274" r:id="rId11"/>
    <p:sldId id="275" r:id="rId12"/>
    <p:sldId id="270" r:id="rId13"/>
    <p:sldId id="276" r:id="rId14"/>
    <p:sldId id="27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0469" autoAdjust="0"/>
  </p:normalViewPr>
  <p:slideViewPr>
    <p:cSldViewPr>
      <p:cViewPr>
        <p:scale>
          <a:sx n="50" d="100"/>
          <a:sy n="50" d="100"/>
        </p:scale>
        <p:origin x="-179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63CCA2-59B1-4E98-BBD7-FDEA70BAF408}" type="datetimeFigureOut">
              <a:rPr lang="es-CL" smtClean="0"/>
              <a:t>14-12-2019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AD13A0-21FA-48E1-8ECE-9719345D9CFE}" type="slidenum">
              <a:rPr lang="es-CL" smtClean="0"/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Buenos</a:t>
            </a:r>
            <a:r>
              <a:rPr lang="es-CL" baseline="0" dirty="0" smtClean="0"/>
              <a:t> Días Compañeros, </a:t>
            </a:r>
          </a:p>
          <a:p>
            <a:r>
              <a:rPr lang="es-CL" baseline="0" dirty="0" smtClean="0"/>
              <a:t>El tema al que nosotros nos vamos a referir hoy es como la Visión Computacional </a:t>
            </a:r>
          </a:p>
          <a:p>
            <a:r>
              <a:rPr lang="es-CL" baseline="0" dirty="0" smtClean="0"/>
              <a:t>se puede aplicar para la inclusión de personas con discapacidad visual, total o parcial.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D13A0-21FA-48E1-8ECE-9719345D9CFE}" type="slidenum">
              <a:rPr lang="es-CL" smtClean="0"/>
              <a:t>1</a:t>
            </a:fld>
            <a:endParaRPr lang="es-C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Comprobación</a:t>
            </a:r>
            <a:r>
              <a:rPr lang="es-CL" baseline="0" dirty="0" smtClean="0"/>
              <a:t> del entrenamiento de la red neuronal.</a:t>
            </a:r>
          </a:p>
          <a:p>
            <a:r>
              <a:rPr lang="es-CL" baseline="0" dirty="0" smtClean="0"/>
              <a:t>1er Caso  hoja de </a:t>
            </a:r>
            <a:r>
              <a:rPr lang="es-CL" baseline="0" dirty="0" err="1" smtClean="0"/>
              <a:t>Cotalapa</a:t>
            </a:r>
            <a:r>
              <a:rPr lang="es-CL" baseline="0" dirty="0" smtClean="0"/>
              <a:t> reconocida exitosamente</a:t>
            </a:r>
          </a:p>
          <a:p>
            <a:r>
              <a:rPr lang="es-CL" baseline="0" dirty="0" smtClean="0"/>
              <a:t>2do Caso hoja Yedra no se acierta su reconocimiento.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D13A0-21FA-48E1-8ECE-9719345D9CFE}" type="slidenum">
              <a:rPr lang="es-CL" smtClean="0"/>
              <a:t>10</a:t>
            </a:fld>
            <a:endParaRPr lang="es-C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err="1" smtClean="0"/>
              <a:t>Estadisticas</a:t>
            </a:r>
            <a:r>
              <a:rPr lang="es-CL" baseline="0" dirty="0" smtClean="0"/>
              <a:t> de los resultado de las pruebas de la red neuronal.</a:t>
            </a:r>
          </a:p>
          <a:p>
            <a:r>
              <a:rPr lang="es-CL" baseline="0" dirty="0" smtClean="0"/>
              <a:t>Se requieren al menos 4 imágenes de la hoja para reconocerla.</a:t>
            </a:r>
          </a:p>
          <a:p>
            <a:r>
              <a:rPr lang="es-CL" baseline="0" dirty="0" smtClean="0"/>
              <a:t>La red presenta un 80% de aciertos.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D13A0-21FA-48E1-8ECE-9719345D9CFE}" type="slidenum">
              <a:rPr lang="es-CL" smtClean="0"/>
              <a:t>11</a:t>
            </a:fld>
            <a:endParaRPr lang="es-C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Sin</a:t>
            </a:r>
            <a:r>
              <a:rPr lang="es-CL" baseline="0" dirty="0" smtClean="0"/>
              <a:t> duda el uso de estas tecnologías, son una gran ayuda para la gente con discapacidad visual parcial y/o total. </a:t>
            </a:r>
          </a:p>
          <a:p>
            <a:r>
              <a:rPr lang="es-CL" baseline="0" dirty="0" smtClean="0"/>
              <a:t>El acceso a estas tecnologías es cada vez mayor, por su masividad y bajo costo.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D13A0-21FA-48E1-8ECE-9719345D9CFE}" type="slidenum">
              <a:rPr lang="es-CL" smtClean="0"/>
              <a:t>12</a:t>
            </a:fld>
            <a:endParaRPr lang="es-C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La presentación se estructura de la siguiente manera :</a:t>
            </a:r>
          </a:p>
          <a:p>
            <a:r>
              <a:rPr lang="es-CL" dirty="0" smtClean="0"/>
              <a:t>Var a situarnos respecto</a:t>
            </a:r>
            <a:r>
              <a:rPr lang="es-CL" baseline="0" dirty="0" smtClean="0"/>
              <a:t> de la discapacidad visual en Chile como contexto</a:t>
            </a:r>
          </a:p>
          <a:p>
            <a:r>
              <a:rPr lang="es-CL" baseline="0" dirty="0" smtClean="0"/>
              <a:t>Luego vamos a mostrar algunos ejemplos de las muchas aplicaciones que existen en este sentido</a:t>
            </a:r>
          </a:p>
          <a:p>
            <a:r>
              <a:rPr lang="es-CL" baseline="0" dirty="0" smtClean="0"/>
              <a:t>A continuación explicaremos los algoritmos subyacentes a varias de estas aplicaciones</a:t>
            </a:r>
          </a:p>
          <a:p>
            <a:r>
              <a:rPr lang="es-CL" baseline="0" dirty="0" smtClean="0"/>
              <a:t>Para, finalmente llegar a las conclusiones y a las referencias utilizadas.</a:t>
            </a:r>
          </a:p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D13A0-21FA-48E1-8ECE-9719345D9CFE}" type="slidenum">
              <a:rPr lang="es-CL" smtClean="0"/>
              <a:t>2</a:t>
            </a:fld>
            <a:endParaRPr lang="es-C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En chile la discapacidad …</a:t>
            </a:r>
          </a:p>
          <a:p>
            <a:endParaRPr lang="es-CL" dirty="0" smtClean="0"/>
          </a:p>
          <a:p>
            <a:r>
              <a:rPr lang="es-CL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 11 de octubre se celebra el </a:t>
            </a:r>
            <a:r>
              <a:rPr lang="es-CL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Día Mundial de la Visión</a:t>
            </a:r>
            <a:endParaRPr lang="es-CL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CL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 acuerdo al presidente de la Sociedad Chilena de Oftalmología (</a:t>
            </a:r>
            <a:r>
              <a:rPr lang="es-CL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Sochiof</a:t>
            </a:r>
            <a:r>
              <a:rPr lang="es-CL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Mauricio López, en Chile hay “más de 850.000 personas con deficiencia visual y de ellas, aproximadamente </a:t>
            </a:r>
            <a:r>
              <a:rPr lang="es-CL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80.000 son ciegas”</a:t>
            </a:r>
            <a:r>
              <a:rPr lang="es-CL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s-CL" dirty="0" smtClean="0"/>
              <a:t>Fuente : </a:t>
            </a:r>
            <a:r>
              <a:rPr lang="es-CL" dirty="0" smtClean="0"/>
              <a:t>https://www.biobiochile.cl/noticias/nacional/chile/2018/10/11/radiografia-a-la-vision-en-chile-850-mil-con-deficiencias-y-80-mil-ciegos.shtml</a:t>
            </a:r>
          </a:p>
          <a:p>
            <a:r>
              <a:rPr lang="es-CL" dirty="0" smtClean="0"/>
              <a:t>850 </a:t>
            </a:r>
          </a:p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D13A0-21FA-48E1-8ECE-9719345D9CFE}" type="slidenum">
              <a:rPr lang="es-CL" smtClean="0"/>
              <a:t>3</a:t>
            </a:fld>
            <a:endParaRPr lang="es-C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err="1" smtClean="0"/>
              <a:t>EyeSynth</a:t>
            </a:r>
            <a:r>
              <a:rPr lang="es-CL" dirty="0" smtClean="0"/>
              <a:t> : RADAR : </a:t>
            </a:r>
            <a:r>
              <a:rPr lang="es-CL" dirty="0" err="1" smtClean="0"/>
              <a:t>Ecolocalización</a:t>
            </a:r>
            <a:endParaRPr lang="es-CL" dirty="0" smtClean="0"/>
          </a:p>
          <a:p>
            <a:r>
              <a:rPr lang="es-CL" dirty="0" err="1" smtClean="0"/>
              <a:t>Finger</a:t>
            </a:r>
            <a:r>
              <a:rPr lang="es-CL" dirty="0" smtClean="0"/>
              <a:t> Reader :  Lector de textos impresos </a:t>
            </a:r>
            <a:r>
              <a:rPr lang="es-CL" dirty="0" smtClean="0">
                <a:sym typeface="Wingdings" pitchFamily="2" charset="2"/>
              </a:rPr>
              <a:t> OCR   </a:t>
            </a:r>
            <a:r>
              <a:rPr lang="es-CL" dirty="0" err="1" smtClean="0">
                <a:sym typeface="Wingdings" pitchFamily="2" charset="2"/>
              </a:rPr>
              <a:t>Optical</a:t>
            </a:r>
            <a:r>
              <a:rPr lang="es-CL" dirty="0" smtClean="0">
                <a:sym typeface="Wingdings" pitchFamily="2" charset="2"/>
              </a:rPr>
              <a:t> </a:t>
            </a:r>
            <a:r>
              <a:rPr lang="es-CL" dirty="0" err="1" smtClean="0">
                <a:sym typeface="Wingdings" pitchFamily="2" charset="2"/>
              </a:rPr>
              <a:t>Character</a:t>
            </a:r>
            <a:r>
              <a:rPr lang="es-CL" dirty="0" smtClean="0">
                <a:sym typeface="Wingdings" pitchFamily="2" charset="2"/>
              </a:rPr>
              <a:t> </a:t>
            </a:r>
            <a:r>
              <a:rPr lang="es-CL" dirty="0" err="1" smtClean="0">
                <a:sym typeface="Wingdings" pitchFamily="2" charset="2"/>
              </a:rPr>
              <a:t>Recognition</a:t>
            </a:r>
            <a:endParaRPr lang="es-CL" dirty="0" smtClean="0"/>
          </a:p>
          <a:p>
            <a:r>
              <a:rPr lang="es-CL" dirty="0" err="1" smtClean="0"/>
              <a:t>OrCam</a:t>
            </a:r>
            <a:r>
              <a:rPr lang="es-CL" baseline="0" dirty="0" smtClean="0"/>
              <a:t> </a:t>
            </a:r>
            <a:r>
              <a:rPr lang="es-CL" baseline="0" dirty="0" err="1" smtClean="0"/>
              <a:t>MyEye</a:t>
            </a:r>
            <a:r>
              <a:rPr lang="es-CL" baseline="0" dirty="0" smtClean="0"/>
              <a:t> : OCR</a:t>
            </a:r>
          </a:p>
          <a:p>
            <a:r>
              <a:rPr lang="es-CL" baseline="0" dirty="0" smtClean="0"/>
              <a:t>KNFB Reader : Información Visual, </a:t>
            </a:r>
            <a:r>
              <a:rPr lang="es-CL" baseline="0" dirty="0" err="1" smtClean="0"/>
              <a:t>señalética</a:t>
            </a:r>
            <a:r>
              <a:rPr lang="es-CL" baseline="0" dirty="0" smtClean="0"/>
              <a:t>.</a:t>
            </a:r>
          </a:p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D13A0-21FA-48E1-8ECE-9719345D9CFE}" type="slidenum">
              <a:rPr lang="es-CL" smtClean="0"/>
              <a:t>4</a:t>
            </a:fld>
            <a:endParaRPr lang="es-C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Medicamento</a:t>
            </a:r>
            <a:r>
              <a:rPr lang="es-CL" baseline="0" dirty="0" smtClean="0"/>
              <a:t> Accesible Plus : España O.N.C.E.   No disponible para Chile</a:t>
            </a:r>
          </a:p>
          <a:p>
            <a:r>
              <a:rPr lang="es-CL" baseline="0" dirty="0" err="1" smtClean="0"/>
              <a:t>SpeakLiz</a:t>
            </a:r>
            <a:r>
              <a:rPr lang="es-CL" baseline="0" dirty="0" smtClean="0"/>
              <a:t> </a:t>
            </a:r>
            <a:r>
              <a:rPr lang="es-CL" baseline="0" dirty="0" err="1" smtClean="0"/>
              <a:t>Vision</a:t>
            </a:r>
            <a:r>
              <a:rPr lang="es-CL" baseline="0" dirty="0" smtClean="0"/>
              <a:t> : Una idea para cambiar el mundo, </a:t>
            </a:r>
            <a:r>
              <a:rPr lang="es-CL" baseline="0" dirty="0" err="1" smtClean="0"/>
              <a:t>History</a:t>
            </a:r>
            <a:r>
              <a:rPr lang="es-CL" baseline="0" dirty="0" smtClean="0"/>
              <a:t> </a:t>
            </a:r>
            <a:r>
              <a:rPr lang="es-CL" baseline="0" dirty="0" err="1" smtClean="0"/>
              <a:t>Channel</a:t>
            </a:r>
            <a:r>
              <a:rPr lang="es-CL" baseline="0" dirty="0" smtClean="0"/>
              <a:t>, Latinoamericana.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D13A0-21FA-48E1-8ECE-9719345D9CFE}" type="slidenum">
              <a:rPr lang="es-CL" smtClean="0"/>
              <a:t>5</a:t>
            </a:fld>
            <a:endParaRPr lang="es-C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Nos</a:t>
            </a:r>
            <a:r>
              <a:rPr lang="es-CL" baseline="0" dirty="0" smtClean="0"/>
              <a:t> basamos en el proyecto para Máster en Ingeniería informática, año 2013, Universidad complutense de Madrid.</a:t>
            </a:r>
          </a:p>
          <a:p>
            <a:r>
              <a:rPr lang="es-CL" baseline="0" dirty="0" smtClean="0"/>
              <a:t>La infraestructura usada, es de bajo costo; HW un servidor y un celular </a:t>
            </a:r>
            <a:r>
              <a:rPr lang="es-CL" baseline="0" dirty="0" err="1" smtClean="0"/>
              <a:t>Sfw</a:t>
            </a:r>
            <a:r>
              <a:rPr lang="es-CL" baseline="0" dirty="0" smtClean="0"/>
              <a:t> </a:t>
            </a:r>
            <a:r>
              <a:rPr lang="es-CL" baseline="0" dirty="0" err="1" smtClean="0"/>
              <a:t>matlab</a:t>
            </a:r>
            <a:r>
              <a:rPr lang="es-CL" baseline="0" dirty="0" smtClean="0"/>
              <a:t>, </a:t>
            </a:r>
            <a:r>
              <a:rPr lang="es-CL" baseline="0" dirty="0" err="1" smtClean="0"/>
              <a:t>opencv</a:t>
            </a:r>
            <a:endParaRPr lang="es-CL" baseline="0" dirty="0" smtClean="0"/>
          </a:p>
          <a:p>
            <a:r>
              <a:rPr lang="es-CL" baseline="0" dirty="0" smtClean="0"/>
              <a:t>En la imagen</a:t>
            </a:r>
          </a:p>
          <a:p>
            <a:r>
              <a:rPr lang="es-CL" baseline="0" dirty="0" smtClean="0"/>
              <a:t>Decir que las imágenes a reconocer son hojas de arboles.</a:t>
            </a:r>
          </a:p>
          <a:p>
            <a:r>
              <a:rPr lang="es-CL" baseline="0" dirty="0" smtClean="0"/>
              <a:t>1.- Son almacenas y tratadas las imágenes, obteniendo sus características.</a:t>
            </a:r>
          </a:p>
          <a:p>
            <a:r>
              <a:rPr lang="es-CL" baseline="0" dirty="0" smtClean="0"/>
              <a:t>2.- Se entrena la red neuronal </a:t>
            </a:r>
            <a:r>
              <a:rPr lang="es-CL" baseline="0" dirty="0" err="1" smtClean="0"/>
              <a:t>Backpropagation</a:t>
            </a:r>
            <a:r>
              <a:rPr lang="es-CL" baseline="0" dirty="0" smtClean="0"/>
              <a:t>, 7 nodos de </a:t>
            </a:r>
            <a:r>
              <a:rPr lang="es-CL" baseline="0" dirty="0" err="1" smtClean="0"/>
              <a:t>entreda</a:t>
            </a:r>
            <a:r>
              <a:rPr lang="es-CL" baseline="0" dirty="0" smtClean="0"/>
              <a:t>, 1 capa oculta con 2 neuronas, 1 nodo de salida.</a:t>
            </a:r>
          </a:p>
          <a:p>
            <a:r>
              <a:rPr lang="es-CL" baseline="0" dirty="0" smtClean="0"/>
              <a:t>4.- Generación de pesos y </a:t>
            </a:r>
            <a:r>
              <a:rPr lang="es-CL" baseline="0" dirty="0" err="1" smtClean="0"/>
              <a:t>bias</a:t>
            </a:r>
            <a:r>
              <a:rPr lang="es-CL" baseline="0" dirty="0" smtClean="0"/>
              <a:t> de la red.</a:t>
            </a:r>
          </a:p>
          <a:p>
            <a:r>
              <a:rPr lang="es-CL" baseline="0" dirty="0" smtClean="0"/>
              <a:t>5.- Servicio Web con información de la red.</a:t>
            </a:r>
          </a:p>
          <a:p>
            <a:r>
              <a:rPr lang="es-CL" baseline="0" dirty="0" smtClean="0"/>
              <a:t>6.- Reconocimiento de la imagen. 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D13A0-21FA-48E1-8ECE-9719345D9CFE}" type="slidenum">
              <a:rPr lang="es-CL" smtClean="0"/>
              <a:t>6</a:t>
            </a:fld>
            <a:endParaRPr lang="es-C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1.-</a:t>
            </a:r>
            <a:r>
              <a:rPr lang="es-CL" baseline="0" dirty="0" smtClean="0"/>
              <a:t> Se tiene imagen original.</a:t>
            </a:r>
          </a:p>
          <a:p>
            <a:r>
              <a:rPr lang="es-CL" baseline="0" dirty="0" smtClean="0"/>
              <a:t>2.- Se lleva a escala de gris la imagen,</a:t>
            </a:r>
          </a:p>
          <a:p>
            <a:r>
              <a:rPr lang="es-CL" baseline="0" dirty="0" smtClean="0"/>
              <a:t>3.- Se quita ruido y suaviza la imagen.</a:t>
            </a:r>
          </a:p>
          <a:p>
            <a:r>
              <a:rPr lang="es-CL" baseline="0" dirty="0" smtClean="0"/>
              <a:t>4.- Se </a:t>
            </a:r>
            <a:r>
              <a:rPr lang="es-CL" baseline="0" dirty="0" err="1" smtClean="0"/>
              <a:t>binariza</a:t>
            </a:r>
            <a:r>
              <a:rPr lang="es-CL" baseline="0" dirty="0" smtClean="0"/>
              <a:t> la imagen</a:t>
            </a:r>
          </a:p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D13A0-21FA-48E1-8ECE-9719345D9CFE}" type="slidenum">
              <a:rPr lang="es-CL" smtClean="0"/>
              <a:t>7</a:t>
            </a:fld>
            <a:endParaRPr lang="es-C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6.- Filtro de </a:t>
            </a:r>
            <a:r>
              <a:rPr lang="es-CL" dirty="0" err="1" smtClean="0"/>
              <a:t>Canny</a:t>
            </a:r>
            <a:r>
              <a:rPr lang="es-CL" baseline="0" dirty="0" smtClean="0"/>
              <a:t> para detección de bordes.</a:t>
            </a:r>
          </a:p>
          <a:p>
            <a:r>
              <a:rPr lang="es-CL" baseline="0" dirty="0" smtClean="0"/>
              <a:t>7.- Filtro de detección de contornos, se hace referencia al método </a:t>
            </a:r>
            <a:r>
              <a:rPr lang="es-CL" baseline="0" dirty="0" err="1" smtClean="0"/>
              <a:t>drawContour</a:t>
            </a:r>
            <a:endParaRPr lang="es-CL" baseline="0" dirty="0" smtClean="0"/>
          </a:p>
          <a:p>
            <a:r>
              <a:rPr lang="es-CL" baseline="0" dirty="0" smtClean="0"/>
              <a:t>8.- Obtener características: momentos invariantes de </a:t>
            </a:r>
            <a:r>
              <a:rPr lang="es-CL" baseline="0" dirty="0" err="1" smtClean="0"/>
              <a:t>Hu</a:t>
            </a:r>
            <a:r>
              <a:rPr lang="es-CL" baseline="0" dirty="0" smtClean="0"/>
              <a:t>, que son invariantes a escalabilidad, rotación y traslación. Son 7 valores matemáticos por imagen.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D13A0-21FA-48E1-8ECE-9719345D9CFE}" type="slidenum">
              <a:rPr lang="es-CL" smtClean="0"/>
              <a:t>8</a:t>
            </a:fld>
            <a:endParaRPr lang="es-C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Son 25 imágenes</a:t>
            </a:r>
            <a:r>
              <a:rPr lang="es-CL" baseline="0" dirty="0" smtClean="0"/>
              <a:t> de 12 tipos de hojas distintas.</a:t>
            </a:r>
          </a:p>
          <a:p>
            <a:r>
              <a:rPr lang="es-CL" baseline="0" dirty="0" smtClean="0"/>
              <a:t>El archivo .</a:t>
            </a:r>
            <a:r>
              <a:rPr lang="es-CL" baseline="0" dirty="0" err="1" smtClean="0"/>
              <a:t>txt</a:t>
            </a:r>
            <a:r>
              <a:rPr lang="es-CL" baseline="0" dirty="0" smtClean="0"/>
              <a:t> es la entrada para la red neuronal. Cada registro tiene los momentos invariantes de </a:t>
            </a:r>
            <a:r>
              <a:rPr lang="es-CL" baseline="0" dirty="0" err="1" smtClean="0"/>
              <a:t>Hu</a:t>
            </a:r>
            <a:r>
              <a:rPr lang="es-CL" baseline="0" dirty="0" smtClean="0"/>
              <a:t>, y el valor objetivo. </a:t>
            </a:r>
          </a:p>
          <a:p>
            <a:r>
              <a:rPr lang="es-CL" baseline="0" dirty="0" smtClean="0"/>
              <a:t>Una vez entrenada la red, se genera un único registro con los pesos y vías de la red, para la clase de imagen hoja.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D13A0-21FA-48E1-8ECE-9719345D9CFE}" type="slidenum">
              <a:rPr lang="es-CL" smtClean="0"/>
              <a:t>9</a:t>
            </a:fld>
            <a:endParaRPr lang="es-C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1"/>
            <a:ext cx="9144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pPr/>
              <a:t>12/14/2019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pPr/>
              <a:t>12/14/2019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pPr/>
              <a:t>12/14/2019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pPr/>
              <a:t>12/14/2019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1"/>
            <a:ext cx="9144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pPr/>
              <a:t>12/14/2019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5" y="2286000"/>
            <a:ext cx="35661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pPr/>
              <a:t>12/14/2019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316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3166" y="2967788"/>
            <a:ext cx="356616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pPr/>
              <a:t>12/14/2019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152400"/>
            <a:ext cx="8071104" cy="149961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pPr/>
              <a:t>12/14/2019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pPr/>
              <a:t>12/14/2019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pPr/>
              <a:t>12/14/2019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pPr/>
              <a:t>12/14/2019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304800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nfobae.com/tecno/2017/06/19/orcam-la-camara-inteligente-para-que-los-ciegos-puedan-leer/" TargetMode="External"/><Relationship Id="rId3" Type="http://schemas.openxmlformats.org/officeDocument/2006/relationships/hyperlink" Target="https://eprints.ucm.es/23444/1/ProyectoFinMasterPedroPablo.pdf" TargetMode="External"/><Relationship Id="rId7" Type="http://schemas.openxmlformats.org/officeDocument/2006/relationships/hyperlink" Target="https://www.infobae.com/tecno/2018/06/30/5-tecnologias-que-pueden-mejorar-la-vida-de-las-personas-con-discapacidad-visual/" TargetMode="External"/><Relationship Id="rId2" Type="http://schemas.openxmlformats.org/officeDocument/2006/relationships/hyperlink" Target="http://endisc.senadis.cl/infografiaadultos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researchgate.net/publication/236898970_Clasificacion_de_objetos_rigidos_a_partir_de_imagenes_digitales_empleando_los_momentos_invariantes_de_Hu" TargetMode="External"/><Relationship Id="rId5" Type="http://schemas.openxmlformats.org/officeDocument/2006/relationships/hyperlink" Target="http://www.sc.ehu.es/ccwgrrom/transparencias/pdf-vision-1-transparencias/capitulo-8.pdf" TargetMode="External"/><Relationship Id="rId10" Type="http://schemas.openxmlformats.org/officeDocument/2006/relationships/hyperlink" Target="https://unaidea.historyplay.tv/votar/SpeakLiz-vision" TargetMode="External"/><Relationship Id="rId4" Type="http://schemas.openxmlformats.org/officeDocument/2006/relationships/hyperlink" Target="https://prezi.com/xvt49lifyort/momentos-invariantes-de-hu/" TargetMode="External"/><Relationship Id="rId9" Type="http://schemas.openxmlformats.org/officeDocument/2006/relationships/hyperlink" Target="https://www.bbvaopenmind.com/tecnologia/innovacion/tecnologia-para-invidentes-mas-alla-del-braille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youtu.be/DccG2EM_oig" TargetMode="External"/><Relationship Id="rId7" Type="http://schemas.openxmlformats.org/officeDocument/2006/relationships/hyperlink" Target="https://youtu.be/ZAMdvcBibh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hyperlink" Target="https://youtu.be/Y2AQhaLc5O0?t=13" TargetMode="External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hyperlink" Target="https://knfbreader.com/es/la-aplicaci&#243;n-conozca-lo-que-puede-hacer-knfb-reader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SthkrPafc7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youtu.be/T201yOiyh4A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8.png"/><Relationship Id="rId7" Type="http://schemas.openxmlformats.org/officeDocument/2006/relationships/hyperlink" Target="https://prezi.com/xvt49lifyort/momentos-invariantes-de-hu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4.png"/><Relationship Id="rId5" Type="http://schemas.openxmlformats.org/officeDocument/2006/relationships/image" Target="../media/image30.png"/><Relationship Id="rId10" Type="http://schemas.openxmlformats.org/officeDocument/2006/relationships/image" Target="../media/image33.png"/><Relationship Id="rId4" Type="http://schemas.openxmlformats.org/officeDocument/2006/relationships/image" Target="../media/image29.png"/><Relationship Id="rId9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CA1A5F1-57B9-45D1-BC0B-0872A1977B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4876800"/>
            <a:ext cx="5829300" cy="1463040"/>
          </a:xfrm>
        </p:spPr>
        <p:txBody>
          <a:bodyPr/>
          <a:lstStyle/>
          <a:p>
            <a:r>
              <a:rPr lang="es-ES" dirty="0" err="1"/>
              <a:t>Vision</a:t>
            </a:r>
            <a:r>
              <a:rPr lang="es-ES" dirty="0"/>
              <a:t> Computacional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E5DB54A7-BCE1-4B54-8E85-30F9530F23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sz="2800" dirty="0" smtClean="0"/>
              <a:t>José Pérez</a:t>
            </a:r>
          </a:p>
          <a:p>
            <a:r>
              <a:rPr lang="es-ES" sz="2800" dirty="0" smtClean="0"/>
              <a:t>Roy Barrera</a:t>
            </a:r>
            <a:endParaRPr lang="es-CL" sz="28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04800"/>
            <a:ext cx="3451225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ubtítulo 2">
            <a:extLst>
              <a:ext uri="{FF2B5EF4-FFF2-40B4-BE49-F238E27FC236}">
                <a16:creationId xmlns="" xmlns:a16="http://schemas.microsoft.com/office/drawing/2014/main" id="{E5DB54A7-BCE1-4B54-8E85-30F9530F2327}"/>
              </a:ext>
            </a:extLst>
          </p:cNvPr>
          <p:cNvSpPr txBox="1">
            <a:spLocks/>
          </p:cNvSpPr>
          <p:nvPr/>
        </p:nvSpPr>
        <p:spPr>
          <a:xfrm>
            <a:off x="914400" y="5791200"/>
            <a:ext cx="5562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Profesora : Daniela </a:t>
            </a:r>
            <a:r>
              <a:rPr kumimoji="0" lang="es-E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Opitz</a:t>
            </a:r>
            <a:endParaRPr kumimoji="0" lang="es-E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="" xmlns:a16="http://schemas.microsoft.com/office/drawing/2014/main" id="{E5DB54A7-BCE1-4B54-8E85-30F9530F2327}"/>
              </a:ext>
            </a:extLst>
          </p:cNvPr>
          <p:cNvSpPr txBox="1">
            <a:spLocks/>
          </p:cNvSpPr>
          <p:nvPr/>
        </p:nvSpPr>
        <p:spPr>
          <a:xfrm>
            <a:off x="914400" y="4724400"/>
            <a:ext cx="5562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Magister en Data Science,</a:t>
            </a:r>
            <a:r>
              <a:rPr kumimoji="0" lang="es-E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2019</a:t>
            </a:r>
            <a:endParaRPr kumimoji="0" lang="es-E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9507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593725"/>
            <a:ext cx="5121275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3 Rectángulo"/>
          <p:cNvSpPr/>
          <p:nvPr/>
        </p:nvSpPr>
        <p:spPr>
          <a:xfrm>
            <a:off x="228600" y="2209800"/>
            <a:ext cx="8686800" cy="931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1100" dirty="0" smtClean="0"/>
              <a:t>Primera imagen </a:t>
            </a:r>
          </a:p>
          <a:p>
            <a:r>
              <a:rPr lang="es-CL" sz="1050" dirty="0" smtClean="0"/>
              <a:t>1.94800848938158 3.55570781907673 5.01286680220139 4.06673877090947 7.84735333548514 5.21419269315903 8.59985742796143 </a:t>
            </a:r>
          </a:p>
          <a:p>
            <a:r>
              <a:rPr lang="es-CL" sz="1100" dirty="0" smtClean="0"/>
              <a:t>Segunda imagen </a:t>
            </a:r>
          </a:p>
          <a:p>
            <a:r>
              <a:rPr lang="es-CL" sz="1050" dirty="0" smtClean="0"/>
              <a:t>1.9363631626116 3.54296871709557 4.68330097936299 4.19511307266228 8.38142975693312 5.7855620720928 8.55309964075296 </a:t>
            </a:r>
          </a:p>
          <a:p>
            <a:r>
              <a:rPr lang="es-CL" sz="1100" dirty="0" smtClean="0"/>
              <a:t>Podemos observar que son valores parecidos </a:t>
            </a:r>
            <a:r>
              <a:rPr lang="es-CL" sz="1100" dirty="0" err="1" smtClean="0"/>
              <a:t>Hu</a:t>
            </a:r>
            <a:r>
              <a:rPr lang="es-CL" sz="1100" dirty="0" smtClean="0"/>
              <a:t> de la segunda imagen, obtenemos: </a:t>
            </a:r>
            <a:r>
              <a:rPr lang="es-CL" sz="1100" b="1" dirty="0" smtClean="0"/>
              <a:t>65.9797</a:t>
            </a:r>
            <a:r>
              <a:rPr lang="es-CL" sz="1100" dirty="0" smtClean="0"/>
              <a:t>que es un valor cercano al valor esperado </a:t>
            </a:r>
            <a:r>
              <a:rPr lang="es-CL" sz="1100" b="1" dirty="0" smtClean="0"/>
              <a:t>67.4927</a:t>
            </a:r>
            <a:r>
              <a:rPr lang="es-CL" sz="1100" dirty="0" smtClean="0"/>
              <a:t>.</a:t>
            </a:r>
            <a:endParaRPr lang="es-CL" sz="1100" dirty="0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81200" y="3352800"/>
            <a:ext cx="5181599" cy="1965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Rectángulo"/>
          <p:cNvSpPr/>
          <p:nvPr/>
        </p:nvSpPr>
        <p:spPr>
          <a:xfrm>
            <a:off x="76200" y="5029200"/>
            <a:ext cx="9144000" cy="11003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1100" dirty="0" smtClean="0"/>
              <a:t>Primera imagen </a:t>
            </a:r>
          </a:p>
          <a:p>
            <a:r>
              <a:rPr lang="es-CL" sz="1100" dirty="0" smtClean="0"/>
              <a:t>2.50379309060906 4.60895262553261 7.28000718767037 5.90544016222483 12.446442001406 8.20987372890345 </a:t>
            </a:r>
            <a:r>
              <a:rPr lang="es-CL" sz="1050" dirty="0" smtClean="0"/>
              <a:t>12.1612757975165</a:t>
            </a:r>
            <a:r>
              <a:rPr lang="es-CL" sz="1100" dirty="0" smtClean="0"/>
              <a:t> </a:t>
            </a:r>
          </a:p>
          <a:p>
            <a:r>
              <a:rPr lang="es-CL" sz="1100" dirty="0" smtClean="0"/>
              <a:t>Segunda imagen </a:t>
            </a:r>
          </a:p>
          <a:p>
            <a:r>
              <a:rPr lang="es-CL" sz="1050" dirty="0" smtClean="0"/>
              <a:t>2.425182442693868 4.522740661863351 6.865274204440954 6.697692594750755 13.365241765083777 8.867211661371657 13.284643964925186 </a:t>
            </a:r>
          </a:p>
          <a:p>
            <a:r>
              <a:rPr lang="es-CL" sz="1100" dirty="0" smtClean="0"/>
              <a:t>Podemos observar que son valores parecidos. Sin embargo al aplicar la función “</a:t>
            </a:r>
            <a:r>
              <a:rPr lang="es-CL" sz="1100" dirty="0" err="1" smtClean="0"/>
              <a:t>Sim</a:t>
            </a:r>
            <a:r>
              <a:rPr lang="es-CL" sz="1100" dirty="0" smtClean="0"/>
              <a:t>” obtenemos el valor </a:t>
            </a:r>
            <a:r>
              <a:rPr lang="es-CL" sz="1100" b="1" dirty="0" smtClean="0"/>
              <a:t>36.5073 </a:t>
            </a:r>
            <a:r>
              <a:rPr lang="es-CL" sz="1100" dirty="0" smtClean="0"/>
              <a:t>sobre los valores de la segunda imagen,</a:t>
            </a:r>
          </a:p>
          <a:p>
            <a:r>
              <a:rPr lang="es-CL" sz="1100" dirty="0" smtClean="0"/>
              <a:t> que difiere mucho del valor esperado </a:t>
            </a:r>
            <a:r>
              <a:rPr lang="es-CL" sz="1100" b="1" dirty="0" smtClean="0"/>
              <a:t>29</a:t>
            </a:r>
            <a:r>
              <a:rPr lang="es-CL" sz="1100" dirty="0" smtClean="0"/>
              <a:t>. </a:t>
            </a:r>
            <a:endParaRPr lang="es-CL" sz="11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1000" y="304800"/>
            <a:ext cx="192405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3962400"/>
            <a:ext cx="3578225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1295400"/>
            <a:ext cx="4547289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/>
          <a:srcRect l="10169" t="-30769"/>
          <a:stretch>
            <a:fillRect/>
          </a:stretch>
        </p:blipFill>
        <p:spPr bwMode="auto">
          <a:xfrm>
            <a:off x="914400" y="533400"/>
            <a:ext cx="20193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4. Conclusión.</a:t>
            </a:r>
            <a:endParaRPr lang="es-CL" dirty="0"/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914400" y="1524000"/>
            <a:ext cx="7670800" cy="4267200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/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tabLst/>
              <a:defRPr/>
            </a:pPr>
            <a:r>
              <a:rPr kumimoji="0" lang="es-C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 Estas tecnologías asociadas a la visión</a:t>
            </a:r>
            <a:r>
              <a:rPr kumimoji="0" lang="es-CL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computacional, no solo sirven en industria, sino que pueden aplicarse para ayudar a personas comunes con necesidades reales, como la discapacidad visual.</a:t>
            </a:r>
          </a:p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tabLst/>
              <a:defRPr/>
            </a:pPr>
            <a:r>
              <a:rPr kumimoji="0" lang="es-C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 Algunas de estas aplicaciones no están disponibles</a:t>
            </a:r>
            <a:r>
              <a:rPr kumimoji="0" lang="es-CL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en Chile, aunque como es el caso de Medicamento Accesible Plus, podrían ser adaptados a la realidad nacional</a:t>
            </a:r>
          </a:p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tabLst/>
              <a:defRPr/>
            </a:pPr>
            <a:r>
              <a:rPr lang="es-CL" sz="2400" baseline="0" dirty="0" smtClean="0"/>
              <a:t>*</a:t>
            </a:r>
            <a:r>
              <a:rPr lang="es-CL" sz="2400" dirty="0" smtClean="0"/>
              <a:t> Desde el punto de vista del usuario final, no es necesario realizar grandes inversiones , ya que la tecnología para desarrollar nuevas aplicaciones en gran medida se encuentra disponible de manera gratuita, Google Play y </a:t>
            </a:r>
            <a:r>
              <a:rPr lang="es-CL" sz="2400" dirty="0" err="1" smtClean="0"/>
              <a:t>AppStore</a:t>
            </a:r>
            <a:r>
              <a:rPr lang="es-CL" sz="2400" dirty="0" smtClean="0"/>
              <a:t>.</a:t>
            </a:r>
          </a:p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tabLst/>
              <a:defRPr/>
            </a:pPr>
            <a:endParaRPr kumimoji="0" lang="es-CL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5. Referencias / Bibliografía</a:t>
            </a:r>
            <a:endParaRPr lang="es-CL" dirty="0"/>
          </a:p>
        </p:txBody>
      </p:sp>
      <p:sp>
        <p:nvSpPr>
          <p:cNvPr id="6" name="5 Rectángulo"/>
          <p:cNvSpPr/>
          <p:nvPr/>
        </p:nvSpPr>
        <p:spPr>
          <a:xfrm>
            <a:off x="533400" y="1524000"/>
            <a:ext cx="84582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CL" sz="1200" dirty="0" smtClean="0">
                <a:hlinkClick r:id="rId2"/>
              </a:rPr>
              <a:t>http://endisc.senadis.cl/infografiaadultos/</a:t>
            </a:r>
            <a:endParaRPr lang="es-CL" sz="1200" dirty="0" smtClean="0"/>
          </a:p>
          <a:p>
            <a:pPr>
              <a:buFont typeface="Arial" pitchFamily="34" charset="0"/>
              <a:buChar char="•"/>
            </a:pPr>
            <a:endParaRPr lang="es-CL" sz="1200" dirty="0" smtClean="0"/>
          </a:p>
          <a:p>
            <a:pPr>
              <a:buFont typeface="Arial" pitchFamily="34" charset="0"/>
              <a:buChar char="•"/>
            </a:pPr>
            <a:r>
              <a:rPr lang="es-CL" sz="1200" dirty="0" smtClean="0">
                <a:hlinkClick r:id="rId3"/>
              </a:rPr>
              <a:t>https://eprints.ucm.es/23444/1/ProyectoFinMasterPedroPablo.pdf</a:t>
            </a:r>
            <a:endParaRPr lang="es-CL" sz="1200" dirty="0" smtClean="0"/>
          </a:p>
          <a:p>
            <a:pPr>
              <a:buFont typeface="Arial" pitchFamily="34" charset="0"/>
              <a:buChar char="•"/>
            </a:pPr>
            <a:endParaRPr lang="es-CL" sz="1200" dirty="0" smtClean="0"/>
          </a:p>
          <a:p>
            <a:pPr>
              <a:buFont typeface="Arial" pitchFamily="34" charset="0"/>
              <a:buChar char="•"/>
            </a:pPr>
            <a:r>
              <a:rPr lang="es-CL" sz="1200" dirty="0" smtClean="0">
                <a:hlinkClick r:id="rId4"/>
              </a:rPr>
              <a:t>https://prezi.com/xvt49lifyort/momentos-invariantes-de-hu/</a:t>
            </a:r>
            <a:endParaRPr lang="es-CL" sz="1200" dirty="0" smtClean="0"/>
          </a:p>
          <a:p>
            <a:endParaRPr lang="es-CL" sz="1200" dirty="0" smtClean="0"/>
          </a:p>
          <a:p>
            <a:pPr>
              <a:buFont typeface="Arial" pitchFamily="34" charset="0"/>
              <a:buChar char="•"/>
            </a:pPr>
            <a:r>
              <a:rPr lang="es-CL" sz="1200" dirty="0" smtClean="0">
                <a:hlinkClick r:id="rId5"/>
              </a:rPr>
              <a:t>http://www.sc.ehu.es/ccwgrrom/transparencias/pdf-vision-1-transparencias/capitulo-8.pdf</a:t>
            </a:r>
            <a:endParaRPr lang="es-CL" sz="1200" dirty="0" smtClean="0"/>
          </a:p>
          <a:p>
            <a:pPr>
              <a:buFont typeface="Arial" pitchFamily="34" charset="0"/>
              <a:buChar char="•"/>
            </a:pPr>
            <a:endParaRPr lang="es-CL" sz="1200" dirty="0" smtClean="0"/>
          </a:p>
          <a:p>
            <a:pPr>
              <a:buFont typeface="Arial" pitchFamily="34" charset="0"/>
              <a:buChar char="•"/>
            </a:pPr>
            <a:r>
              <a:rPr lang="es-CL" sz="1200" dirty="0" smtClean="0">
                <a:hlinkClick r:id="rId6"/>
              </a:rPr>
              <a:t>https://www.researchgate.net/publication/236898970_Clasificacion_de_objetos_rigidos_a_partir_de_imagenes_digitales_empleando_los_momentos_invariantes_de_Hu</a:t>
            </a:r>
            <a:endParaRPr lang="es-CL" sz="1200" dirty="0" smtClean="0"/>
          </a:p>
          <a:p>
            <a:pPr>
              <a:buFont typeface="Arial" pitchFamily="34" charset="0"/>
              <a:buChar char="•"/>
            </a:pPr>
            <a:endParaRPr lang="es-CL" sz="1200" dirty="0" smtClean="0"/>
          </a:p>
          <a:p>
            <a:pPr>
              <a:buFont typeface="Arial" pitchFamily="34" charset="0"/>
              <a:buChar char="•"/>
            </a:pPr>
            <a:r>
              <a:rPr lang="es-CL" sz="1200" dirty="0" smtClean="0">
                <a:hlinkClick r:id="rId7"/>
              </a:rPr>
              <a:t>https://www.infobae.com/tecno/2018/06/30/5-tecnologias-que-pueden-mejorar-la-vida-de-las-personas-con-discapacidad-visual/</a:t>
            </a:r>
            <a:endParaRPr lang="es-CL" sz="1200" dirty="0" smtClean="0"/>
          </a:p>
          <a:p>
            <a:pPr>
              <a:buFont typeface="Arial" pitchFamily="34" charset="0"/>
              <a:buChar char="•"/>
            </a:pPr>
            <a:endParaRPr lang="es-ES" sz="1200" dirty="0" smtClean="0"/>
          </a:p>
          <a:p>
            <a:pPr>
              <a:buFont typeface="Arial" pitchFamily="34" charset="0"/>
              <a:buChar char="•"/>
            </a:pPr>
            <a:r>
              <a:rPr lang="es-CL" sz="1200" dirty="0" smtClean="0">
                <a:hlinkClick r:id="rId8"/>
              </a:rPr>
              <a:t>https://www.infobae.com/tecno/2017/06/19/orcam-la-camara-inteligente-para-que-los-ciegos-puedan-leer/</a:t>
            </a:r>
            <a:endParaRPr lang="es-CL" sz="1200" dirty="0" smtClean="0"/>
          </a:p>
          <a:p>
            <a:pPr>
              <a:buFont typeface="Arial" pitchFamily="34" charset="0"/>
              <a:buChar char="•"/>
            </a:pPr>
            <a:endParaRPr lang="es-ES" sz="1200" dirty="0" smtClean="0"/>
          </a:p>
          <a:p>
            <a:pPr>
              <a:buFont typeface="Arial" pitchFamily="34" charset="0"/>
              <a:buChar char="•"/>
            </a:pPr>
            <a:r>
              <a:rPr lang="es-CL" sz="1200" dirty="0" smtClean="0">
                <a:hlinkClick r:id="rId9"/>
              </a:rPr>
              <a:t>https://www.bbvaopenmind.com/tecnologia/innovacion/tecnologia-para-invidentes-mas-alla-del-braille/</a:t>
            </a:r>
            <a:endParaRPr lang="es-CL" sz="1200" dirty="0" smtClean="0"/>
          </a:p>
          <a:p>
            <a:pPr>
              <a:buFont typeface="Arial" pitchFamily="34" charset="0"/>
              <a:buChar char="•"/>
            </a:pPr>
            <a:endParaRPr lang="es-CL" sz="1200" dirty="0" smtClean="0"/>
          </a:p>
          <a:p>
            <a:pPr>
              <a:buFont typeface="Arial" pitchFamily="34" charset="0"/>
              <a:buChar char="•"/>
            </a:pPr>
            <a:r>
              <a:rPr lang="es-CL" sz="1200" dirty="0" smtClean="0">
                <a:hlinkClick r:id="rId10"/>
              </a:rPr>
              <a:t>https://unaidea.historyplay.tv/votar/SpeakLiz-vision</a:t>
            </a:r>
            <a:endParaRPr lang="es-CL" sz="1200" dirty="0" smtClean="0"/>
          </a:p>
          <a:p>
            <a:endParaRPr lang="es-C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CA1A5F1-57B9-45D1-BC0B-0872A1977B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4876800"/>
            <a:ext cx="5829300" cy="1463040"/>
          </a:xfrm>
        </p:spPr>
        <p:txBody>
          <a:bodyPr/>
          <a:lstStyle/>
          <a:p>
            <a:r>
              <a:rPr lang="es-ES" dirty="0" err="1"/>
              <a:t>Vision</a:t>
            </a:r>
            <a:r>
              <a:rPr lang="es-ES" dirty="0"/>
              <a:t> Computacional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E5DB54A7-BCE1-4B54-8E85-30F9530F23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sz="2800" dirty="0" smtClean="0"/>
              <a:t>José Pérez</a:t>
            </a:r>
          </a:p>
          <a:p>
            <a:r>
              <a:rPr lang="es-ES" sz="2800" dirty="0" smtClean="0"/>
              <a:t>Roy Barrera</a:t>
            </a:r>
            <a:endParaRPr lang="es-CL" sz="28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4800"/>
            <a:ext cx="3451225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ubtítulo 2">
            <a:extLst>
              <a:ext uri="{FF2B5EF4-FFF2-40B4-BE49-F238E27FC236}">
                <a16:creationId xmlns="" xmlns:a16="http://schemas.microsoft.com/office/drawing/2014/main" id="{E5DB54A7-BCE1-4B54-8E85-30F9530F2327}"/>
              </a:ext>
            </a:extLst>
          </p:cNvPr>
          <p:cNvSpPr txBox="1">
            <a:spLocks/>
          </p:cNvSpPr>
          <p:nvPr/>
        </p:nvSpPr>
        <p:spPr>
          <a:xfrm>
            <a:off x="914400" y="5791200"/>
            <a:ext cx="5562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Profesora : Daniela </a:t>
            </a:r>
            <a:r>
              <a:rPr kumimoji="0" lang="es-E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Opitz</a:t>
            </a:r>
            <a:endParaRPr kumimoji="0" lang="es-E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="" xmlns:a16="http://schemas.microsoft.com/office/drawing/2014/main" id="{E5DB54A7-BCE1-4B54-8E85-30F9530F2327}"/>
              </a:ext>
            </a:extLst>
          </p:cNvPr>
          <p:cNvSpPr txBox="1">
            <a:spLocks/>
          </p:cNvSpPr>
          <p:nvPr/>
        </p:nvSpPr>
        <p:spPr>
          <a:xfrm>
            <a:off x="914400" y="4724400"/>
            <a:ext cx="5562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Magister en Data Science,</a:t>
            </a:r>
            <a:r>
              <a:rPr kumimoji="0" lang="es-E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2019</a:t>
            </a:r>
            <a:endParaRPr kumimoji="0" lang="es-E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9507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Contenidos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1295400" y="1524000"/>
            <a:ext cx="7289800" cy="4267200"/>
          </a:xfrm>
        </p:spPr>
        <p:txBody>
          <a:bodyPr>
            <a:noAutofit/>
          </a:bodyPr>
          <a:lstStyle/>
          <a:p>
            <a:r>
              <a:rPr lang="es-CL" sz="2400" dirty="0" smtClean="0"/>
              <a:t>1. Cifras de Discapacidad Visual en Chile</a:t>
            </a:r>
          </a:p>
          <a:p>
            <a:r>
              <a:rPr lang="es-CL" sz="2400" dirty="0" smtClean="0"/>
              <a:t>2. Aplicaciones de Inclusión para Invidentes</a:t>
            </a:r>
          </a:p>
          <a:p>
            <a:pPr>
              <a:spcAft>
                <a:spcPts val="0"/>
              </a:spcAft>
            </a:pPr>
            <a:r>
              <a:rPr lang="es-CL" sz="2400" dirty="0" smtClean="0"/>
              <a:t>3. Algoritmo de reconocimiento de imágenes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CL" sz="2400" dirty="0" smtClean="0"/>
              <a:t>    usando redes neuronales</a:t>
            </a:r>
          </a:p>
          <a:p>
            <a:r>
              <a:rPr lang="es-CL" sz="2400" dirty="0" smtClean="0"/>
              <a:t>4. Conclusión.</a:t>
            </a:r>
          </a:p>
          <a:p>
            <a:r>
              <a:rPr lang="es-CL" sz="2400" dirty="0" smtClean="0"/>
              <a:t>5. Referencias / Bibliografía</a:t>
            </a:r>
            <a:endParaRPr lang="es-CL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4343400"/>
            <a:ext cx="4114800" cy="220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BBC28D5-8FF3-4F5E-B875-186675756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1. Cifras de Discapacidad Visual en Chile</a:t>
            </a:r>
          </a:p>
        </p:txBody>
      </p:sp>
      <p:sp>
        <p:nvSpPr>
          <p:cNvPr id="7" name="6 Rectángulo"/>
          <p:cNvSpPr/>
          <p:nvPr/>
        </p:nvSpPr>
        <p:spPr>
          <a:xfrm>
            <a:off x="5750648" y="6324600"/>
            <a:ext cx="32409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1400" dirty="0" smtClean="0"/>
              <a:t>http://endisc.senadis.cl/infografiaadultos/</a:t>
            </a:r>
            <a:endParaRPr lang="es-CL" sz="1400" dirty="0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981200"/>
            <a:ext cx="4540568" cy="3827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83430" y="1905000"/>
            <a:ext cx="4560570" cy="383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01115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5064C70-8425-4759-A439-72D7A670D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2. Aplicaciones de Inclusión para Invidentes</a:t>
            </a:r>
          </a:p>
        </p:txBody>
      </p:sp>
      <p:pic>
        <p:nvPicPr>
          <p:cNvPr id="6145" name="Picture 1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 t="9127"/>
          <a:stretch>
            <a:fillRect/>
          </a:stretch>
        </p:blipFill>
        <p:spPr bwMode="auto">
          <a:xfrm>
            <a:off x="609599" y="2057400"/>
            <a:ext cx="3252639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>
            <a:hlinkClick r:id="rId5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28973" y="1447800"/>
            <a:ext cx="3178977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Rectángulo"/>
          <p:cNvSpPr/>
          <p:nvPr/>
        </p:nvSpPr>
        <p:spPr>
          <a:xfrm>
            <a:off x="3505200" y="3124200"/>
            <a:ext cx="37504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dirty="0" smtClean="0">
                <a:hlinkClick r:id="rId5"/>
              </a:rPr>
              <a:t>https://youtu.be/Y2AQhaLc5O0?t=13</a:t>
            </a:r>
            <a:endParaRPr lang="es-CL" dirty="0" smtClean="0"/>
          </a:p>
          <a:p>
            <a:endParaRPr lang="es-CL" dirty="0"/>
          </a:p>
        </p:txBody>
      </p:sp>
      <p:sp>
        <p:nvSpPr>
          <p:cNvPr id="9" name="8 Rectángulo"/>
          <p:cNvSpPr/>
          <p:nvPr/>
        </p:nvSpPr>
        <p:spPr>
          <a:xfrm>
            <a:off x="609600" y="3925669"/>
            <a:ext cx="31016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dirty="0" smtClean="0">
                <a:hlinkClick r:id="rId3"/>
              </a:rPr>
              <a:t>https://youtu.be/DccG2EM_oig</a:t>
            </a:r>
            <a:endParaRPr lang="es-CL" dirty="0" smtClean="0"/>
          </a:p>
          <a:p>
            <a:endParaRPr lang="es-CL" dirty="0"/>
          </a:p>
        </p:txBody>
      </p:sp>
      <p:pic>
        <p:nvPicPr>
          <p:cNvPr id="6147" name="Picture 3">
            <a:hlinkClick r:id="rId7"/>
          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600200" y="4308475"/>
            <a:ext cx="4488168" cy="224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10 Rectángulo"/>
          <p:cNvSpPr/>
          <p:nvPr/>
        </p:nvSpPr>
        <p:spPr>
          <a:xfrm>
            <a:off x="1676400" y="5983069"/>
            <a:ext cx="30737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dirty="0" smtClean="0">
                <a:hlinkClick r:id="rId7"/>
              </a:rPr>
              <a:t>https://youtu.be/ZAMdvcBibhA</a:t>
            </a:r>
            <a:endParaRPr lang="es-CL" dirty="0" smtClean="0"/>
          </a:p>
          <a:p>
            <a:endParaRPr lang="es-CL" dirty="0"/>
          </a:p>
        </p:txBody>
      </p:sp>
      <p:sp>
        <p:nvSpPr>
          <p:cNvPr id="10" name="9 Rectángulo"/>
          <p:cNvSpPr/>
          <p:nvPr/>
        </p:nvSpPr>
        <p:spPr>
          <a:xfrm>
            <a:off x="618792" y="1828799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b="1" dirty="0" err="1" smtClean="0">
                <a:solidFill>
                  <a:srgbClr val="333333"/>
                </a:solidFill>
                <a:latin typeface="Noto Sans"/>
              </a:rPr>
              <a:t>EyeSynth</a:t>
            </a:r>
            <a:endParaRPr lang="es-CL" dirty="0"/>
          </a:p>
        </p:txBody>
      </p:sp>
      <p:sp>
        <p:nvSpPr>
          <p:cNvPr id="12" name="11 Rectángulo"/>
          <p:cNvSpPr/>
          <p:nvPr/>
        </p:nvSpPr>
        <p:spPr>
          <a:xfrm>
            <a:off x="3124200" y="1143000"/>
            <a:ext cx="1736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b="1" dirty="0" err="1" smtClean="0">
                <a:solidFill>
                  <a:srgbClr val="333333"/>
                </a:solidFill>
                <a:latin typeface="Noto Sans"/>
              </a:rPr>
              <a:t>Finger</a:t>
            </a:r>
            <a:r>
              <a:rPr lang="es-CL" b="1" dirty="0" smtClean="0">
                <a:solidFill>
                  <a:srgbClr val="333333"/>
                </a:solidFill>
                <a:latin typeface="Noto Sans"/>
              </a:rPr>
              <a:t> Reader</a:t>
            </a:r>
            <a:endParaRPr lang="es-CL" dirty="0"/>
          </a:p>
        </p:txBody>
      </p:sp>
      <p:sp>
        <p:nvSpPr>
          <p:cNvPr id="15" name="14 Rectángulo"/>
          <p:cNvSpPr/>
          <p:nvPr/>
        </p:nvSpPr>
        <p:spPr>
          <a:xfrm>
            <a:off x="4038600" y="4191000"/>
            <a:ext cx="1749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b="1" dirty="0" err="1" smtClean="0">
                <a:solidFill>
                  <a:srgbClr val="333333"/>
                </a:solidFill>
                <a:latin typeface="Noto Sans"/>
              </a:rPr>
              <a:t>OrCam</a:t>
            </a:r>
            <a:r>
              <a:rPr lang="es-CL" b="1" dirty="0" smtClean="0">
                <a:solidFill>
                  <a:srgbClr val="333333"/>
                </a:solidFill>
                <a:latin typeface="Noto Sans"/>
              </a:rPr>
              <a:t> </a:t>
            </a:r>
            <a:r>
              <a:rPr lang="es-CL" b="1" dirty="0" err="1" smtClean="0">
                <a:solidFill>
                  <a:srgbClr val="333333"/>
                </a:solidFill>
                <a:latin typeface="Noto Sans"/>
              </a:rPr>
              <a:t>MyEye</a:t>
            </a:r>
            <a:endParaRPr lang="es-CL" dirty="0"/>
          </a:p>
        </p:txBody>
      </p:sp>
      <p:sp>
        <p:nvSpPr>
          <p:cNvPr id="13" name="12 Rectángulo"/>
          <p:cNvSpPr/>
          <p:nvPr/>
        </p:nvSpPr>
        <p:spPr>
          <a:xfrm>
            <a:off x="4876800" y="61722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L" dirty="0" smtClean="0">
                <a:hlinkClick r:id="rId9"/>
              </a:rPr>
              <a:t>https://</a:t>
            </a:r>
            <a:r>
              <a:rPr lang="es-CL" dirty="0" smtClean="0">
                <a:hlinkClick r:id="rId9"/>
              </a:rPr>
              <a:t>knfbreader.com/es/la-aplicación-conozca-lo-que-puede-hacer-knfb-reader</a:t>
            </a:r>
            <a:endParaRPr lang="es-CL" dirty="0" smtClean="0"/>
          </a:p>
          <a:p>
            <a:endParaRPr lang="es-CL" dirty="0"/>
          </a:p>
        </p:txBody>
      </p:sp>
      <p:pic>
        <p:nvPicPr>
          <p:cNvPr id="2050" name="Picture 2">
            <a:hlinkClick r:id="rId9"/>
          </p:cNvPr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096000" y="2362200"/>
            <a:ext cx="2695575" cy="3907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13 Rectángulo"/>
          <p:cNvSpPr/>
          <p:nvPr/>
        </p:nvSpPr>
        <p:spPr>
          <a:xfrm>
            <a:off x="6934200" y="2057400"/>
            <a:ext cx="1669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b="1" dirty="0" smtClean="0">
                <a:solidFill>
                  <a:srgbClr val="333333"/>
                </a:solidFill>
                <a:latin typeface="Noto Sans"/>
              </a:rPr>
              <a:t>KNFB</a:t>
            </a:r>
            <a:r>
              <a:rPr lang="es-CL" b="1" dirty="0" smtClean="0"/>
              <a:t> </a:t>
            </a:r>
            <a:r>
              <a:rPr lang="es-CL" b="1" dirty="0" smtClean="0">
                <a:solidFill>
                  <a:srgbClr val="333333"/>
                </a:solidFill>
                <a:latin typeface="Noto Sans"/>
              </a:rPr>
              <a:t>Reader</a:t>
            </a:r>
          </a:p>
        </p:txBody>
      </p:sp>
    </p:spTree>
    <p:extLst>
      <p:ext uri="{BB962C8B-B14F-4D97-AF65-F5344CB8AC3E}">
        <p14:creationId xmlns="" xmlns:p14="http://schemas.microsoft.com/office/powerpoint/2010/main" val="234233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39990B0-DBE9-457D-A1F6-F70266507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2. Aplicaciones de Inclusión para Invidentes</a:t>
            </a:r>
            <a:endParaRPr lang="es-CL" dirty="0"/>
          </a:p>
        </p:txBody>
      </p:sp>
      <p:pic>
        <p:nvPicPr>
          <p:cNvPr id="4" name="Imagen 3">
            <a:hlinkClick r:id="rId3"/>
            <a:extLst>
              <a:ext uri="{FF2B5EF4-FFF2-40B4-BE49-F238E27FC236}">
                <a16:creationId xmlns="" xmlns:a16="http://schemas.microsoft.com/office/drawing/2014/main" id="{45AC17F8-97AC-4FF8-9A7F-1BD39775A54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0169" r="3390"/>
          <a:stretch>
            <a:fillRect/>
          </a:stretch>
        </p:blipFill>
        <p:spPr>
          <a:xfrm>
            <a:off x="457200" y="1981200"/>
            <a:ext cx="4191000" cy="3410858"/>
          </a:xfrm>
          <a:prstGeom prst="rect">
            <a:avLst/>
          </a:prstGeom>
        </p:spPr>
      </p:pic>
      <p:sp>
        <p:nvSpPr>
          <p:cNvPr id="5" name="4 Rectángulo"/>
          <p:cNvSpPr/>
          <p:nvPr/>
        </p:nvSpPr>
        <p:spPr>
          <a:xfrm>
            <a:off x="457200" y="1524000"/>
            <a:ext cx="3343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b="1" dirty="0" smtClean="0">
                <a:solidFill>
                  <a:srgbClr val="333333"/>
                </a:solidFill>
                <a:latin typeface="Noto Sans"/>
              </a:rPr>
              <a:t>Medicamento Accesible Plus</a:t>
            </a:r>
            <a:endParaRPr lang="es-CL" dirty="0"/>
          </a:p>
        </p:txBody>
      </p:sp>
      <p:sp>
        <p:nvSpPr>
          <p:cNvPr id="6" name="5 Rectángulo"/>
          <p:cNvSpPr/>
          <p:nvPr/>
        </p:nvSpPr>
        <p:spPr>
          <a:xfrm>
            <a:off x="762000" y="5486400"/>
            <a:ext cx="29098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dirty="0" smtClean="0">
                <a:hlinkClick r:id="rId3"/>
              </a:rPr>
              <a:t>https://youtu.be/SthkrPafc7A</a:t>
            </a:r>
            <a:endParaRPr lang="es-CL" dirty="0" smtClean="0"/>
          </a:p>
          <a:p>
            <a:endParaRPr lang="es-CL" dirty="0"/>
          </a:p>
        </p:txBody>
      </p:sp>
      <p:pic>
        <p:nvPicPr>
          <p:cNvPr id="7" name="Picture 2">
            <a:hlinkClick r:id="rId3"/>
          </p:cNvPr>
          <p:cNvPicPr>
            <a:picLocks noChangeAspect="1" noChangeArrowheads="1"/>
          </p:cNvPicPr>
          <p:nvPr/>
        </p:nvPicPr>
        <p:blipFill>
          <a:blip r:embed="rId5"/>
          <a:srcRect l="31702" t="12500" r="13298" b="12500"/>
          <a:stretch>
            <a:fillRect/>
          </a:stretch>
        </p:blipFill>
        <p:spPr bwMode="auto">
          <a:xfrm>
            <a:off x="4876800" y="1905000"/>
            <a:ext cx="39624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5 Marcador de contenido"/>
          <p:cNvSpPr txBox="1">
            <a:spLocks/>
          </p:cNvSpPr>
          <p:nvPr/>
        </p:nvSpPr>
        <p:spPr>
          <a:xfrm>
            <a:off x="5257800" y="5562600"/>
            <a:ext cx="3352800" cy="38100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tabLst/>
              <a:defRPr/>
            </a:pPr>
            <a:r>
              <a:rPr kumimoji="0" lang="es-CL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6"/>
              </a:rPr>
              <a:t>https://youtu.be/T201yOiyh4A</a:t>
            </a:r>
            <a:endParaRPr kumimoji="0" lang="es-CL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tabLst/>
              <a:defRPr/>
            </a:pPr>
            <a:endParaRPr kumimoji="0" lang="es-CL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5715000" y="1524000"/>
            <a:ext cx="1937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b="1" dirty="0" err="1" smtClean="0">
                <a:solidFill>
                  <a:srgbClr val="333333"/>
                </a:solidFill>
                <a:latin typeface="Noto Sans"/>
              </a:rPr>
              <a:t>SpeakLiz</a:t>
            </a:r>
            <a:r>
              <a:rPr lang="es-CL" b="1" dirty="0" smtClean="0">
                <a:solidFill>
                  <a:srgbClr val="333333"/>
                </a:solidFill>
                <a:latin typeface="Noto Sans"/>
              </a:rPr>
              <a:t> </a:t>
            </a:r>
            <a:r>
              <a:rPr lang="es-CL" b="1" dirty="0" err="1" smtClean="0">
                <a:solidFill>
                  <a:srgbClr val="333333"/>
                </a:solidFill>
                <a:latin typeface="Noto Sans"/>
              </a:rPr>
              <a:t>Vision</a:t>
            </a:r>
            <a:endParaRPr lang="es-CL" dirty="0"/>
          </a:p>
        </p:txBody>
      </p:sp>
    </p:spTree>
    <p:extLst>
      <p:ext uri="{BB962C8B-B14F-4D97-AF65-F5344CB8AC3E}">
        <p14:creationId xmlns="" xmlns:p14="http://schemas.microsoft.com/office/powerpoint/2010/main" val="228151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B1F60BF-BF57-4E50-8A24-B310377FA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3. Algoritmo de reconocimiento de imágenes usando redes neuronales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EBCB2CD0-1197-4CF3-BB2C-17FC460FC84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2286000"/>
            <a:ext cx="7289800" cy="4022725"/>
          </a:xfrm>
        </p:spPr>
        <p:txBody>
          <a:bodyPr/>
          <a:lstStyle/>
          <a:p>
            <a:endParaRPr lang="es-ES" dirty="0"/>
          </a:p>
          <a:p>
            <a:endParaRPr lang="es-CL" dirty="0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447800"/>
            <a:ext cx="7497763" cy="499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78813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32 Grupo"/>
          <p:cNvGrpSpPr/>
          <p:nvPr/>
        </p:nvGrpSpPr>
        <p:grpSpPr>
          <a:xfrm>
            <a:off x="4495800" y="1524000"/>
            <a:ext cx="4572000" cy="1143000"/>
            <a:chOff x="4495800" y="1565275"/>
            <a:chExt cx="4572000" cy="1143000"/>
          </a:xfrm>
        </p:grpSpPr>
        <p:pic>
          <p:nvPicPr>
            <p:cNvPr id="21509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495800" y="2286000"/>
              <a:ext cx="4572000" cy="422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511" name="Picture 7"/>
            <p:cNvPicPr>
              <a:picLocks noChangeAspect="1" noChangeArrowheads="1"/>
            </p:cNvPicPr>
            <p:nvPr/>
          </p:nvPicPr>
          <p:blipFill>
            <a:blip r:embed="rId4"/>
            <a:srcRect l="20961" t="-8979"/>
            <a:stretch>
              <a:fillRect/>
            </a:stretch>
          </p:blipFill>
          <p:spPr bwMode="auto">
            <a:xfrm>
              <a:off x="4572000" y="1565275"/>
              <a:ext cx="1436687" cy="4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29" name="28 Grupo"/>
          <p:cNvGrpSpPr/>
          <p:nvPr/>
        </p:nvGrpSpPr>
        <p:grpSpPr>
          <a:xfrm>
            <a:off x="5029200" y="3886200"/>
            <a:ext cx="3733800" cy="2743200"/>
            <a:chOff x="808037" y="3962400"/>
            <a:chExt cx="3733800" cy="2743200"/>
          </a:xfrm>
        </p:grpSpPr>
        <p:pic>
          <p:nvPicPr>
            <p:cNvPr id="21517" name="Picture 13"/>
            <p:cNvPicPr>
              <a:picLocks noChangeAspect="1" noChangeArrowheads="1"/>
            </p:cNvPicPr>
            <p:nvPr/>
          </p:nvPicPr>
          <p:blipFill>
            <a:blip r:embed="rId5"/>
            <a:srcRect l="27282" t="-22222"/>
            <a:stretch>
              <a:fillRect/>
            </a:stretch>
          </p:blipFill>
          <p:spPr bwMode="auto">
            <a:xfrm>
              <a:off x="808037" y="3962400"/>
              <a:ext cx="1138238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518" name="Picture 14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838200" y="4495800"/>
              <a:ext cx="1589087" cy="263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520" name="Picture 16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838200" y="5638800"/>
              <a:ext cx="1897063" cy="274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521" name="Picture 17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838200" y="6008687"/>
              <a:ext cx="3703637" cy="696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522" name="Picture 18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838200" y="4876800"/>
              <a:ext cx="3543300" cy="696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10"/>
          <a:srcRect l="14243" t="20168"/>
          <a:stretch>
            <a:fillRect/>
          </a:stretch>
        </p:blipFill>
        <p:spPr bwMode="auto">
          <a:xfrm>
            <a:off x="685800" y="381000"/>
            <a:ext cx="2293937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2" name="31 Grupo"/>
          <p:cNvGrpSpPr/>
          <p:nvPr/>
        </p:nvGrpSpPr>
        <p:grpSpPr>
          <a:xfrm>
            <a:off x="1447800" y="3962400"/>
            <a:ext cx="2560637" cy="1676400"/>
            <a:chOff x="838200" y="4084637"/>
            <a:chExt cx="2560637" cy="1676400"/>
          </a:xfrm>
        </p:grpSpPr>
        <p:pic>
          <p:nvPicPr>
            <p:cNvPr id="21512" name="Picture 8"/>
            <p:cNvPicPr>
              <a:picLocks noChangeAspect="1" noChangeArrowheads="1"/>
            </p:cNvPicPr>
            <p:nvPr/>
          </p:nvPicPr>
          <p:blipFill>
            <a:blip r:embed="rId11"/>
            <a:srcRect l="17094" t="-7753"/>
            <a:stretch>
              <a:fillRect/>
            </a:stretch>
          </p:blipFill>
          <p:spPr bwMode="auto">
            <a:xfrm>
              <a:off x="914400" y="4084637"/>
              <a:ext cx="184785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513" name="Picture 9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838200" y="4724400"/>
              <a:ext cx="2560637" cy="742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514" name="Picture 10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1371600" y="5486400"/>
              <a:ext cx="1028700" cy="274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8" name="37 Grupo"/>
          <p:cNvGrpSpPr/>
          <p:nvPr/>
        </p:nvGrpSpPr>
        <p:grpSpPr>
          <a:xfrm>
            <a:off x="1066800" y="990600"/>
            <a:ext cx="3352800" cy="2743200"/>
            <a:chOff x="1066800" y="990600"/>
            <a:chExt cx="3352800" cy="2743200"/>
          </a:xfrm>
        </p:grpSpPr>
        <p:pic>
          <p:nvPicPr>
            <p:cNvPr id="21507" name="Picture 3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1066800" y="990600"/>
              <a:ext cx="3352800" cy="274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4" name="33 Rectángulo"/>
            <p:cNvSpPr/>
            <p:nvPr/>
          </p:nvSpPr>
          <p:spPr>
            <a:xfrm>
              <a:off x="1295400" y="3276600"/>
              <a:ext cx="2819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chemeClr val="tx1"/>
                  </a:solidFill>
                </a:rPr>
                <a:t>1. Imagen Original</a:t>
              </a:r>
              <a:endParaRPr lang="es-CL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38 Grupo"/>
          <p:cNvGrpSpPr/>
          <p:nvPr/>
        </p:nvGrpSpPr>
        <p:grpSpPr>
          <a:xfrm>
            <a:off x="4267200" y="990600"/>
            <a:ext cx="5257800" cy="2743200"/>
            <a:chOff x="4267200" y="990600"/>
            <a:chExt cx="5257800" cy="2743200"/>
          </a:xfrm>
        </p:grpSpPr>
        <p:grpSp>
          <p:nvGrpSpPr>
            <p:cNvPr id="28" name="27 Grupo"/>
            <p:cNvGrpSpPr/>
            <p:nvPr/>
          </p:nvGrpSpPr>
          <p:grpSpPr>
            <a:xfrm>
              <a:off x="4267200" y="990600"/>
              <a:ext cx="5257800" cy="2743200"/>
              <a:chOff x="3200400" y="990600"/>
              <a:chExt cx="5257800" cy="2743200"/>
            </a:xfrm>
          </p:grpSpPr>
          <p:sp>
            <p:nvSpPr>
              <p:cNvPr id="27" name="26 Rectángulo"/>
              <p:cNvSpPr/>
              <p:nvPr/>
            </p:nvSpPr>
            <p:spPr>
              <a:xfrm>
                <a:off x="3200400" y="1143000"/>
                <a:ext cx="5257800" cy="2133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pic>
            <p:nvPicPr>
              <p:cNvPr id="21508" name="Picture 4"/>
              <p:cNvPicPr>
                <a:picLocks noChangeAspect="1" noChangeArrowheads="1"/>
              </p:cNvPicPr>
              <p:nvPr/>
            </p:nvPicPr>
            <p:blipFill>
              <a:blip r:embed="rId15"/>
              <a:srcRect/>
              <a:stretch>
                <a:fillRect/>
              </a:stretch>
            </p:blipFill>
            <p:spPr bwMode="auto">
              <a:xfrm>
                <a:off x="3581400" y="990600"/>
                <a:ext cx="3524250" cy="2743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35" name="34 Rectángulo"/>
            <p:cNvSpPr/>
            <p:nvPr/>
          </p:nvSpPr>
          <p:spPr>
            <a:xfrm>
              <a:off x="4648200" y="3276600"/>
              <a:ext cx="3581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chemeClr val="tx1"/>
                  </a:solidFill>
                </a:rPr>
                <a:t>2. Imagen escalada a grises</a:t>
              </a:r>
              <a:endParaRPr lang="es-CL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39 Grupo"/>
          <p:cNvGrpSpPr/>
          <p:nvPr/>
        </p:nvGrpSpPr>
        <p:grpSpPr>
          <a:xfrm>
            <a:off x="838200" y="3657600"/>
            <a:ext cx="3600450" cy="2628900"/>
            <a:chOff x="838200" y="3657600"/>
            <a:chExt cx="3600450" cy="2628900"/>
          </a:xfrm>
        </p:grpSpPr>
        <p:pic>
          <p:nvPicPr>
            <p:cNvPr id="21516" name="Picture 12"/>
            <p:cNvPicPr>
              <a:picLocks noChangeAspect="1" noChangeArrowheads="1"/>
            </p:cNvPicPr>
            <p:nvPr/>
          </p:nvPicPr>
          <p:blipFill>
            <a:blip r:embed="rId16"/>
            <a:srcRect/>
            <a:stretch>
              <a:fillRect/>
            </a:stretch>
          </p:blipFill>
          <p:spPr bwMode="auto">
            <a:xfrm>
              <a:off x="838200" y="3657600"/>
              <a:ext cx="3600450" cy="2628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7" name="36 Rectángulo"/>
            <p:cNvSpPr/>
            <p:nvPr/>
          </p:nvSpPr>
          <p:spPr>
            <a:xfrm>
              <a:off x="1143000" y="5867400"/>
              <a:ext cx="30480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chemeClr val="tx1"/>
                  </a:solidFill>
                </a:rPr>
                <a:t>3. Imagen Suavizada</a:t>
              </a:r>
              <a:endParaRPr lang="es-CL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40 Grupo"/>
          <p:cNvGrpSpPr/>
          <p:nvPr/>
        </p:nvGrpSpPr>
        <p:grpSpPr>
          <a:xfrm>
            <a:off x="4876800" y="3657600"/>
            <a:ext cx="5334000" cy="3124200"/>
            <a:chOff x="4876800" y="3581400"/>
            <a:chExt cx="5334000" cy="3124200"/>
          </a:xfrm>
        </p:grpSpPr>
        <p:grpSp>
          <p:nvGrpSpPr>
            <p:cNvPr id="31" name="30 Grupo"/>
            <p:cNvGrpSpPr/>
            <p:nvPr/>
          </p:nvGrpSpPr>
          <p:grpSpPr>
            <a:xfrm>
              <a:off x="4876800" y="3581400"/>
              <a:ext cx="5334000" cy="3124200"/>
              <a:chOff x="3810000" y="3733800"/>
              <a:chExt cx="5334000" cy="3124200"/>
            </a:xfrm>
          </p:grpSpPr>
          <p:sp>
            <p:nvSpPr>
              <p:cNvPr id="30" name="29 Rectángulo"/>
              <p:cNvSpPr/>
              <p:nvPr/>
            </p:nvSpPr>
            <p:spPr>
              <a:xfrm>
                <a:off x="3886200" y="3733800"/>
                <a:ext cx="5257800" cy="3124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pic>
            <p:nvPicPr>
              <p:cNvPr id="21524" name="Picture 20"/>
              <p:cNvPicPr>
                <a:picLocks noChangeAspect="1" noChangeArrowheads="1"/>
              </p:cNvPicPr>
              <p:nvPr/>
            </p:nvPicPr>
            <p:blipFill>
              <a:blip r:embed="rId17"/>
              <a:srcRect/>
              <a:stretch>
                <a:fillRect/>
              </a:stretch>
            </p:blipFill>
            <p:spPr bwMode="auto">
              <a:xfrm>
                <a:off x="3810000" y="3810000"/>
                <a:ext cx="3124200" cy="25976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36" name="35 Rectángulo"/>
            <p:cNvSpPr/>
            <p:nvPr/>
          </p:nvSpPr>
          <p:spPr>
            <a:xfrm>
              <a:off x="4876800" y="5943600"/>
              <a:ext cx="31242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chemeClr val="tx1"/>
                  </a:solidFill>
                </a:rPr>
                <a:t>4. Imagen </a:t>
              </a:r>
              <a:r>
                <a:rPr lang="es-CL" dirty="0" err="1" smtClean="0">
                  <a:solidFill>
                    <a:schemeClr val="tx1"/>
                  </a:solidFill>
                </a:rPr>
                <a:t>Binarizada</a:t>
              </a:r>
              <a:endParaRPr lang="es-CL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78813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/>
          <a:srcRect l="15270" t="-16667"/>
          <a:stretch>
            <a:fillRect/>
          </a:stretch>
        </p:blipFill>
        <p:spPr bwMode="auto">
          <a:xfrm>
            <a:off x="3429000" y="762000"/>
            <a:ext cx="25368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4"/>
          <a:srcRect l="15574"/>
          <a:stretch>
            <a:fillRect/>
          </a:stretch>
        </p:blipFill>
        <p:spPr bwMode="auto">
          <a:xfrm>
            <a:off x="6553200" y="914400"/>
            <a:ext cx="206533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6" name="Picture 8"/>
          <p:cNvPicPr>
            <a:picLocks noChangeAspect="1" noChangeArrowheads="1"/>
          </p:cNvPicPr>
          <p:nvPr/>
        </p:nvPicPr>
        <p:blipFill>
          <a:blip r:embed="rId5"/>
          <a:srcRect l="12341" t="-33333"/>
          <a:stretch>
            <a:fillRect/>
          </a:stretch>
        </p:blipFill>
        <p:spPr bwMode="auto">
          <a:xfrm>
            <a:off x="457200" y="2667000"/>
            <a:ext cx="2514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8" name="Picture 10"/>
          <p:cNvPicPr>
            <a:picLocks noChangeAspect="1" noChangeArrowheads="1"/>
          </p:cNvPicPr>
          <p:nvPr/>
        </p:nvPicPr>
        <p:blipFill>
          <a:blip r:embed="rId6"/>
          <a:srcRect l="16000"/>
          <a:stretch>
            <a:fillRect/>
          </a:stretch>
        </p:blipFill>
        <p:spPr bwMode="auto">
          <a:xfrm>
            <a:off x="457200" y="3048000"/>
            <a:ext cx="24003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13 Rectángulo"/>
          <p:cNvSpPr/>
          <p:nvPr/>
        </p:nvSpPr>
        <p:spPr>
          <a:xfrm>
            <a:off x="533400" y="3352800"/>
            <a:ext cx="838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CL" sz="1200" dirty="0" smtClean="0"/>
              <a:t>“Estos momentos pueden ser considerados como un promedio ponderado de los píxeles de una imagen.“</a:t>
            </a:r>
            <a:endParaRPr lang="es-CL" sz="1200" dirty="0"/>
          </a:p>
        </p:txBody>
      </p:sp>
      <p:sp>
        <p:nvSpPr>
          <p:cNvPr id="15" name="14 Rectángulo"/>
          <p:cNvSpPr/>
          <p:nvPr/>
        </p:nvSpPr>
        <p:spPr>
          <a:xfrm>
            <a:off x="5486400" y="6172200"/>
            <a:ext cx="3429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CL" sz="1000" dirty="0" smtClean="0">
                <a:hlinkClick r:id="rId7"/>
              </a:rPr>
              <a:t>https://prezi.com/xvt49lifyort/momentos-invariantes-de-hu/</a:t>
            </a:r>
            <a:endParaRPr lang="es-CL" sz="1000" dirty="0" smtClean="0"/>
          </a:p>
          <a:p>
            <a:pPr algn="r"/>
            <a:endParaRPr lang="es-CL" sz="1000" dirty="0"/>
          </a:p>
        </p:txBody>
      </p:sp>
      <p:grpSp>
        <p:nvGrpSpPr>
          <p:cNvPr id="16" name="15 Grupo"/>
          <p:cNvGrpSpPr/>
          <p:nvPr/>
        </p:nvGrpSpPr>
        <p:grpSpPr>
          <a:xfrm>
            <a:off x="76200" y="76200"/>
            <a:ext cx="3124201" cy="2514601"/>
            <a:chOff x="4953000" y="3810000"/>
            <a:chExt cx="3124201" cy="2438401"/>
          </a:xfrm>
        </p:grpSpPr>
        <p:pic>
          <p:nvPicPr>
            <p:cNvPr id="21" name="Picture 20"/>
            <p:cNvPicPr>
              <a:picLocks noChangeAspect="1" noChangeArrowheads="1"/>
            </p:cNvPicPr>
            <p:nvPr/>
          </p:nvPicPr>
          <p:blipFill>
            <a:blip r:embed="rId8"/>
            <a:srcRect t="6130"/>
            <a:stretch>
              <a:fillRect/>
            </a:stretch>
          </p:blipFill>
          <p:spPr bwMode="auto">
            <a:xfrm>
              <a:off x="4953000" y="3810000"/>
              <a:ext cx="3124201" cy="24384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8" name="17 Rectángulo"/>
            <p:cNvSpPr/>
            <p:nvPr/>
          </p:nvSpPr>
          <p:spPr>
            <a:xfrm>
              <a:off x="5105400" y="5878945"/>
              <a:ext cx="2819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chemeClr val="tx1"/>
                  </a:solidFill>
                </a:rPr>
                <a:t>4. Imagen </a:t>
              </a:r>
              <a:r>
                <a:rPr lang="es-CL" dirty="0" err="1" smtClean="0">
                  <a:solidFill>
                    <a:schemeClr val="tx1"/>
                  </a:solidFill>
                </a:rPr>
                <a:t>Binarizada</a:t>
              </a:r>
              <a:endParaRPr lang="es-CL" dirty="0">
                <a:solidFill>
                  <a:schemeClr val="tx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04800" y="3733800"/>
            <a:ext cx="8610600" cy="234090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grpSp>
        <p:nvGrpSpPr>
          <p:cNvPr id="24" name="23 Grupo"/>
          <p:cNvGrpSpPr/>
          <p:nvPr/>
        </p:nvGrpSpPr>
        <p:grpSpPr>
          <a:xfrm>
            <a:off x="3276600" y="76199"/>
            <a:ext cx="2819400" cy="2482767"/>
            <a:chOff x="3276600" y="76199"/>
            <a:chExt cx="2819400" cy="2482767"/>
          </a:xfrm>
        </p:grpSpPr>
        <p:pic>
          <p:nvPicPr>
            <p:cNvPr id="22532" name="Picture 4"/>
            <p:cNvPicPr>
              <a:picLocks noChangeAspect="1" noChangeArrowheads="1"/>
            </p:cNvPicPr>
            <p:nvPr/>
          </p:nvPicPr>
          <p:blipFill>
            <a:blip r:embed="rId10"/>
            <a:srcRect t="8571"/>
            <a:stretch>
              <a:fillRect/>
            </a:stretch>
          </p:blipFill>
          <p:spPr bwMode="auto">
            <a:xfrm>
              <a:off x="3276600" y="76199"/>
              <a:ext cx="2819400" cy="24827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3" name="22 Rectángulo"/>
            <p:cNvSpPr/>
            <p:nvPr/>
          </p:nvSpPr>
          <p:spPr>
            <a:xfrm>
              <a:off x="3429000" y="2209800"/>
              <a:ext cx="2514600" cy="3143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chemeClr val="tx1"/>
                  </a:solidFill>
                </a:rPr>
                <a:t>5. Imagen </a:t>
              </a:r>
              <a:r>
                <a:rPr lang="es-CL" dirty="0" err="1" smtClean="0">
                  <a:solidFill>
                    <a:schemeClr val="tx1"/>
                  </a:solidFill>
                </a:rPr>
                <a:t>Canny</a:t>
              </a:r>
              <a:endParaRPr lang="es-CL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25 Grupo"/>
          <p:cNvGrpSpPr/>
          <p:nvPr/>
        </p:nvGrpSpPr>
        <p:grpSpPr>
          <a:xfrm>
            <a:off x="6172199" y="76200"/>
            <a:ext cx="2743201" cy="2525899"/>
            <a:chOff x="6172199" y="76200"/>
            <a:chExt cx="2743201" cy="2525899"/>
          </a:xfrm>
        </p:grpSpPr>
        <p:pic>
          <p:nvPicPr>
            <p:cNvPr id="22533" name="Picture 5"/>
            <p:cNvPicPr>
              <a:picLocks noChangeAspect="1" noChangeArrowheads="1"/>
            </p:cNvPicPr>
            <p:nvPr/>
          </p:nvPicPr>
          <p:blipFill>
            <a:blip r:embed="rId11"/>
            <a:srcRect t="5276"/>
            <a:stretch>
              <a:fillRect/>
            </a:stretch>
          </p:blipFill>
          <p:spPr bwMode="auto">
            <a:xfrm>
              <a:off x="6172199" y="76200"/>
              <a:ext cx="2743201" cy="25258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5" name="24 Rectángulo"/>
            <p:cNvSpPr/>
            <p:nvPr/>
          </p:nvSpPr>
          <p:spPr>
            <a:xfrm>
              <a:off x="6400800" y="2209800"/>
              <a:ext cx="2362200" cy="3143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smtClean="0">
                  <a:solidFill>
                    <a:schemeClr val="tx1"/>
                  </a:solidFill>
                </a:rPr>
                <a:t>6. Imagen Contorno</a:t>
              </a:r>
              <a:endParaRPr lang="es-CL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 l="12347"/>
          <a:stretch>
            <a:fillRect/>
          </a:stretch>
        </p:blipFill>
        <p:spPr bwMode="auto">
          <a:xfrm>
            <a:off x="381000" y="228600"/>
            <a:ext cx="2163763" cy="29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761999"/>
            <a:ext cx="4800600" cy="2622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3581400"/>
            <a:ext cx="9144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781800" y="5943600"/>
            <a:ext cx="20669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Flecha doblada"/>
          <p:cNvSpPr/>
          <p:nvPr/>
        </p:nvSpPr>
        <p:spPr>
          <a:xfrm rot="5400000">
            <a:off x="5562600" y="1828800"/>
            <a:ext cx="1066800" cy="10668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7" name="6 Flecha doblada"/>
          <p:cNvSpPr/>
          <p:nvPr/>
        </p:nvSpPr>
        <p:spPr>
          <a:xfrm rot="10800000" flipH="1">
            <a:off x="5486400" y="5410200"/>
            <a:ext cx="1066800" cy="10668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294</TotalTime>
  <Words>962</Words>
  <Application>Microsoft Office PowerPoint</Application>
  <PresentationFormat>Presentación en pantalla (4:3)</PresentationFormat>
  <Paragraphs>135</Paragraphs>
  <Slides>14</Slides>
  <Notes>12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Integral</vt:lpstr>
      <vt:lpstr>Vision Computacional</vt:lpstr>
      <vt:lpstr>Contenidos</vt:lpstr>
      <vt:lpstr>1. Cifras de Discapacidad Visual en Chile</vt:lpstr>
      <vt:lpstr>2. Aplicaciones de Inclusión para Invidentes</vt:lpstr>
      <vt:lpstr>2. Aplicaciones de Inclusión para Invidentes</vt:lpstr>
      <vt:lpstr>3. Algoritmo de reconocimiento de imágenes usando redes neuronales</vt:lpstr>
      <vt:lpstr>Diapositiva 7</vt:lpstr>
      <vt:lpstr>Diapositiva 8</vt:lpstr>
      <vt:lpstr>Diapositiva 9</vt:lpstr>
      <vt:lpstr>Diapositiva 10</vt:lpstr>
      <vt:lpstr>Diapositiva 11</vt:lpstr>
      <vt:lpstr>4. Conclusión.</vt:lpstr>
      <vt:lpstr>5. Referencias / Bibliografía</vt:lpstr>
      <vt:lpstr>Vision Computacional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Vision Computacional</dc:title>
  <dc:creator>Roy Barrera-Richards</dc:creator>
  <cp:lastModifiedBy>Barrera Richards, Roy Alberto</cp:lastModifiedBy>
  <cp:revision>48</cp:revision>
  <dcterms:created xsi:type="dcterms:W3CDTF">2019-11-26T02:39:30Z</dcterms:created>
  <dcterms:modified xsi:type="dcterms:W3CDTF">2019-12-14T13:30:41Z</dcterms:modified>
</cp:coreProperties>
</file>