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2B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6E0769AF-0184-4708-A0FB-B1AA11087BF0}" type="datetimeFigureOut">
              <a:rPr lang="es-ES" smtClean="0"/>
              <a:t>04/04/2024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18107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E0769AF-0184-4708-A0FB-B1AA11087BF0}" type="datetimeFigureOut">
              <a:rPr lang="es-ES" smtClean="0"/>
              <a:t>04/04/2024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415396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E0769AF-0184-4708-A0FB-B1AA11087BF0}" type="datetimeFigureOut">
              <a:rPr lang="es-ES" smtClean="0"/>
              <a:t>04/04/2024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282327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E0769AF-0184-4708-A0FB-B1AA11087BF0}" type="datetimeFigureOut">
              <a:rPr lang="es-ES" smtClean="0"/>
              <a:t>04/04/2024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173852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E0769AF-0184-4708-A0FB-B1AA11087BF0}" type="datetimeFigureOut">
              <a:rPr lang="es-ES" smtClean="0"/>
              <a:t>04/04/2024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12197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6E0769AF-0184-4708-A0FB-B1AA11087BF0}" type="datetimeFigureOut">
              <a:rPr lang="es-ES" smtClean="0"/>
              <a:t>04/04/2024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402054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E0769AF-0184-4708-A0FB-B1AA11087BF0}" type="datetimeFigureOut">
              <a:rPr lang="es-ES" smtClean="0"/>
              <a:t>04/04/2024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428313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6E0769AF-0184-4708-A0FB-B1AA11087BF0}" type="datetimeFigureOut">
              <a:rPr lang="es-ES" smtClean="0"/>
              <a:t>04/04/2024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415548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E0769AF-0184-4708-A0FB-B1AA11087BF0}" type="datetimeFigureOut">
              <a:rPr lang="es-ES" smtClean="0"/>
              <a:t>04/04/2024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99153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E0769AF-0184-4708-A0FB-B1AA11087BF0}" type="datetimeFigureOut">
              <a:rPr lang="es-ES" smtClean="0"/>
              <a:t>04/04/2024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20228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E0769AF-0184-4708-A0FB-B1AA11087BF0}" type="datetimeFigureOut">
              <a:rPr lang="es-ES" smtClean="0"/>
              <a:t>04/04/2024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EAD1B21-ECF4-4944-8F0E-671977682856}" type="slidenum">
              <a:rPr lang="es-ES" smtClean="0"/>
              <a:t>‹Nº›</a:t>
            </a:fld>
            <a:endParaRPr lang="es-ES"/>
          </a:p>
        </p:txBody>
      </p:sp>
    </p:spTree>
    <p:extLst>
      <p:ext uri="{BB962C8B-B14F-4D97-AF65-F5344CB8AC3E}">
        <p14:creationId xmlns:p14="http://schemas.microsoft.com/office/powerpoint/2010/main" val="425488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769AF-0184-4708-A0FB-B1AA11087BF0}" type="datetimeFigureOut">
              <a:rPr lang="es-ES" smtClean="0"/>
              <a:t>04/04/2024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1B21-ECF4-4944-8F0E-671977682856}" type="slidenum">
              <a:rPr lang="es-ES" smtClean="0"/>
              <a:t>‹Nº›</a:t>
            </a:fld>
            <a:endParaRPr lang="es-ES"/>
          </a:p>
        </p:txBody>
      </p:sp>
    </p:spTree>
    <p:extLst>
      <p:ext uri="{BB962C8B-B14F-4D97-AF65-F5344CB8AC3E}">
        <p14:creationId xmlns:p14="http://schemas.microsoft.com/office/powerpoint/2010/main" val="388340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9733" t="16710" r="17259" b="13372"/>
          <a:stretch/>
        </p:blipFill>
        <p:spPr>
          <a:xfrm>
            <a:off x="6646127" y="2028874"/>
            <a:ext cx="3869474" cy="4293867"/>
          </a:xfrm>
          <a:prstGeom prst="rect">
            <a:avLst/>
          </a:prstGeom>
        </p:spPr>
      </p:pic>
      <p:sp>
        <p:nvSpPr>
          <p:cNvPr id="4" name="CuadroTexto 3"/>
          <p:cNvSpPr txBox="1"/>
          <p:nvPr/>
        </p:nvSpPr>
        <p:spPr>
          <a:xfrm>
            <a:off x="1033351" y="518640"/>
            <a:ext cx="7058722" cy="646331"/>
          </a:xfrm>
          <a:prstGeom prst="rect">
            <a:avLst/>
          </a:prstGeom>
          <a:noFill/>
        </p:spPr>
        <p:txBody>
          <a:bodyPr wrap="square" rtlCol="0">
            <a:spAutoFit/>
          </a:bodyPr>
          <a:lstStyle/>
          <a:p>
            <a:r>
              <a:rPr lang="es-ES" b="1" dirty="0" smtClean="0"/>
              <a:t>EL TITANIC FUE UN ACCIDENTE CON UNA TASA DE MORTALIDAD ALTA.</a:t>
            </a:r>
            <a:endParaRPr lang="es-ES" b="1" dirty="0"/>
          </a:p>
          <a:p>
            <a:endParaRPr lang="es-ES" dirty="0"/>
          </a:p>
        </p:txBody>
      </p:sp>
      <p:sp>
        <p:nvSpPr>
          <p:cNvPr id="5" name="CuadroTexto 4"/>
          <p:cNvSpPr txBox="1"/>
          <p:nvPr/>
        </p:nvSpPr>
        <p:spPr>
          <a:xfrm>
            <a:off x="1063078" y="998037"/>
            <a:ext cx="7114477" cy="923330"/>
          </a:xfrm>
          <a:prstGeom prst="rect">
            <a:avLst/>
          </a:prstGeom>
          <a:noFill/>
        </p:spPr>
        <p:txBody>
          <a:bodyPr wrap="square" rtlCol="0">
            <a:spAutoFit/>
          </a:bodyPr>
          <a:lstStyle/>
          <a:p>
            <a:r>
              <a:rPr lang="es-ES" dirty="0"/>
              <a:t>Para apoyar esta afirmación, podemos decir simplemente que de los 891 pasajeros que nuestro </a:t>
            </a:r>
            <a:r>
              <a:rPr lang="es-ES" dirty="0" err="1"/>
              <a:t>dataset</a:t>
            </a:r>
            <a:r>
              <a:rPr lang="es-ES" dirty="0"/>
              <a:t> recoge, fallecieron 549, lo que supone un 61.616% de </a:t>
            </a:r>
            <a:r>
              <a:rPr lang="es-ES" dirty="0" smtClean="0"/>
              <a:t>mortalidad. </a:t>
            </a:r>
            <a:r>
              <a:rPr lang="es-ES" dirty="0"/>
              <a:t>Es aún más visual si se ve en una gráfica de tarta.</a:t>
            </a:r>
          </a:p>
        </p:txBody>
      </p:sp>
      <p:sp>
        <p:nvSpPr>
          <p:cNvPr id="7" name="CuadroTexto 6"/>
          <p:cNvSpPr txBox="1"/>
          <p:nvPr/>
        </p:nvSpPr>
        <p:spPr>
          <a:xfrm>
            <a:off x="9354016" y="585438"/>
            <a:ext cx="1819505" cy="1042200"/>
          </a:xfrm>
          <a:prstGeom prst="rect">
            <a:avLst/>
          </a:prstGeom>
          <a:noFill/>
          <a:ln w="28575">
            <a:solidFill>
              <a:schemeClr val="tx1"/>
            </a:solidFill>
            <a:prstDash val="sysDash"/>
          </a:ln>
        </p:spPr>
        <p:txBody>
          <a:bodyPr wrap="square" rtlCol="0">
            <a:spAutoFit/>
          </a:bodyPr>
          <a:lstStyle/>
          <a:p>
            <a:endParaRPr lang="es-ES" dirty="0"/>
          </a:p>
        </p:txBody>
      </p:sp>
      <p:sp>
        <p:nvSpPr>
          <p:cNvPr id="8" name="Rectángulo redondeado 7"/>
          <p:cNvSpPr/>
          <p:nvPr/>
        </p:nvSpPr>
        <p:spPr>
          <a:xfrm>
            <a:off x="9515703" y="691265"/>
            <a:ext cx="401444" cy="30108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p:cNvSpPr/>
          <p:nvPr/>
        </p:nvSpPr>
        <p:spPr>
          <a:xfrm>
            <a:off x="9510134" y="1129846"/>
            <a:ext cx="401444" cy="301083"/>
          </a:xfrm>
          <a:prstGeom prst="roundRect">
            <a:avLst/>
          </a:prstGeom>
          <a:solidFill>
            <a:srgbClr val="4682B4"/>
          </a:solidFill>
          <a:ln>
            <a:solidFill>
              <a:srgbClr val="4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314878" y="585438"/>
            <a:ext cx="1624366" cy="518533"/>
          </a:xfrm>
          <a:prstGeom prst="rect">
            <a:avLst/>
          </a:prstGeom>
          <a:noFill/>
        </p:spPr>
        <p:txBody>
          <a:bodyPr wrap="square" rtlCol="0">
            <a:spAutoFit/>
          </a:bodyPr>
          <a:lstStyle/>
          <a:p>
            <a:endParaRPr lang="es-ES"/>
          </a:p>
        </p:txBody>
      </p:sp>
      <p:sp>
        <p:nvSpPr>
          <p:cNvPr id="13" name="CuadroTexto 12"/>
          <p:cNvSpPr txBox="1"/>
          <p:nvPr/>
        </p:nvSpPr>
        <p:spPr>
          <a:xfrm>
            <a:off x="9911578" y="691265"/>
            <a:ext cx="1393903" cy="276999"/>
          </a:xfrm>
          <a:prstGeom prst="rect">
            <a:avLst/>
          </a:prstGeom>
          <a:noFill/>
        </p:spPr>
        <p:txBody>
          <a:bodyPr wrap="square" rtlCol="0">
            <a:spAutoFit/>
          </a:bodyPr>
          <a:lstStyle/>
          <a:p>
            <a:r>
              <a:rPr lang="es-ES" sz="1200" b="1" dirty="0"/>
              <a:t>SOBREVIVIERON</a:t>
            </a:r>
          </a:p>
        </p:txBody>
      </p:sp>
      <p:sp>
        <p:nvSpPr>
          <p:cNvPr id="14" name="CuadroTexto 13"/>
          <p:cNvSpPr txBox="1"/>
          <p:nvPr/>
        </p:nvSpPr>
        <p:spPr>
          <a:xfrm>
            <a:off x="9911577" y="1129626"/>
            <a:ext cx="1393903" cy="276999"/>
          </a:xfrm>
          <a:prstGeom prst="rect">
            <a:avLst/>
          </a:prstGeom>
          <a:noFill/>
        </p:spPr>
        <p:txBody>
          <a:bodyPr wrap="square" rtlCol="0">
            <a:spAutoFit/>
          </a:bodyPr>
          <a:lstStyle/>
          <a:p>
            <a:r>
              <a:rPr lang="es-ES" sz="1200" b="1" dirty="0" smtClean="0"/>
              <a:t>FALLECIERON</a:t>
            </a:r>
            <a:endParaRPr lang="es-ES" sz="1200" b="1" dirty="0"/>
          </a:p>
        </p:txBody>
      </p:sp>
      <p:sp>
        <p:nvSpPr>
          <p:cNvPr id="15" name="Rectángulo 14"/>
          <p:cNvSpPr/>
          <p:nvPr/>
        </p:nvSpPr>
        <p:spPr>
          <a:xfrm>
            <a:off x="8943278" y="1884556"/>
            <a:ext cx="410738" cy="356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p:nvSpPr>
        <p:spPr>
          <a:xfrm>
            <a:off x="9191395" y="5984488"/>
            <a:ext cx="410738" cy="356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1382750" y="2598235"/>
            <a:ext cx="5263377" cy="1231850"/>
          </a:xfrm>
          <a:prstGeom prst="rect">
            <a:avLst/>
          </a:prstGeom>
          <a:noFill/>
        </p:spPr>
        <p:txBody>
          <a:bodyPr wrap="square" rtlCol="0">
            <a:spAutoFit/>
          </a:bodyPr>
          <a:lstStyle/>
          <a:p>
            <a:r>
              <a:rPr lang="es-ES" dirty="0"/>
              <a:t>Atendiendo a la figura, vemos que el fallecimiento es, sin lugar a dudas, mayor que la supervivencia. Por lo tanto, queda claro que la tasa de mortalidad fue bastante alta.</a:t>
            </a:r>
          </a:p>
        </p:txBody>
      </p:sp>
      <p:pic>
        <p:nvPicPr>
          <p:cNvPr id="19" name="Imagen 18"/>
          <p:cNvPicPr>
            <a:picLocks noChangeAspect="1"/>
          </p:cNvPicPr>
          <p:nvPr/>
        </p:nvPicPr>
        <p:blipFill>
          <a:blip r:embed="rId3" cstate="print">
            <a:clrChange>
              <a:clrFrom>
                <a:srgbClr val="F5F7F6"/>
              </a:clrFrom>
              <a:clrTo>
                <a:srgbClr val="F5F7F6">
                  <a:alpha val="0"/>
                </a:srgbClr>
              </a:clrTo>
            </a:clrChange>
            <a:extLst>
              <a:ext uri="{28A0092B-C50C-407E-A947-70E740481C1C}">
                <a14:useLocalDpi xmlns:a14="http://schemas.microsoft.com/office/drawing/2010/main" val="0"/>
              </a:ext>
            </a:extLst>
          </a:blip>
          <a:stretch>
            <a:fillRect/>
          </a:stretch>
        </p:blipFill>
        <p:spPr>
          <a:xfrm>
            <a:off x="0" y="4640766"/>
            <a:ext cx="2328746" cy="2328746"/>
          </a:xfrm>
          <a:prstGeom prst="rect">
            <a:avLst/>
          </a:prstGeom>
        </p:spPr>
      </p:pic>
    </p:spTree>
    <p:extLst>
      <p:ext uri="{BB962C8B-B14F-4D97-AF65-F5344CB8AC3E}">
        <p14:creationId xmlns:p14="http://schemas.microsoft.com/office/powerpoint/2010/main" val="104623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9545" t="5305" r="17403" b="17561"/>
          <a:stretch/>
        </p:blipFill>
        <p:spPr>
          <a:xfrm>
            <a:off x="9149685" y="1625761"/>
            <a:ext cx="2306213" cy="2821259"/>
          </a:xfrm>
          <a:prstGeom prst="rect">
            <a:avLst/>
          </a:prstGeom>
        </p:spPr>
      </p:pic>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19849" t="5895" r="16432" b="16971"/>
          <a:stretch/>
        </p:blipFill>
        <p:spPr>
          <a:xfrm>
            <a:off x="4482791" y="3824868"/>
            <a:ext cx="2330606" cy="2821260"/>
          </a:xfrm>
          <a:prstGeom prst="rect">
            <a:avLst/>
          </a:prstGeom>
        </p:spPr>
      </p:pic>
      <p:sp>
        <p:nvSpPr>
          <p:cNvPr id="4" name="CuadroTexto 3"/>
          <p:cNvSpPr txBox="1"/>
          <p:nvPr/>
        </p:nvSpPr>
        <p:spPr>
          <a:xfrm>
            <a:off x="1063078" y="478555"/>
            <a:ext cx="7058722" cy="646331"/>
          </a:xfrm>
          <a:prstGeom prst="rect">
            <a:avLst/>
          </a:prstGeom>
          <a:noFill/>
        </p:spPr>
        <p:txBody>
          <a:bodyPr wrap="square" rtlCol="0">
            <a:spAutoFit/>
          </a:bodyPr>
          <a:lstStyle/>
          <a:p>
            <a:r>
              <a:rPr lang="es-ES" b="1" dirty="0" smtClean="0"/>
              <a:t>NO MURIERON POR IGUAL HOMBRES, MUJERES Y NIÑOS.</a:t>
            </a:r>
            <a:endParaRPr lang="es-ES" b="1" dirty="0"/>
          </a:p>
          <a:p>
            <a:endParaRPr lang="es-ES" dirty="0"/>
          </a:p>
        </p:txBody>
      </p:sp>
      <p:sp>
        <p:nvSpPr>
          <p:cNvPr id="5" name="CuadroTexto 4"/>
          <p:cNvSpPr txBox="1"/>
          <p:nvPr/>
        </p:nvSpPr>
        <p:spPr>
          <a:xfrm>
            <a:off x="1063078" y="871030"/>
            <a:ext cx="10534190" cy="923330"/>
          </a:xfrm>
          <a:prstGeom prst="rect">
            <a:avLst/>
          </a:prstGeom>
          <a:noFill/>
        </p:spPr>
        <p:txBody>
          <a:bodyPr wrap="square" rtlCol="0">
            <a:spAutoFit/>
          </a:bodyPr>
          <a:lstStyle/>
          <a:p>
            <a:r>
              <a:rPr lang="es-ES" dirty="0"/>
              <a:t>Para apoyar esta afirmación usaremos el mismo tipo de gráficas que en la afirmación anterior. Cada gráfica representa los porcentajes relativos, es decir, del total de hombres (lo mismo para mujeres y niños), cuántos hombres fallecieron y cuántos sobrevivieron, siempre hablando porcentualmente.</a:t>
            </a:r>
          </a:p>
        </p:txBody>
      </p:sp>
      <p:sp>
        <p:nvSpPr>
          <p:cNvPr id="7" name="CuadroTexto 6"/>
          <p:cNvSpPr txBox="1"/>
          <p:nvPr/>
        </p:nvSpPr>
        <p:spPr>
          <a:xfrm>
            <a:off x="10003577" y="5439659"/>
            <a:ext cx="1819505" cy="1042200"/>
          </a:xfrm>
          <a:prstGeom prst="rect">
            <a:avLst/>
          </a:prstGeom>
          <a:noFill/>
          <a:ln w="28575">
            <a:solidFill>
              <a:schemeClr val="tx1"/>
            </a:solidFill>
            <a:prstDash val="sysDash"/>
          </a:ln>
        </p:spPr>
        <p:txBody>
          <a:bodyPr wrap="square" rtlCol="0">
            <a:spAutoFit/>
          </a:bodyPr>
          <a:lstStyle/>
          <a:p>
            <a:endParaRPr lang="es-ES" dirty="0"/>
          </a:p>
        </p:txBody>
      </p:sp>
      <p:sp>
        <p:nvSpPr>
          <p:cNvPr id="8" name="Rectángulo redondeado 7"/>
          <p:cNvSpPr/>
          <p:nvPr/>
        </p:nvSpPr>
        <p:spPr>
          <a:xfrm>
            <a:off x="10200563" y="5544905"/>
            <a:ext cx="401444" cy="301083"/>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p:cNvSpPr/>
          <p:nvPr/>
        </p:nvSpPr>
        <p:spPr>
          <a:xfrm>
            <a:off x="10200563" y="6050509"/>
            <a:ext cx="401444" cy="301083"/>
          </a:xfrm>
          <a:prstGeom prst="roundRect">
            <a:avLst/>
          </a:prstGeom>
          <a:solidFill>
            <a:srgbClr val="4682B4"/>
          </a:solidFill>
          <a:ln>
            <a:solidFill>
              <a:srgbClr val="468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302792" y="283188"/>
            <a:ext cx="1624366" cy="518533"/>
          </a:xfrm>
          <a:prstGeom prst="rect">
            <a:avLst/>
          </a:prstGeom>
          <a:noFill/>
        </p:spPr>
        <p:txBody>
          <a:bodyPr wrap="square" rtlCol="0">
            <a:spAutoFit/>
          </a:bodyPr>
          <a:lstStyle/>
          <a:p>
            <a:endParaRPr lang="es-ES"/>
          </a:p>
        </p:txBody>
      </p:sp>
      <p:sp>
        <p:nvSpPr>
          <p:cNvPr id="13" name="CuadroTexto 12"/>
          <p:cNvSpPr txBox="1"/>
          <p:nvPr/>
        </p:nvSpPr>
        <p:spPr>
          <a:xfrm>
            <a:off x="10561837" y="5531692"/>
            <a:ext cx="1393903" cy="276999"/>
          </a:xfrm>
          <a:prstGeom prst="rect">
            <a:avLst/>
          </a:prstGeom>
          <a:noFill/>
        </p:spPr>
        <p:txBody>
          <a:bodyPr wrap="square" rtlCol="0">
            <a:spAutoFit/>
          </a:bodyPr>
          <a:lstStyle/>
          <a:p>
            <a:r>
              <a:rPr lang="es-ES" sz="1200" b="1" dirty="0"/>
              <a:t>SOBREVIVIERON</a:t>
            </a:r>
          </a:p>
        </p:txBody>
      </p:sp>
      <p:sp>
        <p:nvSpPr>
          <p:cNvPr id="14" name="CuadroTexto 13"/>
          <p:cNvSpPr txBox="1"/>
          <p:nvPr/>
        </p:nvSpPr>
        <p:spPr>
          <a:xfrm>
            <a:off x="10602007" y="6050509"/>
            <a:ext cx="1393903" cy="276999"/>
          </a:xfrm>
          <a:prstGeom prst="rect">
            <a:avLst/>
          </a:prstGeom>
          <a:noFill/>
        </p:spPr>
        <p:txBody>
          <a:bodyPr wrap="square" rtlCol="0">
            <a:spAutoFit/>
          </a:bodyPr>
          <a:lstStyle/>
          <a:p>
            <a:r>
              <a:rPr lang="es-ES" sz="1200" b="1" dirty="0" smtClean="0"/>
              <a:t>FALLECIERON</a:t>
            </a:r>
            <a:endParaRPr lang="es-ES" sz="1200" b="1" dirty="0"/>
          </a:p>
        </p:txBody>
      </p:sp>
      <p:sp>
        <p:nvSpPr>
          <p:cNvPr id="16" name="Rectángulo 15"/>
          <p:cNvSpPr/>
          <p:nvPr/>
        </p:nvSpPr>
        <p:spPr>
          <a:xfrm>
            <a:off x="9191395" y="5984488"/>
            <a:ext cx="410738" cy="356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8"/>
          <p:cNvPicPr>
            <a:picLocks noChangeAspect="1"/>
          </p:cNvPicPr>
          <p:nvPr/>
        </p:nvPicPr>
        <p:blipFill>
          <a:blip r:embed="rId4" cstate="print">
            <a:clrChange>
              <a:clrFrom>
                <a:srgbClr val="F5F7F6"/>
              </a:clrFrom>
              <a:clrTo>
                <a:srgbClr val="F5F7F6">
                  <a:alpha val="0"/>
                </a:srgbClr>
              </a:clrTo>
            </a:clrChange>
            <a:extLst>
              <a:ext uri="{28A0092B-C50C-407E-A947-70E740481C1C}">
                <a14:useLocalDpi xmlns:a14="http://schemas.microsoft.com/office/drawing/2010/main" val="0"/>
              </a:ext>
            </a:extLst>
          </a:blip>
          <a:stretch>
            <a:fillRect/>
          </a:stretch>
        </p:blipFill>
        <p:spPr>
          <a:xfrm>
            <a:off x="0" y="4640766"/>
            <a:ext cx="2328746" cy="2328746"/>
          </a:xfrm>
          <a:prstGeom prst="rect">
            <a:avLst/>
          </a:prstGeom>
        </p:spPr>
      </p:pic>
      <p:pic>
        <p:nvPicPr>
          <p:cNvPr id="9" name="Imagen 8"/>
          <p:cNvPicPr>
            <a:picLocks noChangeAspect="1"/>
          </p:cNvPicPr>
          <p:nvPr/>
        </p:nvPicPr>
        <p:blipFill rotWithShape="1">
          <a:blip r:embed="rId5">
            <a:extLst>
              <a:ext uri="{28A0092B-C50C-407E-A947-70E740481C1C}">
                <a14:useLocalDpi xmlns:a14="http://schemas.microsoft.com/office/drawing/2010/main" val="0"/>
              </a:ext>
            </a:extLst>
          </a:blip>
          <a:srcRect l="20458" t="5702" r="17956" b="18078"/>
          <a:stretch/>
        </p:blipFill>
        <p:spPr>
          <a:xfrm>
            <a:off x="6563889" y="1863669"/>
            <a:ext cx="2252546" cy="2787805"/>
          </a:xfrm>
          <a:prstGeom prst="rect">
            <a:avLst/>
          </a:prstGeom>
        </p:spPr>
      </p:pic>
      <p:sp>
        <p:nvSpPr>
          <p:cNvPr id="17" name="Rectángulo 16"/>
          <p:cNvSpPr/>
          <p:nvPr/>
        </p:nvSpPr>
        <p:spPr>
          <a:xfrm>
            <a:off x="5280569" y="4092497"/>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p:cNvSpPr/>
          <p:nvPr/>
        </p:nvSpPr>
        <p:spPr>
          <a:xfrm>
            <a:off x="7373281" y="2156866"/>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p:nvSpPr>
        <p:spPr>
          <a:xfrm>
            <a:off x="9890196" y="1944043"/>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p:cNvSpPr txBox="1"/>
          <p:nvPr/>
        </p:nvSpPr>
        <p:spPr>
          <a:xfrm>
            <a:off x="802888" y="2131297"/>
            <a:ext cx="5196468"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a:solidFill>
              <a:srgbClr val="4682B4"/>
            </a:solidFill>
          </a:ln>
        </p:spPr>
        <p:txBody>
          <a:bodyPr wrap="square" rtlCol="0">
            <a:spAutoFit/>
          </a:bodyPr>
          <a:lstStyle/>
          <a:p>
            <a:r>
              <a:rPr lang="es-ES" dirty="0"/>
              <a:t>Viendo las gráficas queda claro que si eras hombre y estabas en el Titanic, tenías más del triple de probabilidad de fallecer que si eras mujer, y algo más del doble que si eras niño.</a:t>
            </a:r>
          </a:p>
        </p:txBody>
      </p:sp>
    </p:spTree>
    <p:extLst>
      <p:ext uri="{BB962C8B-B14F-4D97-AF65-F5344CB8AC3E}">
        <p14:creationId xmlns:p14="http://schemas.microsoft.com/office/powerpoint/2010/main" val="136656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63078" y="478555"/>
            <a:ext cx="7058722" cy="646331"/>
          </a:xfrm>
          <a:prstGeom prst="rect">
            <a:avLst/>
          </a:prstGeom>
          <a:noFill/>
        </p:spPr>
        <p:txBody>
          <a:bodyPr wrap="square" rtlCol="0">
            <a:spAutoFit/>
          </a:bodyPr>
          <a:lstStyle/>
          <a:p>
            <a:r>
              <a:rPr lang="es-ES" b="1" dirty="0" smtClean="0"/>
              <a:t>EL PESO DE CADA GRUPO SOBRE LA TASA DE MORTALIDAD.</a:t>
            </a:r>
            <a:endParaRPr lang="es-ES" b="1" dirty="0"/>
          </a:p>
          <a:p>
            <a:endParaRPr lang="es-ES" dirty="0"/>
          </a:p>
        </p:txBody>
      </p:sp>
      <p:sp>
        <p:nvSpPr>
          <p:cNvPr id="12" name="CuadroTexto 11"/>
          <p:cNvSpPr txBox="1"/>
          <p:nvPr/>
        </p:nvSpPr>
        <p:spPr>
          <a:xfrm>
            <a:off x="10302792" y="283188"/>
            <a:ext cx="1624366" cy="518533"/>
          </a:xfrm>
          <a:prstGeom prst="rect">
            <a:avLst/>
          </a:prstGeom>
          <a:noFill/>
        </p:spPr>
        <p:txBody>
          <a:bodyPr wrap="square" rtlCol="0">
            <a:spAutoFit/>
          </a:bodyPr>
          <a:lstStyle/>
          <a:p>
            <a:endParaRPr lang="es-ES"/>
          </a:p>
        </p:txBody>
      </p:sp>
      <p:pic>
        <p:nvPicPr>
          <p:cNvPr id="19" name="Imagen 18"/>
          <p:cNvPicPr>
            <a:picLocks noChangeAspect="1"/>
          </p:cNvPicPr>
          <p:nvPr/>
        </p:nvPicPr>
        <p:blipFill>
          <a:blip r:embed="rId2" cstate="print">
            <a:clrChange>
              <a:clrFrom>
                <a:srgbClr val="F5F7F6"/>
              </a:clrFrom>
              <a:clrTo>
                <a:srgbClr val="F5F7F6">
                  <a:alpha val="0"/>
                </a:srgbClr>
              </a:clrTo>
            </a:clrChange>
            <a:extLst>
              <a:ext uri="{28A0092B-C50C-407E-A947-70E740481C1C}">
                <a14:useLocalDpi xmlns:a14="http://schemas.microsoft.com/office/drawing/2010/main" val="0"/>
              </a:ext>
            </a:extLst>
          </a:blip>
          <a:stretch>
            <a:fillRect/>
          </a:stretch>
        </p:blipFill>
        <p:spPr>
          <a:xfrm>
            <a:off x="0" y="4640766"/>
            <a:ext cx="2328746" cy="2328746"/>
          </a:xfrm>
          <a:prstGeom prst="rect">
            <a:avLst/>
          </a:prstGeom>
        </p:spPr>
      </p:pic>
      <p:sp>
        <p:nvSpPr>
          <p:cNvPr id="21" name="Rectángulo 20"/>
          <p:cNvSpPr/>
          <p:nvPr/>
        </p:nvSpPr>
        <p:spPr>
          <a:xfrm>
            <a:off x="9890196" y="1944043"/>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847492" y="1204332"/>
            <a:ext cx="4817327" cy="1754326"/>
          </a:xfrm>
          <a:prstGeom prst="rect">
            <a:avLst/>
          </a:prstGeom>
          <a:noFill/>
        </p:spPr>
        <p:txBody>
          <a:bodyPr wrap="square" rtlCol="0">
            <a:spAutoFit/>
          </a:bodyPr>
          <a:lstStyle/>
          <a:p>
            <a:r>
              <a:rPr lang="es-ES" dirty="0"/>
              <a:t>Ya sabemos que hubo más hombres que murieron que hombres que sobrevivieron, que de las mujeres sobrevivió un 75% y de niños sobrevivió casi el 60%. Resulta interesante también ver qué porcentaje de cada grupo había entre el pasaje.</a:t>
            </a:r>
          </a:p>
        </p:txBody>
      </p:sp>
      <p:sp>
        <p:nvSpPr>
          <p:cNvPr id="23" name="CuadroTexto 22"/>
          <p:cNvSpPr txBox="1"/>
          <p:nvPr/>
        </p:nvSpPr>
        <p:spPr>
          <a:xfrm>
            <a:off x="468351" y="3419549"/>
            <a:ext cx="5196468"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a:solidFill>
              <a:srgbClr val="4682B4"/>
            </a:solidFill>
          </a:ln>
        </p:spPr>
        <p:txBody>
          <a:bodyPr wrap="square" rtlCol="0">
            <a:spAutoFit/>
          </a:bodyPr>
          <a:lstStyle/>
          <a:p>
            <a:r>
              <a:rPr lang="es-ES" dirty="0"/>
              <a:t>Vemos que más del 60% del pasaje eran hombres, por lo que su peso en el porcentaje de mortalidad tendrá gran importancia.</a:t>
            </a:r>
          </a:p>
        </p:txBody>
      </p:sp>
      <p:pic>
        <p:nvPicPr>
          <p:cNvPr id="15" name="Imagen 14"/>
          <p:cNvPicPr>
            <a:picLocks noChangeAspect="1"/>
          </p:cNvPicPr>
          <p:nvPr/>
        </p:nvPicPr>
        <p:blipFill rotWithShape="1">
          <a:blip r:embed="rId3">
            <a:extLst>
              <a:ext uri="{28A0092B-C50C-407E-A947-70E740481C1C}">
                <a14:useLocalDpi xmlns:a14="http://schemas.microsoft.com/office/drawing/2010/main" val="0"/>
              </a:ext>
            </a:extLst>
          </a:blip>
          <a:srcRect l="4141" t="5920" r="7253"/>
          <a:stretch/>
        </p:blipFill>
        <p:spPr>
          <a:xfrm>
            <a:off x="5907354" y="992458"/>
            <a:ext cx="6049298" cy="4817327"/>
          </a:xfrm>
          <a:prstGeom prst="rect">
            <a:avLst/>
          </a:prstGeom>
        </p:spPr>
      </p:pic>
    </p:spTree>
    <p:extLst>
      <p:ext uri="{BB962C8B-B14F-4D97-AF65-F5344CB8AC3E}">
        <p14:creationId xmlns:p14="http://schemas.microsoft.com/office/powerpoint/2010/main" val="294477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63078" y="478555"/>
            <a:ext cx="7058722" cy="646331"/>
          </a:xfrm>
          <a:prstGeom prst="rect">
            <a:avLst/>
          </a:prstGeom>
          <a:noFill/>
        </p:spPr>
        <p:txBody>
          <a:bodyPr wrap="square" rtlCol="0">
            <a:spAutoFit/>
          </a:bodyPr>
          <a:lstStyle/>
          <a:p>
            <a:r>
              <a:rPr lang="es-ES" b="1" dirty="0" smtClean="0"/>
              <a:t>OTROS FACTORES... LA CLASE.</a:t>
            </a:r>
            <a:endParaRPr lang="es-ES" b="1" dirty="0"/>
          </a:p>
          <a:p>
            <a:endParaRPr lang="es-ES" dirty="0"/>
          </a:p>
        </p:txBody>
      </p:sp>
      <p:sp>
        <p:nvSpPr>
          <p:cNvPr id="12" name="CuadroTexto 11"/>
          <p:cNvSpPr txBox="1"/>
          <p:nvPr/>
        </p:nvSpPr>
        <p:spPr>
          <a:xfrm>
            <a:off x="10302792" y="283188"/>
            <a:ext cx="1624366" cy="518533"/>
          </a:xfrm>
          <a:prstGeom prst="rect">
            <a:avLst/>
          </a:prstGeom>
          <a:noFill/>
        </p:spPr>
        <p:txBody>
          <a:bodyPr wrap="square" rtlCol="0">
            <a:spAutoFit/>
          </a:bodyPr>
          <a:lstStyle/>
          <a:p>
            <a:endParaRPr lang="es-ES"/>
          </a:p>
        </p:txBody>
      </p:sp>
      <p:pic>
        <p:nvPicPr>
          <p:cNvPr id="19" name="Imagen 18"/>
          <p:cNvPicPr>
            <a:picLocks noChangeAspect="1"/>
          </p:cNvPicPr>
          <p:nvPr/>
        </p:nvPicPr>
        <p:blipFill>
          <a:blip r:embed="rId2" cstate="print">
            <a:clrChange>
              <a:clrFrom>
                <a:srgbClr val="F5F7F6"/>
              </a:clrFrom>
              <a:clrTo>
                <a:srgbClr val="F5F7F6">
                  <a:alpha val="0"/>
                </a:srgbClr>
              </a:clrTo>
            </a:clrChange>
            <a:extLst>
              <a:ext uri="{28A0092B-C50C-407E-A947-70E740481C1C}">
                <a14:useLocalDpi xmlns:a14="http://schemas.microsoft.com/office/drawing/2010/main" val="0"/>
              </a:ext>
            </a:extLst>
          </a:blip>
          <a:stretch>
            <a:fillRect/>
          </a:stretch>
        </p:blipFill>
        <p:spPr>
          <a:xfrm>
            <a:off x="0" y="4640766"/>
            <a:ext cx="2328746" cy="2328746"/>
          </a:xfrm>
          <a:prstGeom prst="rect">
            <a:avLst/>
          </a:prstGeom>
        </p:spPr>
      </p:pic>
      <p:sp>
        <p:nvSpPr>
          <p:cNvPr id="21" name="Rectángulo 20"/>
          <p:cNvSpPr/>
          <p:nvPr/>
        </p:nvSpPr>
        <p:spPr>
          <a:xfrm>
            <a:off x="9890196" y="1944043"/>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p:cNvSpPr txBox="1"/>
          <p:nvPr/>
        </p:nvSpPr>
        <p:spPr>
          <a:xfrm>
            <a:off x="1063078" y="970156"/>
            <a:ext cx="5058942" cy="2031325"/>
          </a:xfrm>
          <a:prstGeom prst="rect">
            <a:avLst/>
          </a:prstGeom>
          <a:noFill/>
        </p:spPr>
        <p:txBody>
          <a:bodyPr wrap="square" rtlCol="0">
            <a:spAutoFit/>
          </a:bodyPr>
          <a:lstStyle/>
          <a:p>
            <a:r>
              <a:rPr lang="es-ES" dirty="0"/>
              <a:t>"La frase "</a:t>
            </a:r>
            <a:r>
              <a:rPr lang="es-ES" b="1" i="1" dirty="0"/>
              <a:t>Siempre ha habido clases</a:t>
            </a:r>
            <a:r>
              <a:rPr lang="es-ES" dirty="0"/>
              <a:t>" es una expresión popular que, en este contexto, cobra especial relevancia. Es importante considerar el porcentaje de pasajeros en cada clase y su correspondiente tasa de mortalidad. Es posible que el factor de clase tenga un peso significativo, o al menos sea un factor relevante a tener en cuenta.</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3462" t="5843" r="6409"/>
          <a:stretch/>
        </p:blipFill>
        <p:spPr>
          <a:xfrm>
            <a:off x="6067696" y="1585737"/>
            <a:ext cx="5859462" cy="4590953"/>
          </a:xfrm>
          <a:prstGeom prst="rect">
            <a:avLst/>
          </a:prstGeom>
        </p:spPr>
      </p:pic>
      <p:sp>
        <p:nvSpPr>
          <p:cNvPr id="13" name="CuadroTexto 12"/>
          <p:cNvSpPr txBox="1"/>
          <p:nvPr/>
        </p:nvSpPr>
        <p:spPr>
          <a:xfrm>
            <a:off x="468351" y="3419549"/>
            <a:ext cx="5196468" cy="17543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a:solidFill>
              <a:srgbClr val="4682B4"/>
            </a:solidFill>
          </a:ln>
        </p:spPr>
        <p:txBody>
          <a:bodyPr wrap="square" rtlCol="0">
            <a:spAutoFit/>
          </a:bodyPr>
          <a:lstStyle/>
          <a:p>
            <a:r>
              <a:rPr lang="es-ES" dirty="0"/>
              <a:t>Observamos que algo más de la mitad del pasaje viajaba en tercera clase, mientras que la otra mitad se distribuía, con poca diferencia, entre la segunda y la primera. Este patrón refuerza la hipótesis de que la clase podría tener un impacto significativo en la tasa de mortalidad.</a:t>
            </a:r>
          </a:p>
        </p:txBody>
      </p:sp>
    </p:spTree>
    <p:extLst>
      <p:ext uri="{BB962C8B-B14F-4D97-AF65-F5344CB8AC3E}">
        <p14:creationId xmlns:p14="http://schemas.microsoft.com/office/powerpoint/2010/main" val="363385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63078" y="478555"/>
            <a:ext cx="7058722" cy="646331"/>
          </a:xfrm>
          <a:prstGeom prst="rect">
            <a:avLst/>
          </a:prstGeom>
          <a:noFill/>
        </p:spPr>
        <p:txBody>
          <a:bodyPr wrap="square" rtlCol="0">
            <a:spAutoFit/>
          </a:bodyPr>
          <a:lstStyle/>
          <a:p>
            <a:r>
              <a:rPr lang="es-ES" b="1" dirty="0" smtClean="0"/>
              <a:t>CLASE Y GRUPO.</a:t>
            </a:r>
            <a:endParaRPr lang="es-ES" b="1" dirty="0"/>
          </a:p>
          <a:p>
            <a:endParaRPr lang="es-ES" dirty="0"/>
          </a:p>
        </p:txBody>
      </p:sp>
      <p:sp>
        <p:nvSpPr>
          <p:cNvPr id="12" name="CuadroTexto 11"/>
          <p:cNvSpPr txBox="1"/>
          <p:nvPr/>
        </p:nvSpPr>
        <p:spPr>
          <a:xfrm>
            <a:off x="10302792" y="283188"/>
            <a:ext cx="1624366" cy="518533"/>
          </a:xfrm>
          <a:prstGeom prst="rect">
            <a:avLst/>
          </a:prstGeom>
          <a:noFill/>
        </p:spPr>
        <p:txBody>
          <a:bodyPr wrap="square" rtlCol="0">
            <a:spAutoFit/>
          </a:bodyPr>
          <a:lstStyle/>
          <a:p>
            <a:endParaRPr lang="es-ES"/>
          </a:p>
        </p:txBody>
      </p:sp>
      <p:pic>
        <p:nvPicPr>
          <p:cNvPr id="19" name="Imagen 18"/>
          <p:cNvPicPr>
            <a:picLocks noChangeAspect="1"/>
          </p:cNvPicPr>
          <p:nvPr/>
        </p:nvPicPr>
        <p:blipFill>
          <a:blip r:embed="rId2" cstate="print">
            <a:clrChange>
              <a:clrFrom>
                <a:srgbClr val="F5F7F6"/>
              </a:clrFrom>
              <a:clrTo>
                <a:srgbClr val="F5F7F6">
                  <a:alpha val="0"/>
                </a:srgbClr>
              </a:clrTo>
            </a:clrChange>
            <a:extLst>
              <a:ext uri="{28A0092B-C50C-407E-A947-70E740481C1C}">
                <a14:useLocalDpi xmlns:a14="http://schemas.microsoft.com/office/drawing/2010/main" val="0"/>
              </a:ext>
            </a:extLst>
          </a:blip>
          <a:stretch>
            <a:fillRect/>
          </a:stretch>
        </p:blipFill>
        <p:spPr>
          <a:xfrm>
            <a:off x="0" y="4640766"/>
            <a:ext cx="2328746" cy="2328746"/>
          </a:xfrm>
          <a:prstGeom prst="rect">
            <a:avLst/>
          </a:prstGeom>
        </p:spPr>
      </p:pic>
      <p:sp>
        <p:nvSpPr>
          <p:cNvPr id="21" name="Rectángulo 20"/>
          <p:cNvSpPr/>
          <p:nvPr/>
        </p:nvSpPr>
        <p:spPr>
          <a:xfrm>
            <a:off x="9890196" y="1944043"/>
            <a:ext cx="412595" cy="1872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772" r="8163"/>
          <a:stretch/>
        </p:blipFill>
        <p:spPr>
          <a:xfrm>
            <a:off x="167269" y="801721"/>
            <a:ext cx="11921279" cy="4060431"/>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2461" t="40412" b="35283"/>
          <a:stretch/>
        </p:blipFill>
        <p:spPr>
          <a:xfrm>
            <a:off x="3111189" y="4862152"/>
            <a:ext cx="1717289" cy="1717291"/>
          </a:xfrm>
          <a:prstGeom prst="rect">
            <a:avLst/>
          </a:prstGeom>
        </p:spPr>
      </p:pic>
    </p:spTree>
    <p:extLst>
      <p:ext uri="{BB962C8B-B14F-4D97-AF65-F5344CB8AC3E}">
        <p14:creationId xmlns:p14="http://schemas.microsoft.com/office/powerpoint/2010/main" val="9779522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398</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pepe reina campo</dc:creator>
  <cp:lastModifiedBy>pepe reina campo</cp:lastModifiedBy>
  <cp:revision>15</cp:revision>
  <dcterms:created xsi:type="dcterms:W3CDTF">2024-04-04T14:28:24Z</dcterms:created>
  <dcterms:modified xsi:type="dcterms:W3CDTF">2024-04-04T17:46:53Z</dcterms:modified>
</cp:coreProperties>
</file>