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7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3" r:id="rId21"/>
    <p:sldId id="282" r:id="rId22"/>
    <p:sldId id="284" r:id="rId23"/>
    <p:sldId id="262" r:id="rId24"/>
    <p:sldId id="26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20691fcf4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g220691fcf4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519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900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607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717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955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319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56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756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34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67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6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622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359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272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20691fcf4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g220691fcf4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63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70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97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78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44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165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54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20691fcf4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220691fcf4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302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USTOM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title"/>
          </p:nvPr>
        </p:nvSpPr>
        <p:spPr>
          <a:xfrm>
            <a:off x="423325" y="672800"/>
            <a:ext cx="4369500" cy="2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title" idx="2"/>
          </p:nvPr>
        </p:nvSpPr>
        <p:spPr>
          <a:xfrm>
            <a:off x="876900" y="3326200"/>
            <a:ext cx="4573500" cy="16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423325" y="3099425"/>
            <a:ext cx="876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 i="1">
                <a:solidFill>
                  <a:schemeClr val="dk1"/>
                </a:solidFill>
              </a:rPr>
              <a:t>Autores: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2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264575" y="892025"/>
            <a:ext cx="39234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 bwMode="auto">
          <a:xfrm>
            <a:off x="272819" y="353205"/>
            <a:ext cx="6356581" cy="242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 dirty="0"/>
              <a:t>ANÁLISE DA EVOLUÇÃO DOS PREÇOS DOS COMBUSTÍVEIS AUTOMOTIVOS E COMPARAÇÃO COM ÍNDICES DE INFLAÇÃO (2013-2024)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876900" y="3326200"/>
            <a:ext cx="4573500" cy="16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Pedro Henrique de Avila Tonin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Darlon </a:t>
            </a:r>
            <a:r>
              <a:rPr lang="pt-BR" dirty="0" err="1"/>
              <a:t>Vasata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B035AF3-CE53-55DB-9904-2DF353B55F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01"/>
          <a:stretch/>
        </p:blipFill>
        <p:spPr>
          <a:xfrm>
            <a:off x="1042790" y="951669"/>
            <a:ext cx="7058419" cy="38664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400" y="650100"/>
            <a:ext cx="579972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Valores de variações mensais do IGP-M e IPCA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221DCF0-7004-A233-0BDA-B4DA5B27F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45530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da GASOLINA no Brasil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9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28AAC3-B9DB-0588-42F3-94C5DA401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47060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do ETANOL no Brasil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78B9A1-35D8-4693-3CAE-C8F74F4D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2733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do DIESEL COMUM no Brasil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8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512E51-83FF-9C28-7A28-A378030C8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2733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do DIESEL COMUM no Brasil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9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D9AA09-1279-C9D8-1247-818F3548E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9407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da GASOLINA no Paraná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8B3CBF-9FCF-4AAB-5EA0-F2E42A78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9407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do ETANOL no Paraná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F4C82F-131B-4767-5BEF-092DDA051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9407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8" y="650100"/>
            <a:ext cx="8917201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do DIESEL COMUM no Paraná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2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5BDD28E-A561-6CB5-B29C-A925DAA4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9407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do DIESEL S10 no Paraná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6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9075B0-B22E-5B25-FB95-6FD04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9407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da GASOLINA em Cascavel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Combustíveis Automotivos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64575" y="892025"/>
            <a:ext cx="8700900" cy="3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pt-BR" dirty="0"/>
              <a:t>Importância dos combustíveis automotivos na economia do Brasil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/>
              <a:t>Modal rodoviário é o principal no Brasil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/>
              <a:t>Alterações em seus preços alteram toda a cadeia produtiva</a:t>
            </a:r>
          </a:p>
          <a:p>
            <a:pPr marL="742950" lvl="1" indent="-285750">
              <a:spcAft>
                <a:spcPts val="2400"/>
              </a:spcAft>
            </a:pPr>
            <a:r>
              <a:rPr lang="pt-BR" sz="1200" b="0" i="0" dirty="0">
                <a:solidFill>
                  <a:srgbClr val="222222"/>
                </a:solidFill>
                <a:effectLst/>
                <a:latin typeface="Helvetica Neue"/>
              </a:rPr>
              <a:t>Almeida </a:t>
            </a:r>
            <a:r>
              <a:rPr lang="pt-BR" sz="1200" b="0" i="1" dirty="0">
                <a:solidFill>
                  <a:srgbClr val="222222"/>
                </a:solidFill>
                <a:effectLst/>
                <a:latin typeface="Helvetica Neue"/>
              </a:rPr>
              <a:t>et al.</a:t>
            </a:r>
            <a:r>
              <a:rPr lang="pt-BR" sz="1200" b="0" i="0" dirty="0">
                <a:solidFill>
                  <a:srgbClr val="222222"/>
                </a:solidFill>
                <a:effectLst/>
                <a:latin typeface="Helvetica Neue"/>
              </a:rPr>
              <a:t> (2016)</a:t>
            </a:r>
            <a:endParaRPr lang="pt-BR" sz="1200" dirty="0"/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Analisados no trabalho: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/>
              <a:t>Gasolina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/>
              <a:t>Etanol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/>
              <a:t>Diesel Comum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/>
              <a:t>Diesel S10</a:t>
            </a:r>
            <a:endParaRPr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50223E6-F618-D57F-D482-DC4BB121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9407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do ETANOL em Cascavel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4611412-E499-3FAA-5745-CFC691FC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9407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do DIESEL em Cascavel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75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FC1189-BD92-11BF-7A08-EDBAF9BB9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32" y="959407"/>
            <a:ext cx="6831735" cy="38700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399" y="650100"/>
            <a:ext cx="865831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Comparação das variações dos índices de inflação com os valores de venda do DIESEL S10 em Cascavel </a:t>
            </a:r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8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Referências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64575" y="892025"/>
            <a:ext cx="8700900" cy="3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1200"/>
              </a:spcAft>
              <a:buNone/>
            </a:pPr>
            <a:r>
              <a:rPr lang="pt-BR" dirty="0"/>
              <a:t>ALMEIDA, Edilberto Tiago de et al. Uma Análise da Demanda por Combustíveis Através do Modelo </a:t>
            </a:r>
            <a:r>
              <a:rPr lang="pt-BR" dirty="0" err="1"/>
              <a:t>Almost</a:t>
            </a:r>
            <a:r>
              <a:rPr lang="pt-BR" dirty="0"/>
              <a:t> Ideal </a:t>
            </a:r>
            <a:r>
              <a:rPr lang="pt-BR" dirty="0" err="1"/>
              <a:t>Demand</a:t>
            </a:r>
            <a:r>
              <a:rPr lang="pt-BR" dirty="0"/>
              <a:t> System para Pernambuco. </a:t>
            </a:r>
            <a:r>
              <a:rPr lang="pt-BR" b="1" dirty="0"/>
              <a:t>Revista de Economia e Sociologia Rural</a:t>
            </a:r>
            <a:r>
              <a:rPr lang="pt-BR" dirty="0"/>
              <a:t>, [S.L.], v. 54, n. 4, p. 691-708, dez. 2016. </a:t>
            </a:r>
            <a:r>
              <a:rPr lang="pt-BR" dirty="0" err="1"/>
              <a:t>FapUNIFESP</a:t>
            </a:r>
            <a:r>
              <a:rPr lang="pt-BR" dirty="0"/>
              <a:t> (SciELO). http://dx.doi.org/10.1590/1234-56781806-94790540406.</a:t>
            </a:r>
            <a:endParaRPr dirty="0"/>
          </a:p>
          <a:p>
            <a:pPr marL="0" lvl="0" indent="0" algn="l" rtl="0"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dk1"/>
                </a:solidFill>
              </a:rPr>
              <a:t>FAIÃO, Thais Fernanda et al. Inércia inflacionária: uma análise de raiz unitária nos índices de inflação no brasil para o período recente. </a:t>
            </a:r>
            <a:r>
              <a:rPr lang="pt-BR" b="1" dirty="0">
                <a:solidFill>
                  <a:schemeClr val="dk1"/>
                </a:solidFill>
              </a:rPr>
              <a:t>Revista Econômica</a:t>
            </a:r>
            <a:r>
              <a:rPr lang="pt-BR" dirty="0">
                <a:solidFill>
                  <a:schemeClr val="dk1"/>
                </a:solidFill>
              </a:rPr>
              <a:t>, Niterói, v. 19, n.1, p. 185-208, jun. 2017</a:t>
            </a:r>
          </a:p>
        </p:txBody>
      </p:sp>
    </p:spTree>
    <p:extLst>
      <p:ext uri="{BB962C8B-B14F-4D97-AF65-F5344CB8AC3E}">
        <p14:creationId xmlns:p14="http://schemas.microsoft.com/office/powerpoint/2010/main" val="124240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 bwMode="auto">
          <a:xfrm>
            <a:off x="0" y="1227909"/>
            <a:ext cx="4748349" cy="13438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 dirty="0"/>
              <a:t>Obrigado</a:t>
            </a:r>
            <a:endParaRPr lang="pt-BR" sz="3600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576454" y="3280480"/>
            <a:ext cx="2310437" cy="421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/>
              <a:t>Pedro Henrique de Avila Tonin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 dirty="0"/>
              <a:t>Darlon </a:t>
            </a:r>
            <a:r>
              <a:rPr lang="pt-BR" sz="1000" dirty="0" err="1"/>
              <a:t>Vasata</a:t>
            </a:r>
            <a:endParaRPr sz="1000" dirty="0"/>
          </a:p>
        </p:txBody>
      </p:sp>
      <p:sp>
        <p:nvSpPr>
          <p:cNvPr id="2" name="Google Shape;19;p4">
            <a:extLst>
              <a:ext uri="{FF2B5EF4-FFF2-40B4-BE49-F238E27FC236}">
                <a16:creationId xmlns:a16="http://schemas.microsoft.com/office/drawing/2014/main" id="{FE54608F-FF43-17FE-F2FF-373610F325A0}"/>
              </a:ext>
            </a:extLst>
          </p:cNvPr>
          <p:cNvSpPr txBox="1">
            <a:spLocks/>
          </p:cNvSpPr>
          <p:nvPr/>
        </p:nvSpPr>
        <p:spPr>
          <a:xfrm>
            <a:off x="405475" y="3692918"/>
            <a:ext cx="1456663" cy="33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1100" i="1" dirty="0"/>
              <a:t>Título do trabalho:</a:t>
            </a:r>
          </a:p>
        </p:txBody>
      </p:sp>
      <p:sp>
        <p:nvSpPr>
          <p:cNvPr id="3" name="Google Shape;19;p4">
            <a:extLst>
              <a:ext uri="{FF2B5EF4-FFF2-40B4-BE49-F238E27FC236}">
                <a16:creationId xmlns:a16="http://schemas.microsoft.com/office/drawing/2014/main" id="{EFACA584-C700-91D2-25DB-9AECBDFC20B6}"/>
              </a:ext>
            </a:extLst>
          </p:cNvPr>
          <p:cNvSpPr txBox="1">
            <a:spLocks/>
          </p:cNvSpPr>
          <p:nvPr/>
        </p:nvSpPr>
        <p:spPr>
          <a:xfrm>
            <a:off x="576454" y="3875348"/>
            <a:ext cx="4054329" cy="427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1000" dirty="0"/>
              <a:t>Análise da evolução dos preços dos combustíveis automotivos e comparação com índices de inflação (2013-2024)</a:t>
            </a:r>
          </a:p>
        </p:txBody>
      </p:sp>
    </p:spTree>
    <p:extLst>
      <p:ext uri="{BB962C8B-B14F-4D97-AF65-F5344CB8AC3E}">
        <p14:creationId xmlns:p14="http://schemas.microsoft.com/office/powerpoint/2010/main" val="3421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Índices de Inflação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64575" y="892025"/>
            <a:ext cx="8700900" cy="3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600" b="1" dirty="0"/>
              <a:t>IGP-M – Índice Geral De Preços - Mercado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Monitorado pela Fundação Getúlio Vargas (FGV)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Média ponderada de outros três índices 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/>
              <a:t>IPA – Índice de Preços ao Produtor Amplo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/>
              <a:t>IPC – Índice de Preços ao Consumidor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/>
              <a:t>INCC – Índice Nacional de Custo da Construção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Índice mais amplo que reflete a economia como um todo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Leva em consideração diversos setores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 err="1"/>
              <a:t>Faião</a:t>
            </a:r>
            <a:r>
              <a:rPr lang="pt-BR" dirty="0"/>
              <a:t> </a:t>
            </a:r>
            <a:r>
              <a:rPr lang="pt-BR" i="1" dirty="0"/>
              <a:t>et al. </a:t>
            </a:r>
            <a:r>
              <a:rPr lang="pt-BR" dirty="0"/>
              <a:t>(2017)</a:t>
            </a:r>
          </a:p>
          <a:p>
            <a:pPr marL="742950" lvl="1" indent="-285750">
              <a:spcAft>
                <a:spcPts val="12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57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Índices de Inflação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64575" y="892025"/>
            <a:ext cx="8700900" cy="3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600" b="1" dirty="0"/>
              <a:t>IPCA – Índice de Preços ao Consumidor Amplo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Monitorado pelo Instituto Brasileiro de Geografia e Estatística (IBGE) 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Principal parâmetro para o monitoramento do sistema de metas de inflação do Brasil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Foco no mercado varejista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Recorte do setor de consumo em famílias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Indicador de inflação segundo o consumo pessoal</a:t>
            </a:r>
          </a:p>
          <a:p>
            <a:pPr marL="285750" indent="-285750">
              <a:spcAft>
                <a:spcPts val="1200"/>
              </a:spcAft>
            </a:pPr>
            <a:r>
              <a:rPr lang="pt-BR" b="0" i="0" dirty="0" err="1">
                <a:solidFill>
                  <a:srgbClr val="222222"/>
                </a:solidFill>
                <a:effectLst/>
                <a:latin typeface="Helvetica Neue"/>
              </a:rPr>
              <a:t>Faião</a:t>
            </a:r>
            <a:r>
              <a:rPr lang="pt-BR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pt-BR" b="0" i="1" dirty="0">
                <a:solidFill>
                  <a:srgbClr val="222222"/>
                </a:solidFill>
                <a:effectLst/>
                <a:latin typeface="Helvetica Neue"/>
              </a:rPr>
              <a:t>et al.</a:t>
            </a:r>
            <a:r>
              <a:rPr lang="pt-BR" b="0" i="0" dirty="0">
                <a:solidFill>
                  <a:srgbClr val="222222"/>
                </a:solidFill>
                <a:effectLst/>
                <a:latin typeface="Helvetica Neue"/>
              </a:rPr>
              <a:t> (2017)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27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64575" y="892025"/>
            <a:ext cx="8700900" cy="3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pt-BR" dirty="0"/>
              <a:t>Dados preços combustíveis</a:t>
            </a:r>
          </a:p>
          <a:p>
            <a:pPr marL="742950" lvl="1" indent="-285750">
              <a:spcAft>
                <a:spcPts val="600"/>
              </a:spcAft>
            </a:pPr>
            <a:r>
              <a:rPr lang="pt-BR" sz="1200" dirty="0">
                <a:solidFill>
                  <a:schemeClr val="dk1"/>
                </a:solidFill>
              </a:rPr>
              <a:t>Pesquisa semanal, em cumprimento com Lei n° 9478/1997, artigo 8°</a:t>
            </a:r>
          </a:p>
          <a:p>
            <a:pPr marL="742950" lvl="1" indent="-285750">
              <a:spcAft>
                <a:spcPts val="600"/>
              </a:spcAft>
            </a:pPr>
            <a:r>
              <a:rPr lang="pt-BR" sz="1200" dirty="0">
                <a:solidFill>
                  <a:schemeClr val="dk1"/>
                </a:solidFill>
              </a:rPr>
              <a:t>Série histórica disponível na plataforma do governo federal: “Dados Abertos”</a:t>
            </a:r>
          </a:p>
          <a:p>
            <a:pPr marL="742950" lvl="1" indent="-285750">
              <a:spcAft>
                <a:spcPts val="600"/>
              </a:spcAft>
            </a:pPr>
            <a:r>
              <a:rPr lang="pt-BR" sz="1200" dirty="0">
                <a:solidFill>
                  <a:schemeClr val="dk1"/>
                </a:solidFill>
              </a:rPr>
              <a:t>10.393.358 de entradas analisadas</a:t>
            </a:r>
          </a:p>
          <a:p>
            <a:pPr marL="742950" lvl="1" indent="-285750">
              <a:spcAft>
                <a:spcPts val="600"/>
              </a:spcAft>
            </a:pPr>
            <a:r>
              <a:rPr lang="pt-BR" sz="1200" dirty="0">
                <a:solidFill>
                  <a:schemeClr val="dk1"/>
                </a:solidFill>
              </a:rPr>
              <a:t>Média dos valores de revenda, mês a mês</a:t>
            </a:r>
          </a:p>
          <a:p>
            <a:pPr marL="742950" lvl="1" indent="-285750">
              <a:spcAft>
                <a:spcPts val="600"/>
              </a:spcAft>
            </a:pPr>
            <a:r>
              <a:rPr lang="pt-BR" sz="1200" dirty="0">
                <a:solidFill>
                  <a:schemeClr val="dk1"/>
                </a:solidFill>
              </a:rPr>
              <a:t>Produtos: GASOLINA, ETANOL, DIESEL COMUM e DIESEL S10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pt-BR" dirty="0">
                <a:solidFill>
                  <a:schemeClr val="dk1"/>
                </a:solidFill>
              </a:rPr>
              <a:t>Dados IGP-M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>
                <a:solidFill>
                  <a:schemeClr val="tx1"/>
                </a:solidFill>
              </a:rPr>
              <a:t>Série histórica disponível na plataforma online da FGV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</a:pPr>
            <a:r>
              <a:rPr lang="pt-BR" dirty="0">
                <a:solidFill>
                  <a:schemeClr val="dk1"/>
                </a:solidFill>
              </a:rPr>
              <a:t>Dados IPCA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>
                <a:solidFill>
                  <a:schemeClr val="dk1"/>
                </a:solidFill>
              </a:rPr>
              <a:t>Série histórica disponível na plataforma do IBGE</a:t>
            </a:r>
          </a:p>
          <a:p>
            <a:pPr marL="285750" indent="-285750"/>
            <a:endParaRPr lang="pt-BR" dirty="0">
              <a:solidFill>
                <a:schemeClr val="dk1"/>
              </a:solidFill>
            </a:endParaRPr>
          </a:p>
          <a:p>
            <a:pPr marL="285750" indent="-285750"/>
            <a:endParaRPr lang="pt-B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7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Metodologia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64574" y="892025"/>
            <a:ext cx="9033537" cy="3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dirty="0"/>
              <a:t>Para a análise foram usadas as seguintes ferramentas: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/>
              <a:t>Python</a:t>
            </a:r>
          </a:p>
          <a:p>
            <a:pPr marL="285750" indent="-285750">
              <a:spcAft>
                <a:spcPts val="1200"/>
              </a:spcAft>
            </a:pPr>
            <a:r>
              <a:rPr lang="pt-BR" dirty="0">
                <a:solidFill>
                  <a:schemeClr val="dk1"/>
                </a:solidFill>
              </a:rPr>
              <a:t>Bibliotecas: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>
                <a:solidFill>
                  <a:schemeClr val="dk1"/>
                </a:solidFill>
              </a:rPr>
              <a:t>pandas</a:t>
            </a:r>
          </a:p>
          <a:p>
            <a:pPr marL="742950" lvl="1" indent="-285750">
              <a:spcAft>
                <a:spcPts val="1200"/>
              </a:spcAft>
            </a:pPr>
            <a:r>
              <a:rPr lang="pt-BR" sz="1200" dirty="0" err="1">
                <a:solidFill>
                  <a:schemeClr val="dk1"/>
                </a:solidFill>
              </a:rPr>
              <a:t>NumPy</a:t>
            </a:r>
            <a:endParaRPr lang="pt-BR" sz="1200" dirty="0">
              <a:solidFill>
                <a:schemeClr val="dk1"/>
              </a:solidFill>
            </a:endParaRPr>
          </a:p>
          <a:p>
            <a:pPr marL="742950" lvl="1" indent="-285750">
              <a:spcAft>
                <a:spcPts val="1200"/>
              </a:spcAft>
            </a:pPr>
            <a:r>
              <a:rPr lang="pt-BR" sz="1200" dirty="0" err="1">
                <a:solidFill>
                  <a:schemeClr val="dk1"/>
                </a:solidFill>
              </a:rPr>
              <a:t>Matplotlib</a:t>
            </a:r>
            <a:endParaRPr lang="pt-BR" sz="1200" dirty="0">
              <a:solidFill>
                <a:schemeClr val="dk1"/>
              </a:solidFill>
            </a:endParaRPr>
          </a:p>
          <a:p>
            <a:pPr marL="742950" lvl="1" indent="-285750">
              <a:spcAft>
                <a:spcPts val="1200"/>
              </a:spcAft>
            </a:pPr>
            <a:r>
              <a:rPr lang="pt-BR" sz="1200" dirty="0" err="1">
                <a:solidFill>
                  <a:schemeClr val="dk1"/>
                </a:solidFill>
              </a:rPr>
              <a:t>seaborn</a:t>
            </a:r>
            <a:endParaRPr lang="pt-BR" sz="1200" dirty="0">
              <a:solidFill>
                <a:schemeClr val="dk1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pt-BR" b="1" dirty="0"/>
              <a:t>Este trabalho tem o objetivo de apenas apresentar os dados,</a:t>
            </a:r>
          </a:p>
          <a:p>
            <a:pPr marL="0" indent="0">
              <a:buNone/>
            </a:pPr>
            <a:r>
              <a:rPr lang="pt-BR" b="1" dirty="0"/>
              <a:t>sem atribuir causas ou responsabilidades</a:t>
            </a:r>
            <a:endParaRPr lang="pt-BR" sz="1200" dirty="0">
              <a:solidFill>
                <a:schemeClr val="dk1"/>
              </a:solidFill>
            </a:endParaRPr>
          </a:p>
          <a:p>
            <a:pPr marL="285750" indent="-285750"/>
            <a:endParaRPr lang="pt-BR" dirty="0">
              <a:solidFill>
                <a:schemeClr val="dk1"/>
              </a:solidFill>
            </a:endParaRPr>
          </a:p>
          <a:p>
            <a:pPr marL="285750" indent="-285750"/>
            <a:endParaRPr lang="pt-B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39DAE56-9985-727D-5E90-AF90311C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73"/>
          <a:stretch/>
        </p:blipFill>
        <p:spPr>
          <a:xfrm>
            <a:off x="113400" y="945968"/>
            <a:ext cx="7056277" cy="38664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400" y="650100"/>
            <a:ext cx="535014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Média mensal dos preços dos combustíveis no Brasil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25;p5">
            <a:extLst>
              <a:ext uri="{FF2B5EF4-FFF2-40B4-BE49-F238E27FC236}">
                <a16:creationId xmlns:a16="http://schemas.microsoft.com/office/drawing/2014/main" id="{21FD5961-9DD2-E4BA-31EB-B9F089D3556C}"/>
              </a:ext>
            </a:extLst>
          </p:cNvPr>
          <p:cNvSpPr txBox="1">
            <a:spLocks/>
          </p:cNvSpPr>
          <p:nvPr/>
        </p:nvSpPr>
        <p:spPr>
          <a:xfrm>
            <a:off x="7114778" y="821437"/>
            <a:ext cx="2000796" cy="365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Maiores e menores valores da série histórica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DIESEL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R$7,49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R$2,15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DIESEL S10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R$7,60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R$2,25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ETANOL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R$5,60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R$2,09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GASOLINA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R$7,29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R$2,79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8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F8E226-5D75-D980-4A06-ACC4DCB78F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66"/>
          <a:stretch/>
        </p:blipFill>
        <p:spPr>
          <a:xfrm>
            <a:off x="113400" y="949566"/>
            <a:ext cx="7070383" cy="3866400"/>
          </a:xfrm>
          <a:prstGeom prst="rect">
            <a:avLst/>
          </a:prstGeom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400" y="650100"/>
            <a:ext cx="579972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Média mensal dos preços dos combustíveis no Paraná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25;p5">
            <a:extLst>
              <a:ext uri="{FF2B5EF4-FFF2-40B4-BE49-F238E27FC236}">
                <a16:creationId xmlns:a16="http://schemas.microsoft.com/office/drawing/2014/main" id="{21FD5961-9DD2-E4BA-31EB-B9F089D3556C}"/>
              </a:ext>
            </a:extLst>
          </p:cNvPr>
          <p:cNvSpPr txBox="1">
            <a:spLocks/>
          </p:cNvSpPr>
          <p:nvPr/>
        </p:nvSpPr>
        <p:spPr>
          <a:xfrm>
            <a:off x="7114778" y="821437"/>
            <a:ext cx="2000796" cy="365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Maiores e menores valores da série histórica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DIESEL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R$7,33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R$2,10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DIESEL S10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R$7,51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R$2,20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ETANOL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R$5,56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R$1,88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GASOLINA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R$7,23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1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400" y="113400"/>
            <a:ext cx="6992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400" y="650100"/>
            <a:ext cx="5799720" cy="34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Média mensal dos preços dos combustíveis em Cascavel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25;p5">
            <a:extLst>
              <a:ext uri="{FF2B5EF4-FFF2-40B4-BE49-F238E27FC236}">
                <a16:creationId xmlns:a16="http://schemas.microsoft.com/office/drawing/2014/main" id="{21FD5961-9DD2-E4BA-31EB-B9F089D3556C}"/>
              </a:ext>
            </a:extLst>
          </p:cNvPr>
          <p:cNvSpPr txBox="1">
            <a:spLocks/>
          </p:cNvSpPr>
          <p:nvPr/>
        </p:nvSpPr>
        <p:spPr>
          <a:xfrm>
            <a:off x="7114778" y="821437"/>
            <a:ext cx="2000796" cy="365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Maiores e menores valores da série histórica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DIESEL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R$7,36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R$2,16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DIESEL S10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R$7,55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R$2,27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ETANOL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R$5,60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R$1,83</a:t>
            </a:r>
          </a:p>
          <a:p>
            <a:pPr marL="171450" indent="-171450">
              <a:lnSpc>
                <a:spcPts val="1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dk1"/>
                </a:solidFill>
              </a:rPr>
              <a:t>GASOLINA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Maior R$7,33</a:t>
            </a:r>
          </a:p>
          <a:p>
            <a:pPr marL="360000" lvl="1" indent="-171450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chemeClr val="dk1"/>
                </a:solidFill>
              </a:rPr>
              <a:t>Menor R$2,81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dk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EB937F-A9B6-AE82-F188-B2DA993A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60"/>
          <a:stretch/>
        </p:blipFill>
        <p:spPr>
          <a:xfrm>
            <a:off x="113400" y="938530"/>
            <a:ext cx="7055331" cy="3866400"/>
          </a:xfrm>
          <a:prstGeom prst="rect">
            <a:avLst/>
          </a:prstGeom>
        </p:spPr>
      </p:pic>
      <p:sp>
        <p:nvSpPr>
          <p:cNvPr id="2" name="Google Shape;25;p5">
            <a:extLst>
              <a:ext uri="{FF2B5EF4-FFF2-40B4-BE49-F238E27FC236}">
                <a16:creationId xmlns:a16="http://schemas.microsoft.com/office/drawing/2014/main" id="{B53F1D7A-5CF0-0881-6CA7-75F07CE30EE0}"/>
              </a:ext>
            </a:extLst>
          </p:cNvPr>
          <p:cNvSpPr txBox="1">
            <a:spLocks/>
          </p:cNvSpPr>
          <p:nvPr/>
        </p:nvSpPr>
        <p:spPr>
          <a:xfrm>
            <a:off x="5041350" y="4607057"/>
            <a:ext cx="4128900" cy="53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r">
              <a:buFont typeface="Arial"/>
              <a:buNone/>
            </a:pPr>
            <a:r>
              <a:rPr lang="pt-BR" sz="1000" dirty="0"/>
              <a:t>Fonte: elaborado pelo autor a partir dos dados da ANP, FGV e IBGE</a:t>
            </a:r>
            <a:endParaRPr lang="pt-BR"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0730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1063</Words>
  <Application>Microsoft Office PowerPoint</Application>
  <PresentationFormat>Apresentação na tela (16:9)</PresentationFormat>
  <Paragraphs>147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Arial</vt:lpstr>
      <vt:lpstr>Helvetica Neue</vt:lpstr>
      <vt:lpstr>Simple Light</vt:lpstr>
      <vt:lpstr>ANÁLISE DA EVOLUÇÃO DOS PREÇOS DOS COMBUSTÍVEIS AUTOMOTIVOS E COMPARAÇÃO COM ÍNDICES DE INFLAÇÃO (2013-2024)</vt:lpstr>
      <vt:lpstr>Combustíveis Automotivos</vt:lpstr>
      <vt:lpstr>Índices de Inflação</vt:lpstr>
      <vt:lpstr>Índices de Inflação</vt:lpstr>
      <vt:lpstr>Metodologia</vt:lpstr>
      <vt:lpstr>Metodologia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Referências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JOAO PAULO DE AVILA TONIN</cp:lastModifiedBy>
  <cp:revision>7</cp:revision>
  <dcterms:modified xsi:type="dcterms:W3CDTF">2024-09-16T20:57:31Z</dcterms:modified>
</cp:coreProperties>
</file>