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67" r:id="rId9"/>
    <p:sldId id="266" r:id="rId10"/>
    <p:sldId id="268" r:id="rId11"/>
    <p:sldId id="269" r:id="rId12"/>
    <p:sldId id="262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86" d="100"/>
          <a:sy n="86" d="100"/>
        </p:scale>
        <p:origin x="96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2545A-486E-CFE9-4A13-CE3FFD509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6FCC14-41E3-FADB-32A3-AFC7E4E10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C2B025-E199-909A-3BDE-394D83C3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1D507B-8F1C-C084-86DB-5F598586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06D958-3B2F-91C7-A539-BF2AFC08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31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E43F4-F2AD-2A73-33E0-DC9457D7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84F9CA-1046-E157-2C9F-5488474D6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33AC97-38CA-DBBA-D686-4A8C31CF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90708C-D36F-7FF9-EED9-0E431AA2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CE68D2-6333-18A0-0012-9F6F0173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25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711157-0551-ADC3-ACF3-542A93ECE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884FBA-10DB-D287-55C1-29989D365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964FE1-17C4-0EFA-EF14-624C6199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C8EE97-9288-A0F8-7120-E29EF349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BED7E5-E3FF-1D05-1B7B-C85FA306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41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AF4C2-FD53-280B-5350-47C62485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BF6048-C3B0-F9EB-8689-0271DB0DD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7EE5E3-B632-A283-3B3D-976E28EA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593D35-6CCF-B754-C56D-1C3A17DB2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8CE66F-8A51-A395-CD6D-B152CF30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11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B34BD-7414-C92C-B325-55CDF5DD6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638BEA-C5DA-6F38-A725-B94E1375B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338CF4-A231-7632-2474-19B830FE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AAD04D-9EF5-79DB-CDCD-DBAA2C02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B5AD5D-EE72-600E-93F5-8C2A37CA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14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93B66-E7AE-753B-7CBD-162BCCE6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B8042B-3912-5849-DE8E-01733BE40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9E2D17-F847-72A5-00E4-B72BB6980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2F4019-A494-CB5D-0E11-3FBA66FA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4CCD24-4699-A2B3-14CE-1ED96DE3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EE17FF-BD76-E788-331E-463B9A83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74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11A62-725A-D1F1-FA02-31B1110C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893000-C935-5265-C106-E59E07C25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48A56D-CAE3-D417-2918-AE4DD6121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29DB12-3D56-6875-9CF9-B1583922A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61E45F5-8E09-DF10-2EAE-B1D8043EE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9183CD-E6BC-0B2A-DC55-5FBD1469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0F0642F-3C8F-026F-D9ED-51CB3A5D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CB2D1B7-187E-1A5B-3AC3-6A8E1ACF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46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E763C-DDA2-29E3-9879-879FA12E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BB9CBAA-0F89-BE8C-4B9A-A51CAB65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493F947-0074-1DA4-C40B-420B199B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694830B-F18B-080B-D382-9330A55C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33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78E16A4-20E5-C92C-9FA4-9236FEDD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6E98C-E7A6-68B3-6E6A-C0C53859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56FEE5-FE92-0A35-4D10-D7F39C37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98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C706D-69DE-F198-F803-3270C9008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A3A091-73E7-5FB2-374B-D8E78EC2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1C0050-B201-2269-A35D-B040935D4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358CF2-4A8A-7138-8E31-CC819212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B32E88-4DA8-662D-7E3A-13A8B496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AFF736-EC5B-4A2D-3784-01DA247F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68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F3856-85AF-179E-BDD6-CDF5BFB05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A3576A-C92D-8664-B96C-C1C6B4C28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CC3A66-5B94-DA48-9047-69D6044AB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401109-8DA3-688F-B5CF-C73CA359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933BAA-C7EC-7F23-C73A-029C263D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08E671-DE85-EF1F-E782-DDA06B56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80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F48BA70-0AAF-06F1-FD2E-819A3D87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61AC81-9331-E83C-26FA-124755ED6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ADFC61-441E-C7AF-9C57-2BE0036A5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8F7F02-64F8-EBD9-1F29-DD2877AD4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16CDF0-B882-535A-74B1-61462EB33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35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39A61-18FC-EA4C-B717-A2D4D3230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6150" y="1140844"/>
            <a:ext cx="1993900" cy="10588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Uber Move" panose="02010603030201060303" pitchFamily="2" charset="77"/>
              </a:rPr>
              <a:t>Uber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311FBE-B539-21A3-6352-8A39D705C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325" y="3088257"/>
            <a:ext cx="9353550" cy="1655762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Uber Move Medium" panose="02010603030201060303" pitchFamily="50" charset="0"/>
              </a:rPr>
              <a:t>LatAm</a:t>
            </a:r>
            <a:r>
              <a:rPr lang="en-US" dirty="0">
                <a:solidFill>
                  <a:schemeClr val="bg1"/>
                </a:solidFill>
                <a:latin typeface="Uber Move Medium" panose="02010603030201060303" pitchFamily="50" charset="0"/>
              </a:rPr>
              <a:t> Automation &amp; Advanced Analytics (A&amp;A) Application Case Study (ML Ops)</a:t>
            </a:r>
          </a:p>
          <a:p>
            <a:r>
              <a:rPr lang="en-US" dirty="0">
                <a:solidFill>
                  <a:schemeClr val="bg1"/>
                </a:solidFill>
                <a:latin typeface="Uber Move Medium" panose="02010603030201060303" pitchFamily="50" charset="0"/>
              </a:rPr>
              <a:t>By Zucoloto, João Pedro</a:t>
            </a:r>
            <a:endParaRPr lang="pt-BR" dirty="0">
              <a:solidFill>
                <a:schemeClr val="bg1"/>
              </a:solidFill>
              <a:latin typeface="Uber Move Medium" panose="02010603030201060303" pitchFamily="50" charset="0"/>
            </a:endParaRPr>
          </a:p>
        </p:txBody>
      </p:sp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869C5441-E6DE-AE8D-289E-CF126A2C158B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13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E2F90-CA87-911B-91AF-78580F999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DE8F909E-2628-57A4-AB09-43A35A119885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F6D251-CCC9-05EB-F0E5-9332247B9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10501539" y="3412122"/>
            <a:ext cx="2520950" cy="508000"/>
          </a:xfrm>
        </p:spPr>
        <p:txBody>
          <a:bodyPr>
            <a:normAutofit fontScale="90000"/>
          </a:bodyPr>
          <a:lstStyle/>
          <a:p>
            <a:r>
              <a:rPr lang="pt-BR" sz="3200" dirty="0" err="1">
                <a:latin typeface="Uber Move" panose="02010803030201060303" pitchFamily="50" charset="0"/>
              </a:rPr>
              <a:t>Assumptions</a:t>
            </a:r>
            <a:endParaRPr lang="pt-BR" sz="3200" b="1" dirty="0">
              <a:latin typeface="Uber Move" panose="02010803030201060303" pitchFamily="50" charset="0"/>
            </a:endParaRPr>
          </a:p>
        </p:txBody>
      </p:sp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7A104058-8FA4-39D2-5BDA-8E24FCF8C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207" y="4111056"/>
            <a:ext cx="2400000" cy="1800000"/>
          </a:xfrm>
          <a:prstGeom prst="rect">
            <a:avLst/>
          </a:prstGeom>
        </p:spPr>
      </p:pic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CA2ADE70-F3F9-21DF-33F1-FEAD05610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207" y="1695675"/>
            <a:ext cx="2400000" cy="1800000"/>
          </a:xfrm>
          <a:prstGeom prst="rect">
            <a:avLst/>
          </a:prstGeom>
        </p:spPr>
      </p:pic>
      <p:pic>
        <p:nvPicPr>
          <p:cNvPr id="9" name="Imagem 8" descr="Uma imagem contendo Logotipo&#10;&#10;Descrição gerada automaticamente">
            <a:extLst>
              <a:ext uri="{FF2B5EF4-FFF2-40B4-BE49-F238E27FC236}">
                <a16:creationId xmlns:a16="http://schemas.microsoft.com/office/drawing/2014/main" id="{CD1B1291-2F63-72C5-54A2-F53A3A97B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269" y="1629000"/>
            <a:ext cx="2400000" cy="1800000"/>
          </a:xfrm>
          <a:prstGeom prst="rect">
            <a:avLst/>
          </a:prstGeom>
        </p:spPr>
      </p:pic>
      <p:pic>
        <p:nvPicPr>
          <p:cNvPr id="11" name="Imagem 10" descr="Texto&#10;&#10;Descrição gerada automaticamente com confiança baixa">
            <a:extLst>
              <a:ext uri="{FF2B5EF4-FFF2-40B4-BE49-F238E27FC236}">
                <a16:creationId xmlns:a16="http://schemas.microsoft.com/office/drawing/2014/main" id="{C69B8A18-0AD1-242B-1C8A-5B2254AE6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9269" y="4111056"/>
            <a:ext cx="2400000" cy="1800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EB70764-5741-EF15-A385-8B5151C25A9F}"/>
              </a:ext>
            </a:extLst>
          </p:cNvPr>
          <p:cNvSpPr txBox="1"/>
          <p:nvPr/>
        </p:nvSpPr>
        <p:spPr>
          <a:xfrm>
            <a:off x="994846" y="485279"/>
            <a:ext cx="501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Data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analysis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for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datetime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pickup</a:t>
            </a:r>
            <a:endParaRPr lang="pt-BR" sz="2400" dirty="0">
              <a:solidFill>
                <a:schemeClr val="bg1"/>
              </a:solidFill>
              <a:latin typeface="Uber Move" panose="0201080303020106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52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44174-DD00-BBAE-5DBE-E3877E828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04EFBE86-49E0-4643-3AEF-C883E0C25887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B5E116-FA4C-DF24-AE78-AA1B9AFAD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10501539" y="3412122"/>
            <a:ext cx="2520950" cy="508000"/>
          </a:xfrm>
        </p:spPr>
        <p:txBody>
          <a:bodyPr>
            <a:normAutofit fontScale="90000"/>
          </a:bodyPr>
          <a:lstStyle/>
          <a:p>
            <a:r>
              <a:rPr lang="pt-BR" sz="3200" dirty="0" err="1">
                <a:latin typeface="Uber Move" panose="02010803030201060303" pitchFamily="50" charset="0"/>
              </a:rPr>
              <a:t>Assumptions</a:t>
            </a:r>
            <a:endParaRPr lang="pt-BR" sz="3200" b="1" dirty="0">
              <a:latin typeface="Uber Move" panose="02010803030201060303" pitchFamily="50" charset="0"/>
            </a:endParaRPr>
          </a:p>
        </p:txBody>
      </p:sp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2D02AAF9-3671-60D4-5225-D29A9839F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151" y="1506122"/>
            <a:ext cx="5760000" cy="4320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225928A-CD80-9C2A-BA26-DE15A4AB6E05}"/>
              </a:ext>
            </a:extLst>
          </p:cNvPr>
          <p:cNvSpPr txBox="1"/>
          <p:nvPr/>
        </p:nvSpPr>
        <p:spPr>
          <a:xfrm>
            <a:off x="994846" y="485279"/>
            <a:ext cx="501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Data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analysis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for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datetime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pickup</a:t>
            </a:r>
            <a:endParaRPr lang="pt-BR" sz="2400" dirty="0">
              <a:solidFill>
                <a:schemeClr val="bg1"/>
              </a:solidFill>
              <a:latin typeface="Uber Move" panose="0201080303020106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333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D7CB6-5E14-0005-F926-8DAFC98DC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FF157ED4-2208-3509-674C-6D8E0FEA05CC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980D83-5B00-5747-33BE-3246F7792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10501539" y="3412122"/>
            <a:ext cx="2520950" cy="508000"/>
          </a:xfrm>
        </p:spPr>
        <p:txBody>
          <a:bodyPr>
            <a:normAutofit fontScale="90000"/>
          </a:bodyPr>
          <a:lstStyle/>
          <a:p>
            <a:r>
              <a:rPr lang="pt-BR" sz="3200" dirty="0" err="1">
                <a:latin typeface="Uber Move" panose="02010803030201060303" pitchFamily="50" charset="0"/>
              </a:rPr>
              <a:t>Assumptions</a:t>
            </a:r>
            <a:endParaRPr lang="pt-BR" sz="3200" b="1" dirty="0">
              <a:latin typeface="Uber Move" panose="02010803030201060303" pitchFamily="50" charset="0"/>
            </a:endParaRPr>
          </a:p>
        </p:txBody>
      </p:sp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D2ABF249-EBB5-4745-E1B0-FF4D0C8FA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618" y="1506122"/>
            <a:ext cx="5760001" cy="4320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38B790E-F51D-F333-9F19-2FAA8DFD446A}"/>
              </a:ext>
            </a:extLst>
          </p:cNvPr>
          <p:cNvSpPr txBox="1"/>
          <p:nvPr/>
        </p:nvSpPr>
        <p:spPr>
          <a:xfrm>
            <a:off x="959018" y="475106"/>
            <a:ext cx="5136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Importance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for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each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feature</a:t>
            </a:r>
          </a:p>
        </p:txBody>
      </p:sp>
    </p:spTree>
    <p:extLst>
      <p:ext uri="{BB962C8B-B14F-4D97-AF65-F5344CB8AC3E}">
        <p14:creationId xmlns:p14="http://schemas.microsoft.com/office/powerpoint/2010/main" val="13612076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41F83-0C51-AE42-2F53-498DB5F6E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FCE5F-0EC1-B404-EE7F-FF3013C56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8250" y="1238971"/>
            <a:ext cx="7175500" cy="957263"/>
          </a:xfrm>
        </p:spPr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Uber Move" panose="02010803030201060303" pitchFamily="50" charset="0"/>
              </a:rPr>
              <a:t>Problem</a:t>
            </a:r>
            <a:r>
              <a:rPr lang="pt-BR" dirty="0">
                <a:solidFill>
                  <a:schemeClr val="bg1"/>
                </a:solidFill>
                <a:latin typeface="Uber Move" panose="02010803030201060303" pitchFamily="50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Uber Move" panose="02010803030201060303" pitchFamily="50" charset="0"/>
              </a:rPr>
              <a:t>Definition</a:t>
            </a:r>
            <a:endParaRPr lang="pt-BR" b="1" dirty="0">
              <a:solidFill>
                <a:schemeClr val="bg1"/>
              </a:solidFill>
              <a:latin typeface="Uber Move" panose="02010803030201060303" pitchFamily="50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321E16-6BD6-8328-8F89-5D0074980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326" y="2706687"/>
            <a:ext cx="9315450" cy="2912341"/>
          </a:xfrm>
        </p:spPr>
        <p:txBody>
          <a:bodyPr>
            <a:noAutofit/>
          </a:bodyPr>
          <a:lstStyle/>
          <a:p>
            <a:r>
              <a:rPr dirty="0">
                <a:solidFill>
                  <a:srgbClr val="FFFFFF"/>
                </a:solidFill>
              </a:rPr>
              <a:t>- The main goal of this case study is to build a model to predict the duration of Uber rides in São Paulo, Brazil from November 2022 to March 2023.</a:t>
            </a:r>
          </a:p>
          <a:p>
            <a:r>
              <a:rPr dirty="0">
                <a:solidFill>
                  <a:srgbClr val="FFFFFF"/>
                </a:solidFill>
              </a:rPr>
              <a:t>- The dataset consists of 2.1 million ride observations: 1.5 million training data and 600k test observations.</a:t>
            </a:r>
          </a:p>
          <a:p>
            <a:r>
              <a:rPr dirty="0">
                <a:solidFill>
                  <a:srgbClr val="FFFFFF"/>
                </a:solidFill>
              </a:rPr>
              <a:t>- The model aims to provide accurate predictions based on various features such as time, distance, and traffic conditions.</a:t>
            </a:r>
          </a:p>
        </p:txBody>
      </p:sp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393CB9D9-590F-33E3-1A2E-519E4641EA6E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20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54300-8131-19A3-4993-ADAD4146D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9E8EE-3C0E-8444-8598-E5268F3C3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8250" y="1172296"/>
            <a:ext cx="7175500" cy="957263"/>
          </a:xfrm>
        </p:spPr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Uber Move" panose="02010803030201060303" pitchFamily="50" charset="0"/>
              </a:rPr>
              <a:t>Assumptions</a:t>
            </a:r>
            <a:endParaRPr lang="pt-BR" b="1" dirty="0">
              <a:solidFill>
                <a:schemeClr val="bg1"/>
              </a:solidFill>
              <a:latin typeface="Uber Move" panose="02010803030201060303" pitchFamily="50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FA8FBB-9031-A25E-B1EB-C6411D851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750" y="2735263"/>
            <a:ext cx="93726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In order to build a statistical model capable of predicting the duration of a trip, some adjustments need to be made, including data cleaning and adding new columns.</a:t>
            </a:r>
          </a:p>
        </p:txBody>
      </p:sp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1F199032-472B-C183-1416-C198DB7F36D5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4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FDA8F-E7D3-A00F-EBE1-3B4E554C6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F727063C-611D-5154-5F8E-D9B855938630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EF5014-AD24-73CC-7B83-0B80621F6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10501539" y="3412122"/>
            <a:ext cx="2520950" cy="508000"/>
          </a:xfrm>
        </p:spPr>
        <p:txBody>
          <a:bodyPr>
            <a:normAutofit fontScale="90000"/>
          </a:bodyPr>
          <a:lstStyle/>
          <a:p>
            <a:r>
              <a:rPr lang="pt-BR" sz="3200" dirty="0" err="1">
                <a:latin typeface="Uber Move" panose="02010803030201060303" pitchFamily="50" charset="0"/>
              </a:rPr>
              <a:t>Assumptions</a:t>
            </a:r>
            <a:endParaRPr lang="pt-BR" sz="3200" b="1" dirty="0">
              <a:latin typeface="Uber Move" panose="02010803030201060303" pitchFamily="50" charset="0"/>
            </a:endParaRPr>
          </a:p>
        </p:txBody>
      </p:sp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74D12E19-07F5-48BA-D421-ED8ED91DE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207" y="4111056"/>
            <a:ext cx="2400000" cy="1800000"/>
          </a:xfrm>
          <a:prstGeom prst="rect">
            <a:avLst/>
          </a:prstGeom>
        </p:spPr>
      </p:pic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F9BBF8D2-3E1B-B7AA-B7F7-F877E6CD3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207" y="1695675"/>
            <a:ext cx="2400000" cy="1800000"/>
          </a:xfrm>
          <a:prstGeom prst="rect">
            <a:avLst/>
          </a:prstGeom>
        </p:spPr>
      </p:pic>
      <p:pic>
        <p:nvPicPr>
          <p:cNvPr id="9" name="Imagem 8" descr="Uma imagem contendo Logotipo&#10;&#10;Descrição gerada automaticamente">
            <a:extLst>
              <a:ext uri="{FF2B5EF4-FFF2-40B4-BE49-F238E27FC236}">
                <a16:creationId xmlns:a16="http://schemas.microsoft.com/office/drawing/2014/main" id="{12267A65-0551-99B9-3A1D-E960012FA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269" y="1629000"/>
            <a:ext cx="2400000" cy="1800000"/>
          </a:xfrm>
          <a:prstGeom prst="rect">
            <a:avLst/>
          </a:prstGeom>
        </p:spPr>
      </p:pic>
      <p:pic>
        <p:nvPicPr>
          <p:cNvPr id="11" name="Imagem 10" descr="Texto&#10;&#10;Descrição gerada automaticamente com confiança baixa">
            <a:extLst>
              <a:ext uri="{FF2B5EF4-FFF2-40B4-BE49-F238E27FC236}">
                <a16:creationId xmlns:a16="http://schemas.microsoft.com/office/drawing/2014/main" id="{B2058130-E08F-737A-3770-8673F8B77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9269" y="4111056"/>
            <a:ext cx="2400000" cy="1800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E7B19A6-F720-5C67-9DF0-36912173E853}"/>
              </a:ext>
            </a:extLst>
          </p:cNvPr>
          <p:cNvSpPr txBox="1"/>
          <p:nvPr/>
        </p:nvSpPr>
        <p:spPr>
          <a:xfrm>
            <a:off x="994846" y="485279"/>
            <a:ext cx="501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Data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analysis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for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datetime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pickup</a:t>
            </a:r>
            <a:endParaRPr lang="pt-BR" sz="2400" dirty="0">
              <a:solidFill>
                <a:schemeClr val="bg1"/>
              </a:solidFill>
              <a:latin typeface="Uber Move" panose="0201080303020106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3370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20FE2-7CB7-4C40-BF2F-88EB6AA47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CDE263D6-B854-C6F0-60B5-0B4D594075C1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1FE2F4-1A11-5C96-DB26-A7B4F26A9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10501539" y="3412122"/>
            <a:ext cx="2520950" cy="508000"/>
          </a:xfrm>
        </p:spPr>
        <p:txBody>
          <a:bodyPr>
            <a:normAutofit fontScale="90000"/>
          </a:bodyPr>
          <a:lstStyle/>
          <a:p>
            <a:r>
              <a:rPr lang="pt-BR" sz="3200" dirty="0" err="1">
                <a:latin typeface="Uber Move" panose="02010803030201060303" pitchFamily="50" charset="0"/>
              </a:rPr>
              <a:t>Assumptions</a:t>
            </a:r>
            <a:endParaRPr lang="pt-BR" sz="3200" b="1" dirty="0">
              <a:latin typeface="Uber Move" panose="02010803030201060303" pitchFamily="50" charset="0"/>
            </a:endParaRPr>
          </a:p>
        </p:txBody>
      </p:sp>
      <p:pic>
        <p:nvPicPr>
          <p:cNvPr id="9" name="Imagem 8" descr="Uma imagem contendo Logotipo&#10;&#10;Descrição gerada automaticamente">
            <a:extLst>
              <a:ext uri="{FF2B5EF4-FFF2-40B4-BE49-F238E27FC236}">
                <a16:creationId xmlns:a16="http://schemas.microsoft.com/office/drawing/2014/main" id="{6C241B36-B31B-60D6-5095-E8204BC9C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057" y="1310928"/>
            <a:ext cx="5760000" cy="4320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028BCF3-2B33-6982-A786-1BF07B0F1D90}"/>
              </a:ext>
            </a:extLst>
          </p:cNvPr>
          <p:cNvSpPr txBox="1"/>
          <p:nvPr/>
        </p:nvSpPr>
        <p:spPr>
          <a:xfrm>
            <a:off x="994846" y="485279"/>
            <a:ext cx="501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Data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analysis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for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datetime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pickup</a:t>
            </a:r>
            <a:endParaRPr lang="pt-BR" sz="2400" dirty="0">
              <a:solidFill>
                <a:schemeClr val="bg1"/>
              </a:solidFill>
              <a:latin typeface="Uber Move" panose="0201080303020106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983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93D53-9E39-BDCC-5064-78E4E761F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7C453DF1-5527-4CE6-92CE-F6786E29E6B2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061766-2720-6C21-F7DA-1A67E5511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10501539" y="3412122"/>
            <a:ext cx="2520950" cy="508000"/>
          </a:xfrm>
        </p:spPr>
        <p:txBody>
          <a:bodyPr>
            <a:normAutofit fontScale="90000"/>
          </a:bodyPr>
          <a:lstStyle/>
          <a:p>
            <a:r>
              <a:rPr lang="pt-BR" sz="3200" dirty="0" err="1">
                <a:latin typeface="Uber Move" panose="02010803030201060303" pitchFamily="50" charset="0"/>
              </a:rPr>
              <a:t>Assumptions</a:t>
            </a:r>
            <a:endParaRPr lang="pt-BR" sz="3200" b="1" dirty="0">
              <a:latin typeface="Uber Move" panose="02010803030201060303" pitchFamily="50" charset="0"/>
            </a:endParaRPr>
          </a:p>
        </p:txBody>
      </p:sp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9AEF80B3-5192-327E-AD4F-B49945484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207" y="4111056"/>
            <a:ext cx="2400000" cy="1800000"/>
          </a:xfrm>
          <a:prstGeom prst="rect">
            <a:avLst/>
          </a:prstGeom>
        </p:spPr>
      </p:pic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A2B60BC4-6D5C-1A48-D45D-47563E95D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207" y="1695675"/>
            <a:ext cx="2400000" cy="1800000"/>
          </a:xfrm>
          <a:prstGeom prst="rect">
            <a:avLst/>
          </a:prstGeom>
        </p:spPr>
      </p:pic>
      <p:pic>
        <p:nvPicPr>
          <p:cNvPr id="9" name="Imagem 8" descr="Uma imagem contendo Logotipo&#10;&#10;Descrição gerada automaticamente">
            <a:extLst>
              <a:ext uri="{FF2B5EF4-FFF2-40B4-BE49-F238E27FC236}">
                <a16:creationId xmlns:a16="http://schemas.microsoft.com/office/drawing/2014/main" id="{41D5E59D-F207-A172-BEF2-1D753FC40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269" y="1629000"/>
            <a:ext cx="2400000" cy="1800000"/>
          </a:xfrm>
          <a:prstGeom prst="rect">
            <a:avLst/>
          </a:prstGeom>
        </p:spPr>
      </p:pic>
      <p:pic>
        <p:nvPicPr>
          <p:cNvPr id="11" name="Imagem 10" descr="Texto&#10;&#10;Descrição gerada automaticamente com confiança baixa">
            <a:extLst>
              <a:ext uri="{FF2B5EF4-FFF2-40B4-BE49-F238E27FC236}">
                <a16:creationId xmlns:a16="http://schemas.microsoft.com/office/drawing/2014/main" id="{8A1794BB-E9EF-8E9E-EA92-04A142AD7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9269" y="4111056"/>
            <a:ext cx="2400000" cy="1800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B75CD16-198C-CEB4-3677-7AF429141505}"/>
              </a:ext>
            </a:extLst>
          </p:cNvPr>
          <p:cNvSpPr txBox="1"/>
          <p:nvPr/>
        </p:nvSpPr>
        <p:spPr>
          <a:xfrm>
            <a:off x="994846" y="485279"/>
            <a:ext cx="501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Data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analysis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for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datetime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pickup</a:t>
            </a:r>
            <a:endParaRPr lang="pt-BR" sz="2400" dirty="0">
              <a:solidFill>
                <a:schemeClr val="bg1"/>
              </a:solidFill>
              <a:latin typeface="Uber Move" panose="0201080303020106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286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12467-CF7C-4723-AB60-7B0338DD8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529BED18-5A6C-77A2-A05D-8FC61568BBF0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123BA1-BD40-6374-2E53-859755B9E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10501539" y="3412122"/>
            <a:ext cx="2520950" cy="508000"/>
          </a:xfrm>
        </p:spPr>
        <p:txBody>
          <a:bodyPr>
            <a:normAutofit fontScale="90000"/>
          </a:bodyPr>
          <a:lstStyle/>
          <a:p>
            <a:r>
              <a:rPr lang="pt-BR" sz="3200" dirty="0" err="1">
                <a:latin typeface="Uber Move" panose="02010803030201060303" pitchFamily="50" charset="0"/>
              </a:rPr>
              <a:t>Assumptions</a:t>
            </a:r>
            <a:endParaRPr lang="pt-BR" sz="3200" b="1" dirty="0">
              <a:latin typeface="Uber Move" panose="02010803030201060303" pitchFamily="50" charset="0"/>
            </a:endParaRPr>
          </a:p>
        </p:txBody>
      </p:sp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3F5D7651-98A2-4E8F-ABE2-05D9328F1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151" y="1269000"/>
            <a:ext cx="5760000" cy="4320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323D554-2621-BD1E-2F86-F3A364AD6E45}"/>
              </a:ext>
            </a:extLst>
          </p:cNvPr>
          <p:cNvSpPr txBox="1"/>
          <p:nvPr/>
        </p:nvSpPr>
        <p:spPr>
          <a:xfrm>
            <a:off x="994846" y="485279"/>
            <a:ext cx="501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Data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analysis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for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datetime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pickup</a:t>
            </a:r>
            <a:endParaRPr lang="pt-BR" sz="2400" dirty="0">
              <a:solidFill>
                <a:schemeClr val="bg1"/>
              </a:solidFill>
              <a:latin typeface="Uber Move" panose="0201080303020106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568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C7742-DA57-A2BE-6866-C4443731A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04D83348-968C-BD3E-8E48-47EE505843C0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A4E5AF-90FD-76EF-83AF-EA164EA2E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10501539" y="3412122"/>
            <a:ext cx="2520950" cy="508000"/>
          </a:xfrm>
        </p:spPr>
        <p:txBody>
          <a:bodyPr>
            <a:normAutofit fontScale="90000"/>
          </a:bodyPr>
          <a:lstStyle/>
          <a:p>
            <a:r>
              <a:rPr lang="pt-BR" sz="3200" dirty="0" err="1">
                <a:latin typeface="Uber Move" panose="02010803030201060303" pitchFamily="50" charset="0"/>
              </a:rPr>
              <a:t>Assumptions</a:t>
            </a:r>
            <a:endParaRPr lang="pt-BR" sz="3200" b="1" dirty="0">
              <a:latin typeface="Uber Move" panose="02010803030201060303" pitchFamily="50" charset="0"/>
            </a:endParaRPr>
          </a:p>
        </p:txBody>
      </p:sp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61C15C08-D8DB-8515-38FA-15E3824EB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207" y="4111056"/>
            <a:ext cx="2400000" cy="1800000"/>
          </a:xfrm>
          <a:prstGeom prst="rect">
            <a:avLst/>
          </a:prstGeom>
        </p:spPr>
      </p:pic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27F4E6D5-7662-DA2C-97BB-BBB52E090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207" y="1695675"/>
            <a:ext cx="2400000" cy="1800000"/>
          </a:xfrm>
          <a:prstGeom prst="rect">
            <a:avLst/>
          </a:prstGeom>
        </p:spPr>
      </p:pic>
      <p:pic>
        <p:nvPicPr>
          <p:cNvPr id="9" name="Imagem 8" descr="Uma imagem contendo Logotipo&#10;&#10;Descrição gerada automaticamente">
            <a:extLst>
              <a:ext uri="{FF2B5EF4-FFF2-40B4-BE49-F238E27FC236}">
                <a16:creationId xmlns:a16="http://schemas.microsoft.com/office/drawing/2014/main" id="{7B5CC9D0-06A2-1AC0-F17E-F3083400F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269" y="1629000"/>
            <a:ext cx="2400000" cy="1800000"/>
          </a:xfrm>
          <a:prstGeom prst="rect">
            <a:avLst/>
          </a:prstGeom>
        </p:spPr>
      </p:pic>
      <p:pic>
        <p:nvPicPr>
          <p:cNvPr id="11" name="Imagem 10" descr="Texto&#10;&#10;Descrição gerada automaticamente com confiança baixa">
            <a:extLst>
              <a:ext uri="{FF2B5EF4-FFF2-40B4-BE49-F238E27FC236}">
                <a16:creationId xmlns:a16="http://schemas.microsoft.com/office/drawing/2014/main" id="{F2A90EEE-2845-E84B-3B4E-D51B0893C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9269" y="4111056"/>
            <a:ext cx="2400000" cy="1800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F0442D7-D3A7-063E-5840-6DA261928041}"/>
              </a:ext>
            </a:extLst>
          </p:cNvPr>
          <p:cNvSpPr txBox="1"/>
          <p:nvPr/>
        </p:nvSpPr>
        <p:spPr>
          <a:xfrm>
            <a:off x="994846" y="485279"/>
            <a:ext cx="501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Data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analysis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for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datetime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pickup</a:t>
            </a:r>
            <a:endParaRPr lang="pt-BR" sz="2400" dirty="0">
              <a:solidFill>
                <a:schemeClr val="bg1"/>
              </a:solidFill>
              <a:latin typeface="Uber Move" panose="0201080303020106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901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C60B8-E6C6-FAC2-ECF2-AF18E1EDB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BE0A5CAB-62DC-FA09-A017-92FB8ED36A18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B662FD-F3D0-7D13-A590-1BB14E38F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10501539" y="3412122"/>
            <a:ext cx="2520950" cy="508000"/>
          </a:xfrm>
        </p:spPr>
        <p:txBody>
          <a:bodyPr>
            <a:normAutofit fontScale="90000"/>
          </a:bodyPr>
          <a:lstStyle/>
          <a:p>
            <a:r>
              <a:rPr lang="pt-BR" sz="3200" dirty="0" err="1">
                <a:latin typeface="Uber Move" panose="02010803030201060303" pitchFamily="50" charset="0"/>
              </a:rPr>
              <a:t>Assumptions</a:t>
            </a:r>
            <a:endParaRPr lang="pt-BR" sz="3200" b="1" dirty="0">
              <a:latin typeface="Uber Move" panose="02010803030201060303" pitchFamily="50" charset="0"/>
            </a:endParaRPr>
          </a:p>
        </p:txBody>
      </p:sp>
      <p:pic>
        <p:nvPicPr>
          <p:cNvPr id="11" name="Imagem 10" descr="Texto&#10;&#10;Descrição gerada automaticamente com confiança baixa">
            <a:extLst>
              <a:ext uri="{FF2B5EF4-FFF2-40B4-BE49-F238E27FC236}">
                <a16:creationId xmlns:a16="http://schemas.microsoft.com/office/drawing/2014/main" id="{D2A82290-940A-2158-DD80-5AA6236A7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090" y="1348806"/>
            <a:ext cx="5760000" cy="4320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3869ED5-F35D-BAF8-04A5-1C8D76F4F10D}"/>
              </a:ext>
            </a:extLst>
          </p:cNvPr>
          <p:cNvSpPr txBox="1"/>
          <p:nvPr/>
        </p:nvSpPr>
        <p:spPr>
          <a:xfrm>
            <a:off x="994846" y="485279"/>
            <a:ext cx="501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Data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analysis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for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datetime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pickup</a:t>
            </a:r>
            <a:endParaRPr lang="pt-BR" sz="2400" dirty="0">
              <a:solidFill>
                <a:schemeClr val="bg1"/>
              </a:solidFill>
              <a:latin typeface="Uber Move" panose="0201080303020106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176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184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Uber Move</vt:lpstr>
      <vt:lpstr>Uber Move Medium</vt:lpstr>
      <vt:lpstr>Tema do Office</vt:lpstr>
      <vt:lpstr>Uber</vt:lpstr>
      <vt:lpstr>Problem Definition</vt:lpstr>
      <vt:lpstr>Assumptions</vt:lpstr>
      <vt:lpstr>Assumptions</vt:lpstr>
      <vt:lpstr>Assumptions</vt:lpstr>
      <vt:lpstr>Assumptions</vt:lpstr>
      <vt:lpstr>Assumptions</vt:lpstr>
      <vt:lpstr>Assumptions</vt:lpstr>
      <vt:lpstr>Assumptions</vt:lpstr>
      <vt:lpstr>Assumptions</vt:lpstr>
      <vt:lpstr>Assumptions</vt:lpstr>
      <vt:lpstr>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Jennifer Martins</dc:creator>
  <cp:lastModifiedBy>João Pedro Longo Zucoloto</cp:lastModifiedBy>
  <cp:revision>12</cp:revision>
  <dcterms:created xsi:type="dcterms:W3CDTF">2024-10-19T17:31:11Z</dcterms:created>
  <dcterms:modified xsi:type="dcterms:W3CDTF">2024-10-21T22:59:38Z</dcterms:modified>
</cp:coreProperties>
</file>