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3" r:id="rId6"/>
    <p:sldId id="272" r:id="rId7"/>
    <p:sldId id="265" r:id="rId8"/>
    <p:sldId id="273" r:id="rId9"/>
    <p:sldId id="266" r:id="rId10"/>
    <p:sldId id="274" r:id="rId11"/>
    <p:sldId id="269" r:id="rId12"/>
    <p:sldId id="270" r:id="rId13"/>
    <p:sldId id="275" r:id="rId14"/>
    <p:sldId id="276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35" d="100"/>
          <a:sy n="35" d="100"/>
        </p:scale>
        <p:origin x="24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7921-8515-41CD-AB3F-A59CABDABD1B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CFF8A-74B9-4864-A803-F6BCF2D1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0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CFF8A-74B9-4864-A803-F6BCF2D1735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F02D6-FCE0-A63E-5729-EA4FAF07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099B5B-F69B-D18A-DA53-B93DD4D3B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36341F-11F2-8EEA-207C-1E6624A3A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C378D-FB9A-AF45-7ED2-F8B6FFACF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CFF8A-74B9-4864-A803-F6BCF2D1735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82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49FD-78D4-6F11-B926-88F5B9601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373804-C3EC-B309-22EB-83A24CA8A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7A7F48-C683-4078-C4F3-0AD833182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DC4284-B393-2768-DD36-0FB28A058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CFF8A-74B9-4864-A803-F6BCF2D1735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07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B636D-2A0C-2C17-7E05-FE1CAC908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573C317-37A4-E6A5-6EBC-EE7E684AD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9E60A8-D7A6-A6E2-8A5F-58AC8335C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4373B4-227F-E4FE-1A5F-F8661322D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CFF8A-74B9-4864-A803-F6BCF2D1735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6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2545A-486E-CFE9-4A13-CE3FFD50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6FCC14-41E3-FADB-32A3-AFC7E4E1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2B025-E199-909A-3BDE-394D83C3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1D507B-8F1C-C084-86DB-5F598586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6D958-3B2F-91C7-A539-BF2AFC08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31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E43F4-F2AD-2A73-33E0-DC9457D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84F9CA-1046-E157-2C9F-5488474D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33AC97-38CA-DBBA-D686-4A8C31C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0708C-D36F-7FF9-EED9-0E431AA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CE68D2-6333-18A0-0012-9F6F0173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5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711157-0551-ADC3-ACF3-542A93EC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84FBA-10DB-D287-55C1-29989D365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64FE1-17C4-0EFA-EF14-624C6199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C8EE97-9288-A0F8-7120-E29EF349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ED7E5-E3FF-1D05-1B7B-C85FA30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4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AF4C2-FD53-280B-5350-47C62485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BF6048-C3B0-F9EB-8689-0271DB0D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EE5E3-B632-A283-3B3D-976E28E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93D35-6CCF-B754-C56D-1C3A17D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CE66F-8A51-A395-CD6D-B152CF3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1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B34BD-7414-C92C-B325-55CDF5DD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38BEA-C5DA-6F38-A725-B94E1375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38CF4-A231-7632-2474-19B830F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AD04D-9EF5-79DB-CDCD-DBAA2C02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5AD5D-EE72-600E-93F5-8C2A37CA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93B66-E7AE-753B-7CBD-162BCCE6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8042B-3912-5849-DE8E-01733BE40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E2D17-F847-72A5-00E4-B72BB698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2F4019-A494-CB5D-0E11-3FBA66F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CCD24-4699-A2B3-14CE-1ED96DE3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EE17FF-BD76-E788-331E-463B9A83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4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11A62-725A-D1F1-FA02-31B1110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893000-C935-5265-C106-E59E07C2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8A56D-CAE3-D417-2918-AE4DD612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29DB12-3D56-6875-9CF9-B1583922A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1E45F5-8E09-DF10-2EAE-B1D8043EE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9183CD-E6BC-0B2A-DC55-5FBD1469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F0642F-3C8F-026F-D9ED-51CB3A5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B2D1B7-187E-1A5B-3AC3-6A8E1AC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46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E763C-DDA2-29E3-9879-879FA12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9CBAA-0F89-BE8C-4B9A-A51CAB6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93F947-0074-1DA4-C40B-420B199B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94830B-F18B-080B-D382-9330A55C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3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8E16A4-20E5-C92C-9FA4-9236FEDD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6E98C-E7A6-68B3-6E6A-C0C53859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FEE5-FE92-0A35-4D10-D7F39C3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9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706D-69DE-F198-F803-3270C900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3A091-73E7-5FB2-374B-D8E78EC2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C0050-B201-2269-A35D-B040935D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358CF2-4A8A-7138-8E31-CC81921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32E88-4DA8-662D-7E3A-13A8B496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AFF736-EC5B-4A2D-3784-01DA247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6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F3856-85AF-179E-BDD6-CDF5BFB0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A3576A-C92D-8664-B96C-C1C6B4C28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CC3A66-5B94-DA48-9047-69D6044AB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401109-8DA3-688F-B5CF-C73CA359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33BAA-C7EC-7F23-C73A-029C263D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8E671-DE85-EF1F-E782-DDA06B5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48BA70-0AAF-06F1-FD2E-819A3D87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61AC81-9331-E83C-26FA-124755ED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ADFC61-441E-C7AF-9C57-2BE0036A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DFCF-40E3-3E47-8BF1-F87A0069E078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F7F02-64F8-EBD9-1F29-DD2877AD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6CDF0-B882-535A-74B1-61462EB33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C27DA-16D9-6743-B782-A5610D742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39A61-18FC-EA4C-B717-A2D4D3230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6150" y="1140844"/>
            <a:ext cx="1993900" cy="10588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Uber Move" panose="02010603030201060303" pitchFamily="2" charset="77"/>
              </a:rPr>
              <a:t>Uber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311FBE-B539-21A3-6352-8A39D705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3088257"/>
            <a:ext cx="935355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Uber Move Medium" panose="02010603030201060303" pitchFamily="50" charset="0"/>
              </a:rPr>
              <a:t>LatAm</a:t>
            </a:r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 Automation &amp; Advanced Analytics (A&amp;A) Application Case Study (ML Ops)</a:t>
            </a:r>
          </a:p>
          <a:p>
            <a:r>
              <a:rPr lang="en-US" dirty="0">
                <a:solidFill>
                  <a:schemeClr val="bg1"/>
                </a:solidFill>
                <a:latin typeface="Uber Move Medium" panose="02010603030201060303" pitchFamily="50" charset="0"/>
              </a:rPr>
              <a:t>By Zucoloto, João Pedro</a:t>
            </a:r>
            <a:endParaRPr lang="pt-BR" dirty="0">
              <a:solidFill>
                <a:schemeClr val="bg1"/>
              </a:solidFill>
              <a:latin typeface="Uber Move Medium" panose="02010603030201060303" pitchFamily="50" charset="0"/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69C5441-E6DE-AE8D-289E-CF126A2C158B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E4D1-D779-B367-1C24-DC56D3DC1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D3387DD8-BD3D-78F3-D0C0-BBFD58968F99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0A43E8-50B0-DA08-171B-E9A361563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EB390C7F-BE76-1EB4-F306-29884C1C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FBC613-3ADC-C627-E481-EAF03A0D583D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8" name="Imagem 7" descr="Gráfico&#10;&#10;Descrição gerada automaticamente com confiança baixa">
            <a:extLst>
              <a:ext uri="{FF2B5EF4-FFF2-40B4-BE49-F238E27FC236}">
                <a16:creationId xmlns:a16="http://schemas.microsoft.com/office/drawing/2014/main" id="{E776411B-C579-3521-CB7A-B015B2C4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69" y="1695675"/>
            <a:ext cx="2400000" cy="1800000"/>
          </a:xfrm>
          <a:prstGeom prst="rect">
            <a:avLst/>
          </a:prstGeom>
        </p:spPr>
      </p:pic>
      <p:pic>
        <p:nvPicPr>
          <p:cNvPr id="13" name="Imagem 12" descr="Uma imagem contendo Gráfico&#10;&#10;Descrição gerada automaticamente">
            <a:extLst>
              <a:ext uri="{FF2B5EF4-FFF2-40B4-BE49-F238E27FC236}">
                <a16:creationId xmlns:a16="http://schemas.microsoft.com/office/drawing/2014/main" id="{04F62613-0DBE-90F8-45D8-191995767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07" y="1693829"/>
            <a:ext cx="2400000" cy="1800000"/>
          </a:xfrm>
          <a:prstGeom prst="rect">
            <a:avLst/>
          </a:prstGeom>
        </p:spPr>
      </p:pic>
      <p:pic>
        <p:nvPicPr>
          <p:cNvPr id="15" name="Imagem 14" descr="Texto&#10;&#10;Descrição gerada automaticamente com confiança média">
            <a:extLst>
              <a:ext uri="{FF2B5EF4-FFF2-40B4-BE49-F238E27FC236}">
                <a16:creationId xmlns:a16="http://schemas.microsoft.com/office/drawing/2014/main" id="{5FD9ABD6-9711-51D1-E2D3-4B7C1A4E9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30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4174-DD00-BBAE-5DBE-E3877E82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4EFBE86-49E0-4643-3AEF-C883E0C25887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5E116-FA4C-DF24-AE78-AA1B9AFA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2D02AAF9-3671-60D4-5225-D29A9839F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00" y="1504800"/>
            <a:ext cx="5760000" cy="432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25928A-CD80-9C2A-BA26-DE15A4AB6E0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956F6-4ABD-DA16-99DD-1856D6C8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BBEBD48-4098-5D6C-A872-A78A256B4EEE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CE292-ED03-4181-74BF-001CB18E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A6FF2200-4CFC-0C98-0C56-6E390863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00" y="1506122"/>
            <a:ext cx="5760001" cy="432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04668D-5F20-EFE3-CE78-1A4415C78DE5}"/>
              </a:ext>
            </a:extLst>
          </p:cNvPr>
          <p:cNvSpPr txBox="1"/>
          <p:nvPr/>
        </p:nvSpPr>
        <p:spPr>
          <a:xfrm>
            <a:off x="993600" y="486000"/>
            <a:ext cx="513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Importance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each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2268720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077B-899C-62C2-E802-0E9128BFB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41F2FD3-E820-E12B-3E59-84955905E282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58488B-46DE-D51C-B6E4-57E3F3A22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CDCF08-E2ED-0BAE-6743-FF6CCDA69F8A}"/>
              </a:ext>
            </a:extLst>
          </p:cNvPr>
          <p:cNvSpPr txBox="1"/>
          <p:nvPr/>
        </p:nvSpPr>
        <p:spPr>
          <a:xfrm>
            <a:off x="993600" y="486000"/>
            <a:ext cx="513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Weather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conditions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97EFBF73-7EBA-2633-0C7F-2CA390CE57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02" b="6913"/>
          <a:stretch/>
        </p:blipFill>
        <p:spPr>
          <a:xfrm>
            <a:off x="3214800" y="2027582"/>
            <a:ext cx="6388108" cy="349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7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FC10-66CE-D01F-3807-B7BA427E0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60C9-6BCC-E18A-2BD2-2111B976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172296"/>
            <a:ext cx="7175500" cy="9572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Final Model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4E861-2110-9B24-46E6-4ACD7D477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735263"/>
            <a:ext cx="93726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Uber Move Medium" panose="02010603030201060303" pitchFamily="50" charset="0"/>
              </a:rPr>
              <a:t>- In order to build a statistical model capable of predicting the duration of a trip, some adjustments need to be made, including data cleaning and adding new columns.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32A9A85-B944-5BA6-BE5B-B00240F8980C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7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0AB3-7069-91B7-11FA-1E7A858D6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B3BADA3-DA0C-25B4-B270-70D08730CC8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518D6F-A929-A754-6A48-A32F3B895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17E89E-895C-5931-89A6-1F954FAD8CAD}"/>
              </a:ext>
            </a:extLst>
          </p:cNvPr>
          <p:cNvSpPr txBox="1"/>
          <p:nvPr/>
        </p:nvSpPr>
        <p:spPr>
          <a:xfrm>
            <a:off x="993600" y="486000"/>
            <a:ext cx="513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Importance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each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feature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A1790-C443-A822-205F-825B10A9AD80}"/>
              </a:ext>
            </a:extLst>
          </p:cNvPr>
          <p:cNvSpPr txBox="1"/>
          <p:nvPr/>
        </p:nvSpPr>
        <p:spPr>
          <a:xfrm>
            <a:off x="4286250" y="2114550"/>
            <a:ext cx="421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Tempo que mostra para o usuário esta em minutos cheios então o </a:t>
            </a:r>
            <a:r>
              <a:rPr lang="pt-BR" dirty="0" err="1">
                <a:solidFill>
                  <a:schemeClr val="bg1"/>
                </a:solidFill>
              </a:rPr>
              <a:t>mod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13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41F83-0C51-AE42-2F53-498DB5F6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FCE5F-0EC1-B404-EE7F-FF3013C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238971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Problem</a:t>
            </a:r>
            <a:r>
              <a:rPr lang="pt-BR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Definition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321E16-6BD6-8328-8F89-5D0074980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6" y="2706687"/>
            <a:ext cx="9315450" cy="2912341"/>
          </a:xfrm>
        </p:spPr>
        <p:txBody>
          <a:bodyPr>
            <a:noAutofit/>
          </a:bodyPr>
          <a:lstStyle/>
          <a:p>
            <a:r>
              <a:rPr dirty="0">
                <a:solidFill>
                  <a:srgbClr val="FFFFFF"/>
                </a:solidFill>
                <a:latin typeface="Uber Move Medium" panose="02010603030201060303" pitchFamily="50" charset="0"/>
              </a:rPr>
              <a:t>- The main goal of this case study is to build a model to predict the duration of Uber rides in São Paulo, Brazil from November 2022 to March 2023.</a:t>
            </a:r>
          </a:p>
          <a:p>
            <a:r>
              <a:rPr dirty="0">
                <a:solidFill>
                  <a:srgbClr val="FFFFFF"/>
                </a:solidFill>
                <a:latin typeface="Uber Move Medium" panose="02010603030201060303" pitchFamily="50" charset="0"/>
              </a:rPr>
              <a:t>- The dataset consists of 2.1 million ride observations: 1.5 million training data and 600k test observations.</a:t>
            </a:r>
          </a:p>
          <a:p>
            <a:r>
              <a:rPr dirty="0">
                <a:solidFill>
                  <a:srgbClr val="FFFFFF"/>
                </a:solidFill>
                <a:latin typeface="Uber Move Medium" panose="02010603030201060303" pitchFamily="50" charset="0"/>
              </a:rPr>
              <a:t>- The model aims to provide accurate predictions based on various features such as time, distance, and traffic conditions.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393CB9D9-590F-33E3-1A2E-519E4641EA6E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4300-8131-19A3-4993-ADAD4146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E8EE-3C0E-8444-8598-E5268F3C3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0" y="1172296"/>
            <a:ext cx="7175500" cy="9572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Uber Move" panose="02010803030201060303" pitchFamily="50" charset="0"/>
              </a:rPr>
              <a:t>Assumptions</a:t>
            </a:r>
            <a:endParaRPr lang="pt-BR" b="1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A8FBB-9031-A25E-B1EB-C6411D85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2735263"/>
            <a:ext cx="93726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Uber Move Medium" panose="02010603030201060303" pitchFamily="50" charset="0"/>
              </a:rPr>
              <a:t>- In order to build a statistical model capable of predicting the duration of a trip, some adjustments need to be made, including data cleaning and adding new columns.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1F199032-472B-C183-1416-C198DB7F36D5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FDA8F-E7D3-A00F-EBE1-3B4E554C6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727063C-611D-5154-5F8E-D9B85593863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EF5014-AD24-73CC-7B83-0B80621F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74D12E19-07F5-48BA-D421-ED8ED91D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7B19A6-F720-5C67-9DF0-36912173E853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8" name="Imagem 7" descr="Gráfico&#10;&#10;Descrição gerada automaticamente com confiança baixa">
            <a:extLst>
              <a:ext uri="{FF2B5EF4-FFF2-40B4-BE49-F238E27FC236}">
                <a16:creationId xmlns:a16="http://schemas.microsoft.com/office/drawing/2014/main" id="{BB1D393E-7ECD-1932-B79D-78716215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69" y="1695675"/>
            <a:ext cx="2400000" cy="1800000"/>
          </a:xfrm>
          <a:prstGeom prst="rect">
            <a:avLst/>
          </a:prstGeom>
        </p:spPr>
      </p:pic>
      <p:pic>
        <p:nvPicPr>
          <p:cNvPr id="13" name="Imagem 12" descr="Uma imagem contendo Gráfico&#10;&#10;Descrição gerada automaticamente">
            <a:extLst>
              <a:ext uri="{FF2B5EF4-FFF2-40B4-BE49-F238E27FC236}">
                <a16:creationId xmlns:a16="http://schemas.microsoft.com/office/drawing/2014/main" id="{DD964A87-2E5E-E86E-133F-1268486B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07" y="1693829"/>
            <a:ext cx="2400000" cy="1800000"/>
          </a:xfrm>
          <a:prstGeom prst="rect">
            <a:avLst/>
          </a:prstGeom>
        </p:spPr>
      </p:pic>
      <p:pic>
        <p:nvPicPr>
          <p:cNvPr id="15" name="Imagem 14" descr="Texto&#10;&#10;Descrição gerada automaticamente com confiança média">
            <a:extLst>
              <a:ext uri="{FF2B5EF4-FFF2-40B4-BE49-F238E27FC236}">
                <a16:creationId xmlns:a16="http://schemas.microsoft.com/office/drawing/2014/main" id="{F56A0802-1181-2B88-F81B-B6117E3B8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37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20FE2-7CB7-4C40-BF2F-88EB6AA4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CDE263D6-B854-C6F0-60B5-0B4D594075C1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FE2F4-1A11-5C96-DB26-A7B4F26A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28BCF3-2B33-6982-A786-1BF07B0F1D90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3" name="Imagem 2" descr="Gráfico&#10;&#10;Descrição gerada automaticamente com confiança baixa">
            <a:extLst>
              <a:ext uri="{FF2B5EF4-FFF2-40B4-BE49-F238E27FC236}">
                <a16:creationId xmlns:a16="http://schemas.microsoft.com/office/drawing/2014/main" id="{116A917C-E2E0-3902-6B59-FA4209DB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506122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8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4EB5-0730-6598-4CCB-75846D65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D936D7A9-9923-BA6E-8EAA-DC45CB8D4F99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D430BD-F368-5EB1-5407-CABAD4EE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643F9E35-1647-0023-FE86-42745E80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A42E75-FC2E-7FD7-68B8-A4379215CC17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8" name="Imagem 7" descr="Gráfico&#10;&#10;Descrição gerada automaticamente com confiança baixa">
            <a:extLst>
              <a:ext uri="{FF2B5EF4-FFF2-40B4-BE49-F238E27FC236}">
                <a16:creationId xmlns:a16="http://schemas.microsoft.com/office/drawing/2014/main" id="{CEA59109-7621-A138-7AFF-7F53C107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69" y="1695675"/>
            <a:ext cx="2400000" cy="1800000"/>
          </a:xfrm>
          <a:prstGeom prst="rect">
            <a:avLst/>
          </a:prstGeom>
        </p:spPr>
      </p:pic>
      <p:pic>
        <p:nvPicPr>
          <p:cNvPr id="13" name="Imagem 12" descr="Uma imagem contendo Gráfico&#10;&#10;Descrição gerada automaticamente">
            <a:extLst>
              <a:ext uri="{FF2B5EF4-FFF2-40B4-BE49-F238E27FC236}">
                <a16:creationId xmlns:a16="http://schemas.microsoft.com/office/drawing/2014/main" id="{3EB8DD78-D805-A92B-BABB-27538155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07" y="1693829"/>
            <a:ext cx="2400000" cy="1800000"/>
          </a:xfrm>
          <a:prstGeom prst="rect">
            <a:avLst/>
          </a:prstGeom>
        </p:spPr>
      </p:pic>
      <p:pic>
        <p:nvPicPr>
          <p:cNvPr id="15" name="Imagem 14" descr="Texto&#10;&#10;Descrição gerada automaticamente com confiança média">
            <a:extLst>
              <a:ext uri="{FF2B5EF4-FFF2-40B4-BE49-F238E27FC236}">
                <a16:creationId xmlns:a16="http://schemas.microsoft.com/office/drawing/2014/main" id="{AF4C7CCF-0220-EEF5-EF7F-A8E41A1BA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08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12467-CF7C-4723-AB60-7B0338DD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529BED18-5A6C-77A2-A05D-8FC61568BBF0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123BA1-BD40-6374-2E53-859755B9E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23D554-2621-BD1E-2F86-F3A364AD6E45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5" name="Imagem 4" descr="Uma imagem contendo Gráfico&#10;&#10;Descrição gerada automaticamente">
            <a:extLst>
              <a:ext uri="{FF2B5EF4-FFF2-40B4-BE49-F238E27FC236}">
                <a16:creationId xmlns:a16="http://schemas.microsoft.com/office/drawing/2014/main" id="{7D2F852C-92E8-71E3-A5FE-585243E8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00" y="1506122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8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A2A8F-5DB6-8ECD-3AB2-1EEC7DD26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68E13387-F592-5E6A-4195-101B093BA942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2BAAA3-13A3-166A-255A-4CBF33D2E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5A166EBC-1BCF-D8CC-CD7B-ECA1ECD0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207" y="4111056"/>
            <a:ext cx="2400000" cy="180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E55CBE-BF92-5040-F520-97FC2982A2A2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pic>
        <p:nvPicPr>
          <p:cNvPr id="8" name="Imagem 7" descr="Gráfico&#10;&#10;Descrição gerada automaticamente com confiança baixa">
            <a:extLst>
              <a:ext uri="{FF2B5EF4-FFF2-40B4-BE49-F238E27FC236}">
                <a16:creationId xmlns:a16="http://schemas.microsoft.com/office/drawing/2014/main" id="{44748CCF-7F5D-69E7-4188-A6E60F4C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69" y="1695675"/>
            <a:ext cx="2400000" cy="1800000"/>
          </a:xfrm>
          <a:prstGeom prst="rect">
            <a:avLst/>
          </a:prstGeom>
        </p:spPr>
      </p:pic>
      <p:pic>
        <p:nvPicPr>
          <p:cNvPr id="13" name="Imagem 12" descr="Uma imagem contendo Gráfico&#10;&#10;Descrição gerada automaticamente">
            <a:extLst>
              <a:ext uri="{FF2B5EF4-FFF2-40B4-BE49-F238E27FC236}">
                <a16:creationId xmlns:a16="http://schemas.microsoft.com/office/drawing/2014/main" id="{9C2F20EC-F2B5-E693-80B2-F9620F54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207" y="1693829"/>
            <a:ext cx="2400000" cy="1800000"/>
          </a:xfrm>
          <a:prstGeom prst="rect">
            <a:avLst/>
          </a:prstGeom>
        </p:spPr>
      </p:pic>
      <p:pic>
        <p:nvPicPr>
          <p:cNvPr id="15" name="Imagem 14" descr="Texto&#10;&#10;Descrição gerada automaticamente com confiança média">
            <a:extLst>
              <a:ext uri="{FF2B5EF4-FFF2-40B4-BE49-F238E27FC236}">
                <a16:creationId xmlns:a16="http://schemas.microsoft.com/office/drawing/2014/main" id="{A21044E3-35EB-CC44-7183-675827957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269" y="4111056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26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C60B8-E6C6-FAC2-ECF2-AF18E1ED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E0A5CAB-62DC-FA09-A017-92FB8ED36A18}"/>
              </a:ext>
            </a:extLst>
          </p:cNvPr>
          <p:cNvSpPr/>
          <p:nvPr/>
        </p:nvSpPr>
        <p:spPr>
          <a:xfrm>
            <a:off x="11332028" y="-234043"/>
            <a:ext cx="859972" cy="73260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662FD-F3D0-7D13-A590-1BB14E38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10501539" y="3412122"/>
            <a:ext cx="2520950" cy="508000"/>
          </a:xfrm>
        </p:spPr>
        <p:txBody>
          <a:bodyPr>
            <a:normAutofit fontScale="90000"/>
          </a:bodyPr>
          <a:lstStyle/>
          <a:p>
            <a:r>
              <a:rPr lang="pt-BR" sz="3200" dirty="0" err="1">
                <a:latin typeface="Uber Move" panose="02010803030201060303" pitchFamily="50" charset="0"/>
              </a:rPr>
              <a:t>Assumptions</a:t>
            </a:r>
            <a:endParaRPr lang="pt-BR" sz="3200" b="1" dirty="0">
              <a:latin typeface="Uber Move" panose="02010803030201060303" pitchFamily="50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869ED5-F35D-BAF8-04A5-1C8D76F4F10D}"/>
              </a:ext>
            </a:extLst>
          </p:cNvPr>
          <p:cNvSpPr txBox="1"/>
          <p:nvPr/>
        </p:nvSpPr>
        <p:spPr>
          <a:xfrm>
            <a:off x="994846" y="485279"/>
            <a:ext cx="501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Data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analysis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for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datetime</a:t>
            </a:r>
            <a:r>
              <a:rPr lang="pt-BR" sz="2400" dirty="0">
                <a:solidFill>
                  <a:schemeClr val="bg1"/>
                </a:solidFill>
                <a:latin typeface="Uber Move" panose="02010803030201060303" pitchFamily="50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Uber Move" panose="02010803030201060303" pitchFamily="50" charset="0"/>
              </a:rPr>
              <a:t>pickup</a:t>
            </a:r>
            <a:endParaRPr lang="pt-BR" sz="2400" dirty="0">
              <a:solidFill>
                <a:schemeClr val="bg1"/>
              </a:solidFill>
              <a:latin typeface="Uber Move" panose="02010803030201060303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5EDF26-FF13-B118-F29A-19562EAD292C}"/>
              </a:ext>
            </a:extLst>
          </p:cNvPr>
          <p:cNvSpPr txBox="1"/>
          <p:nvPr/>
        </p:nvSpPr>
        <p:spPr>
          <a:xfrm>
            <a:off x="-92765" y="6372721"/>
            <a:ext cx="695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Uber Move Medium" panose="02010603030201060303" pitchFamily="50" charset="0"/>
              </a:rPr>
              <a:t>Source</a:t>
            </a:r>
            <a:r>
              <a:rPr lang="pt-BR" sz="1200" dirty="0">
                <a:solidFill>
                  <a:schemeClr val="bg1"/>
                </a:solidFill>
                <a:latin typeface="Uber Move Medium" panose="02010603030201060303" pitchFamily="50" charset="0"/>
              </a:rPr>
              <a:t>: https://capital.sp.gov.br/w/noticia/prefeitura-divulga-calendario-de-feriados-pontos-facultativos-e-suspensao-de-expediente-para-2024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92E0C5CD-BEE2-040A-3D52-039E8200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00" y="1504800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7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260</Words>
  <Application>Microsoft Office PowerPoint</Application>
  <PresentationFormat>Widescreen</PresentationFormat>
  <Paragraphs>39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Uber Move</vt:lpstr>
      <vt:lpstr>Uber Move Medium</vt:lpstr>
      <vt:lpstr>Tema do Office</vt:lpstr>
      <vt:lpstr>Uber</vt:lpstr>
      <vt:lpstr>Problem Definition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Assumptions</vt:lpstr>
      <vt:lpstr>Final Model</vt:lpstr>
      <vt:lpstr>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Martins</dc:creator>
  <cp:lastModifiedBy>João Pedro Longo Zucoloto</cp:lastModifiedBy>
  <cp:revision>13</cp:revision>
  <dcterms:created xsi:type="dcterms:W3CDTF">2024-10-19T17:31:11Z</dcterms:created>
  <dcterms:modified xsi:type="dcterms:W3CDTF">2024-10-23T13:18:28Z</dcterms:modified>
</cp:coreProperties>
</file>