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7" r:id="rId3"/>
    <p:sldId id="256" r:id="rId4"/>
    <p:sldId id="258" r:id="rId5"/>
    <p:sldId id="259" r:id="rId6"/>
    <p:sldId id="273" r:id="rId7"/>
    <p:sldId id="260" r:id="rId8"/>
    <p:sldId id="275" r:id="rId9"/>
    <p:sldId id="261" r:id="rId10"/>
    <p:sldId id="274" r:id="rId11"/>
    <p:sldId id="262" r:id="rId12"/>
    <p:sldId id="309" r:id="rId13"/>
    <p:sldId id="310" r:id="rId14"/>
    <p:sldId id="263" r:id="rId15"/>
    <p:sldId id="312" r:id="rId16"/>
    <p:sldId id="264" r:id="rId17"/>
    <p:sldId id="265" r:id="rId18"/>
    <p:sldId id="267" r:id="rId19"/>
    <p:sldId id="266" r:id="rId20"/>
    <p:sldId id="279" r:id="rId21"/>
    <p:sldId id="268" r:id="rId22"/>
    <p:sldId id="269" r:id="rId23"/>
    <p:sldId id="270" r:id="rId24"/>
    <p:sldId id="271" r:id="rId25"/>
    <p:sldId id="272" r:id="rId26"/>
    <p:sldId id="276" r:id="rId27"/>
    <p:sldId id="277" r:id="rId28"/>
    <p:sldId id="278" r:id="rId29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3CE9-992F-5FE1-29E6-30E300DB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814AA-E5F1-3E6E-588C-2CEBB613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5BF82-5BBE-C7CF-82A8-CEEBBA8B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CC331-D6BF-E6D3-8C6A-22552D2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AB5E8-16F6-26F8-23BB-F43931BE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7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BE05-E195-1B87-9370-3D439F8B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577F3-DAF0-6E48-AF29-CFC12E91D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E20EF-AB6E-DC33-45D2-E1D41FCF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7DBFE-CB28-9F7F-367B-22CB9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16DF2-7DD6-BB4B-EAF5-AB3BA6BC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89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08CD8-5918-83EE-0717-7DC3F46E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06B01B-2B9F-8544-9F60-66E95FF3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906ED-437E-52A4-ABD0-5EC11110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5BFB4-5569-05E4-25DC-B695FE5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45CE9-AB18-01F0-992C-6217F0D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08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5069-36C2-4616-4E03-8880A142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21F09-4DAC-11A5-746C-AD7208F5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60594-07A1-EAE2-52C6-FB7C0E9D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FE025-D3CD-253E-F715-E2EC3068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312D7-AF96-E499-11EF-995F1455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D9E6-EFB4-EC0B-D997-8915A48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B45EF-6BA4-5E45-4DF4-B32A9EE9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69DEF-DB03-A8B8-38EC-014F8C40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17C0D-D698-4D76-C7FE-82788EC3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A2793-DA27-D284-232E-777CFE5C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17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C3B9A-9E35-0BB2-232B-0555788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8441D-521C-E5F5-125C-14576FBE9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A9539C-0B36-C53E-C19A-D0EED990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9F5B9-7329-6ACF-DCC6-B2E31777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615D4-B295-5402-51DB-3EB5AA61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29896-3CAF-F8AD-192D-A87B3E4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9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B47A1-5F2C-4F62-BB0E-75CD8EAE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CE1F-8B54-3CB4-C617-AF291E52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660B87-B410-BA56-DB9C-F85D371F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ECBCE-B1AE-91AF-315F-1D75D359D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E57443-16DD-E03F-1154-9118AD4E6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876F26-0EA6-9E3D-5D1B-239C8296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E5E623-48A9-864D-905C-2A1A248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9C214-00F2-5C4E-5671-960156AB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0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0B7A-0C85-6E34-2115-23074ED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83BF0-7DAC-6FF5-8775-CAB81FF5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87E33F-E0AE-9411-F2ED-4ADBE4B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656CB0-E9A8-B41B-EA96-EC8BE48E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0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E58BDF-3495-2B90-E42F-FA2ACF7D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4CFD2F-588C-D00F-2FC7-4EFA804A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68419-B76B-6DCB-30C7-68D2CD42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1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88D8A-FFA0-6C84-FC7C-FDC2A216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14988-766B-9EF0-2BF7-5BF3DC48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4D3EA2-80CF-03A7-6CBB-8886A3DB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F81CAA-0E1E-65C4-D098-71BE2C1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58659-A1CE-0EC8-0C95-C0AB8444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B74AB-0085-E827-F312-EB1317A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6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5C71-13FE-8AAF-D912-E058E65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C91DA9-2A88-472D-C984-B00068F0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66426-137D-3449-27A5-E04F87A0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A6204-99C3-ACEF-ABDF-7BE5FF4A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73DAA9-5BAE-FAAE-1AC3-CAD4177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414B8-D696-1B4B-02AA-2C75F8DB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6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7DF9D-453B-8203-1C22-E38EC432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8BC80-FF55-CD45-EE83-A32480A8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42B05-17B3-E6F1-F711-2F9A35549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D648-2EF6-4939-B208-E0943CC50ECA}" type="datetimeFigureOut">
              <a:rPr lang="es-MX" smtClean="0"/>
              <a:t>14/06/2022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6FBD3-16E6-0C02-63B1-B8C2F146C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18282-AA20-4780-F562-F47E55D2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F6F9-3D39-4419-9E20-D23A683397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7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0.png"/><Relationship Id="rId15" Type="http://schemas.openxmlformats.org/officeDocument/2006/relationships/image" Target="../media/image42.png"/><Relationship Id="rId19" Type="http://schemas.openxmlformats.org/officeDocument/2006/relationships/image" Target="../media/image46.png"/><Relationship Id="rId1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20.png"/><Relationship Id="rId7" Type="http://schemas.openxmlformats.org/officeDocument/2006/relationships/image" Target="../media/image49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4.png"/><Relationship Id="rId4" Type="http://schemas.openxmlformats.org/officeDocument/2006/relationships/image" Target="../media/image430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40.emf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39.emf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emf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44.emf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11" Type="http://schemas.openxmlformats.org/officeDocument/2006/relationships/image" Target="../media/image70.png"/><Relationship Id="rId5" Type="http://schemas.openxmlformats.org/officeDocument/2006/relationships/image" Target="../media/image55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6.emf"/><Relationship Id="rId2" Type="http://schemas.openxmlformats.org/officeDocument/2006/relationships/image" Target="../media/image4.emf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5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em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18851F3-7353-860B-A0DF-401C6552A6F1}"/>
              </a:ext>
            </a:extLst>
          </p:cNvPr>
          <p:cNvSpPr txBox="1"/>
          <p:nvPr/>
        </p:nvSpPr>
        <p:spPr>
          <a:xfrm>
            <a:off x="1546789" y="2058118"/>
            <a:ext cx="8075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MX" sz="4400" kern="0" dirty="0">
                <a:latin typeface="Calibri"/>
                <a:cs typeface="Calibri"/>
              </a:rPr>
              <a:t>Principal </a:t>
            </a:r>
            <a:r>
              <a:rPr lang="es-MX" altLang="es-MX" sz="4400" kern="0" dirty="0" err="1">
                <a:latin typeface="Calibri"/>
                <a:cs typeface="Calibri"/>
              </a:rPr>
              <a:t>Component</a:t>
            </a:r>
            <a:r>
              <a:rPr lang="es-MX" altLang="es-MX" sz="4400" kern="0" dirty="0">
                <a:latin typeface="Calibri"/>
                <a:cs typeface="Calibri"/>
              </a:rPr>
              <a:t> </a:t>
            </a:r>
            <a:r>
              <a:rPr lang="es-MX" altLang="es-MX" sz="4400" kern="0" dirty="0" err="1">
                <a:latin typeface="Calibri"/>
                <a:cs typeface="Calibri"/>
              </a:rPr>
              <a:t>Regression</a:t>
            </a:r>
            <a:r>
              <a:rPr lang="es-MX" altLang="es-MX" sz="4400" kern="0" dirty="0">
                <a:latin typeface="Calibri"/>
                <a:cs typeface="Calibri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MX" sz="4400" kern="0" dirty="0">
                <a:latin typeface="Calibri"/>
                <a:cs typeface="Calibri"/>
              </a:rPr>
              <a:t>at a </a:t>
            </a:r>
            <a:r>
              <a:rPr lang="es-MX" altLang="es-MX" sz="4400" kern="0" dirty="0" err="1">
                <a:latin typeface="Calibri"/>
                <a:cs typeface="Calibri"/>
              </a:rPr>
              <a:t>Glance</a:t>
            </a:r>
            <a:endParaRPr lang="es-MX" altLang="es-MX" sz="4400" kern="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96538B9-0092-10F0-ED40-653265A21716}"/>
                  </a:ext>
                </a:extLst>
              </p:cNvPr>
              <p:cNvSpPr txBox="1"/>
              <p:nvPr/>
            </p:nvSpPr>
            <p:spPr>
              <a:xfrm>
                <a:off x="8400516" y="5700045"/>
                <a:ext cx="2691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𝐺𝑢𝑖𝑙𝑙𝑒𝑟𝑚𝑜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𝐿𝑎𝑟𝑎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96538B9-0092-10F0-ED40-653265A2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516" y="5700045"/>
                <a:ext cx="2691442" cy="276999"/>
              </a:xfrm>
              <a:prstGeom prst="rect">
                <a:avLst/>
              </a:prstGeom>
              <a:blipFill>
                <a:blip r:embed="rId2"/>
                <a:stretch>
                  <a:fillRect l="-1810" r="-1584" b="-1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0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C8E12B-F410-0757-35D8-5EB3F7A74739}"/>
              </a:ext>
            </a:extLst>
          </p:cNvPr>
          <p:cNvSpPr txBox="1"/>
          <p:nvPr/>
        </p:nvSpPr>
        <p:spPr>
          <a:xfrm>
            <a:off x="1870632" y="2767280"/>
            <a:ext cx="8151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El Análisis de la Varianza en 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8166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E21B6C-2BEF-8F21-BE8C-0BC258FF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60" y="640047"/>
            <a:ext cx="10160396" cy="56154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96F9CF-2A94-2EB6-3852-85F16A420A4A}"/>
                  </a:ext>
                </a:extLst>
              </p:cNvPr>
              <p:cNvSpPr txBox="1"/>
              <p:nvPr/>
            </p:nvSpPr>
            <p:spPr>
              <a:xfrm>
                <a:off x="5369209" y="358460"/>
                <a:ext cx="888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796F9CF-2A94-2EB6-3852-85F16A420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09" y="358460"/>
                <a:ext cx="888641" cy="276999"/>
              </a:xfrm>
              <a:prstGeom prst="rect">
                <a:avLst/>
              </a:prstGeom>
              <a:blipFill>
                <a:blip r:embed="rId3"/>
                <a:stretch>
                  <a:fillRect l="-6164" r="-4795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8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3CD824-BA10-D8E1-F003-5CB3AB383402}"/>
              </a:ext>
            </a:extLst>
          </p:cNvPr>
          <p:cNvSpPr txBox="1"/>
          <p:nvPr/>
        </p:nvSpPr>
        <p:spPr>
          <a:xfrm>
            <a:off x="1580417" y="22269"/>
            <a:ext cx="648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Análisis de la Varianza: Y versus U1, U2, U3, U4, U5, U6, U7, U8, U9</a:t>
            </a:r>
          </a:p>
          <a:p>
            <a:pPr algn="ctr"/>
            <a:r>
              <a:rPr lang="es-MX" sz="1200" dirty="0"/>
              <a:t>MINITAB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E9A89C-E132-DA36-B8CA-53391A43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9" t="13801" r="28343" b="5340"/>
          <a:stretch/>
        </p:blipFill>
        <p:spPr>
          <a:xfrm>
            <a:off x="2039361" y="483934"/>
            <a:ext cx="5216018" cy="62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3CD824-BA10-D8E1-F003-5CB3AB383402}"/>
              </a:ext>
            </a:extLst>
          </p:cNvPr>
          <p:cNvSpPr txBox="1"/>
          <p:nvPr/>
        </p:nvSpPr>
        <p:spPr>
          <a:xfrm>
            <a:off x="2309573" y="84889"/>
            <a:ext cx="6948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Análisis de la Varianza: Y versus U1, U2, U3, U4, U5, U6, U7, U8, U9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C78744-5AC5-AEE0-9BB9-B991D63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5" t="13463" r="33744" b="19310"/>
          <a:stretch/>
        </p:blipFill>
        <p:spPr>
          <a:xfrm>
            <a:off x="2503918" y="382603"/>
            <a:ext cx="4820518" cy="6427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5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46EC67-2EC5-AA64-C13A-498DFD3E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3" y="520938"/>
            <a:ext cx="10093013" cy="53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C3545B-E51B-538D-85C2-96BE1D63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17" y="2042457"/>
            <a:ext cx="1200150" cy="2330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49B2461-32FE-903C-0F57-C8F38D61F415}"/>
                  </a:ext>
                </a:extLst>
              </p:cNvPr>
              <p:cNvSpPr txBox="1"/>
              <p:nvPr/>
            </p:nvSpPr>
            <p:spPr>
              <a:xfrm>
                <a:off x="9028831" y="1548028"/>
                <a:ext cx="10252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49B2461-32FE-903C-0F57-C8F38D61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31" y="1548028"/>
                <a:ext cx="1025236" cy="400110"/>
              </a:xfrm>
              <a:prstGeom prst="rect">
                <a:avLst/>
              </a:prstGeom>
              <a:blipFill>
                <a:blip r:embed="rId3"/>
                <a:stretch>
                  <a:fillRect t="-7576" b="-45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A3DA082-FCF3-D927-1B0E-FE242A0BC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" t="57792" r="60039"/>
          <a:stretch/>
        </p:blipFill>
        <p:spPr>
          <a:xfrm>
            <a:off x="4246697" y="2042457"/>
            <a:ext cx="4060410" cy="22862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3584A38-60AC-34C7-52A7-028AAD9F89FF}"/>
                  </a:ext>
                </a:extLst>
              </p:cNvPr>
              <p:cNvSpPr txBox="1"/>
              <p:nvPr/>
            </p:nvSpPr>
            <p:spPr>
              <a:xfrm>
                <a:off x="5519159" y="1748083"/>
                <a:ext cx="1817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𝑅𝑒𝑔𝑟𝑒𝑠𝑖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3584A38-60AC-34C7-52A7-028AAD9F8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59" y="1748083"/>
                <a:ext cx="1817421" cy="276999"/>
              </a:xfrm>
              <a:prstGeom prst="rect">
                <a:avLst/>
              </a:prstGeom>
              <a:blipFill>
                <a:blip r:embed="rId5"/>
                <a:stretch>
                  <a:fillRect l="-4013" t="-6667" r="-2341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1E321478-FF91-2FB3-BC8C-4B9777A058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64" r="63506"/>
          <a:stretch/>
        </p:blipFill>
        <p:spPr>
          <a:xfrm>
            <a:off x="2332592" y="2025082"/>
            <a:ext cx="1435662" cy="27563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5DE6BBF-E41C-ED31-76F4-52DB8E14E30B}"/>
                  </a:ext>
                </a:extLst>
              </p:cNvPr>
              <p:cNvSpPr txBox="1"/>
              <p:nvPr/>
            </p:nvSpPr>
            <p:spPr>
              <a:xfrm>
                <a:off x="2137933" y="1679697"/>
                <a:ext cx="1882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𝑅𝑒𝑔𝑟𝑒𝑠𝑖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5DE6BBF-E41C-ED31-76F4-52DB8E14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33" y="1679697"/>
                <a:ext cx="1882888" cy="276999"/>
              </a:xfrm>
              <a:prstGeom prst="rect">
                <a:avLst/>
              </a:prstGeom>
              <a:blipFill>
                <a:blip r:embed="rId7"/>
                <a:stretch>
                  <a:fillRect l="-4207" t="-6667" r="-2265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1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C4EC0D-B66A-ABA2-8478-57351C6FA21C}"/>
              </a:ext>
            </a:extLst>
          </p:cNvPr>
          <p:cNvSpPr txBox="1"/>
          <p:nvPr/>
        </p:nvSpPr>
        <p:spPr>
          <a:xfrm>
            <a:off x="1627440" y="2368446"/>
            <a:ext cx="815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Colinealidad en el modelo</a:t>
            </a:r>
          </a:p>
        </p:txBody>
      </p:sp>
    </p:spTree>
    <p:extLst>
      <p:ext uri="{BB962C8B-B14F-4D97-AF65-F5344CB8AC3E}">
        <p14:creationId xmlns:p14="http://schemas.microsoft.com/office/powerpoint/2010/main" val="298665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337B6-CABB-79CA-04CD-2D6FBECB1552}"/>
                  </a:ext>
                </a:extLst>
              </p:cNvPr>
              <p:cNvSpPr txBox="1"/>
              <p:nvPr/>
            </p:nvSpPr>
            <p:spPr>
              <a:xfrm>
                <a:off x="4529919" y="1028773"/>
                <a:ext cx="1394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6337B6-CABB-79CA-04CD-2D6FBECB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19" y="1028773"/>
                <a:ext cx="13949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C28BF0-3488-38DB-602B-D7119D5A41A1}"/>
                  </a:ext>
                </a:extLst>
              </p:cNvPr>
              <p:cNvSpPr txBox="1"/>
              <p:nvPr/>
            </p:nvSpPr>
            <p:spPr>
              <a:xfrm>
                <a:off x="4037285" y="680650"/>
                <a:ext cx="2380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C28BF0-3488-38DB-602B-D7119D5A4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85" y="680650"/>
                <a:ext cx="2380267" cy="276999"/>
              </a:xfrm>
              <a:prstGeom prst="rect">
                <a:avLst/>
              </a:prstGeom>
              <a:blipFill>
                <a:blip r:embed="rId3"/>
                <a:stretch>
                  <a:fillRect l="-2046" t="-4444" r="-1790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F323E9B-9D42-2459-9CAA-F0E47FADE64A}"/>
                  </a:ext>
                </a:extLst>
              </p:cNvPr>
              <p:cNvSpPr txBox="1"/>
              <p:nvPr/>
            </p:nvSpPr>
            <p:spPr>
              <a:xfrm>
                <a:off x="2813760" y="1588329"/>
                <a:ext cx="5104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𝑝𝑟𝑒𝑠𝑒𝑛𝑡𝑎𝑛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𝑠𝑒𝑣𝑒𝑟𝑜𝑠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𝑝𝑟𝑜𝑏𝑙𝑒𝑚𝑎𝑠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𝐶𝑜𝑙𝑖𝑛𝑒𝑎𝑙𝑖𝑑𝑎𝑑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F323E9B-9D42-2459-9CAA-F0E47FAD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60" y="1588329"/>
                <a:ext cx="5104411" cy="276999"/>
              </a:xfrm>
              <a:prstGeom prst="rect">
                <a:avLst/>
              </a:prstGeom>
              <a:blipFill>
                <a:blip r:embed="rId4"/>
                <a:stretch>
                  <a:fillRect l="-717" t="-4444" r="-71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9A897E71-1E8D-A261-D93E-0C9CE49C40D0}"/>
              </a:ext>
            </a:extLst>
          </p:cNvPr>
          <p:cNvGrpSpPr/>
          <p:nvPr/>
        </p:nvGrpSpPr>
        <p:grpSpPr>
          <a:xfrm>
            <a:off x="2635410" y="2163819"/>
            <a:ext cx="8492837" cy="3303527"/>
            <a:chOff x="3398981" y="2484330"/>
            <a:chExt cx="8492837" cy="3303527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F807C776-9DC0-A2A9-4B9C-EEBC5D62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981" y="2484330"/>
              <a:ext cx="3933971" cy="330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1F4499AA-225B-85A9-EC33-E1A20860B3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2256" y="3999068"/>
              <a:ext cx="1777017" cy="137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9DF5B5D-499D-4AEC-1FD9-DDC171168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56" y="4209984"/>
              <a:ext cx="1777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F22593D-9A47-23E4-A2A8-224E87CB1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56" y="4294909"/>
              <a:ext cx="1777017" cy="349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AA9539D-BA25-53D7-C151-0DD53BAB1EA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7208145" y="4392206"/>
              <a:ext cx="1751128" cy="45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2171FD4-55EC-8A1C-5044-90B5B52E3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147" y="4549421"/>
              <a:ext cx="1751126" cy="708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0859C4C-4447-BF9D-55E4-CC7880CB5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8146" y="4625233"/>
              <a:ext cx="1777018" cy="877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5D212D10-B21F-6900-566F-B959050FC60F}"/>
                    </a:ext>
                  </a:extLst>
                </p:cNvPr>
                <p:cNvSpPr txBox="1"/>
                <p:nvPr/>
              </p:nvSpPr>
              <p:spPr>
                <a:xfrm>
                  <a:off x="8959273" y="4115207"/>
                  <a:ext cx="2932545" cy="55399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Valores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de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VIF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muy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grandes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MX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que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indican</m:t>
                        </m:r>
                        <m:r>
                          <a:rPr lang="es-MX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colinealidades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5D212D10-B21F-6900-566F-B959050FC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273" y="4115207"/>
                  <a:ext cx="2932545" cy="553998"/>
                </a:xfrm>
                <a:prstGeom prst="rect">
                  <a:avLst/>
                </a:prstGeom>
                <a:blipFill>
                  <a:blip r:embed="rId6"/>
                  <a:stretch>
                    <a:fillRect b="-8247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507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B3D3C90-0874-FEDC-0FDA-D69D467D2A0B}"/>
              </a:ext>
            </a:extLst>
          </p:cNvPr>
          <p:cNvGrpSpPr/>
          <p:nvPr/>
        </p:nvGrpSpPr>
        <p:grpSpPr>
          <a:xfrm>
            <a:off x="1429797" y="1581856"/>
            <a:ext cx="8796697" cy="451774"/>
            <a:chOff x="1821876" y="3916787"/>
            <a:chExt cx="8796697" cy="451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2D334A6-2A36-1A53-6E09-78D56FD4088D}"/>
                    </a:ext>
                  </a:extLst>
                </p:cNvPr>
                <p:cNvSpPr txBox="1"/>
                <p:nvPr/>
              </p:nvSpPr>
              <p:spPr>
                <a:xfrm>
                  <a:off x="2056103" y="3916787"/>
                  <a:ext cx="8562470" cy="2869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𝑊𝑉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s-MX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s-MX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𝑉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kumimoji="0" lang="es-MX" sz="1800" b="0" i="1" u="none" strike="noStrike" kern="1200" cap="none" spc="0" normalizeH="0" baseline="0" noProof="0" dirty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s-MX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kumimoji="0" lang="es-MX" sz="1800" b="0" i="1" u="none" strike="noStrike" kern="1200" cap="none" spc="0" normalizeH="0" baseline="0" noProof="0" dirty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𝑈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kumimoji="0" lang="es-MX" sz="18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𝑃𝐶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s-MX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103" y="3916787"/>
                  <a:ext cx="8562470" cy="28693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5" t="-4255" b="-1489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B33232B-7FDD-D3EE-74D2-DE46A1276C0A}"/>
                    </a:ext>
                  </a:extLst>
                </p:cNvPr>
                <p:cNvSpPr txBox="1"/>
                <p:nvPr/>
              </p:nvSpPr>
              <p:spPr>
                <a:xfrm>
                  <a:off x="1821876" y="4245450"/>
                  <a:ext cx="34842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s-MX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76" y="4245450"/>
                  <a:ext cx="348429" cy="1231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281" r="-10526" b="-3809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A8B9484-B84D-2A10-1AB4-55BEA46AD10A}"/>
                    </a:ext>
                  </a:extLst>
                </p:cNvPr>
                <p:cNvSpPr txBox="1"/>
                <p:nvPr/>
              </p:nvSpPr>
              <p:spPr>
                <a:xfrm>
                  <a:off x="2176331" y="4245450"/>
                  <a:ext cx="34637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  <m:r>
                          <a:rPr kumimoji="0" lang="es-MX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s-MX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331" y="4245450"/>
                  <a:ext cx="346377" cy="1231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526" r="-12281" b="-38095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6671A2-527A-D4B5-4037-5EA3042B2686}"/>
                  </a:ext>
                </a:extLst>
              </p:cNvPr>
              <p:cNvSpPr/>
              <p:nvPr/>
            </p:nvSpPr>
            <p:spPr>
              <a:xfrm>
                <a:off x="1856568" y="2877209"/>
                <a:ext cx="2575577" cy="37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𝑷𝑪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26671A2-527A-D4B5-4037-5EA3042B2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68" y="2877209"/>
                <a:ext cx="2575577" cy="375103"/>
              </a:xfrm>
              <a:prstGeom prst="rect">
                <a:avLst/>
              </a:prstGeom>
              <a:blipFill>
                <a:blip r:embed="rId1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4313C0D-A092-F9AD-564C-C462874ACFBA}"/>
                  </a:ext>
                </a:extLst>
              </p:cNvPr>
              <p:cNvSpPr/>
              <p:nvPr/>
            </p:nvSpPr>
            <p:spPr>
              <a:xfrm>
                <a:off x="6303044" y="2873041"/>
                <a:ext cx="2941190" cy="379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𝐶𝐷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kumimoji="0" lang="es-MX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4313C0D-A092-F9AD-564C-C462874AC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044" y="2873041"/>
                <a:ext cx="2941190" cy="379271"/>
              </a:xfrm>
              <a:prstGeom prst="rect">
                <a:avLst/>
              </a:prstGeom>
              <a:blipFill>
                <a:blip r:embed="rId16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1C06C2-4484-599A-25AF-CB014E1FA510}"/>
              </a:ext>
            </a:extLst>
          </p:cNvPr>
          <p:cNvCxnSpPr>
            <a:cxnSpLocks/>
          </p:cNvCxnSpPr>
          <p:nvPr/>
        </p:nvCxnSpPr>
        <p:spPr>
          <a:xfrm flipV="1">
            <a:off x="3190539" y="3261548"/>
            <a:ext cx="0" cy="83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8C37F25-641A-AD9F-36E3-665F22FCADBA}"/>
              </a:ext>
            </a:extLst>
          </p:cNvPr>
          <p:cNvCxnSpPr>
            <a:cxnSpLocks/>
          </p:cNvCxnSpPr>
          <p:nvPr/>
        </p:nvCxnSpPr>
        <p:spPr>
          <a:xfrm flipV="1">
            <a:off x="7686254" y="3315109"/>
            <a:ext cx="0" cy="83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6302315-6513-E3A3-64E9-9D8A346B8844}"/>
                  </a:ext>
                </a:extLst>
              </p:cNvPr>
              <p:cNvSpPr txBox="1"/>
              <p:nvPr/>
            </p:nvSpPr>
            <p:spPr>
              <a:xfrm>
                <a:off x="1512900" y="4220940"/>
                <a:ext cx="3355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𝐼𝑛𝑐𝑙𝑢𝑖𝑑𝑜𝑠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6302315-6513-E3A3-64E9-9D8A346B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00" y="4220940"/>
                <a:ext cx="3355277" cy="276999"/>
              </a:xfrm>
              <a:prstGeom prst="rect">
                <a:avLst/>
              </a:prstGeom>
              <a:blipFill>
                <a:blip r:embed="rId17"/>
                <a:stretch>
                  <a:fillRect l="-1089" r="-127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EADAF-6E17-717F-575E-EEA841B325B7}"/>
                  </a:ext>
                </a:extLst>
              </p:cNvPr>
              <p:cNvSpPr txBox="1"/>
              <p:nvPr/>
            </p:nvSpPr>
            <p:spPr>
              <a:xfrm>
                <a:off x="6096000" y="4220940"/>
                <a:ext cx="34117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𝑒𝑙𝑖𝑚𝑖𝑛𝑎𝑑𝑜𝑠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es-MX" b="0" dirty="0"/>
              </a:p>
              <a:p>
                <a:r>
                  <a:rPr lang="es-MX" i="1" dirty="0">
                    <a:latin typeface="Cambria Math" panose="02040503050406030204" pitchFamily="18" charset="0"/>
                  </a:rPr>
                  <a:t>Debido a la colinealidad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89EADAF-6E17-717F-575E-EEA841B3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0940"/>
                <a:ext cx="3411703" cy="553998"/>
              </a:xfrm>
              <a:prstGeom prst="rect">
                <a:avLst/>
              </a:prstGeom>
              <a:blipFill>
                <a:blip r:embed="rId18"/>
                <a:stretch>
                  <a:fillRect l="-4107" r="-536" b="-241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C212F98-9694-663F-5418-3408E7E90021}"/>
                  </a:ext>
                </a:extLst>
              </p:cNvPr>
              <p:cNvSpPr txBox="1"/>
              <p:nvPr/>
            </p:nvSpPr>
            <p:spPr>
              <a:xfrm>
                <a:off x="278317" y="522388"/>
                <a:ext cx="11822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𝐷𝑒𝑏𝑖𝑑𝑜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𝑐𝑜𝑙𝑖𝑛𝑒𝑎𝑙𝑖𝑑𝑎𝑑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𝑝𝑎𝑟𝑡𝑖𝑐𝑖𝑜𝑛𝑎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𝑚𝑎𝑡𝑖𝑧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𝑐𝑜𝑛𝑠𝑒𝑟𝑣𝑎𝑛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𝑣𝑒𝑐𝑡𝑜𝑟𝑒𝑠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𝑒𝑙𝑖𝑚𝑖𝑛𝑎𝑛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C212F98-9694-663F-5418-3408E7E9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7" y="522388"/>
                <a:ext cx="11822595" cy="276999"/>
              </a:xfrm>
              <a:prstGeom prst="rect">
                <a:avLst/>
              </a:prstGeom>
              <a:blipFill>
                <a:blip r:embed="rId1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8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208449-4B2A-61FA-2408-6DC64BDF9B48}"/>
                  </a:ext>
                </a:extLst>
              </p:cNvPr>
              <p:cNvSpPr txBox="1"/>
              <p:nvPr/>
            </p:nvSpPr>
            <p:spPr>
              <a:xfrm>
                <a:off x="2734396" y="1172041"/>
                <a:ext cx="4817216" cy="336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𝑊𝑉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ba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𝜸</m:t>
                            </m:r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r>
                              <a:rPr kumimoji="0" lang="es-MX" sz="18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𝜸</m:t>
                            </m:r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bar>
                      <m:barPr>
                        <m:ctrlP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5208449-4B2A-61FA-2408-6DC64BDF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6" y="1172041"/>
                <a:ext cx="4817216" cy="336695"/>
              </a:xfrm>
              <a:prstGeom prst="rect">
                <a:avLst/>
              </a:prstGeom>
              <a:blipFill>
                <a:blip r:embed="rId2"/>
                <a:stretch>
                  <a:fillRect l="-1772" t="-21818" r="-127" b="-27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99EA35F-B4E5-AD31-85F2-5A8524334EDF}"/>
                  </a:ext>
                </a:extLst>
              </p:cNvPr>
              <p:cNvSpPr txBox="1"/>
              <p:nvPr/>
            </p:nvSpPr>
            <p:spPr>
              <a:xfrm>
                <a:off x="1649901" y="2327897"/>
                <a:ext cx="2426690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99EA35F-B4E5-AD31-85F2-5A852433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01" y="2327897"/>
                <a:ext cx="2426690" cy="333425"/>
              </a:xfrm>
              <a:prstGeom prst="rect">
                <a:avLst/>
              </a:prstGeom>
              <a:blipFill>
                <a:blip r:embed="rId3"/>
                <a:stretch>
                  <a:fillRect l="-3769" t="-20000" r="-2513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E8DEB0-01F8-78F4-0808-F85B3FF962E6}"/>
                  </a:ext>
                </a:extLst>
              </p:cNvPr>
              <p:cNvSpPr txBox="1"/>
              <p:nvPr/>
            </p:nvSpPr>
            <p:spPr>
              <a:xfrm>
                <a:off x="5714444" y="2327896"/>
                <a:ext cx="247157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𝑫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E8DEB0-01F8-78F4-0808-F85B3FF9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44" y="2327896"/>
                <a:ext cx="2471574" cy="333425"/>
              </a:xfrm>
              <a:prstGeom prst="rect">
                <a:avLst/>
              </a:prstGeom>
              <a:blipFill>
                <a:blip r:embed="rId4"/>
                <a:stretch>
                  <a:fillRect l="-3448" t="-20000" r="-2709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86746F6-8660-D964-B8FC-19507840A3D0}"/>
                  </a:ext>
                </a:extLst>
              </p:cNvPr>
              <p:cNvSpPr txBox="1"/>
              <p:nvPr/>
            </p:nvSpPr>
            <p:spPr>
              <a:xfrm>
                <a:off x="1148121" y="2005897"/>
                <a:ext cx="3237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86746F6-8660-D964-B8FC-19507840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21" y="2005897"/>
                <a:ext cx="3237296" cy="215444"/>
              </a:xfrm>
              <a:prstGeom prst="rect">
                <a:avLst/>
              </a:prstGeom>
              <a:blipFill>
                <a:blip r:embed="rId5"/>
                <a:stretch>
                  <a:fillRect l="-753" r="-1318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05D43C2-88C3-094D-9475-0016F093ED72}"/>
                  </a:ext>
                </a:extLst>
              </p:cNvPr>
              <p:cNvSpPr txBox="1"/>
              <p:nvPr/>
            </p:nvSpPr>
            <p:spPr>
              <a:xfrm>
                <a:off x="5418193" y="2039918"/>
                <a:ext cx="32324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𝐸𝑙𝑖𝑚𝑖𝑛𝑎𝑑𝑜𝑠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05D43C2-88C3-094D-9475-0016F093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93" y="2039918"/>
                <a:ext cx="3232488" cy="215444"/>
              </a:xfrm>
              <a:prstGeom prst="rect">
                <a:avLst/>
              </a:prstGeom>
              <a:blipFill>
                <a:blip r:embed="rId6"/>
                <a:stretch>
                  <a:fillRect l="-943" r="-566" b="-3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1DF7F9-84BA-52E1-A492-3B23969897DD}"/>
                  </a:ext>
                </a:extLst>
              </p:cNvPr>
              <p:cNvSpPr txBox="1"/>
              <p:nvPr/>
            </p:nvSpPr>
            <p:spPr>
              <a:xfrm>
                <a:off x="1738506" y="4202719"/>
                <a:ext cx="1357551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1DF7F9-84BA-52E1-A492-3B239698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06" y="4202719"/>
                <a:ext cx="1357551" cy="358175"/>
              </a:xfrm>
              <a:prstGeom prst="rect">
                <a:avLst/>
              </a:prstGeom>
              <a:blipFill>
                <a:blip r:embed="rId7"/>
                <a:stretch>
                  <a:fillRect l="-8072" t="-15254" r="-14798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3BF4A3D-7707-D24F-F748-412292EF6E7C}"/>
                  </a:ext>
                </a:extLst>
              </p:cNvPr>
              <p:cNvSpPr txBox="1"/>
              <p:nvPr/>
            </p:nvSpPr>
            <p:spPr>
              <a:xfrm>
                <a:off x="755577" y="3563221"/>
                <a:ext cx="3629840" cy="26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</m:ba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3BF4A3D-7707-D24F-F748-412292EF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563221"/>
                <a:ext cx="3629840" cy="261931"/>
              </a:xfrm>
              <a:prstGeom prst="rect">
                <a:avLst/>
              </a:prstGeom>
              <a:blipFill>
                <a:blip r:embed="rId8"/>
                <a:stretch>
                  <a:fillRect l="-840" r="-1176" b="-119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A7CDE27-ABC8-3EAF-C4BC-A53AC55766E2}"/>
                  </a:ext>
                </a:extLst>
              </p:cNvPr>
              <p:cNvSpPr txBox="1"/>
              <p:nvPr/>
            </p:nvSpPr>
            <p:spPr>
              <a:xfrm>
                <a:off x="7279292" y="4202847"/>
                <a:ext cx="1391215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A7CDE27-ABC8-3EAF-C4BC-A53AC557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92" y="4202847"/>
                <a:ext cx="1391215" cy="358175"/>
              </a:xfrm>
              <a:prstGeom prst="rect">
                <a:avLst/>
              </a:prstGeom>
              <a:blipFill>
                <a:blip r:embed="rId9"/>
                <a:stretch>
                  <a:fillRect l="-7895" t="-15254" r="-14035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98C1859-6EDA-CAB8-C753-F7BF84C26758}"/>
                  </a:ext>
                </a:extLst>
              </p:cNvPr>
              <p:cNvSpPr txBox="1"/>
              <p:nvPr/>
            </p:nvSpPr>
            <p:spPr>
              <a:xfrm>
                <a:off x="5418193" y="3563221"/>
                <a:ext cx="5792290" cy="26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𝐸𝑠𝑡𝑖𝑚𝑎𝑑𝑜𝑟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𝐶𝑜𝑚𝑝𝑜𝑛𝑒𝑛𝑡𝑒𝑠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𝑃𝑟𝑖𝑛𝑐𝑖𝑝𝑎𝑙𝑒𝑠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ctrlPr>
                            <a:rPr kumimoji="0" lang="es-MX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s-MX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</m:ba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asociado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con</m:t>
                      </m:r>
                      <m: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s-MX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colinealidades</m:t>
                      </m:r>
                    </m:oMath>
                  </m:oMathPara>
                </a14:m>
                <a:endParaRPr kumimoji="0" lang="es-MX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98C1859-6EDA-CAB8-C753-F7BF84C26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93" y="3563221"/>
                <a:ext cx="5792290" cy="261931"/>
              </a:xfrm>
              <a:prstGeom prst="rect">
                <a:avLst/>
              </a:prstGeom>
              <a:blipFill>
                <a:blip r:embed="rId10"/>
                <a:stretch>
                  <a:fillRect l="-316" r="-105" b="-119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817E31D-B954-9271-7EC6-944B605D44FE}"/>
                  </a:ext>
                </a:extLst>
              </p:cNvPr>
              <p:cNvSpPr txBox="1"/>
              <p:nvPr/>
            </p:nvSpPr>
            <p:spPr>
              <a:xfrm>
                <a:off x="1649901" y="4944233"/>
                <a:ext cx="3085396" cy="35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p>
                      <m:sSup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𝑾</m:t>
                            </m:r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p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817E31D-B954-9271-7EC6-944B605D4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01" y="4944233"/>
                <a:ext cx="3085396" cy="358175"/>
              </a:xfrm>
              <a:prstGeom prst="rect">
                <a:avLst/>
              </a:prstGeom>
              <a:blipFill>
                <a:blip r:embed="rId11"/>
                <a:stretch>
                  <a:fillRect l="-3557" t="-15254" r="-1581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7AA8ACF-4000-4B1B-F1B0-9C1BC7F96CAE}"/>
                  </a:ext>
                </a:extLst>
              </p:cNvPr>
              <p:cNvSpPr txBox="1"/>
              <p:nvPr/>
            </p:nvSpPr>
            <p:spPr>
              <a:xfrm>
                <a:off x="3841053" y="607629"/>
                <a:ext cx="2728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000" b="1" i="1" smtClean="0">
                          <a:latin typeface="Cambria Math" panose="02040503050406030204" pitchFamily="18" charset="0"/>
                        </a:rPr>
                        <m:t>𝑷𝒂𝒓𝒕𝒊𝒄𝒊𝒐𝒏𝒂𝒅𝒐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7AA8ACF-4000-4B1B-F1B0-9C1BC7F9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53" y="607629"/>
                <a:ext cx="2728311" cy="307777"/>
              </a:xfrm>
              <a:prstGeom prst="rect">
                <a:avLst/>
              </a:prstGeom>
              <a:blipFill>
                <a:blip r:embed="rId12"/>
                <a:stretch>
                  <a:fillRect l="-1786" r="-2232" b="-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68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E871AF-03C0-CD0E-B7EA-09A1FA363CA2}"/>
              </a:ext>
            </a:extLst>
          </p:cNvPr>
          <p:cNvSpPr txBox="1"/>
          <p:nvPr/>
        </p:nvSpPr>
        <p:spPr>
          <a:xfrm>
            <a:off x="3051031" y="2420863"/>
            <a:ext cx="6089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Los Datos y sus operaciones</a:t>
            </a:r>
          </a:p>
        </p:txBody>
      </p:sp>
    </p:spTree>
    <p:extLst>
      <p:ext uri="{BB962C8B-B14F-4D97-AF65-F5344CB8AC3E}">
        <p14:creationId xmlns:p14="http://schemas.microsoft.com/office/powerpoint/2010/main" val="16931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3" y="1511849"/>
            <a:ext cx="9346621" cy="1735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36765" y="1212640"/>
                <a:ext cx="21312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65" y="1212640"/>
                <a:ext cx="213124" cy="250570"/>
              </a:xfrm>
              <a:prstGeom prst="rect">
                <a:avLst/>
              </a:prstGeom>
              <a:blipFill rotWithShape="0">
                <a:blip r:embed="rId3"/>
                <a:stretch>
                  <a:fillRect l="-17143" r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511937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37" y="1212640"/>
                <a:ext cx="217414" cy="250570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495321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321" y="1212640"/>
                <a:ext cx="217414" cy="250570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477286" y="1212640"/>
                <a:ext cx="209493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86" y="1212640"/>
                <a:ext cx="209493" cy="250570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614489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89" y="1212640"/>
                <a:ext cx="217414" cy="250570"/>
              </a:xfrm>
              <a:prstGeom prst="rect">
                <a:avLst/>
              </a:prstGeom>
              <a:blipFill rotWithShape="0">
                <a:blip r:embed="rId7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679952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52" y="1212640"/>
                <a:ext cx="217414" cy="250570"/>
              </a:xfrm>
              <a:prstGeom prst="rect">
                <a:avLst/>
              </a:prstGeom>
              <a:blipFill rotWithShape="0">
                <a:blip r:embed="rId8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7676670" y="1212640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70" y="1212640"/>
                <a:ext cx="217414" cy="250570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2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673389" y="1212864"/>
                <a:ext cx="2174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389" y="1212864"/>
                <a:ext cx="217414" cy="250570"/>
              </a:xfrm>
              <a:prstGeom prst="rect">
                <a:avLst/>
              </a:prstGeom>
              <a:blipFill rotWithShape="0">
                <a:blip r:embed="rId10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682281" y="1212640"/>
                <a:ext cx="214114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81" y="1212640"/>
                <a:ext cx="214114" cy="250570"/>
              </a:xfrm>
              <a:prstGeom prst="rect">
                <a:avLst/>
              </a:prstGeom>
              <a:blipFill rotWithShape="0">
                <a:blip r:embed="rId11"/>
                <a:stretch>
                  <a:fillRect l="-17143" r="-57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71500" y="2254538"/>
                <a:ext cx="352588" cy="250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254538"/>
                <a:ext cx="352588" cy="250570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34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2080" y="3657770"/>
            <a:ext cx="1126971" cy="2107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32720" y="455619"/>
                <a:ext cx="391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20" y="455619"/>
                <a:ext cx="39158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063" r="-4688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9084835" y="455619"/>
                <a:ext cx="40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835" y="455619"/>
                <a:ext cx="40299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2121" r="-6061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brir llave 26"/>
          <p:cNvSpPr/>
          <p:nvPr/>
        </p:nvSpPr>
        <p:spPr>
          <a:xfrm rot="5400000">
            <a:off x="4516180" y="-2410382"/>
            <a:ext cx="477397" cy="70180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brir llave 27"/>
          <p:cNvSpPr/>
          <p:nvPr/>
        </p:nvSpPr>
        <p:spPr>
          <a:xfrm rot="5400000">
            <a:off x="9081708" y="189185"/>
            <a:ext cx="477397" cy="1818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6793433" y="4331216"/>
                <a:ext cx="398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𝐶𝑃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33" y="4331216"/>
                <a:ext cx="39818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6897366" y="5385197"/>
                <a:ext cx="409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66" y="5385197"/>
                <a:ext cx="4095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3235" r="-4412" b="-152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errar llave 30"/>
          <p:cNvSpPr/>
          <p:nvPr/>
        </p:nvSpPr>
        <p:spPr>
          <a:xfrm>
            <a:off x="6339051" y="3657770"/>
            <a:ext cx="340901" cy="162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errar llave 31"/>
          <p:cNvSpPr/>
          <p:nvPr/>
        </p:nvSpPr>
        <p:spPr>
          <a:xfrm>
            <a:off x="6339051" y="5281663"/>
            <a:ext cx="340901" cy="484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4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EE6DD-1B55-DDF1-3A07-D82F9E39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8" y="1265382"/>
            <a:ext cx="8942994" cy="5081951"/>
          </a:xfrm>
          <a:prstGeom prst="rect">
            <a:avLst/>
          </a:prstGeom>
        </p:spPr>
      </p:pic>
      <p:sp>
        <p:nvSpPr>
          <p:cNvPr id="3" name="Cerrar llave 2">
            <a:extLst>
              <a:ext uri="{FF2B5EF4-FFF2-40B4-BE49-F238E27FC236}">
                <a16:creationId xmlns:a16="http://schemas.microsoft.com/office/drawing/2014/main" id="{3ABDE727-4175-FFE8-DB28-BA1083CF93F9}"/>
              </a:ext>
            </a:extLst>
          </p:cNvPr>
          <p:cNvSpPr/>
          <p:nvPr/>
        </p:nvSpPr>
        <p:spPr>
          <a:xfrm rot="16200000">
            <a:off x="4506248" y="-2670406"/>
            <a:ext cx="591127" cy="7280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27932614-D064-46A9-CCE5-87981818FCD5}"/>
              </a:ext>
            </a:extLst>
          </p:cNvPr>
          <p:cNvSpPr/>
          <p:nvPr/>
        </p:nvSpPr>
        <p:spPr>
          <a:xfrm rot="16200000">
            <a:off x="8945418" y="170871"/>
            <a:ext cx="591127" cy="1597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CFD78E-5589-9106-1215-78A6F96D0670}"/>
                  </a:ext>
                </a:extLst>
              </p:cNvPr>
              <p:cNvSpPr txBox="1"/>
              <p:nvPr/>
            </p:nvSpPr>
            <p:spPr>
              <a:xfrm>
                <a:off x="3656502" y="345687"/>
                <a:ext cx="2733964" cy="37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𝑷𝑪</m:t>
                        </m:r>
                      </m:sub>
                    </m:sSub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s-MX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kumimoji="0" lang="es-MX" sz="18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s-MX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s-MX" sz="1800" b="0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s-MX" sz="1800" b="0" i="1" u="none" strike="noStrike" kern="1200" cap="none" spc="0" normalizeH="0" baseline="0" noProof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kumimoji="0" lang="es-MX" sz="1800" b="0" i="1" u="none" strike="noStrike" kern="1200" cap="none" spc="0" normalizeH="0" baseline="0" noProof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kumimoji="0" lang="es-MX" sz="18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CFD78E-5589-9106-1215-78A6F96D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2" y="345687"/>
                <a:ext cx="2733964" cy="375103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8C7A7B-CC08-54CF-BFE8-6B374CE403C6}"/>
                  </a:ext>
                </a:extLst>
              </p:cNvPr>
              <p:cNvSpPr/>
              <p:nvPr/>
            </p:nvSpPr>
            <p:spPr>
              <a:xfrm>
                <a:off x="8676487" y="330747"/>
                <a:ext cx="14836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b="1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bar>
                          </m:e>
                          <m:sub>
                            <m: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es-MX" b="1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s-MX" b="1" i="1" u="sng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bar>
                          </m:e>
                          <m:sub>
                            <m:r>
                              <a:rPr lang="es-MX" b="1" i="1" u="sng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</m:oMath>
                </a14:m>
                <a:endParaRPr lang="es-MX" b="1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48C7A7B-CC08-54CF-BFE8-6B374CE40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87" y="330747"/>
                <a:ext cx="1483676" cy="404983"/>
              </a:xfrm>
              <a:prstGeom prst="rect">
                <a:avLst/>
              </a:prstGeom>
              <a:blipFill>
                <a:blip r:embed="rId4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4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643B15-ACF2-A59B-4801-DCA52040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78" y="972847"/>
            <a:ext cx="1508760" cy="211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8B5EEB-B856-EE24-F716-5A2E2CA046E5}"/>
                  </a:ext>
                </a:extLst>
              </p:cNvPr>
              <p:cNvSpPr txBox="1"/>
              <p:nvPr/>
            </p:nvSpPr>
            <p:spPr>
              <a:xfrm>
                <a:off x="2447569" y="1773421"/>
                <a:ext cx="266393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e>
                    </m:bar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8B5EEB-B856-EE24-F716-5A2E2CA0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69" y="1773421"/>
                <a:ext cx="2663934" cy="333425"/>
              </a:xfrm>
              <a:prstGeom prst="rect">
                <a:avLst/>
              </a:prstGeom>
              <a:blipFill>
                <a:blip r:embed="rId3"/>
                <a:stretch>
                  <a:fillRect l="-3432" t="-20000" r="-1144" b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E463C78-3F09-F148-2139-73B277AA5BD8}"/>
                  </a:ext>
                </a:extLst>
              </p:cNvPr>
              <p:cNvSpPr txBox="1"/>
              <p:nvPr/>
            </p:nvSpPr>
            <p:spPr>
              <a:xfrm>
                <a:off x="2447569" y="4283155"/>
                <a:ext cx="2708818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𝑪𝑫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</m:t>
                                </m:r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</m:t>
                        </m:r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𝑫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ba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E463C78-3F09-F148-2139-73B277AA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69" y="4283155"/>
                <a:ext cx="2708818" cy="333425"/>
              </a:xfrm>
              <a:prstGeom prst="rect">
                <a:avLst/>
              </a:prstGeom>
              <a:blipFill>
                <a:blip r:embed="rId4"/>
                <a:stretch>
                  <a:fillRect l="-3378" t="-20370" r="-1126" b="-3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B4212E2-F104-2DEA-F367-D17CA936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978" y="4167927"/>
            <a:ext cx="130302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5CA6FF-7431-C5A6-049B-F235BC2B1797}"/>
              </a:ext>
            </a:extLst>
          </p:cNvPr>
          <p:cNvSpPr txBox="1"/>
          <p:nvPr/>
        </p:nvSpPr>
        <p:spPr>
          <a:xfrm>
            <a:off x="1627440" y="2368446"/>
            <a:ext cx="8664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Análisis de la Varianza para la Regresión de 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99624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5C431FB-B9B1-C018-384E-5AC147EA1F44}"/>
                  </a:ext>
                </a:extLst>
              </p:cNvPr>
              <p:cNvSpPr txBox="1"/>
              <p:nvPr/>
            </p:nvSpPr>
            <p:spPr>
              <a:xfrm>
                <a:off x="2980784" y="5308458"/>
                <a:ext cx="5683205" cy="358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𝑆𝐶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𝐶𝑃</m:t>
                        </m:r>
                      </m:sub>
                    </m:sSub>
                  </m:oMath>
                </a14:m>
                <a:r>
                  <a:rPr lang="es-MX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)=683.82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5C431FB-B9B1-C018-384E-5AC147EA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84" y="5308458"/>
                <a:ext cx="5683205" cy="358047"/>
              </a:xfrm>
              <a:prstGeom prst="rect">
                <a:avLst/>
              </a:prstGeom>
              <a:blipFill>
                <a:blip r:embed="rId2"/>
                <a:stretch>
                  <a:fillRect l="-1502" t="-20339" b="-220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6A6FAC3-78C3-CED9-920F-B4A212CF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79" y="369743"/>
            <a:ext cx="1168640" cy="163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1C6B57-5673-0EA7-8C9F-C77E8B68C240}"/>
                  </a:ext>
                </a:extLst>
              </p:cNvPr>
              <p:cNvSpPr txBox="1"/>
              <p:nvPr/>
            </p:nvSpPr>
            <p:spPr>
              <a:xfrm>
                <a:off x="763936" y="1081626"/>
                <a:ext cx="2664704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18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  <m:sup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kumimoji="0" lang="es-MX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𝑪𝑷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s-MX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𝑼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  <m:sup>
                        <m:r>
                          <a:rPr kumimoji="0" lang="es-MX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bar>
                      <m:bar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𝒀</m:t>
                        </m:r>
                      </m:e>
                    </m:bar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41C6B57-5673-0EA7-8C9F-C77E8B6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36" y="1081626"/>
                <a:ext cx="2664704" cy="333425"/>
              </a:xfrm>
              <a:prstGeom prst="rect">
                <a:avLst/>
              </a:prstGeom>
              <a:blipFill>
                <a:blip r:embed="rId4"/>
                <a:stretch>
                  <a:fillRect l="-3204" t="-18182" r="-1373" b="-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56A8DA-0BE1-7613-7525-42BBE50944AF}"/>
                  </a:ext>
                </a:extLst>
              </p:cNvPr>
              <p:cNvSpPr txBox="1"/>
              <p:nvPr/>
            </p:nvSpPr>
            <p:spPr>
              <a:xfrm>
                <a:off x="6323888" y="1008113"/>
                <a:ext cx="1837291" cy="358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</m:oMath>
                </a14:m>
                <a:r>
                  <a:rPr kumimoji="0" lang="es-MX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sSub>
                      <m:sSubPr>
                        <m:ctrlP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𝜸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𝑪𝑷</m:t>
                        </m:r>
                      </m:sub>
                    </m:sSub>
                    <m:r>
                      <a:rPr kumimoji="0" lang="es-MX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endPara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56A8DA-0BE1-7613-7525-42BBE50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88" y="1008113"/>
                <a:ext cx="1837291" cy="358175"/>
              </a:xfrm>
              <a:prstGeom prst="rect">
                <a:avLst/>
              </a:prstGeom>
              <a:blipFill>
                <a:blip r:embed="rId5"/>
                <a:stretch>
                  <a:fillRect l="-5960" t="-15254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911131E1-A902-C416-20CA-DAF64C636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850" y="447745"/>
            <a:ext cx="1168640" cy="1634916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3D71184-2B99-ED36-4976-7FC02EA6C5A0}"/>
              </a:ext>
            </a:extLst>
          </p:cNvPr>
          <p:cNvGrpSpPr/>
          <p:nvPr/>
        </p:nvGrpSpPr>
        <p:grpSpPr>
          <a:xfrm>
            <a:off x="1193076" y="2288447"/>
            <a:ext cx="8998552" cy="2281105"/>
            <a:chOff x="897512" y="2755255"/>
            <a:chExt cx="8998552" cy="228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74749C9C-5872-AF73-CBA5-7B527463542F}"/>
                    </a:ext>
                  </a:extLst>
                </p:cNvPr>
                <p:cNvSpPr txBox="1"/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𝑀𝑎𝑡𝑟𝑖𝑧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𝑉𝑒𝑐𝑡𝑜𝑟𝑒𝑠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𝑝𝑟𝑜𝑝𝑖𝑜𝑠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sSup>
                          <m:sSupPr>
                            <m:ctrlP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s-MX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74749C9C-5872-AF73-CBA5-7B5274635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40" r="-832" b="-30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5FDF757-0DF3-FE86-4544-65CA7569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512" y="3543766"/>
              <a:ext cx="8998552" cy="1492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D7B2B7-A539-2841-7D95-E3AF21D22C0F}"/>
                    </a:ext>
                  </a:extLst>
                </p:cNvPr>
                <p:cNvSpPr txBox="1"/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C7D7B2B7-A539-2841-7D95-E3AF21D22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0000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B02AD2-3B7B-2431-FF80-E24B81D4191E}"/>
                    </a:ext>
                  </a:extLst>
                </p:cNvPr>
                <p:cNvSpPr txBox="1"/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B02AD2-3B7B-2431-FF80-E24B81D41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0CA4CAE-169A-911B-EA57-EDC5201E46F1}"/>
                    </a:ext>
                  </a:extLst>
                </p:cNvPr>
                <p:cNvSpPr txBox="1"/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F0CA4CAE-169A-911B-EA57-EDC5201E4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42D3762-1443-E364-BFD5-31546F6567E8}"/>
                    </a:ext>
                  </a:extLst>
                </p:cNvPr>
                <p:cNvSpPr txBox="1"/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842D3762-1443-E364-BFD5-31546F656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930" r="-9302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94CF88D-5A6A-59CF-3E39-1E99F1EC817A}"/>
                    </a:ext>
                  </a:extLst>
                </p:cNvPr>
                <p:cNvSpPr txBox="1"/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494CF88D-5A6A-59CF-3E39-1E99F1EC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8889" b="-1777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B56F94D-11E9-78C3-C018-FC5B8A09D2CA}"/>
                    </a:ext>
                  </a:extLst>
                </p:cNvPr>
                <p:cNvSpPr txBox="1"/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B56F94D-11E9-78C3-C018-FC5B8A09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8889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3F3B8AB-7254-E7B6-330B-AC43B6B4EB86}"/>
                    </a:ext>
                  </a:extLst>
                </p:cNvPr>
                <p:cNvSpPr txBox="1"/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3F3B8AB-7254-E7B6-330B-AC43B6B4E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7DB56391-4E27-0DDB-8BD6-5A8DD7117C72}"/>
                    </a:ext>
                  </a:extLst>
                </p:cNvPr>
                <p:cNvSpPr txBox="1"/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7DB56391-4E27-0DDB-8BD6-5A8DD7117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222" r="-6667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9393F18-2FA9-D884-FB24-9D8FB5682502}"/>
                    </a:ext>
                  </a:extLst>
                </p:cNvPr>
                <p:cNvSpPr txBox="1"/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9393F18-2FA9-D884-FB24-9D8FB5682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2727" r="-6818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C0461DF-0757-A439-F5F3-0D7DB5DF9B8D}"/>
                    </a:ext>
                  </a:extLst>
                </p:cNvPr>
                <p:cNvSpPr txBox="1"/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4C0461DF-0757-A439-F5F3-0D7DB5DF9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477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08D4D6-029C-838E-BB47-63DC14C5AD3B}"/>
                  </a:ext>
                </a:extLst>
              </p:cNvPr>
              <p:cNvSpPr txBox="1"/>
              <p:nvPr/>
            </p:nvSpPr>
            <p:spPr>
              <a:xfrm>
                <a:off x="2350654" y="517235"/>
                <a:ext cx="7960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𝑔𝑒𝑛𝑒𝑟𝑎𝑟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𝑡𝑎𝑏𝑙𝑎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𝑠𝑖𝑔𝑢𝑖𝑛𝑡𝑒𝑠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E08D4D6-029C-838E-BB47-63DC14C5A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54" y="517235"/>
                <a:ext cx="7960577" cy="276999"/>
              </a:xfrm>
              <a:prstGeom prst="rect">
                <a:avLst/>
              </a:prstGeom>
              <a:blipFill>
                <a:blip r:embed="rId2"/>
                <a:stretch>
                  <a:fillRect l="-230" t="-2222" r="-30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B9270993-F324-148E-35E0-0DDAA7C0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7" y="2174811"/>
            <a:ext cx="5232145" cy="35166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016107-61B5-84BE-032C-CBB0E8C2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46" y="1317599"/>
            <a:ext cx="6391794" cy="109447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9E99C4-748E-AA47-3803-ECABE6F77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131" y="2567972"/>
            <a:ext cx="6591824" cy="36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5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C9731E-9CC4-7C32-E7E2-C1D93B597A95}"/>
                  </a:ext>
                </a:extLst>
              </p:cNvPr>
              <p:cNvSpPr txBox="1"/>
              <p:nvPr/>
            </p:nvSpPr>
            <p:spPr>
              <a:xfrm>
                <a:off x="2782740" y="3249976"/>
                <a:ext cx="4977709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𝑆𝐶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𝛽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p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sSub>
                      <m:sSubPr>
                        <m:ctrlP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kumimoji="0" lang="es-MX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s-MX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e>
                            </m:acc>
                          </m:e>
                        </m:bar>
                      </m:e>
                      <m:sub>
                        <m:r>
                          <a:rPr kumimoji="0" lang="es-MX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𝐶𝐷</m:t>
                        </m:r>
                      </m:sub>
                    </m:sSub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=0.36</m:t>
                    </m:r>
                  </m:oMath>
                </a14:m>
                <a:endParaRPr kumimoji="0" lang="es-MX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3C9731E-9CC4-7C32-E7E2-C1D93B59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740" y="3249976"/>
                <a:ext cx="4977709" cy="358047"/>
              </a:xfrm>
              <a:prstGeom prst="rect">
                <a:avLst/>
              </a:prstGeom>
              <a:blipFill>
                <a:blip r:embed="rId2"/>
                <a:stretch>
                  <a:fillRect l="-1591" t="-18644" r="-734" b="-237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1045DFB-CD15-EE4B-DBF1-DE25E99E750F}"/>
                  </a:ext>
                </a:extLst>
              </p:cNvPr>
              <p:cNvSpPr/>
              <p:nvPr/>
            </p:nvSpPr>
            <p:spPr>
              <a:xfrm>
                <a:off x="5894575" y="1183984"/>
                <a:ext cx="147886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</m:e>
                      <m:sub>
                        <m:r>
                          <a:rPr kumimoji="0" lang="es-MX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𝑪𝑫</m:t>
                        </m:r>
                      </m:sub>
                    </m:sSub>
                  </m:oMath>
                </a14:m>
                <a:r>
                  <a:rPr kumimoji="0" lang="es-MX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s-MX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barPr>
                              <m:e>
                                <m: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𝑽</m:t>
                                </m:r>
                              </m:e>
                            </m:bar>
                          </m:e>
                          <m:sub>
                            <m: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𝟖</m:t>
                            </m:r>
                          </m:sub>
                        </m:sSub>
                        <m:r>
                          <a:rPr kumimoji="0" lang="es-MX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barPr>
                              <m:e>
                                <m:r>
                                  <a:rPr kumimoji="0" lang="es-MX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𝑽</m:t>
                                </m:r>
                              </m:e>
                            </m:bar>
                          </m:e>
                          <m:sub>
                            <m:r>
                              <a:rPr kumimoji="0" lang="es-MX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𝟗</m:t>
                            </m:r>
                          </m:sub>
                        </m:sSub>
                      </m:e>
                    </m:d>
                  </m:oMath>
                </a14:m>
                <a:endParaRPr kumimoji="0" lang="es-MX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1045DFB-CD15-EE4B-DBF1-DE25E99E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75" y="1183984"/>
                <a:ext cx="1478866" cy="404983"/>
              </a:xfrm>
              <a:prstGeom prst="rect">
                <a:avLst/>
              </a:prstGeom>
              <a:blipFill>
                <a:blip r:embed="rId3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356535-77EF-2D95-40BA-C86200B5792C}"/>
                  </a:ext>
                </a:extLst>
              </p:cNvPr>
              <p:cNvSpPr/>
              <p:nvPr/>
            </p:nvSpPr>
            <p:spPr>
              <a:xfrm>
                <a:off x="1545669" y="1202746"/>
                <a:ext cx="780790" cy="388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kumimoji="0" lang="es-MX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s-MX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MX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</m:bar>
                        </m:e>
                        <m:sub>
                          <m:r>
                            <a:rPr kumimoji="0" lang="es-MX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𝑪𝑫</m:t>
                          </m:r>
                        </m:sub>
                      </m:sSub>
                      <m:r>
                        <a:rPr kumimoji="0" lang="es-MX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s-MX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356535-77EF-2D95-40BA-C86200B5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69" y="1202746"/>
                <a:ext cx="780790" cy="388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0151386-5637-7C64-83B7-4E18B6464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59" y="1183984"/>
            <a:ext cx="130302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D92FD0F-A6AD-EF10-CF5B-9D39DAFD9253}"/>
                  </a:ext>
                </a:extLst>
              </p:cNvPr>
              <p:cNvSpPr txBox="1"/>
              <p:nvPr/>
            </p:nvSpPr>
            <p:spPr>
              <a:xfrm>
                <a:off x="1362363" y="369453"/>
                <a:ext cx="7960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𝑔𝑒𝑛𝑒𝑟𝑎𝑟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𝑡𝑎𝑏𝑙𝑎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𝑎𝑗𝑢𝑠𝑡𝑎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𝑠𝑖𝑔𝑢𝑖𝑛𝑡𝑒𝑠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𝑑𝑎𝑡𝑜𝑠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D92FD0F-A6AD-EF10-CF5B-9D39DAFD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63" y="369453"/>
                <a:ext cx="7960577" cy="276999"/>
              </a:xfrm>
              <a:prstGeom prst="rect">
                <a:avLst/>
              </a:prstGeom>
              <a:blipFill>
                <a:blip r:embed="rId2"/>
                <a:stretch>
                  <a:fillRect l="-153" t="-4444" r="-230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94CB0A7F-C860-4B3B-7767-52993EE1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1245200"/>
            <a:ext cx="4163070" cy="5252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1835CF-F6C1-DBDE-9CB6-87104369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500" y="2016808"/>
            <a:ext cx="7704220" cy="31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1E02D4-D984-15BE-A267-3717D99A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96" y="4035479"/>
            <a:ext cx="7062311" cy="22170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DC8F82-4266-D48C-C2A3-C2BDEFD1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96" y="832038"/>
            <a:ext cx="6800815" cy="97967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8D8934-FBF1-0452-1CDB-3C67AC5E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596" y="2364750"/>
            <a:ext cx="7002178" cy="119899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C30BA2-8840-92F0-A558-1283CC5F2457}"/>
                  </a:ext>
                </a:extLst>
              </p:cNvPr>
              <p:cNvSpPr txBox="1"/>
              <p:nvPr/>
            </p:nvSpPr>
            <p:spPr>
              <a:xfrm>
                <a:off x="4374718" y="344123"/>
                <a:ext cx="2190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𝑅𝑒𝑠𝑢𝑚𝑒𝑛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𝐴𝑁𝑂𝑉𝐴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C30BA2-8840-92F0-A558-1283CC5F2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18" y="344123"/>
                <a:ext cx="2190408" cy="276999"/>
              </a:xfrm>
              <a:prstGeom prst="rect">
                <a:avLst/>
              </a:prstGeom>
              <a:blipFill>
                <a:blip r:embed="rId5"/>
                <a:stretch>
                  <a:fillRect l="-2228" r="-2228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3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BFA4F4-0B38-2626-E9D6-5565B33B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6" y="347029"/>
            <a:ext cx="5554314" cy="5052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E9A098-108A-D035-6032-4029869C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43" y="347029"/>
            <a:ext cx="5554314" cy="5082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E9DE4553-A056-E0BE-7714-38166CD90C1A}"/>
              </a:ext>
            </a:extLst>
          </p:cNvPr>
          <p:cNvSpPr/>
          <p:nvPr/>
        </p:nvSpPr>
        <p:spPr>
          <a:xfrm>
            <a:off x="5734978" y="5673591"/>
            <a:ext cx="573565" cy="2746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C61F6B-D89B-9367-E7A8-D993369C9CDB}"/>
                  </a:ext>
                </a:extLst>
              </p:cNvPr>
              <p:cNvSpPr txBox="1"/>
              <p:nvPr/>
            </p:nvSpPr>
            <p:spPr>
              <a:xfrm>
                <a:off x="5047354" y="6025916"/>
                <a:ext cx="1375248" cy="600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𝑖𝑋</m:t>
                          </m:r>
                        </m:sub>
                      </m:sSub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CC61F6B-D89B-9367-E7A8-D993369C9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54" y="6025916"/>
                <a:ext cx="1375248" cy="600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BCFDE94-226F-01E7-F616-41F9B632E973}"/>
                  </a:ext>
                </a:extLst>
              </p:cNvPr>
              <p:cNvSpPr txBox="1"/>
              <p:nvPr/>
            </p:nvSpPr>
            <p:spPr>
              <a:xfrm>
                <a:off x="2763629" y="6103744"/>
                <a:ext cx="1530804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>
                        <a:rPr kumimoji="0" lang="es-MX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BCFDE94-226F-01E7-F616-41F9B632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629" y="6103744"/>
                <a:ext cx="1530804" cy="309637"/>
              </a:xfrm>
              <a:prstGeom prst="rect">
                <a:avLst/>
              </a:prstGeom>
              <a:blipFill>
                <a:blip r:embed="rId5"/>
                <a:stretch>
                  <a:fillRect l="-3586" r="-3586" b="-156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9B5DD2-5005-E5AC-BB8A-8312C9E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67" y="652096"/>
            <a:ext cx="8998552" cy="14925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2280164-919E-74B1-DD22-79BE071A6706}"/>
              </a:ext>
            </a:extLst>
          </p:cNvPr>
          <p:cNvGrpSpPr/>
          <p:nvPr/>
        </p:nvGrpSpPr>
        <p:grpSpPr>
          <a:xfrm>
            <a:off x="897512" y="2755255"/>
            <a:ext cx="8998552" cy="2281105"/>
            <a:chOff x="897512" y="2755255"/>
            <a:chExt cx="8998552" cy="2281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A80C9684-438A-B1DB-935A-3DEA3050641D}"/>
                    </a:ext>
                  </a:extLst>
                </p:cNvPr>
                <p:cNvSpPr txBox="1"/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𝑀𝑎𝑡𝑟𝑖𝑧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𝑉𝑒𝑐𝑡𝑜𝑟𝑒𝑠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𝑝𝑟𝑜𝑝𝑖𝑜𝑠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sSup>
                          <m:sSupPr>
                            <m:ctrlP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s-MX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kumimoji="0" lang="es-MX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A80C9684-438A-B1DB-935A-3DEA30506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4" y="2755255"/>
                  <a:ext cx="293420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830" r="-622" b="-31429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352904B-B693-E154-8BA2-6803524B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12" y="3543766"/>
              <a:ext cx="8998552" cy="14925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DDF6536B-628A-409A-11C3-62F33DA08390}"/>
                    </a:ext>
                  </a:extLst>
                </p:cNvPr>
                <p:cNvSpPr txBox="1"/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DDF6536B-628A-409A-11C3-62F33DA08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62" y="3245080"/>
                  <a:ext cx="2685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9091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1FBAEA2-F586-E978-EAE5-FE3C61959854}"/>
                    </a:ext>
                  </a:extLst>
                </p:cNvPr>
                <p:cNvSpPr txBox="1"/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1FBAEA2-F586-E978-EAE5-FE3C61959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15" y="3245080"/>
                  <a:ext cx="2738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38012D5-D3BF-DC04-E388-9AD08136F1A6}"/>
                    </a:ext>
                  </a:extLst>
                </p:cNvPr>
                <p:cNvSpPr txBox="1"/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C38012D5-D3BF-DC04-E388-9AD08136F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145" y="3245080"/>
                  <a:ext cx="2738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34C8445-B43E-7595-B79F-BEB5BC06F994}"/>
                    </a:ext>
                  </a:extLst>
                </p:cNvPr>
                <p:cNvSpPr txBox="1"/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F34C8445-B43E-7595-B79F-BEB5BC06F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98" y="3245080"/>
                  <a:ext cx="26398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256" r="-6977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786697B9-FE9F-5277-8C1A-714DCADAB3BB}"/>
                    </a:ext>
                  </a:extLst>
                </p:cNvPr>
                <p:cNvSpPr txBox="1"/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786697B9-FE9F-5277-8C1A-714DCADA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859" y="3245080"/>
                  <a:ext cx="27385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59FD0CD-1B14-4E19-BE5B-B53AE8665155}"/>
                    </a:ext>
                  </a:extLst>
                </p:cNvPr>
                <p:cNvSpPr txBox="1"/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959FD0CD-1B14-4E19-BE5B-B53AE8665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927" y="3245080"/>
                  <a:ext cx="2738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6667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A9B2847-0F6E-FD79-363C-C9EE120809B2}"/>
                    </a:ext>
                  </a:extLst>
                </p:cNvPr>
                <p:cNvSpPr txBox="1"/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A9B2847-0F6E-FD79-363C-C9EE12080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12" y="3245080"/>
                  <a:ext cx="27385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1757CF9-958D-96B6-2BC2-341067463D39}"/>
                    </a:ext>
                  </a:extLst>
                </p:cNvPr>
                <p:cNvSpPr txBox="1"/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51757CF9-958D-96B6-2BC2-34106746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497" y="3245273"/>
                  <a:ext cx="27385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8889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CD1BFE1-2E0C-8BCA-D9DA-9A99E940E5E8}"/>
                    </a:ext>
                  </a:extLst>
                </p:cNvPr>
                <p:cNvSpPr txBox="1"/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0CD1BFE1-2E0C-8BCA-D9DA-9A99E940E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608" y="3245080"/>
                  <a:ext cx="26904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455" r="-9091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9D3EC4A-DCAC-449E-8EAE-9BC0ADF36BB6}"/>
                    </a:ext>
                  </a:extLst>
                </p:cNvPr>
                <p:cNvSpPr txBox="1"/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B9D3EC4A-DCAC-449E-8EAE-9BC0ADF36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765" y="3000382"/>
                  <a:ext cx="2044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7512192-AB6B-4354-0AC8-3D29DCFB5ACC}"/>
              </a:ext>
            </a:extLst>
          </p:cNvPr>
          <p:cNvGrpSpPr/>
          <p:nvPr/>
        </p:nvGrpSpPr>
        <p:grpSpPr>
          <a:xfrm>
            <a:off x="9972573" y="2452893"/>
            <a:ext cx="1335750" cy="2534895"/>
            <a:chOff x="9969489" y="2660873"/>
            <a:chExt cx="1335750" cy="2534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E06FFEC-11DE-A6DE-FBF0-A2432413C30C}"/>
                    </a:ext>
                  </a:extLst>
                </p:cNvPr>
                <p:cNvSpPr txBox="1"/>
                <p:nvPr/>
              </p:nvSpPr>
              <p:spPr>
                <a:xfrm>
                  <a:off x="9969489" y="2660873"/>
                  <a:ext cx="1335750" cy="646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𝑅𝑎𝑖𝑐𝑒𝑠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s-MX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𝐶𝑎𝑟𝑎𝑐𝑡𝑒𝑟𝑖𝑠𝑡𝑖𝑐𝑎𝑠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s-MX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MX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oMath>
                    </m:oMathPara>
                  </a14:m>
                  <a:endParaRPr kumimoji="0" lang="es-MX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E06FFEC-11DE-A6DE-FBF0-A2432413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489" y="2660873"/>
                  <a:ext cx="1335750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3196" b="-188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B336A6B-74B3-52A4-9AB7-371DC746DFDE}"/>
                </a:ext>
              </a:extLst>
            </p:cNvPr>
            <p:cNvGrpSpPr/>
            <p:nvPr/>
          </p:nvGrpSpPr>
          <p:grpSpPr>
            <a:xfrm>
              <a:off x="10266835" y="3311881"/>
              <a:ext cx="741057" cy="1883887"/>
              <a:chOff x="10266835" y="3311881"/>
              <a:chExt cx="741057" cy="1883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B75DBE7C-336E-8052-08B9-1096442768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4454" y="3311881"/>
                    <a:ext cx="2477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B75DBE7C-336E-8052-08B9-109644276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4454" y="3311881"/>
                    <a:ext cx="24776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1000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327C86D5-9287-7583-815D-3FFB2910D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66835" y="3703174"/>
                <a:ext cx="741057" cy="14925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27BED6-16C6-98E2-5C14-891831F834F0}"/>
                  </a:ext>
                </a:extLst>
              </p:cNvPr>
              <p:cNvSpPr txBox="1"/>
              <p:nvPr/>
            </p:nvSpPr>
            <p:spPr>
              <a:xfrm>
                <a:off x="4714400" y="343893"/>
                <a:ext cx="24506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𝐶𝑜𝑟𝑟𝑒𝑙𝑎𝑡𝑖𝑜𝑛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𝑀𝑎𝑡𝑟𝑖𝑧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𝑑𝑒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s-MX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s-MX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𝑊</m:t>
                      </m:r>
                    </m:oMath>
                  </m:oMathPara>
                </a14:m>
                <a:endPara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627BED6-16C6-98E2-5C14-891831F83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00" y="343893"/>
                <a:ext cx="2450675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306D6530-7B69-B6E8-E2FE-4E65276483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70681" y="5260126"/>
            <a:ext cx="4744093" cy="129771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575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E7F93B-1D78-CA65-A290-FE882514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17" y="1034011"/>
            <a:ext cx="7595914" cy="50669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22A640-4A75-21D0-7DED-704BC8E90536}"/>
                  </a:ext>
                </a:extLst>
              </p:cNvPr>
              <p:cNvSpPr txBox="1"/>
              <p:nvPr/>
            </p:nvSpPr>
            <p:spPr>
              <a:xfrm>
                <a:off x="1079353" y="3198166"/>
                <a:ext cx="1265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𝑊𝑉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MX" sz="2400" dirty="0"/>
                  <a:t>=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22A640-4A75-21D0-7DED-704BC8E90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53" y="3198166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8173" t="-26667" r="-13942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B273A0-C6BA-50B6-5EF4-EAA1E05A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747467"/>
            <a:ext cx="11080750" cy="2051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CA5C11-8BE8-7CE2-B086-5BF79BA4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3635398"/>
            <a:ext cx="11080750" cy="255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EF14BC-7379-46F5-9193-EF36CC9DB93A}"/>
                  </a:ext>
                </a:extLst>
              </p:cNvPr>
              <p:cNvSpPr txBox="1"/>
              <p:nvPr/>
            </p:nvSpPr>
            <p:spPr>
              <a:xfrm>
                <a:off x="5194429" y="276912"/>
                <a:ext cx="61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DEF14BC-7379-46F5-9193-EF36CC9D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29" y="276912"/>
                <a:ext cx="610680" cy="369332"/>
              </a:xfrm>
              <a:prstGeom prst="rect">
                <a:avLst/>
              </a:prstGeom>
              <a:blipFill>
                <a:blip r:embed="rId4"/>
                <a:stretch>
                  <a:fillRect l="-11000" r="-12000" b="-65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F2FFCC-EFED-1EAF-8127-60B6D87EDF2C}"/>
                  </a:ext>
                </a:extLst>
              </p:cNvPr>
              <p:cNvSpPr txBox="1"/>
              <p:nvPr/>
            </p:nvSpPr>
            <p:spPr>
              <a:xfrm>
                <a:off x="5330907" y="3182845"/>
                <a:ext cx="117705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s-ES" sz="24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p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F2FFCC-EFED-1EAF-8127-60B6D87E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07" y="3182845"/>
                <a:ext cx="1177053" cy="377667"/>
              </a:xfrm>
              <a:prstGeom prst="rect">
                <a:avLst/>
              </a:prstGeom>
              <a:blipFill>
                <a:blip r:embed="rId5"/>
                <a:stretch>
                  <a:fillRect t="-1613" r="-2062" b="-80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7DDC8E-A453-FB71-D38B-7BE79806FF31}"/>
              </a:ext>
            </a:extLst>
          </p:cNvPr>
          <p:cNvSpPr txBox="1"/>
          <p:nvPr/>
        </p:nvSpPr>
        <p:spPr>
          <a:xfrm>
            <a:off x="1523160" y="2393271"/>
            <a:ext cx="914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4000" b="1"/>
            </a:lvl1pPr>
          </a:lstStyle>
          <a:p>
            <a:pPr algn="ctr"/>
            <a:r>
              <a:rPr lang="es-MX" dirty="0"/>
              <a:t>El estimador de Componentes Principales y el modelo de Regresión</a:t>
            </a:r>
          </a:p>
        </p:txBody>
      </p:sp>
    </p:spTree>
    <p:extLst>
      <p:ext uri="{BB962C8B-B14F-4D97-AF65-F5344CB8AC3E}">
        <p14:creationId xmlns:p14="http://schemas.microsoft.com/office/powerpoint/2010/main" val="119427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409450D-530F-9C4F-6E52-2364429D43A2}"/>
              </a:ext>
            </a:extLst>
          </p:cNvPr>
          <p:cNvGrpSpPr/>
          <p:nvPr/>
        </p:nvGrpSpPr>
        <p:grpSpPr>
          <a:xfrm>
            <a:off x="982619" y="3727858"/>
            <a:ext cx="1943269" cy="314767"/>
            <a:chOff x="1397666" y="3027052"/>
            <a:chExt cx="1943269" cy="314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6FB9F93-A284-53CE-6151-8393B0C83C08}"/>
                    </a:ext>
                  </a:extLst>
                </p:cNvPr>
                <p:cNvSpPr txBox="1"/>
                <p:nvPr/>
              </p:nvSpPr>
              <p:spPr>
                <a:xfrm>
                  <a:off x="1933947" y="3027053"/>
                  <a:ext cx="1406988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s-ES" sz="2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ES" sz="2000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MX" sz="2000" b="1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6FB9F93-A284-53CE-6151-8393B0C83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947" y="3027053"/>
                  <a:ext cx="1406988" cy="314766"/>
                </a:xfrm>
                <a:prstGeom prst="rect">
                  <a:avLst/>
                </a:prstGeom>
                <a:blipFill>
                  <a:blip r:embed="rId2"/>
                  <a:stretch>
                    <a:fillRect t="-1961" r="-4329" b="-78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9EFC1810-EE90-3016-CDD6-8A6A43CF87CF}"/>
                    </a:ext>
                  </a:extLst>
                </p:cNvPr>
                <p:cNvSpPr txBox="1"/>
                <p:nvPr/>
              </p:nvSpPr>
              <p:spPr>
                <a:xfrm>
                  <a:off x="1397666" y="3027052"/>
                  <a:ext cx="683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MX" sz="2000" b="1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9EFC1810-EE90-3016-CDD6-8A6A43CF8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666" y="3027052"/>
                  <a:ext cx="683664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26000" r="-20536" b="-24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084DF9D-015C-4ACF-792B-C041B38E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374" y="2183050"/>
            <a:ext cx="1704577" cy="330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BA130B-6853-B15C-44F8-5B1D4EFED430}"/>
                  </a:ext>
                </a:extLst>
              </p:cNvPr>
              <p:cNvSpPr txBox="1"/>
              <p:nvPr/>
            </p:nvSpPr>
            <p:spPr>
              <a:xfrm>
                <a:off x="4710834" y="3676992"/>
                <a:ext cx="3237360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000" b="1" i="1" smtClean="0">
                                  <a:latin typeface="Cambria Math" panose="02040503050406030204" pitchFamily="18" charset="0"/>
                                </a:rPr>
                                <m:t>𝑷𝑪</m:t>
                              </m:r>
                            </m:sub>
                          </m:s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d>
                            <m:d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p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acc>
                        <m:accPr>
                          <m:chr m:val="̂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</m:acc>
                      <m:r>
                        <a:rPr lang="es-MX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BA130B-6853-B15C-44F8-5B1D4EFE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4" y="3676992"/>
                <a:ext cx="3237360" cy="314766"/>
              </a:xfrm>
              <a:prstGeom prst="rect">
                <a:avLst/>
              </a:prstGeom>
              <a:blipFill>
                <a:blip r:embed="rId5"/>
                <a:stretch>
                  <a:fillRect l="-1883" t="-19231" r="-6968" b="-230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1C57C2-A2CA-2241-E1B5-0FFEF26E8A6A}"/>
                  </a:ext>
                </a:extLst>
              </p:cNvPr>
              <p:cNvSpPr txBox="1"/>
              <p:nvPr/>
            </p:nvSpPr>
            <p:spPr>
              <a:xfrm>
                <a:off x="3054925" y="1278123"/>
                <a:ext cx="49709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𝑬𝒔𝒕𝒊𝒎𝒂𝒅𝒐𝒓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𝒄𝒐𝒆𝒇𝒊𝒄𝒊𝒆𝒏𝒕𝒆𝒔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𝑪𝑷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1C57C2-A2CA-2241-E1B5-0FFEF26E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25" y="1278123"/>
                <a:ext cx="4970913" cy="369332"/>
              </a:xfrm>
              <a:prstGeom prst="rect">
                <a:avLst/>
              </a:prstGeom>
              <a:blipFill>
                <a:blip r:embed="rId6"/>
                <a:stretch>
                  <a:fillRect l="-980" r="-858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A6F837-61AC-4146-D7E2-1315CD513640}"/>
                  </a:ext>
                </a:extLst>
              </p:cNvPr>
              <p:cNvSpPr txBox="1"/>
              <p:nvPr/>
            </p:nvSpPr>
            <p:spPr>
              <a:xfrm>
                <a:off x="3234933" y="3711263"/>
                <a:ext cx="1166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5A6F837-61AC-4146-D7E2-1315CD513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33" y="3711263"/>
                <a:ext cx="11668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271C0B9-8F28-9C0A-C408-1D49501F9B97}"/>
                  </a:ext>
                </a:extLst>
              </p:cNvPr>
              <p:cNvSpPr txBox="1"/>
              <p:nvPr/>
            </p:nvSpPr>
            <p:spPr>
              <a:xfrm>
                <a:off x="3682997" y="115623"/>
                <a:ext cx="4531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𝑬𝒍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𝑹𝒆𝒈𝒓𝒆𝒔𝒊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𝑷𝑪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271C0B9-8F28-9C0A-C408-1D49501F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97" y="115623"/>
                <a:ext cx="4531690" cy="369332"/>
              </a:xfrm>
              <a:prstGeom prst="rect">
                <a:avLst/>
              </a:prstGeom>
              <a:blipFill>
                <a:blip r:embed="rId2"/>
                <a:stretch>
                  <a:fillRect l="-1210" r="-1075" b="-327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D07E5D3-3FA2-1987-A976-D15123B7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481" y="1934853"/>
            <a:ext cx="1200150" cy="2330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235867-1810-BDA4-2F0D-B165CBA79EF8}"/>
                  </a:ext>
                </a:extLst>
              </p:cNvPr>
              <p:cNvSpPr txBox="1"/>
              <p:nvPr/>
            </p:nvSpPr>
            <p:spPr>
              <a:xfrm>
                <a:off x="601013" y="3261165"/>
                <a:ext cx="1122808" cy="335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bar>
                        <m:barPr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ba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D235867-1810-BDA4-2F0D-B165CBA79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3" y="3261165"/>
                <a:ext cx="1122808" cy="335669"/>
              </a:xfrm>
              <a:prstGeom prst="rect">
                <a:avLst/>
              </a:prstGeom>
              <a:blipFill>
                <a:blip r:embed="rId4"/>
                <a:stretch>
                  <a:fillRect l="-4891" t="-23636" r="-4348" b="-363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ACFA89-F21D-5874-AD04-BA4747B67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735" y="1158070"/>
            <a:ext cx="8256765" cy="5507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0F909C-5A52-0314-6CB1-EFAA395E87D1}"/>
                  </a:ext>
                </a:extLst>
              </p:cNvPr>
              <p:cNvSpPr txBox="1"/>
              <p:nvPr/>
            </p:nvSpPr>
            <p:spPr>
              <a:xfrm>
                <a:off x="4759610" y="684223"/>
                <a:ext cx="2057484" cy="335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bar>
                        <m:barPr>
                          <m:ctrlPr>
                            <a:rPr lang="es-MX" sz="2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ba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𝑼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0F909C-5A52-0314-6CB1-EFAA395E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610" y="684223"/>
                <a:ext cx="2057484" cy="335669"/>
              </a:xfrm>
              <a:prstGeom prst="rect">
                <a:avLst/>
              </a:prstGeom>
              <a:blipFill>
                <a:blip r:embed="rId6"/>
                <a:stretch>
                  <a:fillRect t="-21818" r="-5341" b="-181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AD7AC6-25A0-8573-101E-6A2C4E260504}"/>
                  </a:ext>
                </a:extLst>
              </p:cNvPr>
              <p:cNvSpPr txBox="1"/>
              <p:nvPr/>
            </p:nvSpPr>
            <p:spPr>
              <a:xfrm>
                <a:off x="10127395" y="1530359"/>
                <a:ext cx="10252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acc>
                        </m:e>
                        <m:sub>
                          <m:r>
                            <a:rPr lang="es-MX" sz="2000" b="1" i="1" smtClean="0"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</m:sSub>
                    </m:oMath>
                  </m:oMathPara>
                </a14:m>
                <a:endParaRPr lang="es-MX" sz="2000" b="1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0AD7AC6-25A0-8573-101E-6A2C4E26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395" y="1530359"/>
                <a:ext cx="1025236" cy="400110"/>
              </a:xfrm>
              <a:prstGeom prst="rect">
                <a:avLst/>
              </a:prstGeom>
              <a:blipFill>
                <a:blip r:embed="rId7"/>
                <a:stretch>
                  <a:fillRect t="-7576" b="-60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469</Words>
  <Application>Microsoft Office PowerPoint</Application>
  <PresentationFormat>Panorámica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Zarate</dc:creator>
  <cp:lastModifiedBy>Guillermo Zarate</cp:lastModifiedBy>
  <cp:revision>33</cp:revision>
  <cp:lastPrinted>2022-06-14T21:52:44Z</cp:lastPrinted>
  <dcterms:created xsi:type="dcterms:W3CDTF">2022-06-08T18:19:03Z</dcterms:created>
  <dcterms:modified xsi:type="dcterms:W3CDTF">2022-06-14T21:54:56Z</dcterms:modified>
</cp:coreProperties>
</file>